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4"/>
    <p:sldMasterId id="2147484129" r:id="rId5"/>
  </p:sldMasterIdLst>
  <p:notesMasterIdLst>
    <p:notesMasterId r:id="rId26"/>
  </p:notesMasterIdLst>
  <p:handoutMasterIdLst>
    <p:handoutMasterId r:id="rId27"/>
  </p:handoutMasterIdLst>
  <p:sldIdLst>
    <p:sldId id="294" r:id="rId6"/>
    <p:sldId id="275" r:id="rId7"/>
    <p:sldId id="299" r:id="rId8"/>
    <p:sldId id="300" r:id="rId9"/>
    <p:sldId id="301" r:id="rId10"/>
    <p:sldId id="303" r:id="rId11"/>
    <p:sldId id="304" r:id="rId12"/>
    <p:sldId id="305" r:id="rId13"/>
    <p:sldId id="308" r:id="rId14"/>
    <p:sldId id="309" r:id="rId15"/>
    <p:sldId id="310" r:id="rId16"/>
    <p:sldId id="311" r:id="rId17"/>
    <p:sldId id="307" r:id="rId18"/>
    <p:sldId id="313" r:id="rId19"/>
    <p:sldId id="314" r:id="rId20"/>
    <p:sldId id="315" r:id="rId21"/>
    <p:sldId id="317" r:id="rId22"/>
    <p:sldId id="320" r:id="rId23"/>
    <p:sldId id="321" r:id="rId24"/>
    <p:sldId id="322" r:id="rId25"/>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4E"/>
    <a:srgbClr val="4E4E4E"/>
    <a:srgbClr val="404040"/>
    <a:srgbClr val="004C97"/>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5226" autoAdjust="0"/>
  </p:normalViewPr>
  <p:slideViewPr>
    <p:cSldViewPr snapToGrid="0" snapToObjects="1" showGuides="1">
      <p:cViewPr varScale="1">
        <p:scale>
          <a:sx n="78" d="100"/>
          <a:sy n="78" d="100"/>
        </p:scale>
        <p:origin x="1522" y="72"/>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8/29/2022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‹N›</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8/29/2022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‹N›</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851679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pPr>
              <a:defRPr/>
            </a:pPr>
            <a:fld id="{CAD08E57-B576-F641-BEA6-C3D752DF7F66}" type="slidenum">
              <a:rPr lang="en-US" smtClean="0"/>
              <a:pPr>
                <a:defRPr/>
              </a:pPr>
              <a:t>10</a:t>
            </a:fld>
            <a:endParaRPr lang="en-US"/>
          </a:p>
        </p:txBody>
      </p:sp>
    </p:spTree>
    <p:extLst>
      <p:ext uri="{BB962C8B-B14F-4D97-AF65-F5344CB8AC3E}">
        <p14:creationId xmlns:p14="http://schemas.microsoft.com/office/powerpoint/2010/main" val="1260457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None/>
            </a:pPr>
            <a:r>
              <a:rPr lang="en-US" sz="1200" dirty="0">
                <a:solidFill>
                  <a:schemeClr val="accent6">
                    <a:lumMod val="50000"/>
                  </a:schemeClr>
                </a:solidFill>
              </a:rPr>
              <a:t>The wiggle plot can be also built by weighting the positrons with their asymmetry (function of the energy). High energy positrons weight more, increasing the sensitivity to the precession frequency signal. This also allows to lower the energy threshold, hence the statistics increases. </a:t>
            </a:r>
          </a:p>
          <a:p>
            <a:pPr marL="0" indent="0">
              <a:buNone/>
            </a:pPr>
            <a:endParaRPr lang="en-US" sz="1200" dirty="0">
              <a:solidFill>
                <a:schemeClr val="accent6">
                  <a:lumMod val="50000"/>
                </a:schemeClr>
              </a:solidFill>
              <a:latin typeface="Helvetica" panose="020B0604020202020204" pitchFamily="34" charset="0"/>
              <a:cs typeface="Helvetica" panose="020B0604020202020204" pitchFamily="34" charset="0"/>
            </a:endParaRPr>
          </a:p>
          <a:p>
            <a:pPr marL="0" indent="0">
              <a:buNone/>
            </a:pPr>
            <a:r>
              <a:rPr lang="en-US" sz="1200" dirty="0">
                <a:solidFill>
                  <a:schemeClr val="accent6">
                    <a:lumMod val="50000"/>
                  </a:schemeClr>
                </a:solidFill>
                <a:latin typeface="Helvetica" panose="020B0604020202020204" pitchFamily="34" charset="0"/>
                <a:cs typeface="Helvetica" panose="020B0604020202020204" pitchFamily="34" charset="0"/>
              </a:rPr>
              <a:t>First we have to obtain the asymmetry curve, to do so we slice the 2d plot into bins of 40 </a:t>
            </a:r>
            <a:r>
              <a:rPr lang="en-US" sz="1200" dirty="0" err="1">
                <a:solidFill>
                  <a:schemeClr val="accent6">
                    <a:lumMod val="50000"/>
                  </a:schemeClr>
                </a:solidFill>
                <a:latin typeface="Helvetica" panose="020B0604020202020204" pitchFamily="34" charset="0"/>
                <a:cs typeface="Helvetica" panose="020B0604020202020204" pitchFamily="34" charset="0"/>
              </a:rPr>
              <a:t>mev</a:t>
            </a:r>
            <a:r>
              <a:rPr lang="en-US" sz="1200" dirty="0">
                <a:solidFill>
                  <a:schemeClr val="accent6">
                    <a:lumMod val="50000"/>
                  </a:schemeClr>
                </a:solidFill>
                <a:latin typeface="Helvetica" panose="020B0604020202020204" pitchFamily="34" charset="0"/>
                <a:cs typeface="Helvetica" panose="020B0604020202020204" pitchFamily="34" charset="0"/>
              </a:rPr>
              <a:t> and build a wiggle plot from everyone of this. This wiggle plots are then fitted to extract the asymmetry. Notice that is negative below 1000 </a:t>
            </a:r>
            <a:r>
              <a:rPr lang="en-US" sz="1200" dirty="0" err="1">
                <a:solidFill>
                  <a:schemeClr val="accent6">
                    <a:lumMod val="50000"/>
                  </a:schemeClr>
                </a:solidFill>
                <a:latin typeface="Helvetica" panose="020B0604020202020204" pitchFamily="34" charset="0"/>
                <a:cs typeface="Helvetica" panose="020B0604020202020204" pitchFamily="34" charset="0"/>
              </a:rPr>
              <a:t>mev</a:t>
            </a:r>
            <a:r>
              <a:rPr lang="en-US" sz="1200" dirty="0">
                <a:solidFill>
                  <a:schemeClr val="accent6">
                    <a:lumMod val="50000"/>
                  </a:schemeClr>
                </a:solidFill>
                <a:latin typeface="Helvetica" panose="020B0604020202020204" pitchFamily="34" charset="0"/>
                <a:cs typeface="Helvetica" panose="020B0604020202020204" pitchFamily="34" charset="0"/>
              </a:rPr>
              <a:t>.</a:t>
            </a:r>
          </a:p>
          <a:p>
            <a:endParaRPr lang="en-US" dirty="0"/>
          </a:p>
        </p:txBody>
      </p:sp>
      <p:sp>
        <p:nvSpPr>
          <p:cNvPr id="4" name="Segnaposto numero diapositiva 3"/>
          <p:cNvSpPr>
            <a:spLocks noGrp="1"/>
          </p:cNvSpPr>
          <p:nvPr>
            <p:ph type="sldNum" sz="quarter" idx="5"/>
          </p:nvPr>
        </p:nvSpPr>
        <p:spPr/>
        <p:txBody>
          <a:bodyPr/>
          <a:lstStyle/>
          <a:p>
            <a:pPr>
              <a:defRPr/>
            </a:pPr>
            <a:fld id="{CAD08E57-B576-F641-BEA6-C3D752DF7F66}" type="slidenum">
              <a:rPr lang="en-US" smtClean="0"/>
              <a:pPr>
                <a:defRPr/>
              </a:pPr>
              <a:t>11</a:t>
            </a:fld>
            <a:endParaRPr lang="en-US"/>
          </a:p>
        </p:txBody>
      </p:sp>
    </p:spTree>
    <p:extLst>
      <p:ext uri="{BB962C8B-B14F-4D97-AF65-F5344CB8AC3E}">
        <p14:creationId xmlns:p14="http://schemas.microsoft.com/office/powerpoint/2010/main" val="252279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This is the plot you have seen before but where positrons are weighted by their asymmetry. In this plot I have actually plotted the absolute value of the asymmetry but it is only for visualization purposes. Anyway only positrons with positive asymmetry are used, this picture shows the wiggle plot obtained integrating from 1100 </a:t>
            </a:r>
            <a:r>
              <a:rPr lang="en-US" dirty="0" err="1"/>
              <a:t>mev</a:t>
            </a:r>
            <a:r>
              <a:rPr lang="en-US" dirty="0"/>
              <a:t> to 3000 </a:t>
            </a:r>
            <a:r>
              <a:rPr lang="en-US" dirty="0" err="1"/>
              <a:t>mev</a:t>
            </a:r>
            <a:r>
              <a:rPr lang="en-US" dirty="0"/>
              <a:t>.</a:t>
            </a:r>
          </a:p>
        </p:txBody>
      </p:sp>
      <p:sp>
        <p:nvSpPr>
          <p:cNvPr id="4" name="Segnaposto numero diapositiva 3"/>
          <p:cNvSpPr>
            <a:spLocks noGrp="1"/>
          </p:cNvSpPr>
          <p:nvPr>
            <p:ph type="sldNum" sz="quarter" idx="5"/>
          </p:nvPr>
        </p:nvSpPr>
        <p:spPr/>
        <p:txBody>
          <a:bodyPr/>
          <a:lstStyle/>
          <a:p>
            <a:pPr>
              <a:defRPr/>
            </a:pPr>
            <a:fld id="{CAD08E57-B576-F641-BEA6-C3D752DF7F66}" type="slidenum">
              <a:rPr lang="en-US" smtClean="0"/>
              <a:pPr>
                <a:defRPr/>
              </a:pPr>
              <a:t>12</a:t>
            </a:fld>
            <a:endParaRPr lang="en-US"/>
          </a:p>
        </p:txBody>
      </p:sp>
    </p:spTree>
    <p:extLst>
      <p:ext uri="{BB962C8B-B14F-4D97-AF65-F5344CB8AC3E}">
        <p14:creationId xmlns:p14="http://schemas.microsoft.com/office/powerpoint/2010/main" val="4235755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Segnaposto note 2"/>
              <p:cNvSpPr>
                <a:spLocks noGrp="1"/>
              </p:cNvSpPr>
              <p:nvPr>
                <p:ph type="body" idx="1"/>
              </p:nvPr>
            </p:nvSpPr>
            <p:spPr/>
            <p:txBody>
              <a:bodyPr/>
              <a:lstStyle/>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solidFill>
                      <a:schemeClr val="accent6">
                        <a:lumMod val="50000"/>
                      </a:schemeClr>
                    </a:solidFill>
                    <a:latin typeface="Helvetica" panose="020B0604020202020204" pitchFamily="34" charset="0"/>
                    <a:cs typeface="Helvetica" panose="020B0604020202020204" pitchFamily="34" charset="0"/>
                  </a:rPr>
                  <a:t>In this experiment, effects of beam dynamics have direct impact on the result. The most important one is the effect of coherent </a:t>
                </a:r>
                <a:r>
                  <a:rPr lang="en-US" sz="1200" dirty="0" err="1">
                    <a:solidFill>
                      <a:schemeClr val="accent6">
                        <a:lumMod val="50000"/>
                      </a:schemeClr>
                    </a:solidFill>
                    <a:latin typeface="Helvetica" panose="020B0604020202020204" pitchFamily="34" charset="0"/>
                    <a:cs typeface="Helvetica" panose="020B0604020202020204" pitchFamily="34" charset="0"/>
                  </a:rPr>
                  <a:t>betatron</a:t>
                </a:r>
                <a:r>
                  <a:rPr lang="en-US" sz="1200" dirty="0">
                    <a:solidFill>
                      <a:schemeClr val="accent6">
                        <a:lumMod val="50000"/>
                      </a:schemeClr>
                    </a:solidFill>
                    <a:latin typeface="Helvetica" panose="020B0604020202020204" pitchFamily="34" charset="0"/>
                    <a:cs typeface="Helvetica" panose="020B0604020202020204" pitchFamily="34" charset="0"/>
                  </a:rPr>
                  <a:t> oscillations (CBO): the oscillation of the beam along the horizontal plane. </a:t>
                </a:r>
              </a:p>
              <a:p>
                <a:r>
                  <a:rPr lang="en-US" dirty="0"/>
                  <a:t>Another important effect is the vertical waist, which is the oscillations of the beam width in the vertical plane, and the oscillations of the mean of the beam in the vertical plane.</a:t>
                </a:r>
              </a:p>
              <a:p>
                <a:r>
                  <a:rPr lang="en-US" sz="1200" dirty="0">
                    <a:solidFill>
                      <a:schemeClr val="accent6">
                        <a:lumMod val="50000"/>
                      </a:schemeClr>
                    </a:solidFill>
                    <a:latin typeface="Helvetica" panose="020B0604020202020204" pitchFamily="34" charset="0"/>
                    <a:cs typeface="Helvetica" panose="020B0604020202020204" pitchFamily="34" charset="0"/>
                  </a:rPr>
                  <a:t>The Fourier transform of the residuals of the fit highlights the frequencies of the beam dynamics oscillations:</a:t>
                </a:r>
              </a:p>
              <a:p>
                <a:pPr marL="342900" indent="-342900">
                  <a:buFont typeface="Arial" panose="020B0604020202020204" pitchFamily="34" charset="0"/>
                  <a:buChar char="•"/>
                </a:pPr>
                <a14:m>
                  <m:oMath xmlns:m="http://schemas.openxmlformats.org/officeDocument/2006/math">
                    <m:sSub>
                      <m:sSubPr>
                        <m:ctrlPr>
                          <a:rPr lang="it-IT" sz="1200" b="0" i="1" smtClean="0">
                            <a:solidFill>
                              <a:schemeClr val="accent6">
                                <a:lumMod val="50000"/>
                              </a:schemeClr>
                            </a:solidFill>
                            <a:latin typeface="Cambria Math" panose="02040503050406030204" pitchFamily="18" charset="0"/>
                            <a:cs typeface="Helvetica" panose="020B0604020202020204" pitchFamily="34" charset="0"/>
                          </a:rPr>
                        </m:ctrlPr>
                      </m:sSubPr>
                      <m:e>
                        <m:r>
                          <a:rPr lang="it-IT" sz="1200" b="0" i="1" smtClean="0">
                            <a:solidFill>
                              <a:schemeClr val="accent6">
                                <a:lumMod val="50000"/>
                              </a:schemeClr>
                            </a:solidFill>
                            <a:latin typeface="Cambria Math" panose="02040503050406030204" pitchFamily="18" charset="0"/>
                            <a:cs typeface="Helvetica" panose="020B0604020202020204" pitchFamily="34" charset="0"/>
                          </a:rPr>
                          <m:t>𝑓</m:t>
                        </m:r>
                      </m:e>
                      <m:sub>
                        <m:r>
                          <a:rPr lang="it-IT" sz="1200" b="0" i="1" smtClean="0">
                            <a:solidFill>
                              <a:schemeClr val="accent6">
                                <a:lumMod val="50000"/>
                              </a:schemeClr>
                            </a:solidFill>
                            <a:latin typeface="Cambria Math" panose="02040503050406030204" pitchFamily="18" charset="0"/>
                            <a:cs typeface="Helvetica" panose="020B0604020202020204" pitchFamily="34" charset="0"/>
                          </a:rPr>
                          <m:t>𝐶𝐵𝑂</m:t>
                        </m:r>
                      </m:sub>
                    </m:sSub>
                    <m:r>
                      <a:rPr lang="it-IT" sz="1200" b="0" i="1" smtClean="0">
                        <a:solidFill>
                          <a:schemeClr val="accent6">
                            <a:lumMod val="50000"/>
                          </a:schemeClr>
                        </a:solidFill>
                        <a:latin typeface="Cambria Math" panose="02040503050406030204" pitchFamily="18" charset="0"/>
                        <a:cs typeface="Helvetica" panose="020B0604020202020204" pitchFamily="34" charset="0"/>
                      </a:rPr>
                      <m:t>∼0.37 </m:t>
                    </m:r>
                    <m:r>
                      <a:rPr lang="it-IT" sz="1200" b="0" i="1" smtClean="0">
                        <a:solidFill>
                          <a:schemeClr val="accent6">
                            <a:lumMod val="50000"/>
                          </a:schemeClr>
                        </a:solidFill>
                        <a:latin typeface="Cambria Math" panose="02040503050406030204" pitchFamily="18" charset="0"/>
                        <a:cs typeface="Helvetica" panose="020B0604020202020204" pitchFamily="34" charset="0"/>
                      </a:rPr>
                      <m:t>𝑀𝐻𝑧</m:t>
                    </m:r>
                  </m:oMath>
                </a14:m>
                <a:endParaRPr lang="it-IT" sz="1200" b="0" dirty="0">
                  <a:solidFill>
                    <a:schemeClr val="accent6">
                      <a:lumMod val="50000"/>
                    </a:schemeClr>
                  </a:solidFill>
                  <a:latin typeface="Helvetica" panose="020B0604020202020204" pitchFamily="34" charset="0"/>
                  <a:cs typeface="Helvetica" panose="020B0604020202020204" pitchFamily="34" charset="0"/>
                </a:endParaRPr>
              </a:p>
              <a:p>
                <a:pPr marL="342900" indent="-342900">
                  <a:buFont typeface="Arial" panose="020B0604020202020204" pitchFamily="34" charset="0"/>
                  <a:buChar char="•"/>
                </a:pPr>
                <a14:m>
                  <m:oMath xmlns:m="http://schemas.openxmlformats.org/officeDocument/2006/math">
                    <m:sSub>
                      <m:sSubPr>
                        <m:ctrlPr>
                          <a:rPr lang="it-IT" sz="1200" b="0" i="1" smtClean="0">
                            <a:solidFill>
                              <a:schemeClr val="accent6">
                                <a:lumMod val="50000"/>
                              </a:schemeClr>
                            </a:solidFill>
                            <a:latin typeface="Cambria Math" panose="02040503050406030204" pitchFamily="18" charset="0"/>
                            <a:cs typeface="Helvetica" panose="020B0604020202020204" pitchFamily="34" charset="0"/>
                          </a:rPr>
                        </m:ctrlPr>
                      </m:sSubPr>
                      <m:e>
                        <m:r>
                          <a:rPr lang="it-IT" sz="1200" b="0" i="1" smtClean="0">
                            <a:solidFill>
                              <a:schemeClr val="accent6">
                                <a:lumMod val="50000"/>
                              </a:schemeClr>
                            </a:solidFill>
                            <a:latin typeface="Cambria Math" panose="02040503050406030204" pitchFamily="18" charset="0"/>
                            <a:cs typeface="Helvetica" panose="020B0604020202020204" pitchFamily="34" charset="0"/>
                          </a:rPr>
                          <m:t>𝑓</m:t>
                        </m:r>
                      </m:e>
                      <m:sub>
                        <m:r>
                          <a:rPr lang="it-IT" sz="1200" b="0" i="1" smtClean="0">
                            <a:solidFill>
                              <a:schemeClr val="accent6">
                                <a:lumMod val="50000"/>
                              </a:schemeClr>
                            </a:solidFill>
                            <a:latin typeface="Cambria Math" panose="02040503050406030204" pitchFamily="18" charset="0"/>
                            <a:cs typeface="Helvetica" panose="020B0604020202020204" pitchFamily="34" charset="0"/>
                          </a:rPr>
                          <m:t>𝐶𝐵𝑂</m:t>
                        </m:r>
                      </m:sub>
                    </m:sSub>
                    <m:r>
                      <a:rPr lang="it-IT" sz="1200" b="0" i="1" smtClean="0">
                        <a:solidFill>
                          <a:schemeClr val="accent6">
                            <a:lumMod val="50000"/>
                          </a:schemeClr>
                        </a:solidFill>
                        <a:latin typeface="Cambria Math" panose="02040503050406030204" pitchFamily="18" charset="0"/>
                        <a:cs typeface="Helvetica" panose="020B0604020202020204" pitchFamily="34" charset="0"/>
                      </a:rPr>
                      <m:t>±</m:t>
                    </m:r>
                    <m:sSub>
                      <m:sSubPr>
                        <m:ctrlPr>
                          <a:rPr lang="it-IT" sz="1200" b="0" i="1" smtClean="0">
                            <a:solidFill>
                              <a:schemeClr val="accent6">
                                <a:lumMod val="50000"/>
                              </a:schemeClr>
                            </a:solidFill>
                            <a:latin typeface="Cambria Math" panose="02040503050406030204" pitchFamily="18" charset="0"/>
                            <a:cs typeface="Helvetica" panose="020B0604020202020204" pitchFamily="34" charset="0"/>
                          </a:rPr>
                        </m:ctrlPr>
                      </m:sSubPr>
                      <m:e>
                        <m:r>
                          <a:rPr lang="it-IT" sz="1200" b="0" i="1" smtClean="0">
                            <a:solidFill>
                              <a:schemeClr val="accent6">
                                <a:lumMod val="50000"/>
                              </a:schemeClr>
                            </a:solidFill>
                            <a:latin typeface="Cambria Math" panose="02040503050406030204" pitchFamily="18" charset="0"/>
                            <a:cs typeface="Helvetica" panose="020B0604020202020204" pitchFamily="34" charset="0"/>
                          </a:rPr>
                          <m:t>𝑓</m:t>
                        </m:r>
                      </m:e>
                      <m:sub>
                        <m:r>
                          <a:rPr lang="it-IT" sz="1200" b="0" i="1" smtClean="0">
                            <a:solidFill>
                              <a:schemeClr val="accent6">
                                <a:lumMod val="50000"/>
                              </a:schemeClr>
                            </a:solidFill>
                            <a:latin typeface="Cambria Math" panose="02040503050406030204" pitchFamily="18" charset="0"/>
                            <a:cs typeface="Helvetica" panose="020B0604020202020204" pitchFamily="34" charset="0"/>
                          </a:rPr>
                          <m:t>𝑎</m:t>
                        </m:r>
                      </m:sub>
                    </m:sSub>
                  </m:oMath>
                </a14:m>
                <a:endParaRPr lang="it-IT" sz="1200" b="0" dirty="0">
                  <a:solidFill>
                    <a:schemeClr val="accent6">
                      <a:lumMod val="50000"/>
                    </a:schemeClr>
                  </a:solidFill>
                  <a:latin typeface="Helvetica" panose="020B0604020202020204" pitchFamily="34" charset="0"/>
                  <a:cs typeface="Helvetica" panose="020B0604020202020204" pitchFamily="34" charset="0"/>
                </a:endParaRPr>
              </a:p>
              <a:p>
                <a:pPr marL="342900" indent="-342900">
                  <a:buFont typeface="Arial" panose="020B0604020202020204" pitchFamily="34" charset="0"/>
                  <a:buChar char="•"/>
                </a:pPr>
                <a14:m>
                  <m:oMath xmlns:m="http://schemas.openxmlformats.org/officeDocument/2006/math">
                    <m:sSub>
                      <m:sSubPr>
                        <m:ctrlPr>
                          <a:rPr lang="it-IT" sz="1200" b="0" i="1" smtClean="0">
                            <a:solidFill>
                              <a:schemeClr val="accent6">
                                <a:lumMod val="50000"/>
                              </a:schemeClr>
                            </a:solidFill>
                            <a:latin typeface="Cambria Math" panose="02040503050406030204" pitchFamily="18" charset="0"/>
                            <a:cs typeface="Helvetica" panose="020B0604020202020204" pitchFamily="34" charset="0"/>
                          </a:rPr>
                        </m:ctrlPr>
                      </m:sSubPr>
                      <m:e>
                        <m:r>
                          <a:rPr lang="it-IT" sz="1200" b="0" i="1" smtClean="0">
                            <a:solidFill>
                              <a:schemeClr val="accent6">
                                <a:lumMod val="50000"/>
                              </a:schemeClr>
                            </a:solidFill>
                            <a:latin typeface="Cambria Math" panose="02040503050406030204" pitchFamily="18" charset="0"/>
                            <a:cs typeface="Helvetica" panose="020B0604020202020204" pitchFamily="34" charset="0"/>
                          </a:rPr>
                          <m:t>𝑓</m:t>
                        </m:r>
                      </m:e>
                      <m:sub>
                        <m:r>
                          <a:rPr lang="it-IT" sz="1200" b="0" i="1" smtClean="0">
                            <a:solidFill>
                              <a:schemeClr val="accent6">
                                <a:lumMod val="50000"/>
                              </a:schemeClr>
                            </a:solidFill>
                            <a:latin typeface="Cambria Math" panose="02040503050406030204" pitchFamily="18" charset="0"/>
                            <a:cs typeface="Helvetica" panose="020B0604020202020204" pitchFamily="34" charset="0"/>
                          </a:rPr>
                          <m:t>𝑉𝑊</m:t>
                        </m:r>
                      </m:sub>
                    </m:sSub>
                    <m:r>
                      <a:rPr lang="it-IT" sz="1200" b="0" i="1" smtClean="0">
                        <a:solidFill>
                          <a:schemeClr val="accent6">
                            <a:lumMod val="50000"/>
                          </a:schemeClr>
                        </a:solidFill>
                        <a:latin typeface="Cambria Math" panose="02040503050406030204" pitchFamily="18" charset="0"/>
                        <a:cs typeface="Helvetica" panose="020B0604020202020204" pitchFamily="34" charset="0"/>
                      </a:rPr>
                      <m:t>∼2.3 </m:t>
                    </m:r>
                    <m:r>
                      <a:rPr lang="it-IT" sz="1200" b="0" i="1" smtClean="0">
                        <a:solidFill>
                          <a:schemeClr val="accent6">
                            <a:lumMod val="50000"/>
                          </a:schemeClr>
                        </a:solidFill>
                        <a:latin typeface="Cambria Math" panose="02040503050406030204" pitchFamily="18" charset="0"/>
                        <a:cs typeface="Helvetica" panose="020B0604020202020204" pitchFamily="34" charset="0"/>
                      </a:rPr>
                      <m:t>𝑀𝐻𝑧</m:t>
                    </m:r>
                  </m:oMath>
                </a14:m>
                <a:endParaRPr lang="it-IT" sz="1200" b="0" dirty="0">
                  <a:solidFill>
                    <a:schemeClr val="accent6">
                      <a:lumMod val="50000"/>
                    </a:schemeClr>
                  </a:solidFill>
                  <a:latin typeface="Helvetica" panose="020B0604020202020204" pitchFamily="34" charset="0"/>
                  <a:cs typeface="Helvetica" panose="020B0604020202020204" pitchFamily="34" charset="0"/>
                </a:endParaRPr>
              </a:p>
              <a:p>
                <a:pPr marL="342900" indent="-342900">
                  <a:buFont typeface="Arial" panose="020B0604020202020204" pitchFamily="34" charset="0"/>
                  <a:buChar char="•"/>
                </a:pPr>
                <a14:m>
                  <m:oMath xmlns:m="http://schemas.openxmlformats.org/officeDocument/2006/math">
                    <m:sSub>
                      <m:sSubPr>
                        <m:ctrlPr>
                          <a:rPr lang="it-IT" sz="1200" b="0" i="1" smtClean="0">
                            <a:solidFill>
                              <a:schemeClr val="accent6">
                                <a:lumMod val="50000"/>
                              </a:schemeClr>
                            </a:solidFill>
                            <a:latin typeface="Cambria Math" panose="02040503050406030204" pitchFamily="18" charset="0"/>
                            <a:cs typeface="Helvetica" panose="020B0604020202020204" pitchFamily="34" charset="0"/>
                          </a:rPr>
                        </m:ctrlPr>
                      </m:sSubPr>
                      <m:e>
                        <m:r>
                          <a:rPr lang="it-IT" sz="1200" b="0" i="1" smtClean="0">
                            <a:solidFill>
                              <a:schemeClr val="accent6">
                                <a:lumMod val="50000"/>
                              </a:schemeClr>
                            </a:solidFill>
                            <a:latin typeface="Cambria Math" panose="02040503050406030204" pitchFamily="18" charset="0"/>
                            <a:cs typeface="Helvetica" panose="020B0604020202020204" pitchFamily="34" charset="0"/>
                          </a:rPr>
                          <m:t>𝑓</m:t>
                        </m:r>
                      </m:e>
                      <m:sub>
                        <m:r>
                          <a:rPr lang="it-IT" sz="1200" b="0" i="1" smtClean="0">
                            <a:solidFill>
                              <a:schemeClr val="accent6">
                                <a:lumMod val="50000"/>
                              </a:schemeClr>
                            </a:solidFill>
                            <a:latin typeface="Cambria Math" panose="02040503050406030204" pitchFamily="18" charset="0"/>
                            <a:cs typeface="Helvetica" panose="020B0604020202020204" pitchFamily="34" charset="0"/>
                          </a:rPr>
                          <m:t>𝑦</m:t>
                        </m:r>
                      </m:sub>
                    </m:sSub>
                    <m:r>
                      <a:rPr lang="it-IT" sz="1200" b="0" i="1" smtClean="0">
                        <a:solidFill>
                          <a:schemeClr val="accent6">
                            <a:lumMod val="50000"/>
                          </a:schemeClr>
                        </a:solidFill>
                        <a:latin typeface="Cambria Math" panose="02040503050406030204" pitchFamily="18" charset="0"/>
                        <a:cs typeface="Helvetica" panose="020B0604020202020204" pitchFamily="34" charset="0"/>
                      </a:rPr>
                      <m:t>∼2.5 </m:t>
                    </m:r>
                    <m:r>
                      <a:rPr lang="it-IT" sz="1200" b="0" i="1" smtClean="0">
                        <a:solidFill>
                          <a:schemeClr val="accent6">
                            <a:lumMod val="50000"/>
                          </a:schemeClr>
                        </a:solidFill>
                        <a:latin typeface="Cambria Math" panose="02040503050406030204" pitchFamily="18" charset="0"/>
                        <a:cs typeface="Helvetica" panose="020B0604020202020204" pitchFamily="34" charset="0"/>
                      </a:rPr>
                      <m:t>𝑀𝐻𝑧</m:t>
                    </m:r>
                  </m:oMath>
                </a14:m>
                <a:endParaRPr lang="en-US" sz="1200" dirty="0">
                  <a:solidFill>
                    <a:schemeClr val="accent6">
                      <a:lumMod val="50000"/>
                    </a:schemeClr>
                  </a:solidFill>
                  <a:latin typeface="Helvetica" panose="020B0604020202020204" pitchFamily="34" charset="0"/>
                  <a:cs typeface="Helvetica" panose="020B0604020202020204" pitchFamily="34" charset="0"/>
                </a:endParaRPr>
              </a:p>
              <a:p>
                <a:pPr marL="342900" indent="-342900">
                  <a:buFont typeface="Arial" panose="020B0604020202020204" pitchFamily="34" charset="0"/>
                  <a:buChar char="•"/>
                </a:pPr>
                <a:r>
                  <a:rPr lang="en-US" sz="1200" dirty="0">
                    <a:solidFill>
                      <a:schemeClr val="accent6">
                        <a:lumMod val="50000"/>
                      </a:schemeClr>
                    </a:solidFill>
                    <a:latin typeface="Helvetica" panose="020B0604020202020204" pitchFamily="34" charset="0"/>
                    <a:cs typeface="Helvetica" panose="020B0604020202020204" pitchFamily="34" charset="0"/>
                  </a:rPr>
                  <a:t>Low frequency peak due to lost muons</a:t>
                </a:r>
              </a:p>
              <a:p>
                <a:endParaRPr lang="en-US" dirty="0"/>
              </a:p>
            </p:txBody>
          </p:sp>
        </mc:Choice>
        <mc:Fallback>
          <p:sp>
            <p:nvSpPr>
              <p:cNvPr id="3" name="Segnaposto note 2"/>
              <p:cNvSpPr>
                <a:spLocks noGrp="1"/>
              </p:cNvSpPr>
              <p:nvPr>
                <p:ph type="body" idx="1"/>
              </p:nvPr>
            </p:nvSpPr>
            <p:spPr/>
            <p:txBody>
              <a:bodyPr/>
              <a:lstStyle/>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solidFill>
                      <a:schemeClr val="accent6">
                        <a:lumMod val="50000"/>
                      </a:schemeClr>
                    </a:solidFill>
                    <a:latin typeface="Helvetica" panose="020B0604020202020204" pitchFamily="34" charset="0"/>
                    <a:cs typeface="Helvetica" panose="020B0604020202020204" pitchFamily="34" charset="0"/>
                  </a:rPr>
                  <a:t>In this experiment, effects of beam dynamics have direct impact on the result. The most important one is the effect of coherent </a:t>
                </a:r>
                <a:r>
                  <a:rPr lang="en-US" sz="1200" dirty="0" err="1">
                    <a:solidFill>
                      <a:schemeClr val="accent6">
                        <a:lumMod val="50000"/>
                      </a:schemeClr>
                    </a:solidFill>
                    <a:latin typeface="Helvetica" panose="020B0604020202020204" pitchFamily="34" charset="0"/>
                    <a:cs typeface="Helvetica" panose="020B0604020202020204" pitchFamily="34" charset="0"/>
                  </a:rPr>
                  <a:t>betatron</a:t>
                </a:r>
                <a:r>
                  <a:rPr lang="en-US" sz="1200" dirty="0">
                    <a:solidFill>
                      <a:schemeClr val="accent6">
                        <a:lumMod val="50000"/>
                      </a:schemeClr>
                    </a:solidFill>
                    <a:latin typeface="Helvetica" panose="020B0604020202020204" pitchFamily="34" charset="0"/>
                    <a:cs typeface="Helvetica" panose="020B0604020202020204" pitchFamily="34" charset="0"/>
                  </a:rPr>
                  <a:t> oscillations (CBO): the oscillation of the beam along the horizontal plane. </a:t>
                </a:r>
              </a:p>
              <a:p>
                <a:r>
                  <a:rPr lang="en-US" dirty="0"/>
                  <a:t>Another important effect is the vertical waist, which is the oscillations of the beam width in the vertical plane, and the oscillations of the mean of the beam in the vertical plane.</a:t>
                </a:r>
              </a:p>
              <a:p>
                <a:r>
                  <a:rPr lang="en-US" sz="1200" dirty="0">
                    <a:solidFill>
                      <a:schemeClr val="accent6">
                        <a:lumMod val="50000"/>
                      </a:schemeClr>
                    </a:solidFill>
                    <a:latin typeface="Helvetica" panose="020B0604020202020204" pitchFamily="34" charset="0"/>
                    <a:cs typeface="Helvetica" panose="020B0604020202020204" pitchFamily="34" charset="0"/>
                  </a:rPr>
                  <a:t>The Fourier transform of the residuals of the fit highlights the frequencies of the beam dynamics oscillations:</a:t>
                </a:r>
              </a:p>
              <a:p>
                <a:pPr marL="342900" indent="-342900">
                  <a:buFont typeface="Arial" panose="020B0604020202020204" pitchFamily="34" charset="0"/>
                  <a:buChar char="•"/>
                </a:pPr>
                <a:r>
                  <a:rPr lang="it-IT" sz="1200" b="0" i="0">
                    <a:solidFill>
                      <a:schemeClr val="accent6">
                        <a:lumMod val="50000"/>
                      </a:schemeClr>
                    </a:solidFill>
                    <a:latin typeface="Cambria Math" panose="02040503050406030204" pitchFamily="18" charset="0"/>
                    <a:cs typeface="Helvetica" panose="020B0604020202020204" pitchFamily="34" charset="0"/>
                  </a:rPr>
                  <a:t>𝑓_𝐶𝐵𝑂∼0.37 𝑀𝐻𝑧</a:t>
                </a:r>
                <a:endParaRPr lang="it-IT" sz="1200" b="0" dirty="0">
                  <a:solidFill>
                    <a:schemeClr val="accent6">
                      <a:lumMod val="50000"/>
                    </a:schemeClr>
                  </a:solidFill>
                  <a:latin typeface="Helvetica" panose="020B0604020202020204" pitchFamily="34" charset="0"/>
                  <a:cs typeface="Helvetica" panose="020B0604020202020204" pitchFamily="34" charset="0"/>
                </a:endParaRPr>
              </a:p>
              <a:p>
                <a:pPr marL="342900" indent="-342900">
                  <a:buFont typeface="Arial" panose="020B0604020202020204" pitchFamily="34" charset="0"/>
                  <a:buChar char="•"/>
                </a:pPr>
                <a:r>
                  <a:rPr lang="it-IT" sz="1200" b="0" i="0">
                    <a:solidFill>
                      <a:schemeClr val="accent6">
                        <a:lumMod val="50000"/>
                      </a:schemeClr>
                    </a:solidFill>
                    <a:latin typeface="Cambria Math" panose="02040503050406030204" pitchFamily="18" charset="0"/>
                    <a:cs typeface="Helvetica" panose="020B0604020202020204" pitchFamily="34" charset="0"/>
                  </a:rPr>
                  <a:t>𝑓_𝐶𝐵𝑂±𝑓_𝑎</a:t>
                </a:r>
                <a:endParaRPr lang="it-IT" sz="1200" b="0" dirty="0">
                  <a:solidFill>
                    <a:schemeClr val="accent6">
                      <a:lumMod val="50000"/>
                    </a:schemeClr>
                  </a:solidFill>
                  <a:latin typeface="Helvetica" panose="020B0604020202020204" pitchFamily="34" charset="0"/>
                  <a:cs typeface="Helvetica" panose="020B0604020202020204" pitchFamily="34" charset="0"/>
                </a:endParaRPr>
              </a:p>
              <a:p>
                <a:pPr marL="342900" indent="-342900">
                  <a:buFont typeface="Arial" panose="020B0604020202020204" pitchFamily="34" charset="0"/>
                  <a:buChar char="•"/>
                </a:pPr>
                <a:r>
                  <a:rPr lang="it-IT" sz="1200" b="0" i="0">
                    <a:solidFill>
                      <a:schemeClr val="accent6">
                        <a:lumMod val="50000"/>
                      </a:schemeClr>
                    </a:solidFill>
                    <a:latin typeface="Cambria Math" panose="02040503050406030204" pitchFamily="18" charset="0"/>
                    <a:cs typeface="Helvetica" panose="020B0604020202020204" pitchFamily="34" charset="0"/>
                  </a:rPr>
                  <a:t>𝑓_𝑉𝑊∼2.3 𝑀𝐻𝑧</a:t>
                </a:r>
                <a:endParaRPr lang="it-IT" sz="1200" b="0" dirty="0">
                  <a:solidFill>
                    <a:schemeClr val="accent6">
                      <a:lumMod val="50000"/>
                    </a:schemeClr>
                  </a:solidFill>
                  <a:latin typeface="Helvetica" panose="020B0604020202020204" pitchFamily="34" charset="0"/>
                  <a:cs typeface="Helvetica" panose="020B0604020202020204" pitchFamily="34" charset="0"/>
                </a:endParaRPr>
              </a:p>
              <a:p>
                <a:pPr marL="342900" indent="-342900">
                  <a:buFont typeface="Arial" panose="020B0604020202020204" pitchFamily="34" charset="0"/>
                  <a:buChar char="•"/>
                </a:pPr>
                <a:r>
                  <a:rPr lang="it-IT" sz="1200" b="0" i="0">
                    <a:solidFill>
                      <a:schemeClr val="accent6">
                        <a:lumMod val="50000"/>
                      </a:schemeClr>
                    </a:solidFill>
                    <a:latin typeface="Cambria Math" panose="02040503050406030204" pitchFamily="18" charset="0"/>
                    <a:cs typeface="Helvetica" panose="020B0604020202020204" pitchFamily="34" charset="0"/>
                  </a:rPr>
                  <a:t>𝑓_𝑦∼2.5 𝑀𝐻𝑧</a:t>
                </a:r>
                <a:endParaRPr lang="en-US" sz="1200" dirty="0">
                  <a:solidFill>
                    <a:schemeClr val="accent6">
                      <a:lumMod val="50000"/>
                    </a:schemeClr>
                  </a:solidFill>
                  <a:latin typeface="Helvetica" panose="020B0604020202020204" pitchFamily="34" charset="0"/>
                  <a:cs typeface="Helvetica" panose="020B0604020202020204" pitchFamily="34" charset="0"/>
                </a:endParaRPr>
              </a:p>
              <a:p>
                <a:pPr marL="342900" indent="-342900">
                  <a:buFont typeface="Arial" panose="020B0604020202020204" pitchFamily="34" charset="0"/>
                  <a:buChar char="•"/>
                </a:pPr>
                <a:r>
                  <a:rPr lang="en-US" sz="1200" dirty="0">
                    <a:solidFill>
                      <a:schemeClr val="accent6">
                        <a:lumMod val="50000"/>
                      </a:schemeClr>
                    </a:solidFill>
                    <a:latin typeface="Helvetica" panose="020B0604020202020204" pitchFamily="34" charset="0"/>
                    <a:cs typeface="Helvetica" panose="020B0604020202020204" pitchFamily="34" charset="0"/>
                  </a:rPr>
                  <a:t>Low frequency peak due to lost muons</a:t>
                </a:r>
              </a:p>
              <a:p>
                <a:endParaRPr lang="en-US" dirty="0"/>
              </a:p>
            </p:txBody>
          </p:sp>
        </mc:Fallback>
      </mc:AlternateContent>
      <p:sp>
        <p:nvSpPr>
          <p:cNvPr id="4" name="Segnaposto numero diapositiva 3"/>
          <p:cNvSpPr>
            <a:spLocks noGrp="1"/>
          </p:cNvSpPr>
          <p:nvPr>
            <p:ph type="sldNum" sz="quarter" idx="5"/>
          </p:nvPr>
        </p:nvSpPr>
        <p:spPr/>
        <p:txBody>
          <a:bodyPr/>
          <a:lstStyle/>
          <a:p>
            <a:pPr>
              <a:defRPr/>
            </a:pPr>
            <a:fld id="{CAD08E57-B576-F641-BEA6-C3D752DF7F66}" type="slidenum">
              <a:rPr lang="en-US" smtClean="0"/>
              <a:pPr>
                <a:defRPr/>
              </a:pPr>
              <a:t>13</a:t>
            </a:fld>
            <a:endParaRPr lang="en-US"/>
          </a:p>
        </p:txBody>
      </p:sp>
    </p:spTree>
    <p:extLst>
      <p:ext uri="{BB962C8B-B14F-4D97-AF65-F5344CB8AC3E}">
        <p14:creationId xmlns:p14="http://schemas.microsoft.com/office/powerpoint/2010/main" val="2186215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We multiply the previous function for this term. That describes the CBO.</a:t>
            </a:r>
          </a:p>
        </p:txBody>
      </p:sp>
      <p:sp>
        <p:nvSpPr>
          <p:cNvPr id="4" name="Segnaposto numero diapositiva 3"/>
          <p:cNvSpPr>
            <a:spLocks noGrp="1"/>
          </p:cNvSpPr>
          <p:nvPr>
            <p:ph type="sldNum" sz="quarter" idx="5"/>
          </p:nvPr>
        </p:nvSpPr>
        <p:spPr/>
        <p:txBody>
          <a:bodyPr/>
          <a:lstStyle/>
          <a:p>
            <a:pPr>
              <a:defRPr/>
            </a:pPr>
            <a:fld id="{CAD08E57-B576-F641-BEA6-C3D752DF7F66}" type="slidenum">
              <a:rPr lang="en-US" smtClean="0"/>
              <a:pPr>
                <a:defRPr/>
              </a:pPr>
              <a:t>14</a:t>
            </a:fld>
            <a:endParaRPr lang="en-US"/>
          </a:p>
        </p:txBody>
      </p:sp>
    </p:spTree>
    <p:extLst>
      <p:ext uri="{BB962C8B-B14F-4D97-AF65-F5344CB8AC3E}">
        <p14:creationId xmlns:p14="http://schemas.microsoft.com/office/powerpoint/2010/main" val="923439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To make sure the fit converges we use the following procedure. First we fit the 5 parameter function, than we fix the values of these parameters, </a:t>
            </a:r>
          </a:p>
        </p:txBody>
      </p:sp>
      <p:sp>
        <p:nvSpPr>
          <p:cNvPr id="4" name="Segnaposto numero diapositiva 3"/>
          <p:cNvSpPr>
            <a:spLocks noGrp="1"/>
          </p:cNvSpPr>
          <p:nvPr>
            <p:ph type="sldNum" sz="quarter" idx="5"/>
          </p:nvPr>
        </p:nvSpPr>
        <p:spPr/>
        <p:txBody>
          <a:bodyPr/>
          <a:lstStyle/>
          <a:p>
            <a:pPr>
              <a:defRPr/>
            </a:pPr>
            <a:fld id="{CAD08E57-B576-F641-BEA6-C3D752DF7F66}" type="slidenum">
              <a:rPr lang="en-US" smtClean="0"/>
              <a:pPr>
                <a:defRPr/>
              </a:pPr>
              <a:t>15</a:t>
            </a:fld>
            <a:endParaRPr lang="en-US"/>
          </a:p>
        </p:txBody>
      </p:sp>
    </p:spTree>
    <p:extLst>
      <p:ext uri="{BB962C8B-B14F-4D97-AF65-F5344CB8AC3E}">
        <p14:creationId xmlns:p14="http://schemas.microsoft.com/office/powerpoint/2010/main" val="2480930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pPr>
              <a:defRPr/>
            </a:pPr>
            <a:fld id="{CAD08E57-B576-F641-BEA6-C3D752DF7F66}" type="slidenum">
              <a:rPr lang="en-US" smtClean="0"/>
              <a:pPr>
                <a:defRPr/>
              </a:pPr>
              <a:t>16</a:t>
            </a:fld>
            <a:endParaRPr lang="en-US"/>
          </a:p>
        </p:txBody>
      </p:sp>
    </p:spTree>
    <p:extLst>
      <p:ext uri="{BB962C8B-B14F-4D97-AF65-F5344CB8AC3E}">
        <p14:creationId xmlns:p14="http://schemas.microsoft.com/office/powerpoint/2010/main" val="2418201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Now the CBO peak is gone and the most important one is the vertical waist, this (on the right) is the vertical oscillation and this one(central) is the first harmonic of the CBO. To take into account every beam dynamics affect the final function has 22 parameters, that I will use in the future for the rest of the analysis.</a:t>
            </a:r>
          </a:p>
        </p:txBody>
      </p:sp>
      <p:sp>
        <p:nvSpPr>
          <p:cNvPr id="4" name="Segnaposto numero diapositiva 3"/>
          <p:cNvSpPr>
            <a:spLocks noGrp="1"/>
          </p:cNvSpPr>
          <p:nvPr>
            <p:ph type="sldNum" sz="quarter" idx="5"/>
          </p:nvPr>
        </p:nvSpPr>
        <p:spPr/>
        <p:txBody>
          <a:bodyPr/>
          <a:lstStyle/>
          <a:p>
            <a:pPr>
              <a:defRPr/>
            </a:pPr>
            <a:fld id="{CAD08E57-B576-F641-BEA6-C3D752DF7F66}" type="slidenum">
              <a:rPr lang="en-US" smtClean="0"/>
              <a:pPr>
                <a:defRPr/>
              </a:pPr>
              <a:t>17</a:t>
            </a:fld>
            <a:endParaRPr lang="en-US"/>
          </a:p>
        </p:txBody>
      </p:sp>
    </p:spTree>
    <p:extLst>
      <p:ext uri="{BB962C8B-B14F-4D97-AF65-F5344CB8AC3E}">
        <p14:creationId xmlns:p14="http://schemas.microsoft.com/office/powerpoint/2010/main" val="11629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These are the results, we can see that with the a-method we get a smaller error but a larger chi2, which is expected. If we there are no errors in the analysis: the two methods should give results that are in agreement. To check this we compute the absolute value of the difference between the two results. This difference should be lower than the allowed statistical deviation, which is computed here. </a:t>
            </a:r>
          </a:p>
        </p:txBody>
      </p:sp>
      <p:sp>
        <p:nvSpPr>
          <p:cNvPr id="4" name="Segnaposto numero diapositiva 3"/>
          <p:cNvSpPr>
            <a:spLocks noGrp="1"/>
          </p:cNvSpPr>
          <p:nvPr>
            <p:ph type="sldNum" sz="quarter" idx="5"/>
          </p:nvPr>
        </p:nvSpPr>
        <p:spPr/>
        <p:txBody>
          <a:bodyPr/>
          <a:lstStyle/>
          <a:p>
            <a:pPr>
              <a:defRPr/>
            </a:pPr>
            <a:fld id="{CAD08E57-B576-F641-BEA6-C3D752DF7F66}" type="slidenum">
              <a:rPr lang="en-US" smtClean="0"/>
              <a:pPr>
                <a:defRPr/>
              </a:pPr>
              <a:t>18</a:t>
            </a:fld>
            <a:endParaRPr lang="en-US"/>
          </a:p>
        </p:txBody>
      </p:sp>
    </p:spTree>
    <p:extLst>
      <p:ext uri="{BB962C8B-B14F-4D97-AF65-F5344CB8AC3E}">
        <p14:creationId xmlns:p14="http://schemas.microsoft.com/office/powerpoint/2010/main" val="490916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So what will I do next? To really reduce the error on R I will use the complete function with 22 parameters that takes into account every effect of beam dynamics. As I showed you before the CBO term decay over time with an exponential </a:t>
            </a:r>
            <a:r>
              <a:rPr lang="en-US" dirty="0" err="1"/>
              <a:t>behaviour</a:t>
            </a:r>
            <a:r>
              <a:rPr lang="en-US" dirty="0"/>
              <a:t>. But this is actually an assumption, different functional forms can be used to describe the dump. </a:t>
            </a:r>
          </a:p>
        </p:txBody>
      </p:sp>
      <p:sp>
        <p:nvSpPr>
          <p:cNvPr id="4" name="Segnaposto numero diapositiva 3"/>
          <p:cNvSpPr>
            <a:spLocks noGrp="1"/>
          </p:cNvSpPr>
          <p:nvPr>
            <p:ph type="sldNum" sz="quarter" idx="5"/>
          </p:nvPr>
        </p:nvSpPr>
        <p:spPr/>
        <p:txBody>
          <a:bodyPr/>
          <a:lstStyle/>
          <a:p>
            <a:pPr>
              <a:defRPr/>
            </a:pPr>
            <a:fld id="{CAD08E57-B576-F641-BEA6-C3D752DF7F66}" type="slidenum">
              <a:rPr lang="en-US" smtClean="0"/>
              <a:pPr>
                <a:defRPr/>
              </a:pPr>
              <a:t>19</a:t>
            </a:fld>
            <a:endParaRPr lang="en-US"/>
          </a:p>
        </p:txBody>
      </p:sp>
    </p:spTree>
    <p:extLst>
      <p:ext uri="{BB962C8B-B14F-4D97-AF65-F5344CB8AC3E}">
        <p14:creationId xmlns:p14="http://schemas.microsoft.com/office/powerpoint/2010/main" val="90205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The muon has a magnetic moment defined by this formula, the g-factor is predicted to be 2 at tree-level for every elementary particle like the muon, the corrections introduced by higher order loops shift this values by approximately 10 to the minus 3. This deviation is called the anomaly, in our case the muon anomaly. Every particle that can interact with the muon contribute to the anomaly, this makes any discrepancy between the theoretical value and experimental value of the anomaly a hint of physics beyond the standard model</a:t>
            </a:r>
          </a:p>
        </p:txBody>
      </p:sp>
      <p:sp>
        <p:nvSpPr>
          <p:cNvPr id="4" name="Segnaposto numero diapositiva 3"/>
          <p:cNvSpPr>
            <a:spLocks noGrp="1"/>
          </p:cNvSpPr>
          <p:nvPr>
            <p:ph type="sldNum" sz="quarter" idx="5"/>
          </p:nvPr>
        </p:nvSpPr>
        <p:spPr/>
        <p:txBody>
          <a:bodyPr/>
          <a:lstStyle/>
          <a:p>
            <a:pPr>
              <a:defRPr/>
            </a:pPr>
            <a:fld id="{CAD08E57-B576-F641-BEA6-C3D752DF7F66}" type="slidenum">
              <a:rPr lang="en-US" smtClean="0"/>
              <a:pPr>
                <a:defRPr/>
              </a:pPr>
              <a:t>2</a:t>
            </a:fld>
            <a:endParaRPr lang="en-US"/>
          </a:p>
        </p:txBody>
      </p:sp>
    </p:spTree>
    <p:extLst>
      <p:ext uri="{BB962C8B-B14F-4D97-AF65-F5344CB8AC3E}">
        <p14:creationId xmlns:p14="http://schemas.microsoft.com/office/powerpoint/2010/main" val="651897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How can we measure the anomaly? We know that a magnetic field induces in a particle with magnetic moment a precession motion of the spin. The precession frequency is given by this formula. The muon g-2 collaboration aims to measure ai </a:t>
            </a:r>
            <a:r>
              <a:rPr lang="en-US" dirty="0" err="1"/>
              <a:t>miu</a:t>
            </a:r>
            <a:r>
              <a:rPr lang="en-US" dirty="0"/>
              <a:t> with an uncertainty of one hundred and </a:t>
            </a:r>
            <a:r>
              <a:rPr lang="en-US" dirty="0" err="1"/>
              <a:t>fourty</a:t>
            </a:r>
            <a:r>
              <a:rPr lang="en-US" dirty="0"/>
              <a:t> parts per billion. So it’s very important to measure with high precision both the precession frequency and the magnetic field. I will focus on the precession while my </a:t>
            </a:r>
            <a:r>
              <a:rPr lang="en-US" dirty="0" err="1"/>
              <a:t>collegue</a:t>
            </a:r>
            <a:r>
              <a:rPr lang="en-US" dirty="0"/>
              <a:t> Nicola on the magnetic field. It’s important to notice that the experiment uses electric fields to focus the beam, the presence of this field makes the relation between omega and a more complicated. But for muons at 3.1 </a:t>
            </a:r>
            <a:r>
              <a:rPr lang="en-US" dirty="0" err="1"/>
              <a:t>gev</a:t>
            </a:r>
            <a:r>
              <a:rPr lang="en-US" dirty="0"/>
              <a:t> this affect </a:t>
            </a:r>
            <a:r>
              <a:rPr lang="en-US" dirty="0" err="1"/>
              <a:t>calncels</a:t>
            </a:r>
            <a:r>
              <a:rPr lang="en-US" dirty="0"/>
              <a:t> out. This is why the muon beam has this energy</a:t>
            </a:r>
          </a:p>
        </p:txBody>
      </p:sp>
      <p:sp>
        <p:nvSpPr>
          <p:cNvPr id="4" name="Segnaposto numero diapositiva 3"/>
          <p:cNvSpPr>
            <a:spLocks noGrp="1"/>
          </p:cNvSpPr>
          <p:nvPr>
            <p:ph type="sldNum" sz="quarter" idx="5"/>
          </p:nvPr>
        </p:nvSpPr>
        <p:spPr/>
        <p:txBody>
          <a:bodyPr/>
          <a:lstStyle/>
          <a:p>
            <a:pPr>
              <a:defRPr/>
            </a:pPr>
            <a:fld id="{CAD08E57-B576-F641-BEA6-C3D752DF7F66}" type="slidenum">
              <a:rPr lang="en-US" smtClean="0"/>
              <a:pPr>
                <a:defRPr/>
              </a:pPr>
              <a:t>3</a:t>
            </a:fld>
            <a:endParaRPr lang="en-US"/>
          </a:p>
        </p:txBody>
      </p:sp>
    </p:spTree>
    <p:extLst>
      <p:ext uri="{BB962C8B-B14F-4D97-AF65-F5344CB8AC3E}">
        <p14:creationId xmlns:p14="http://schemas.microsoft.com/office/powerpoint/2010/main" val="1707890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So the beam of polarized muons is injected in the storage ring, where they circulate for approximately 7 hundred and fifty microseconds. As you can see in this figure the spin rotates around the magnetic field direction. Muons always decay into positrons and higher energy positrons have more probability to be emitted in the same direction of the muon spin. This means that when the spin faces toward the inner of the ring, where calorimeters are positioned, we detect more positrons, and less when the spin faces away. The frequency of this oscillation is exactly the signal we want to measure.</a:t>
            </a:r>
          </a:p>
        </p:txBody>
      </p:sp>
      <p:sp>
        <p:nvSpPr>
          <p:cNvPr id="4" name="Segnaposto numero diapositiva 3"/>
          <p:cNvSpPr>
            <a:spLocks noGrp="1"/>
          </p:cNvSpPr>
          <p:nvPr>
            <p:ph type="sldNum" sz="quarter" idx="5"/>
          </p:nvPr>
        </p:nvSpPr>
        <p:spPr/>
        <p:txBody>
          <a:bodyPr/>
          <a:lstStyle/>
          <a:p>
            <a:pPr>
              <a:defRPr/>
            </a:pPr>
            <a:fld id="{CAD08E57-B576-F641-BEA6-C3D752DF7F66}" type="slidenum">
              <a:rPr lang="en-US" smtClean="0"/>
              <a:pPr>
                <a:defRPr/>
              </a:pPr>
              <a:t>4</a:t>
            </a:fld>
            <a:endParaRPr lang="en-US"/>
          </a:p>
        </p:txBody>
      </p:sp>
    </p:spTree>
    <p:extLst>
      <p:ext uri="{BB962C8B-B14F-4D97-AF65-F5344CB8AC3E}">
        <p14:creationId xmlns:p14="http://schemas.microsoft.com/office/powerpoint/2010/main" val="514901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In the past weeks I have analyzed data from run 2 acquisition period. This plot shows the positron time of arrival on the x axis and positron energy on the y axis. This events over 3.100 </a:t>
            </a:r>
            <a:r>
              <a:rPr lang="en-US" dirty="0" err="1"/>
              <a:t>mev</a:t>
            </a:r>
            <a:r>
              <a:rPr lang="en-US" dirty="0"/>
              <a:t> are due to pile-up, two positrons that hit the calorimeters almost at the same time and are counted as one.</a:t>
            </a:r>
          </a:p>
        </p:txBody>
      </p:sp>
      <p:sp>
        <p:nvSpPr>
          <p:cNvPr id="4" name="Segnaposto numero diapositiva 3"/>
          <p:cNvSpPr>
            <a:spLocks noGrp="1"/>
          </p:cNvSpPr>
          <p:nvPr>
            <p:ph type="sldNum" sz="quarter" idx="5"/>
          </p:nvPr>
        </p:nvSpPr>
        <p:spPr/>
        <p:txBody>
          <a:bodyPr/>
          <a:lstStyle/>
          <a:p>
            <a:pPr>
              <a:defRPr/>
            </a:pPr>
            <a:fld id="{CAD08E57-B576-F641-BEA6-C3D752DF7F66}" type="slidenum">
              <a:rPr lang="en-US" smtClean="0"/>
              <a:pPr>
                <a:defRPr/>
              </a:pPr>
              <a:t>5</a:t>
            </a:fld>
            <a:endParaRPr lang="en-US"/>
          </a:p>
        </p:txBody>
      </p:sp>
    </p:spTree>
    <p:extLst>
      <p:ext uri="{BB962C8B-B14F-4D97-AF65-F5344CB8AC3E}">
        <p14:creationId xmlns:p14="http://schemas.microsoft.com/office/powerpoint/2010/main" val="3143414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Both in logarithmic scale.</a:t>
            </a:r>
          </a:p>
        </p:txBody>
      </p:sp>
      <p:sp>
        <p:nvSpPr>
          <p:cNvPr id="4" name="Segnaposto numero diapositiva 3"/>
          <p:cNvSpPr>
            <a:spLocks noGrp="1"/>
          </p:cNvSpPr>
          <p:nvPr>
            <p:ph type="sldNum" sz="quarter" idx="5"/>
          </p:nvPr>
        </p:nvSpPr>
        <p:spPr/>
        <p:txBody>
          <a:bodyPr/>
          <a:lstStyle/>
          <a:p>
            <a:pPr>
              <a:defRPr/>
            </a:pPr>
            <a:fld id="{CAD08E57-B576-F641-BEA6-C3D752DF7F66}" type="slidenum">
              <a:rPr lang="en-US" smtClean="0"/>
              <a:pPr>
                <a:defRPr/>
              </a:pPr>
              <a:t>6</a:t>
            </a:fld>
            <a:endParaRPr lang="en-US"/>
          </a:p>
        </p:txBody>
      </p:sp>
    </p:spTree>
    <p:extLst>
      <p:ext uri="{BB962C8B-B14F-4D97-AF65-F5344CB8AC3E}">
        <p14:creationId xmlns:p14="http://schemas.microsoft.com/office/powerpoint/2010/main" val="2318964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In this presentation you will not see omega but R. This is because to avoid cognitive bias, omega is blinded by this parameter. </a:t>
            </a:r>
          </a:p>
        </p:txBody>
      </p:sp>
      <p:sp>
        <p:nvSpPr>
          <p:cNvPr id="4" name="Segnaposto numero diapositiva 3"/>
          <p:cNvSpPr>
            <a:spLocks noGrp="1"/>
          </p:cNvSpPr>
          <p:nvPr>
            <p:ph type="sldNum" sz="quarter" idx="5"/>
          </p:nvPr>
        </p:nvSpPr>
        <p:spPr/>
        <p:txBody>
          <a:bodyPr/>
          <a:lstStyle/>
          <a:p>
            <a:pPr>
              <a:defRPr/>
            </a:pPr>
            <a:fld id="{CAD08E57-B576-F641-BEA6-C3D752DF7F66}" type="slidenum">
              <a:rPr lang="en-US" smtClean="0"/>
              <a:pPr>
                <a:defRPr/>
              </a:pPr>
              <a:t>7</a:t>
            </a:fld>
            <a:endParaRPr lang="en-US"/>
          </a:p>
        </p:txBody>
      </p:sp>
    </p:spTree>
    <p:extLst>
      <p:ext uri="{BB962C8B-B14F-4D97-AF65-F5344CB8AC3E}">
        <p14:creationId xmlns:p14="http://schemas.microsoft.com/office/powerpoint/2010/main" val="187148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This is the result of the fit. </a:t>
            </a:r>
          </a:p>
        </p:txBody>
      </p:sp>
      <p:sp>
        <p:nvSpPr>
          <p:cNvPr id="4" name="Segnaposto numero diapositiva 3"/>
          <p:cNvSpPr>
            <a:spLocks noGrp="1"/>
          </p:cNvSpPr>
          <p:nvPr>
            <p:ph type="sldNum" sz="quarter" idx="5"/>
          </p:nvPr>
        </p:nvSpPr>
        <p:spPr/>
        <p:txBody>
          <a:bodyPr/>
          <a:lstStyle/>
          <a:p>
            <a:pPr>
              <a:defRPr/>
            </a:pPr>
            <a:fld id="{CAD08E57-B576-F641-BEA6-C3D752DF7F66}" type="slidenum">
              <a:rPr lang="en-US" smtClean="0"/>
              <a:pPr>
                <a:defRPr/>
              </a:pPr>
              <a:t>8</a:t>
            </a:fld>
            <a:endParaRPr lang="en-US"/>
          </a:p>
        </p:txBody>
      </p:sp>
    </p:spTree>
    <p:extLst>
      <p:ext uri="{BB962C8B-B14F-4D97-AF65-F5344CB8AC3E}">
        <p14:creationId xmlns:p14="http://schemas.microsoft.com/office/powerpoint/2010/main" val="1642847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The </a:t>
            </a:r>
            <a:r>
              <a:rPr lang="en-US" dirty="0" err="1"/>
              <a:t>tmethod</a:t>
            </a:r>
            <a:r>
              <a:rPr lang="en-US" dirty="0"/>
              <a:t> consists of building the wiggle plot by summing all positrons above an energy threshold. But we must be careful because</a:t>
            </a:r>
          </a:p>
        </p:txBody>
      </p:sp>
      <p:sp>
        <p:nvSpPr>
          <p:cNvPr id="4" name="Segnaposto numero diapositiva 3"/>
          <p:cNvSpPr>
            <a:spLocks noGrp="1"/>
          </p:cNvSpPr>
          <p:nvPr>
            <p:ph type="sldNum" sz="quarter" idx="5"/>
          </p:nvPr>
        </p:nvSpPr>
        <p:spPr/>
        <p:txBody>
          <a:bodyPr/>
          <a:lstStyle/>
          <a:p>
            <a:pPr>
              <a:defRPr/>
            </a:pPr>
            <a:fld id="{CAD08E57-B576-F641-BEA6-C3D752DF7F66}" type="slidenum">
              <a:rPr lang="en-US" smtClean="0"/>
              <a:pPr>
                <a:defRPr/>
              </a:pPr>
              <a:t>9</a:t>
            </a:fld>
            <a:endParaRPr lang="en-US"/>
          </a:p>
        </p:txBody>
      </p:sp>
    </p:spTree>
    <p:extLst>
      <p:ext uri="{BB962C8B-B14F-4D97-AF65-F5344CB8AC3E}">
        <p14:creationId xmlns:p14="http://schemas.microsoft.com/office/powerpoint/2010/main" val="36268846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it-IT"/>
              <a:t>Fare clic per modificare gli stili del testo dello schema</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it-IT"/>
              <a:t>Fare clic per modificare gli stili del testo dello schema</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D47AE977-0AAD-4A78-A7F1-7A6940D0AF4F}" type="datetime1">
              <a:rPr lang="en-US" smtClean="0"/>
              <a:t>8/29/2022</a:t>
            </a:fld>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Daniele Boccanfuso | Midterm Report</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‹N›</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it-IT"/>
              <a:t>Fare clic per modificare lo stile del titolo dello schema</a:t>
            </a:r>
            <a:endParaRPr lang="en-US" dirty="0"/>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E2E7AD8C-D3DA-4F4E-A45F-D40172D6CB73}" type="datetime1">
              <a:rPr lang="en-US" smtClean="0"/>
              <a:t>8/29/2022</a:t>
            </a:fld>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Daniele Boccanfuso | Midterm Report</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‹N›</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it-IT"/>
              <a:t>Fare clic per modificare lo stile del titolo dello schema</a:t>
            </a:r>
            <a:endParaRPr lang="en-US" dirty="0"/>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56255E45-7A52-4DC2-9CB4-7E6A668C18A8}" type="datetime1">
              <a:rPr lang="en-US" smtClean="0"/>
              <a:t>8/29/2022</a:t>
            </a:fld>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Daniele Boccanfuso | Midterm Report</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‹N›</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it-IT"/>
              <a:t>Fare clic sull'icona per inserire un'immagine</a:t>
            </a:r>
            <a:endParaRPr lang="en-US"/>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221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A94E2C69-C9E3-4F4A-A991-2E1752F38C78}" type="datetime1">
              <a:rPr lang="en-US" smtClean="0"/>
              <a:t>8/29/2022</a:t>
            </a:fld>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Daniele Boccanfuso | Midterm Report</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‹N›</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it-IT"/>
              <a:t>Fare clic per modificare lo stile del titolo dello schema</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it-IT"/>
              <a:t>Fare clic sull'icona per inserire un'immagine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it-IT"/>
              <a:t>Fare clic sull'icona per inserire un'immagine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it-IT"/>
              <a:t>Fare clic sull'icona per inserire un'immagine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it-IT"/>
              <a:t>Fare clic sull'icona per inserire un'immagine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it-IT"/>
              <a:t>Fare clic sull'icona per inserire un'immagine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it-IT"/>
              <a:t>Fare clic sull'icona per inserire un'immagine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it-IT"/>
              <a:t>Fare clic sull'icona per inserire un'immagine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it-IT"/>
              <a:t>Fare clic sull'icona per inserire un'immagine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it-IT"/>
              <a:t>Fare clic sull'icona per inserire un'immagine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it-IT"/>
              <a:t>Fare clic sull'icona per inserire un'immagine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it-IT"/>
              <a:t>Fare clic sull'icona per inserire un'immagine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it-IT"/>
              <a:t>Fare clic sull'icona per inserire un'immagine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it-IT"/>
              <a:t>Fare clic sull'icona per inserire un'immagine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it-IT"/>
              <a:t>Fare clic sull'icona per inserire un'immagine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it-IT"/>
              <a:t>Fare clic sull'icona per inserire un'immagine</a:t>
            </a:r>
            <a:endParaRPr lang="en-US" dirty="0"/>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it-IT"/>
              <a:t>Fare clic per modificare lo stile del titolo dello schema</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6AD824E0-B064-4D7F-AE23-6E323E7E21ED}" type="datetime1">
              <a:rPr lang="en-US" smtClean="0"/>
              <a:t>8/29/2022</a:t>
            </a:fld>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Daniele Boccanfuso | Midterm Report</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‹N›</a:t>
            </a:fld>
            <a:endParaRPr lang="en-US" dirty="0"/>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it-IT"/>
              <a:t>Fare clic per modificare gli stili del testo dello schema</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it-IT"/>
              <a:t>Fare clic per modificare gli stili del testo dello schema</a:t>
            </a:r>
          </a:p>
        </p:txBody>
      </p:sp>
      <p:pic>
        <p:nvPicPr>
          <p:cNvPr id="13" name="Picture 12"/>
          <p:cNvPicPr>
            <a:picLocks noChangeAspect="1"/>
          </p:cNvPicPr>
          <p:nvPr userDrawn="1"/>
        </p:nvPicPr>
        <p:blipFill>
          <a:blip r:embed="rId2"/>
          <a:srcRect t="27868" b="27868"/>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89914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it-IT"/>
              <a:t>Fare clic per modificare gli stili del testo dello schema</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it-IT"/>
              <a:t>Fare clic per modificare gli stili del testo dello schema</a:t>
            </a:r>
          </a:p>
        </p:txBody>
      </p:sp>
      <p:pic>
        <p:nvPicPr>
          <p:cNvPr id="13" name="Picture 12"/>
          <p:cNvPicPr>
            <a:picLocks noChangeAspect="1"/>
          </p:cNvPicPr>
          <p:nvPr userDrawn="1"/>
        </p:nvPicPr>
        <p:blipFill rotWithShape="1">
          <a:blip r:embed="rId2"/>
          <a:srcRect t="14599" b="36987"/>
          <a:stretch/>
        </p:blipFill>
        <p:spPr>
          <a:xfrm>
            <a:off x="-17762" y="817011"/>
            <a:ext cx="9189720" cy="2966102"/>
          </a:xfrm>
          <a:prstGeom prst="rect">
            <a:avLst/>
          </a:prstGeom>
          <a:ln>
            <a:solidFill>
              <a:schemeClr val="accent1"/>
            </a:solidFill>
          </a:ln>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3478222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it-IT"/>
              <a:t>Fare clic per modificare gli stili del testo dello schema</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it-IT"/>
              <a:t>Fare clic per modificare gli stili del testo dello schema</a:t>
            </a:r>
          </a:p>
        </p:txBody>
      </p:sp>
      <p:pic>
        <p:nvPicPr>
          <p:cNvPr id="13" name="Picture 12"/>
          <p:cNvPicPr>
            <a:picLocks noChangeAspect="1"/>
          </p:cNvPicPr>
          <p:nvPr userDrawn="1"/>
        </p:nvPicPr>
        <p:blipFill rotWithShape="1">
          <a:blip r:embed="rId2"/>
          <a:srcRect t="10916" b="40730"/>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1044814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it-IT"/>
              <a:t>Fare clic per modificare gli stili del testo dello schema</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it-IT"/>
              <a:t>Fare clic per modificare gli stili del testo dello schema</a:t>
            </a:r>
          </a:p>
        </p:txBody>
      </p:sp>
      <p:pic>
        <p:nvPicPr>
          <p:cNvPr id="13" name="Picture 12"/>
          <p:cNvPicPr>
            <a:picLocks noChangeAspect="1"/>
          </p:cNvPicPr>
          <p:nvPr userDrawn="1"/>
        </p:nvPicPr>
        <p:blipFill rotWithShape="1">
          <a:blip r:embed="rId2"/>
          <a:srcRect t="16134" b="35512"/>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1099963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it-IT"/>
              <a:t>Fare clic per modificare gli stili del testo dello schema</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it-IT"/>
              <a:t>Fare clic per modificare gli stili del testo dello schema</a:t>
            </a:r>
          </a:p>
        </p:txBody>
      </p:sp>
      <p:pic>
        <p:nvPicPr>
          <p:cNvPr id="13" name="Picture 12"/>
          <p:cNvPicPr>
            <a:picLocks noChangeAspect="1"/>
          </p:cNvPicPr>
          <p:nvPr userDrawn="1"/>
        </p:nvPicPr>
        <p:blipFill rotWithShape="1">
          <a:blip r:embed="rId2"/>
          <a:srcRect t="39239" b="12407"/>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3210116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it-IT"/>
              <a:t>Fare clic per modificare gli stili del testo dello schema</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it-IT"/>
              <a:t>Fare clic per modificare gli stili del testo dello schema</a:t>
            </a:r>
          </a:p>
        </p:txBody>
      </p:sp>
      <p:pic>
        <p:nvPicPr>
          <p:cNvPr id="13" name="Picture 12"/>
          <p:cNvPicPr>
            <a:picLocks noChangeAspect="1"/>
          </p:cNvPicPr>
          <p:nvPr userDrawn="1"/>
        </p:nvPicPr>
        <p:blipFill>
          <a:blip r:embed="rId2"/>
          <a:srcRect l="7732" r="7732"/>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99179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it-IT"/>
              <a:t>Fare clic per modificare lo stile del titolo dello schema</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A4A398F8-EA4B-4E5D-926F-6E0F2FCB8BE0}" type="datetime1">
              <a:rPr lang="en-US" smtClean="0"/>
              <a:t>8/29/2022</a:t>
            </a:fld>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Daniele Boccanfuso | Midterm Report</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‹N›</a:t>
            </a:fld>
            <a:endParaRPr lang="en-US" dirty="0"/>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632CAEF7-4E9D-4FB3-9ACA-90DDC773A7AD}" type="datetime1">
              <a:rPr lang="en-US" smtClean="0"/>
              <a:t>8/29/2022</a:t>
            </a:fld>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Daniele Boccanfuso | Midterm Report</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‹N›</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it-IT"/>
              <a:t>Fare clic per modificare lo stile del titolo dello schema</a:t>
            </a:r>
            <a:endParaRPr lang="en-US" dirty="0"/>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958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5040644E-605C-4670-B5A4-3652AB1F3B4B}" type="datetime1">
              <a:rPr lang="en-US" smtClean="0"/>
              <a:t>8/29/2022</a:t>
            </a:fld>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Daniele Boccanfuso | Midterm Report</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‹N›</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3" r:id="rId2"/>
    <p:sldLayoutId id="2147484124" r:id="rId3"/>
    <p:sldLayoutId id="2147484125" r:id="rId4"/>
    <p:sldLayoutId id="2147484126" r:id="rId5"/>
    <p:sldLayoutId id="2147484128" r:id="rId6"/>
    <p:sldLayoutId id="2147484127" r:id="rId7"/>
    <p:sldLayoutId id="2147484104" r:id="rId8"/>
    <p:sldLayoutId id="2147484105" r:id="rId9"/>
    <p:sldLayoutId id="2147484120" r:id="rId10"/>
    <p:sldLayoutId id="2147484103" r:id="rId11"/>
    <p:sldLayoutId id="2147484122" r:id="rId12"/>
    <p:sldLayoutId id="2147484116" r:id="rId13"/>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E468BC07-1776-4716-BD7B-2886D4DF179E}" type="datetime1">
              <a:rPr lang="en-US" smtClean="0"/>
              <a:t>8/29/2022</a:t>
            </a:fld>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Daniele Boccanfuso | Midterm Report</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‹N›</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30" r:id="rId1"/>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330.png"/></Relationships>
</file>

<file path=ppt/slides/_rels/slide14.xml.rels><?xml version="1.0" encoding="UTF-8" standalone="yes"?>
<Relationships xmlns="http://schemas.openxmlformats.org/package/2006/relationships"><Relationship Id="rId3" Type="http://schemas.openxmlformats.org/officeDocument/2006/relationships/image" Target="../media/image341.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34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11.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sz="1600" dirty="0"/>
              <a:t>Daniele Boccanfuso	</a:t>
            </a:r>
          </a:p>
          <a:p>
            <a:r>
              <a:rPr lang="en-US" sz="1600" dirty="0"/>
              <a:t>29/08/2022</a:t>
            </a:r>
          </a:p>
          <a:p>
            <a:endParaRPr lang="en-US" dirty="0"/>
          </a:p>
        </p:txBody>
      </p:sp>
      <p:sp>
        <p:nvSpPr>
          <p:cNvPr id="3" name="Text Placeholder 2"/>
          <p:cNvSpPr>
            <a:spLocks noGrp="1"/>
          </p:cNvSpPr>
          <p:nvPr>
            <p:ph type="body" sz="quarter" idx="11"/>
          </p:nvPr>
        </p:nvSpPr>
        <p:spPr/>
        <p:txBody>
          <a:bodyPr>
            <a:noAutofit/>
          </a:bodyPr>
          <a:lstStyle/>
          <a:p>
            <a:r>
              <a:rPr lang="en-US" sz="1800" dirty="0"/>
              <a:t>Analysis of the muon’s spin anomalous precession frequency</a:t>
            </a:r>
          </a:p>
          <a:p>
            <a:r>
              <a:rPr lang="en-US" sz="1800" dirty="0"/>
              <a:t>Midterm Report</a:t>
            </a:r>
          </a:p>
        </p:txBody>
      </p:sp>
      <p:pic>
        <p:nvPicPr>
          <p:cNvPr id="5" name="Immagine 4">
            <a:extLst>
              <a:ext uri="{FF2B5EF4-FFF2-40B4-BE49-F238E27FC236}">
                <a16:creationId xmlns:a16="http://schemas.microsoft.com/office/drawing/2014/main" id="{3759B055-8290-9C35-A4E7-721A1651599E}"/>
              </a:ext>
            </a:extLst>
          </p:cNvPr>
          <p:cNvPicPr>
            <a:picLocks noChangeAspect="1"/>
          </p:cNvPicPr>
          <p:nvPr/>
        </p:nvPicPr>
        <p:blipFill>
          <a:blip r:embed="rId3"/>
          <a:stretch>
            <a:fillRect/>
          </a:stretch>
        </p:blipFill>
        <p:spPr>
          <a:xfrm>
            <a:off x="-1" y="805212"/>
            <a:ext cx="4444182" cy="3055907"/>
          </a:xfrm>
          <a:prstGeom prst="rect">
            <a:avLst/>
          </a:prstGeom>
        </p:spPr>
      </p:pic>
      <p:pic>
        <p:nvPicPr>
          <p:cNvPr id="6" name="Immagine 5">
            <a:extLst>
              <a:ext uri="{FF2B5EF4-FFF2-40B4-BE49-F238E27FC236}">
                <a16:creationId xmlns:a16="http://schemas.microsoft.com/office/drawing/2014/main" id="{83349253-EAF4-B476-DCF1-E4253070B72C}"/>
              </a:ext>
            </a:extLst>
          </p:cNvPr>
          <p:cNvPicPr>
            <a:picLocks noChangeAspect="1"/>
          </p:cNvPicPr>
          <p:nvPr/>
        </p:nvPicPr>
        <p:blipFill>
          <a:blip r:embed="rId4"/>
          <a:stretch>
            <a:fillRect/>
          </a:stretch>
        </p:blipFill>
        <p:spPr>
          <a:xfrm>
            <a:off x="4444181" y="805212"/>
            <a:ext cx="4699819" cy="3055907"/>
          </a:xfrm>
          <a:prstGeom prst="rect">
            <a:avLst/>
          </a:prstGeom>
        </p:spPr>
      </p:pic>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019522"/>
            <a:ext cx="3455134" cy="4336543"/>
          </a:xfrm>
        </p:spPr>
        <p:txBody>
          <a:bodyPr/>
          <a:lstStyle/>
          <a:p>
            <a:r>
              <a:rPr lang="en-US" dirty="0">
                <a:solidFill>
                  <a:schemeClr val="accent6">
                    <a:lumMod val="50000"/>
                  </a:schemeClr>
                </a:solidFill>
              </a:rPr>
              <a:t>The plot shows the uncertainty on the R parameter as a function of the energy threshold</a:t>
            </a:r>
          </a:p>
          <a:p>
            <a:r>
              <a:rPr lang="en-US" dirty="0">
                <a:solidFill>
                  <a:schemeClr val="accent6">
                    <a:lumMod val="50000"/>
                  </a:schemeClr>
                </a:solidFill>
              </a:rPr>
              <a:t>The distribution is fitted with a quadratic function and shows a minimum at the optimal point</a:t>
            </a:r>
          </a:p>
          <a:p>
            <a:r>
              <a:rPr lang="en-US" dirty="0">
                <a:solidFill>
                  <a:schemeClr val="accent6">
                    <a:lumMod val="50000"/>
                  </a:schemeClr>
                </a:solidFill>
              </a:rPr>
              <a:t>The minimum found for this dataset is at 1673 MeV</a:t>
            </a:r>
          </a:p>
          <a:p>
            <a:endParaRPr lang="en-US" dirty="0">
              <a:solidFill>
                <a:schemeClr val="accent6">
                  <a:lumMod val="50000"/>
                </a:schemeClr>
              </a:solidFill>
            </a:endParaRPr>
          </a:p>
          <a:p>
            <a:pPr marL="0" indent="0">
              <a:buNone/>
            </a:pPr>
            <a:endParaRPr lang="en-US" dirty="0">
              <a:solidFill>
                <a:schemeClr val="accent6">
                  <a:lumMod val="50000"/>
                </a:schemeClr>
              </a:solidFill>
            </a:endParaRPr>
          </a:p>
          <a:p>
            <a:pPr marL="0" indent="0">
              <a:buNone/>
            </a:pPr>
            <a:endParaRPr lang="en-US" dirty="0">
              <a:solidFill>
                <a:schemeClr val="accent6">
                  <a:lumMod val="50000"/>
                </a:schemeClr>
              </a:solidFill>
            </a:endParaRPr>
          </a:p>
        </p:txBody>
      </p:sp>
      <p:sp>
        <p:nvSpPr>
          <p:cNvPr id="7" name="Title 6"/>
          <p:cNvSpPr>
            <a:spLocks noGrp="1"/>
          </p:cNvSpPr>
          <p:nvPr>
            <p:ph type="title"/>
          </p:nvPr>
        </p:nvSpPr>
        <p:spPr>
          <a:xfrm>
            <a:off x="457200" y="235921"/>
            <a:ext cx="8686800" cy="427877"/>
          </a:xfrm>
        </p:spPr>
        <p:txBody>
          <a:bodyPr/>
          <a:lstStyle/>
          <a:p>
            <a:r>
              <a:rPr lang="en-US" sz="1950" dirty="0"/>
              <a:t>T-Method</a:t>
            </a:r>
          </a:p>
        </p:txBody>
      </p:sp>
      <p:sp>
        <p:nvSpPr>
          <p:cNvPr id="3" name="Date Placeholder 2"/>
          <p:cNvSpPr>
            <a:spLocks noGrp="1"/>
          </p:cNvSpPr>
          <p:nvPr>
            <p:ph type="dt" sz="half" idx="2"/>
          </p:nvPr>
        </p:nvSpPr>
        <p:spPr/>
        <p:txBody>
          <a:bodyPr/>
          <a:lstStyle/>
          <a:p>
            <a:pPr>
              <a:defRPr/>
            </a:pPr>
            <a:fld id="{3F6ACC5F-E97F-4A4E-8F17-8879C13DC921}" type="datetime1">
              <a:rPr lang="en-US" smtClean="0"/>
              <a:t>8/29/2022</a:t>
            </a:fld>
            <a:endParaRPr lang="en-US" dirty="0"/>
          </a:p>
        </p:txBody>
      </p:sp>
      <p:sp>
        <p:nvSpPr>
          <p:cNvPr id="4" name="Footer Placeholder 3"/>
          <p:cNvSpPr>
            <a:spLocks noGrp="1"/>
          </p:cNvSpPr>
          <p:nvPr>
            <p:ph type="ftr" sz="quarter" idx="3"/>
          </p:nvPr>
        </p:nvSpPr>
        <p:spPr/>
        <p:txBody>
          <a:bodyPr/>
          <a:lstStyle/>
          <a:p>
            <a:pPr>
              <a:defRPr/>
            </a:pPr>
            <a:r>
              <a:rPr lang="en-US" dirty="0"/>
              <a:t>Daniele Boccanfuso | Midterm Report</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pic>
        <p:nvPicPr>
          <p:cNvPr id="2" name="Immagine 1">
            <a:extLst>
              <a:ext uri="{FF2B5EF4-FFF2-40B4-BE49-F238E27FC236}">
                <a16:creationId xmlns:a16="http://schemas.microsoft.com/office/drawing/2014/main" id="{25E6D04D-22E8-5D43-8862-4576077BAFC4}"/>
              </a:ext>
            </a:extLst>
          </p:cNvPr>
          <p:cNvPicPr>
            <a:picLocks noChangeAspect="1"/>
          </p:cNvPicPr>
          <p:nvPr/>
        </p:nvPicPr>
        <p:blipFill>
          <a:blip r:embed="rId3"/>
          <a:srcRect/>
          <a:stretch/>
        </p:blipFill>
        <p:spPr>
          <a:xfrm>
            <a:off x="4140260" y="1380136"/>
            <a:ext cx="4777598" cy="3975929"/>
          </a:xfrm>
          <a:prstGeom prst="rect">
            <a:avLst/>
          </a:prstGeom>
        </p:spPr>
      </p:pic>
      <p:sp>
        <p:nvSpPr>
          <p:cNvPr id="10" name="CasellaDiTesto 9">
            <a:extLst>
              <a:ext uri="{FF2B5EF4-FFF2-40B4-BE49-F238E27FC236}">
                <a16:creationId xmlns:a16="http://schemas.microsoft.com/office/drawing/2014/main" id="{6F10B8F7-78D3-CEEC-6692-FB03BB6C7CED}"/>
              </a:ext>
            </a:extLst>
          </p:cNvPr>
          <p:cNvSpPr txBox="1"/>
          <p:nvPr/>
        </p:nvSpPr>
        <p:spPr>
          <a:xfrm>
            <a:off x="8406581" y="5048736"/>
            <a:ext cx="1160206" cy="261610"/>
          </a:xfrm>
          <a:prstGeom prst="rect">
            <a:avLst/>
          </a:prstGeom>
          <a:noFill/>
        </p:spPr>
        <p:txBody>
          <a:bodyPr wrap="square" rtlCol="0">
            <a:spAutoFit/>
          </a:bodyPr>
          <a:lstStyle/>
          <a:p>
            <a:r>
              <a:rPr lang="en-US" sz="1100" dirty="0">
                <a:solidFill>
                  <a:schemeClr val="accent6">
                    <a:lumMod val="50000"/>
                  </a:schemeClr>
                </a:solidFill>
              </a:rPr>
              <a:t>[MeV]</a:t>
            </a:r>
          </a:p>
        </p:txBody>
      </p:sp>
      <p:sp>
        <p:nvSpPr>
          <p:cNvPr id="11" name="CasellaDiTesto 10">
            <a:extLst>
              <a:ext uri="{FF2B5EF4-FFF2-40B4-BE49-F238E27FC236}">
                <a16:creationId xmlns:a16="http://schemas.microsoft.com/office/drawing/2014/main" id="{B72D80CA-AE44-BE6C-4751-B8A10AEECF45}"/>
              </a:ext>
            </a:extLst>
          </p:cNvPr>
          <p:cNvSpPr txBox="1"/>
          <p:nvPr/>
        </p:nvSpPr>
        <p:spPr>
          <a:xfrm rot="16200000">
            <a:off x="3593225" y="1037568"/>
            <a:ext cx="1287146" cy="261610"/>
          </a:xfrm>
          <a:prstGeom prst="rect">
            <a:avLst/>
          </a:prstGeom>
          <a:noFill/>
        </p:spPr>
        <p:txBody>
          <a:bodyPr wrap="square" rtlCol="0">
            <a:spAutoFit/>
          </a:bodyPr>
          <a:lstStyle/>
          <a:p>
            <a:r>
              <a:rPr lang="en-US" sz="1100" dirty="0">
                <a:solidFill>
                  <a:schemeClr val="accent6">
                    <a:lumMod val="50000"/>
                  </a:schemeClr>
                </a:solidFill>
              </a:rPr>
              <a:t>[ppm]</a:t>
            </a:r>
          </a:p>
        </p:txBody>
      </p:sp>
    </p:spTree>
    <p:extLst>
      <p:ext uri="{BB962C8B-B14F-4D97-AF65-F5344CB8AC3E}">
        <p14:creationId xmlns:p14="http://schemas.microsoft.com/office/powerpoint/2010/main" val="2237803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1" y="1002372"/>
            <a:ext cx="8286108" cy="905086"/>
          </a:xfrm>
        </p:spPr>
        <p:txBody>
          <a:bodyPr/>
          <a:lstStyle/>
          <a:p>
            <a:pPr marL="0" indent="0">
              <a:buNone/>
            </a:pPr>
            <a:r>
              <a:rPr lang="en-US" sz="2000" dirty="0">
                <a:solidFill>
                  <a:schemeClr val="accent6">
                    <a:lumMod val="50000"/>
                  </a:schemeClr>
                </a:solidFill>
              </a:rPr>
              <a:t>The wiggle plot can be also built by weighting the positrons with their asymmetry (function of the energy). High energy positrons weight more, increasing the sensitivity to the precession frequency signal. This also allows to lower the energy threshold, hence the statistics increases. </a:t>
            </a:r>
          </a:p>
          <a:p>
            <a:pPr marL="0" indent="0">
              <a:buNone/>
            </a:pPr>
            <a:endParaRPr lang="en-US" sz="2000" dirty="0">
              <a:solidFill>
                <a:schemeClr val="accent6">
                  <a:lumMod val="50000"/>
                </a:schemeClr>
              </a:solidFill>
              <a:latin typeface="Helvetica" panose="020B0604020202020204" pitchFamily="34" charset="0"/>
              <a:cs typeface="Helvetica" panose="020B0604020202020204" pitchFamily="34" charset="0"/>
            </a:endParaRPr>
          </a:p>
        </p:txBody>
      </p:sp>
      <p:sp>
        <p:nvSpPr>
          <p:cNvPr id="7" name="Title 6"/>
          <p:cNvSpPr>
            <a:spLocks noGrp="1"/>
          </p:cNvSpPr>
          <p:nvPr>
            <p:ph type="title"/>
          </p:nvPr>
        </p:nvSpPr>
        <p:spPr>
          <a:xfrm>
            <a:off x="457200" y="235921"/>
            <a:ext cx="8686800" cy="427877"/>
          </a:xfrm>
        </p:spPr>
        <p:txBody>
          <a:bodyPr/>
          <a:lstStyle/>
          <a:p>
            <a:r>
              <a:rPr lang="en-US" sz="1950" dirty="0"/>
              <a:t>A-Method</a:t>
            </a:r>
          </a:p>
        </p:txBody>
      </p:sp>
      <p:sp>
        <p:nvSpPr>
          <p:cNvPr id="3" name="Date Placeholder 2"/>
          <p:cNvSpPr>
            <a:spLocks noGrp="1"/>
          </p:cNvSpPr>
          <p:nvPr>
            <p:ph type="dt" sz="half" idx="2"/>
          </p:nvPr>
        </p:nvSpPr>
        <p:spPr/>
        <p:txBody>
          <a:bodyPr/>
          <a:lstStyle/>
          <a:p>
            <a:pPr>
              <a:defRPr/>
            </a:pPr>
            <a:fld id="{E692D5A1-E48D-4258-B745-0203F2C888C9}" type="datetime1">
              <a:rPr lang="en-US" smtClean="0"/>
              <a:t>8/29/2022</a:t>
            </a:fld>
            <a:endParaRPr lang="en-US" dirty="0"/>
          </a:p>
        </p:txBody>
      </p:sp>
      <p:sp>
        <p:nvSpPr>
          <p:cNvPr id="4" name="Footer Placeholder 3"/>
          <p:cNvSpPr>
            <a:spLocks noGrp="1"/>
          </p:cNvSpPr>
          <p:nvPr>
            <p:ph type="ftr" sz="quarter" idx="3"/>
          </p:nvPr>
        </p:nvSpPr>
        <p:spPr/>
        <p:txBody>
          <a:bodyPr/>
          <a:lstStyle/>
          <a:p>
            <a:pPr>
              <a:defRPr/>
            </a:pPr>
            <a:r>
              <a:rPr lang="en-US"/>
              <a:t>Daniele Boccanfuso | Midterm Report</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pic>
        <p:nvPicPr>
          <p:cNvPr id="9" name="Immagine 8">
            <a:extLst>
              <a:ext uri="{FF2B5EF4-FFF2-40B4-BE49-F238E27FC236}">
                <a16:creationId xmlns:a16="http://schemas.microsoft.com/office/drawing/2014/main" id="{11BED60D-83FF-4193-05E0-F8682AA75A40}"/>
              </a:ext>
            </a:extLst>
          </p:cNvPr>
          <p:cNvPicPr>
            <a:picLocks noChangeAspect="1"/>
          </p:cNvPicPr>
          <p:nvPr/>
        </p:nvPicPr>
        <p:blipFill>
          <a:blip r:embed="rId3"/>
          <a:srcRect/>
          <a:stretch/>
        </p:blipFill>
        <p:spPr>
          <a:xfrm>
            <a:off x="4302676" y="2518730"/>
            <a:ext cx="4841323" cy="3336897"/>
          </a:xfrm>
          <a:prstGeom prst="rect">
            <a:avLst/>
          </a:prstGeom>
        </p:spPr>
      </p:pic>
      <p:sp>
        <p:nvSpPr>
          <p:cNvPr id="11" name="CasellaDiTesto 10">
            <a:extLst>
              <a:ext uri="{FF2B5EF4-FFF2-40B4-BE49-F238E27FC236}">
                <a16:creationId xmlns:a16="http://schemas.microsoft.com/office/drawing/2014/main" id="{9CBCE550-22D4-5059-5AA1-CFB8748808BF}"/>
              </a:ext>
            </a:extLst>
          </p:cNvPr>
          <p:cNvSpPr txBox="1"/>
          <p:nvPr/>
        </p:nvSpPr>
        <p:spPr>
          <a:xfrm>
            <a:off x="429419" y="2518730"/>
            <a:ext cx="4142581" cy="3785652"/>
          </a:xfrm>
          <a:prstGeom prst="rect">
            <a:avLst/>
          </a:prstGeom>
          <a:noFill/>
        </p:spPr>
        <p:txBody>
          <a:bodyPr wrap="square">
            <a:spAutoFit/>
          </a:bodyPr>
          <a:lstStyle/>
          <a:p>
            <a:pPr marL="342900" indent="-342900">
              <a:buFont typeface="Arial" panose="020B0604020202020204" pitchFamily="34" charset="0"/>
              <a:buChar char="•"/>
            </a:pPr>
            <a:r>
              <a:rPr lang="en-US" sz="2000" dirty="0">
                <a:solidFill>
                  <a:schemeClr val="accent6">
                    <a:lumMod val="50000"/>
                  </a:schemeClr>
                </a:solidFill>
                <a:latin typeface="Helvetica" panose="020B0604020202020204" pitchFamily="34" charset="0"/>
                <a:cs typeface="Helvetica" panose="020B0604020202020204" pitchFamily="34" charset="0"/>
              </a:rPr>
              <a:t>To obtain the asymmetry the region from 500 MeV to 3100 MeV is sliced into bins of 40 MeV</a:t>
            </a:r>
          </a:p>
          <a:p>
            <a:pPr marL="342900" indent="-342900">
              <a:buFont typeface="Arial" panose="020B0604020202020204" pitchFamily="34" charset="0"/>
              <a:buChar char="•"/>
            </a:pPr>
            <a:r>
              <a:rPr lang="en-US" sz="2000" dirty="0">
                <a:solidFill>
                  <a:schemeClr val="accent6">
                    <a:lumMod val="50000"/>
                  </a:schemeClr>
                </a:solidFill>
                <a:latin typeface="Helvetica" panose="020B0604020202020204" pitchFamily="34" charset="0"/>
                <a:cs typeface="Helvetica" panose="020B0604020202020204" pitchFamily="34" charset="0"/>
              </a:rPr>
              <a:t>From each slice a wiggle plot is produced</a:t>
            </a:r>
          </a:p>
          <a:p>
            <a:pPr marL="342900" indent="-342900">
              <a:buFont typeface="Arial" panose="020B0604020202020204" pitchFamily="34" charset="0"/>
              <a:buChar char="•"/>
            </a:pPr>
            <a:r>
              <a:rPr lang="en-US" sz="2000" dirty="0">
                <a:solidFill>
                  <a:schemeClr val="accent6">
                    <a:lumMod val="50000"/>
                  </a:schemeClr>
                </a:solidFill>
                <a:latin typeface="Helvetica" panose="020B0604020202020204" pitchFamily="34" charset="0"/>
                <a:cs typeface="Helvetica" panose="020B0604020202020204" pitchFamily="34" charset="0"/>
              </a:rPr>
              <a:t>Each wiggle plot is fitted to extract the asymmetry</a:t>
            </a:r>
          </a:p>
          <a:p>
            <a:pPr marL="342900" indent="-342900">
              <a:buFont typeface="Arial" panose="020B0604020202020204" pitchFamily="34" charset="0"/>
              <a:buChar char="•"/>
            </a:pPr>
            <a:r>
              <a:rPr lang="en-US" sz="2000" dirty="0">
                <a:solidFill>
                  <a:schemeClr val="accent6">
                    <a:lumMod val="50000"/>
                  </a:schemeClr>
                </a:solidFill>
                <a:latin typeface="Helvetica" panose="020B0604020202020204" pitchFamily="34" charset="0"/>
                <a:cs typeface="Helvetica" panose="020B0604020202020204" pitchFamily="34" charset="0"/>
              </a:rPr>
              <a:t>The fit is less precise near 1000 MeV because A is zero in that region.</a:t>
            </a:r>
          </a:p>
          <a:p>
            <a:pPr marL="342900" indent="-342900">
              <a:buFont typeface="Arial" panose="020B0604020202020204" pitchFamily="34" charset="0"/>
              <a:buChar char="•"/>
            </a:pPr>
            <a:endParaRPr lang="en-US" sz="2000" dirty="0">
              <a:solidFill>
                <a:schemeClr val="accent6">
                  <a:lumMod val="50000"/>
                </a:schemeClr>
              </a:solidFill>
              <a:latin typeface="Helvetica" panose="020B0604020202020204" pitchFamily="34" charset="0"/>
              <a:cs typeface="Helvetica" panose="020B0604020202020204" pitchFamily="34" charset="0"/>
            </a:endParaRPr>
          </a:p>
        </p:txBody>
      </p:sp>
      <p:sp>
        <p:nvSpPr>
          <p:cNvPr id="8" name="CasellaDiTesto 7">
            <a:extLst>
              <a:ext uri="{FF2B5EF4-FFF2-40B4-BE49-F238E27FC236}">
                <a16:creationId xmlns:a16="http://schemas.microsoft.com/office/drawing/2014/main" id="{CE75EA6C-39A0-DB8B-3B92-C5088D349E69}"/>
              </a:ext>
            </a:extLst>
          </p:cNvPr>
          <p:cNvSpPr txBox="1"/>
          <p:nvPr/>
        </p:nvSpPr>
        <p:spPr>
          <a:xfrm>
            <a:off x="8608142" y="5551716"/>
            <a:ext cx="1676400" cy="261610"/>
          </a:xfrm>
          <a:prstGeom prst="rect">
            <a:avLst/>
          </a:prstGeom>
          <a:noFill/>
        </p:spPr>
        <p:txBody>
          <a:bodyPr wrap="square">
            <a:spAutoFit/>
          </a:bodyPr>
          <a:lstStyle/>
          <a:p>
            <a:r>
              <a:rPr lang="en-US" sz="1100" dirty="0">
                <a:solidFill>
                  <a:schemeClr val="accent6">
                    <a:lumMod val="50000"/>
                  </a:schemeClr>
                </a:solidFill>
              </a:rPr>
              <a:t>[MeV]</a:t>
            </a:r>
          </a:p>
        </p:txBody>
      </p:sp>
    </p:spTree>
    <p:extLst>
      <p:ext uri="{BB962C8B-B14F-4D97-AF65-F5344CB8AC3E}">
        <p14:creationId xmlns:p14="http://schemas.microsoft.com/office/powerpoint/2010/main" val="3132874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Content Placeholder 5"/>
              <p:cNvSpPr>
                <a:spLocks noGrp="1"/>
              </p:cNvSpPr>
              <p:nvPr>
                <p:ph idx="1"/>
              </p:nvPr>
            </p:nvSpPr>
            <p:spPr>
              <a:xfrm>
                <a:off x="457200" y="4034373"/>
                <a:ext cx="3367548" cy="1629008"/>
              </a:xfrm>
            </p:spPr>
            <p:txBody>
              <a:bodyPr/>
              <a:lstStyle/>
              <a:p>
                <a:pPr marL="0" indent="0">
                  <a:buNone/>
                </a:pPr>
                <a:r>
                  <a:rPr lang="en-US" sz="2000" dirty="0">
                    <a:solidFill>
                      <a:schemeClr val="accent6">
                        <a:lumMod val="50000"/>
                      </a:schemeClr>
                    </a:solidFill>
                    <a:latin typeface="Helvetica" panose="020B0604020202020204" pitchFamily="34" charset="0"/>
                    <a:cs typeface="Helvetica" panose="020B0604020202020204" pitchFamily="34" charset="0"/>
                  </a:rPr>
                  <a:t>The wiggle plot is built integrating from 1100 MeV to 3000 MeV. The number of entries increased from     </a:t>
                </a:r>
                <a14:m>
                  <m:oMath xmlns:m="http://schemas.openxmlformats.org/officeDocument/2006/math">
                    <m:r>
                      <a:rPr lang="it-IT" sz="2000" b="0" i="1" smtClean="0">
                        <a:solidFill>
                          <a:schemeClr val="accent6">
                            <a:lumMod val="50000"/>
                          </a:schemeClr>
                        </a:solidFill>
                        <a:latin typeface="Cambria Math" panose="02040503050406030204" pitchFamily="18" charset="0"/>
                        <a:cs typeface="Helvetica" panose="020B0604020202020204" pitchFamily="34" charset="0"/>
                      </a:rPr>
                      <m:t>3.6×</m:t>
                    </m:r>
                    <m:sSup>
                      <m:sSupPr>
                        <m:ctrlPr>
                          <a:rPr lang="it-IT" sz="2000" b="0" i="1" smtClean="0">
                            <a:solidFill>
                              <a:schemeClr val="accent6">
                                <a:lumMod val="50000"/>
                              </a:schemeClr>
                            </a:solidFill>
                            <a:latin typeface="Cambria Math" panose="02040503050406030204" pitchFamily="18" charset="0"/>
                            <a:cs typeface="Helvetica" panose="020B0604020202020204" pitchFamily="34" charset="0"/>
                          </a:rPr>
                        </m:ctrlPr>
                      </m:sSupPr>
                      <m:e>
                        <m:r>
                          <a:rPr lang="it-IT" sz="2000" b="0" i="1" smtClean="0">
                            <a:solidFill>
                              <a:schemeClr val="accent6">
                                <a:lumMod val="50000"/>
                              </a:schemeClr>
                            </a:solidFill>
                            <a:latin typeface="Cambria Math" panose="02040503050406030204" pitchFamily="18" charset="0"/>
                            <a:cs typeface="Helvetica" panose="020B0604020202020204" pitchFamily="34" charset="0"/>
                          </a:rPr>
                          <m:t>10</m:t>
                        </m:r>
                      </m:e>
                      <m:sup>
                        <m:r>
                          <a:rPr lang="it-IT" sz="2000" b="0" i="1" smtClean="0">
                            <a:solidFill>
                              <a:schemeClr val="accent6">
                                <a:lumMod val="50000"/>
                              </a:schemeClr>
                            </a:solidFill>
                            <a:latin typeface="Cambria Math" panose="02040503050406030204" pitchFamily="18" charset="0"/>
                            <a:cs typeface="Helvetica" panose="020B0604020202020204" pitchFamily="34" charset="0"/>
                          </a:rPr>
                          <m:t>9</m:t>
                        </m:r>
                      </m:sup>
                    </m:sSup>
                  </m:oMath>
                </a14:m>
                <a:r>
                  <a:rPr lang="en-US" sz="2000" dirty="0">
                    <a:solidFill>
                      <a:schemeClr val="accent6">
                        <a:lumMod val="50000"/>
                      </a:schemeClr>
                    </a:solidFill>
                  </a:rPr>
                  <a:t> to </a:t>
                </a:r>
                <a14:m>
                  <m:oMath xmlns:m="http://schemas.openxmlformats.org/officeDocument/2006/math">
                    <m:r>
                      <a:rPr lang="it-IT" sz="2000" b="0" i="1" smtClean="0">
                        <a:solidFill>
                          <a:schemeClr val="accent6">
                            <a:lumMod val="50000"/>
                          </a:schemeClr>
                        </a:solidFill>
                        <a:latin typeface="Cambria Math" panose="02040503050406030204" pitchFamily="18" charset="0"/>
                      </a:rPr>
                      <m:t>4.5×</m:t>
                    </m:r>
                    <m:sSup>
                      <m:sSupPr>
                        <m:ctrlPr>
                          <a:rPr lang="it-IT" sz="2000" b="0" i="1" smtClean="0">
                            <a:solidFill>
                              <a:schemeClr val="accent6">
                                <a:lumMod val="50000"/>
                              </a:schemeClr>
                            </a:solidFill>
                            <a:latin typeface="Cambria Math" panose="02040503050406030204" pitchFamily="18" charset="0"/>
                          </a:rPr>
                        </m:ctrlPr>
                      </m:sSupPr>
                      <m:e>
                        <m:r>
                          <a:rPr lang="it-IT" sz="2000" b="0" i="1" smtClean="0">
                            <a:solidFill>
                              <a:schemeClr val="accent6">
                                <a:lumMod val="50000"/>
                              </a:schemeClr>
                            </a:solidFill>
                            <a:latin typeface="Cambria Math" panose="02040503050406030204" pitchFamily="18" charset="0"/>
                          </a:rPr>
                          <m:t>10</m:t>
                        </m:r>
                      </m:e>
                      <m:sup>
                        <m:r>
                          <a:rPr lang="it-IT" sz="2000" b="0" i="1" smtClean="0">
                            <a:solidFill>
                              <a:schemeClr val="accent6">
                                <a:lumMod val="50000"/>
                              </a:schemeClr>
                            </a:solidFill>
                            <a:latin typeface="Cambria Math" panose="02040503050406030204" pitchFamily="18" charset="0"/>
                          </a:rPr>
                          <m:t>9</m:t>
                        </m:r>
                      </m:sup>
                    </m:sSup>
                  </m:oMath>
                </a14:m>
                <a:endParaRPr lang="en-US" sz="2000" dirty="0">
                  <a:solidFill>
                    <a:schemeClr val="accent6">
                      <a:lumMod val="50000"/>
                    </a:schemeClr>
                  </a:solidFill>
                </a:endParaRPr>
              </a:p>
            </p:txBody>
          </p:sp>
        </mc:Choice>
        <mc:Fallback>
          <p:sp>
            <p:nvSpPr>
              <p:cNvPr id="6" name="Content Placeholder 5"/>
              <p:cNvSpPr>
                <a:spLocks noGrp="1" noRot="1" noChangeAspect="1" noMove="1" noResize="1" noEditPoints="1" noAdjustHandles="1" noChangeArrowheads="1" noChangeShapeType="1" noTextEdit="1"/>
              </p:cNvSpPr>
              <p:nvPr>
                <p:ph idx="1"/>
              </p:nvPr>
            </p:nvSpPr>
            <p:spPr>
              <a:xfrm>
                <a:off x="457200" y="4034373"/>
                <a:ext cx="3367548" cy="1629008"/>
              </a:xfrm>
              <a:blipFill>
                <a:blip r:embed="rId3"/>
                <a:stretch>
                  <a:fillRect l="-4529" t="-4494" r="-3261" b="-3371"/>
                </a:stretch>
              </a:blipFill>
            </p:spPr>
            <p:txBody>
              <a:bodyPr/>
              <a:lstStyle/>
              <a:p>
                <a:r>
                  <a:rPr lang="en-US">
                    <a:noFill/>
                  </a:rPr>
                  <a:t> </a:t>
                </a:r>
              </a:p>
            </p:txBody>
          </p:sp>
        </mc:Fallback>
      </mc:AlternateContent>
      <p:sp>
        <p:nvSpPr>
          <p:cNvPr id="7" name="Title 6"/>
          <p:cNvSpPr>
            <a:spLocks noGrp="1"/>
          </p:cNvSpPr>
          <p:nvPr>
            <p:ph type="title"/>
          </p:nvPr>
        </p:nvSpPr>
        <p:spPr>
          <a:xfrm>
            <a:off x="457200" y="235921"/>
            <a:ext cx="8686800" cy="427877"/>
          </a:xfrm>
        </p:spPr>
        <p:txBody>
          <a:bodyPr/>
          <a:lstStyle/>
          <a:p>
            <a:r>
              <a:rPr lang="en-US" sz="1950" dirty="0"/>
              <a:t>Weighted Wiggle Plot</a:t>
            </a:r>
          </a:p>
        </p:txBody>
      </p:sp>
      <p:sp>
        <p:nvSpPr>
          <p:cNvPr id="3" name="Date Placeholder 2"/>
          <p:cNvSpPr>
            <a:spLocks noGrp="1"/>
          </p:cNvSpPr>
          <p:nvPr>
            <p:ph type="dt" sz="half" idx="2"/>
          </p:nvPr>
        </p:nvSpPr>
        <p:spPr/>
        <p:txBody>
          <a:bodyPr/>
          <a:lstStyle/>
          <a:p>
            <a:pPr>
              <a:defRPr/>
            </a:pPr>
            <a:fld id="{E692D5A1-E48D-4258-B745-0203F2C888C9}" type="datetime1">
              <a:rPr lang="en-US" smtClean="0"/>
              <a:t>8/29/2022</a:t>
            </a:fld>
            <a:endParaRPr lang="en-US" dirty="0"/>
          </a:p>
        </p:txBody>
      </p:sp>
      <p:sp>
        <p:nvSpPr>
          <p:cNvPr id="4" name="Footer Placeholder 3"/>
          <p:cNvSpPr>
            <a:spLocks noGrp="1"/>
          </p:cNvSpPr>
          <p:nvPr>
            <p:ph type="ftr" sz="quarter" idx="3"/>
          </p:nvPr>
        </p:nvSpPr>
        <p:spPr/>
        <p:txBody>
          <a:bodyPr/>
          <a:lstStyle/>
          <a:p>
            <a:pPr>
              <a:defRPr/>
            </a:pPr>
            <a:r>
              <a:rPr lang="en-US"/>
              <a:t>Daniele Boccanfuso | Midterm Report</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pic>
        <p:nvPicPr>
          <p:cNvPr id="8" name="Immagine 7">
            <a:extLst>
              <a:ext uri="{FF2B5EF4-FFF2-40B4-BE49-F238E27FC236}">
                <a16:creationId xmlns:a16="http://schemas.microsoft.com/office/drawing/2014/main" id="{FAD20C28-EB23-8A13-8FDD-E4E43AD45390}"/>
              </a:ext>
            </a:extLst>
          </p:cNvPr>
          <p:cNvPicPr>
            <a:picLocks noChangeAspect="1"/>
          </p:cNvPicPr>
          <p:nvPr/>
        </p:nvPicPr>
        <p:blipFill rotWithShape="1">
          <a:blip r:embed="rId4"/>
          <a:srcRect t="6604"/>
          <a:stretch/>
        </p:blipFill>
        <p:spPr>
          <a:xfrm>
            <a:off x="4523178" y="110914"/>
            <a:ext cx="4444181" cy="3147968"/>
          </a:xfrm>
          <a:prstGeom prst="rect">
            <a:avLst/>
          </a:prstGeom>
        </p:spPr>
      </p:pic>
      <p:pic>
        <p:nvPicPr>
          <p:cNvPr id="2" name="Immagine 1">
            <a:extLst>
              <a:ext uri="{FF2B5EF4-FFF2-40B4-BE49-F238E27FC236}">
                <a16:creationId xmlns:a16="http://schemas.microsoft.com/office/drawing/2014/main" id="{C04D7199-B967-11AC-4417-38657D69C75F}"/>
              </a:ext>
            </a:extLst>
          </p:cNvPr>
          <p:cNvPicPr>
            <a:picLocks noChangeAspect="1"/>
          </p:cNvPicPr>
          <p:nvPr/>
        </p:nvPicPr>
        <p:blipFill rotWithShape="1">
          <a:blip r:embed="rId5"/>
          <a:srcRect t="4664"/>
          <a:stretch/>
        </p:blipFill>
        <p:spPr>
          <a:xfrm>
            <a:off x="4365182" y="3474112"/>
            <a:ext cx="4602177" cy="2977831"/>
          </a:xfrm>
          <a:prstGeom prst="rect">
            <a:avLst/>
          </a:prstGeom>
        </p:spPr>
      </p:pic>
      <p:sp>
        <p:nvSpPr>
          <p:cNvPr id="9" name="CasellaDiTesto 8">
            <a:extLst>
              <a:ext uri="{FF2B5EF4-FFF2-40B4-BE49-F238E27FC236}">
                <a16:creationId xmlns:a16="http://schemas.microsoft.com/office/drawing/2014/main" id="{36321FC8-D04B-D588-70D6-2EDF65E8AB20}"/>
              </a:ext>
            </a:extLst>
          </p:cNvPr>
          <p:cNvSpPr txBox="1"/>
          <p:nvPr/>
        </p:nvSpPr>
        <p:spPr>
          <a:xfrm rot="16200000">
            <a:off x="3362972" y="3672016"/>
            <a:ext cx="2320413" cy="261610"/>
          </a:xfrm>
          <a:prstGeom prst="rect">
            <a:avLst/>
          </a:prstGeom>
          <a:noFill/>
        </p:spPr>
        <p:txBody>
          <a:bodyPr wrap="square" rtlCol="0">
            <a:spAutoFit/>
          </a:bodyPr>
          <a:lstStyle/>
          <a:p>
            <a:r>
              <a:rPr lang="en-US" sz="1100" dirty="0">
                <a:solidFill>
                  <a:schemeClr val="accent6">
                    <a:lumMod val="50000"/>
                  </a:schemeClr>
                </a:solidFill>
              </a:rPr>
              <a:t>Positrons / 149.2 ns</a:t>
            </a:r>
          </a:p>
        </p:txBody>
      </p:sp>
      <p:sp>
        <p:nvSpPr>
          <p:cNvPr id="10" name="CasellaDiTesto 9">
            <a:extLst>
              <a:ext uri="{FF2B5EF4-FFF2-40B4-BE49-F238E27FC236}">
                <a16:creationId xmlns:a16="http://schemas.microsoft.com/office/drawing/2014/main" id="{B9AA15CD-6492-AD5A-1AF7-0BE8733548BD}"/>
              </a:ext>
            </a:extLst>
          </p:cNvPr>
          <p:cNvSpPr txBox="1"/>
          <p:nvPr/>
        </p:nvSpPr>
        <p:spPr>
          <a:xfrm>
            <a:off x="5751870" y="3308694"/>
            <a:ext cx="1454244" cy="261610"/>
          </a:xfrm>
          <a:prstGeom prst="rect">
            <a:avLst/>
          </a:prstGeom>
          <a:solidFill>
            <a:schemeClr val="bg1"/>
          </a:solidFill>
        </p:spPr>
        <p:txBody>
          <a:bodyPr wrap="none" rtlCol="0">
            <a:spAutoFit/>
          </a:bodyPr>
          <a:lstStyle/>
          <a:p>
            <a:r>
              <a:rPr lang="en-US" sz="1100" dirty="0">
                <a:solidFill>
                  <a:schemeClr val="accent6">
                    <a:lumMod val="50000"/>
                  </a:schemeClr>
                </a:solidFill>
              </a:rPr>
              <a:t>Weighted Wiggle Plot</a:t>
            </a:r>
          </a:p>
        </p:txBody>
      </p:sp>
      <p:sp>
        <p:nvSpPr>
          <p:cNvPr id="13" name="CasellaDiTesto 12">
            <a:extLst>
              <a:ext uri="{FF2B5EF4-FFF2-40B4-BE49-F238E27FC236}">
                <a16:creationId xmlns:a16="http://schemas.microsoft.com/office/drawing/2014/main" id="{1BA241BE-08A7-2F86-FC1B-08799E8283EB}"/>
              </a:ext>
            </a:extLst>
          </p:cNvPr>
          <p:cNvSpPr txBox="1"/>
          <p:nvPr/>
        </p:nvSpPr>
        <p:spPr>
          <a:xfrm>
            <a:off x="370595" y="884954"/>
            <a:ext cx="3588774" cy="2554545"/>
          </a:xfrm>
          <a:prstGeom prst="rect">
            <a:avLst/>
          </a:prstGeom>
          <a:noFill/>
        </p:spPr>
        <p:txBody>
          <a:bodyPr wrap="square" rtlCol="0">
            <a:spAutoFit/>
          </a:bodyPr>
          <a:lstStyle/>
          <a:p>
            <a:r>
              <a:rPr lang="en-US" sz="2000" dirty="0">
                <a:solidFill>
                  <a:schemeClr val="accent6">
                    <a:lumMod val="50000"/>
                  </a:schemeClr>
                </a:solidFill>
                <a:latin typeface="Helvetica" panose="020B0604020202020204" pitchFamily="34" charset="0"/>
                <a:cs typeface="Helvetica" panose="020B0604020202020204" pitchFamily="34" charset="0"/>
              </a:rPr>
              <a:t>Positron distribution where each entry has been multiplied by its asymmetry.</a:t>
            </a:r>
          </a:p>
          <a:p>
            <a:endParaRPr lang="en-US" sz="2000" dirty="0">
              <a:solidFill>
                <a:schemeClr val="accent6">
                  <a:lumMod val="50000"/>
                </a:schemeClr>
              </a:solidFill>
              <a:latin typeface="Helvetica" panose="020B0604020202020204" pitchFamily="34" charset="0"/>
              <a:cs typeface="Helvetica" panose="020B0604020202020204" pitchFamily="34" charset="0"/>
            </a:endParaRPr>
          </a:p>
          <a:p>
            <a:r>
              <a:rPr lang="en-US" sz="2000" dirty="0">
                <a:solidFill>
                  <a:schemeClr val="accent6">
                    <a:lumMod val="50000"/>
                  </a:schemeClr>
                </a:solidFill>
                <a:latin typeface="Helvetica" panose="020B0604020202020204" pitchFamily="34" charset="0"/>
                <a:cs typeface="Helvetica" panose="020B0604020202020204" pitchFamily="34" charset="0"/>
              </a:rPr>
              <a:t>Note: the asymmetry below 1000 MeV is negative, here the absolute value is plotted for better visualization.</a:t>
            </a:r>
          </a:p>
        </p:txBody>
      </p:sp>
    </p:spTree>
    <p:extLst>
      <p:ext uri="{BB962C8B-B14F-4D97-AF65-F5344CB8AC3E}">
        <p14:creationId xmlns:p14="http://schemas.microsoft.com/office/powerpoint/2010/main" val="4071681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1" y="1002372"/>
            <a:ext cx="8286108" cy="854420"/>
          </a:xfrm>
        </p:spPr>
        <p:txBody>
          <a:bodyPr/>
          <a:lstStyle/>
          <a:p>
            <a:pPr marL="0" indent="0">
              <a:buNone/>
            </a:pPr>
            <a:r>
              <a:rPr lang="en-US" sz="2000" dirty="0">
                <a:solidFill>
                  <a:schemeClr val="accent6">
                    <a:lumMod val="50000"/>
                  </a:schemeClr>
                </a:solidFill>
                <a:latin typeface="Helvetica" panose="020B0604020202020204" pitchFamily="34" charset="0"/>
                <a:cs typeface="Helvetica" panose="020B0604020202020204" pitchFamily="34" charset="0"/>
              </a:rPr>
              <a:t>In this experiment, effects of beam dynamics have direct impact on the result. The most important one is the effect of coherent </a:t>
            </a:r>
            <a:r>
              <a:rPr lang="en-US" sz="2000" dirty="0" err="1">
                <a:solidFill>
                  <a:schemeClr val="accent6">
                    <a:lumMod val="50000"/>
                  </a:schemeClr>
                </a:solidFill>
                <a:latin typeface="Helvetica" panose="020B0604020202020204" pitchFamily="34" charset="0"/>
                <a:cs typeface="Helvetica" panose="020B0604020202020204" pitchFamily="34" charset="0"/>
              </a:rPr>
              <a:t>betatron</a:t>
            </a:r>
            <a:r>
              <a:rPr lang="en-US" sz="2000" dirty="0">
                <a:solidFill>
                  <a:schemeClr val="accent6">
                    <a:lumMod val="50000"/>
                  </a:schemeClr>
                </a:solidFill>
                <a:latin typeface="Helvetica" panose="020B0604020202020204" pitchFamily="34" charset="0"/>
                <a:cs typeface="Helvetica" panose="020B0604020202020204" pitchFamily="34" charset="0"/>
              </a:rPr>
              <a:t> oscillations (CBO): the oscillation of the beam along the horizontal plane. </a:t>
            </a:r>
          </a:p>
          <a:p>
            <a:pPr marL="0" indent="0">
              <a:buNone/>
            </a:pPr>
            <a:r>
              <a:rPr lang="en-US" sz="2000" dirty="0">
                <a:solidFill>
                  <a:schemeClr val="accent6">
                    <a:lumMod val="50000"/>
                  </a:schemeClr>
                </a:solidFill>
                <a:latin typeface="Helvetica" panose="020B0604020202020204" pitchFamily="34" charset="0"/>
                <a:cs typeface="Helvetica" panose="020B0604020202020204" pitchFamily="34" charset="0"/>
              </a:rPr>
              <a:t>The fit is also sensitive to oscillations in the width of the beam in the vertical plane (vertical waist) and of its mean. </a:t>
            </a:r>
          </a:p>
        </p:txBody>
      </p:sp>
      <p:sp>
        <p:nvSpPr>
          <p:cNvPr id="7" name="Title 6"/>
          <p:cNvSpPr>
            <a:spLocks noGrp="1"/>
          </p:cNvSpPr>
          <p:nvPr>
            <p:ph type="title"/>
          </p:nvPr>
        </p:nvSpPr>
        <p:spPr>
          <a:xfrm>
            <a:off x="457200" y="235921"/>
            <a:ext cx="8686800" cy="427877"/>
          </a:xfrm>
        </p:spPr>
        <p:txBody>
          <a:bodyPr/>
          <a:lstStyle/>
          <a:p>
            <a:r>
              <a:rPr lang="en-US" sz="1950" dirty="0"/>
              <a:t>Beam motion effects </a:t>
            </a:r>
          </a:p>
        </p:txBody>
      </p:sp>
      <p:sp>
        <p:nvSpPr>
          <p:cNvPr id="3" name="Date Placeholder 2"/>
          <p:cNvSpPr>
            <a:spLocks noGrp="1"/>
          </p:cNvSpPr>
          <p:nvPr>
            <p:ph type="dt" sz="half" idx="2"/>
          </p:nvPr>
        </p:nvSpPr>
        <p:spPr/>
        <p:txBody>
          <a:bodyPr/>
          <a:lstStyle/>
          <a:p>
            <a:pPr>
              <a:defRPr/>
            </a:pPr>
            <a:fld id="{E692D5A1-E48D-4258-B745-0203F2C888C9}" type="datetime1">
              <a:rPr lang="en-US" smtClean="0"/>
              <a:t>8/29/2022</a:t>
            </a:fld>
            <a:endParaRPr lang="en-US" dirty="0"/>
          </a:p>
        </p:txBody>
      </p:sp>
      <p:sp>
        <p:nvSpPr>
          <p:cNvPr id="4" name="Footer Placeholder 3"/>
          <p:cNvSpPr>
            <a:spLocks noGrp="1"/>
          </p:cNvSpPr>
          <p:nvPr>
            <p:ph type="ftr" sz="quarter" idx="3"/>
          </p:nvPr>
        </p:nvSpPr>
        <p:spPr/>
        <p:txBody>
          <a:bodyPr/>
          <a:lstStyle/>
          <a:p>
            <a:pPr>
              <a:defRPr/>
            </a:pPr>
            <a:r>
              <a:rPr lang="en-US"/>
              <a:t>Daniele Boccanfuso | Midterm Report</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pic>
        <p:nvPicPr>
          <p:cNvPr id="8" name="Immagine 7">
            <a:extLst>
              <a:ext uri="{FF2B5EF4-FFF2-40B4-BE49-F238E27FC236}">
                <a16:creationId xmlns:a16="http://schemas.microsoft.com/office/drawing/2014/main" id="{FAD20C28-EB23-8A13-8FDD-E4E43AD45390}"/>
              </a:ext>
            </a:extLst>
          </p:cNvPr>
          <p:cNvPicPr>
            <a:picLocks noChangeAspect="1"/>
          </p:cNvPicPr>
          <p:nvPr/>
        </p:nvPicPr>
        <p:blipFill>
          <a:blip r:embed="rId3"/>
          <a:srcRect/>
          <a:stretch/>
        </p:blipFill>
        <p:spPr>
          <a:xfrm>
            <a:off x="4060723" y="2804135"/>
            <a:ext cx="5083276" cy="3257689"/>
          </a:xfrm>
          <a:prstGeom prst="rect">
            <a:avLst/>
          </a:prstGeom>
        </p:spPr>
      </p:pic>
      <mc:AlternateContent xmlns:mc="http://schemas.openxmlformats.org/markup-compatibility/2006" xmlns:a14="http://schemas.microsoft.com/office/drawing/2010/main">
        <mc:Choice Requires="a14">
          <p:sp>
            <p:nvSpPr>
              <p:cNvPr id="2" name="CasellaDiTesto 1">
                <a:extLst>
                  <a:ext uri="{FF2B5EF4-FFF2-40B4-BE49-F238E27FC236}">
                    <a16:creationId xmlns:a16="http://schemas.microsoft.com/office/drawing/2014/main" id="{8C3D6ADB-7726-53F5-EE06-04C5AD82CFEB}"/>
                  </a:ext>
                </a:extLst>
              </p:cNvPr>
              <p:cNvSpPr txBox="1"/>
              <p:nvPr/>
            </p:nvSpPr>
            <p:spPr>
              <a:xfrm>
                <a:off x="429418" y="2976316"/>
                <a:ext cx="3405163" cy="3194272"/>
              </a:xfrm>
              <a:prstGeom prst="rect">
                <a:avLst/>
              </a:prstGeom>
              <a:noFill/>
            </p:spPr>
            <p:txBody>
              <a:bodyPr wrap="square" rtlCol="0">
                <a:spAutoFit/>
              </a:bodyPr>
              <a:lstStyle/>
              <a:p>
                <a:r>
                  <a:rPr lang="en-US" sz="2000" dirty="0">
                    <a:solidFill>
                      <a:schemeClr val="accent6">
                        <a:lumMod val="50000"/>
                      </a:schemeClr>
                    </a:solidFill>
                    <a:latin typeface="Helvetica" panose="020B0604020202020204" pitchFamily="34" charset="0"/>
                    <a:cs typeface="Helvetica" panose="020B0604020202020204" pitchFamily="34" charset="0"/>
                  </a:rPr>
                  <a:t>The Fourier transform of the residuals of the fit highlights the frequencies of the beam dynamics oscillations:</a:t>
                </a:r>
              </a:p>
              <a:p>
                <a:pPr marL="342900" indent="-342900">
                  <a:buFont typeface="Arial" panose="020B0604020202020204" pitchFamily="34" charset="0"/>
                  <a:buChar char="•"/>
                </a:pPr>
                <a14:m>
                  <m:oMath xmlns:m="http://schemas.openxmlformats.org/officeDocument/2006/math">
                    <m:sSub>
                      <m:sSubPr>
                        <m:ctrlPr>
                          <a:rPr lang="it-IT" sz="2000" b="0" i="1" smtClean="0">
                            <a:solidFill>
                              <a:schemeClr val="accent6">
                                <a:lumMod val="50000"/>
                              </a:schemeClr>
                            </a:solidFill>
                            <a:latin typeface="Cambria Math" panose="02040503050406030204" pitchFamily="18" charset="0"/>
                            <a:cs typeface="Helvetica" panose="020B0604020202020204" pitchFamily="34" charset="0"/>
                          </a:rPr>
                        </m:ctrlPr>
                      </m:sSubPr>
                      <m:e>
                        <m:r>
                          <a:rPr lang="it-IT" sz="2000" b="0" i="1" smtClean="0">
                            <a:solidFill>
                              <a:schemeClr val="accent6">
                                <a:lumMod val="50000"/>
                              </a:schemeClr>
                            </a:solidFill>
                            <a:latin typeface="Cambria Math" panose="02040503050406030204" pitchFamily="18" charset="0"/>
                            <a:cs typeface="Helvetica" panose="020B0604020202020204" pitchFamily="34" charset="0"/>
                          </a:rPr>
                          <m:t>𝑓</m:t>
                        </m:r>
                      </m:e>
                      <m:sub>
                        <m:r>
                          <a:rPr lang="it-IT" sz="2000" b="0" i="1" smtClean="0">
                            <a:solidFill>
                              <a:schemeClr val="accent6">
                                <a:lumMod val="50000"/>
                              </a:schemeClr>
                            </a:solidFill>
                            <a:latin typeface="Cambria Math" panose="02040503050406030204" pitchFamily="18" charset="0"/>
                            <a:cs typeface="Helvetica" panose="020B0604020202020204" pitchFamily="34" charset="0"/>
                          </a:rPr>
                          <m:t>𝐶𝐵𝑂</m:t>
                        </m:r>
                      </m:sub>
                    </m:sSub>
                    <m:r>
                      <a:rPr lang="it-IT" sz="2000" b="0" i="1" smtClean="0">
                        <a:solidFill>
                          <a:schemeClr val="accent6">
                            <a:lumMod val="50000"/>
                          </a:schemeClr>
                        </a:solidFill>
                        <a:latin typeface="Cambria Math" panose="02040503050406030204" pitchFamily="18" charset="0"/>
                        <a:cs typeface="Helvetica" panose="020B0604020202020204" pitchFamily="34" charset="0"/>
                      </a:rPr>
                      <m:t>∼0.37 </m:t>
                    </m:r>
                    <m:r>
                      <a:rPr lang="it-IT" sz="2000" b="0" i="1" smtClean="0">
                        <a:solidFill>
                          <a:schemeClr val="accent6">
                            <a:lumMod val="50000"/>
                          </a:schemeClr>
                        </a:solidFill>
                        <a:latin typeface="Cambria Math" panose="02040503050406030204" pitchFamily="18" charset="0"/>
                        <a:cs typeface="Helvetica" panose="020B0604020202020204" pitchFamily="34" charset="0"/>
                      </a:rPr>
                      <m:t>𝑀𝐻𝑧</m:t>
                    </m:r>
                  </m:oMath>
                </a14:m>
                <a:endParaRPr lang="it-IT" sz="2000" b="0" dirty="0">
                  <a:solidFill>
                    <a:schemeClr val="accent6">
                      <a:lumMod val="50000"/>
                    </a:schemeClr>
                  </a:solidFill>
                  <a:latin typeface="Helvetica" panose="020B0604020202020204" pitchFamily="34" charset="0"/>
                  <a:cs typeface="Helvetica" panose="020B0604020202020204" pitchFamily="34" charset="0"/>
                </a:endParaRPr>
              </a:p>
              <a:p>
                <a:pPr marL="342900" indent="-342900">
                  <a:buFont typeface="Arial" panose="020B0604020202020204" pitchFamily="34" charset="0"/>
                  <a:buChar char="•"/>
                </a:pPr>
                <a14:m>
                  <m:oMath xmlns:m="http://schemas.openxmlformats.org/officeDocument/2006/math">
                    <m:sSub>
                      <m:sSubPr>
                        <m:ctrlPr>
                          <a:rPr lang="it-IT" sz="2000" b="0" i="1" smtClean="0">
                            <a:solidFill>
                              <a:schemeClr val="accent6">
                                <a:lumMod val="50000"/>
                              </a:schemeClr>
                            </a:solidFill>
                            <a:latin typeface="Cambria Math" panose="02040503050406030204" pitchFamily="18" charset="0"/>
                            <a:cs typeface="Helvetica" panose="020B0604020202020204" pitchFamily="34" charset="0"/>
                          </a:rPr>
                        </m:ctrlPr>
                      </m:sSubPr>
                      <m:e>
                        <m:r>
                          <a:rPr lang="it-IT" sz="2000" b="0" i="1" smtClean="0">
                            <a:solidFill>
                              <a:schemeClr val="accent6">
                                <a:lumMod val="50000"/>
                              </a:schemeClr>
                            </a:solidFill>
                            <a:latin typeface="Cambria Math" panose="02040503050406030204" pitchFamily="18" charset="0"/>
                            <a:cs typeface="Helvetica" panose="020B0604020202020204" pitchFamily="34" charset="0"/>
                          </a:rPr>
                          <m:t>𝑓</m:t>
                        </m:r>
                      </m:e>
                      <m:sub>
                        <m:r>
                          <a:rPr lang="it-IT" sz="2000" b="0" i="1" smtClean="0">
                            <a:solidFill>
                              <a:schemeClr val="accent6">
                                <a:lumMod val="50000"/>
                              </a:schemeClr>
                            </a:solidFill>
                            <a:latin typeface="Cambria Math" panose="02040503050406030204" pitchFamily="18" charset="0"/>
                            <a:cs typeface="Helvetica" panose="020B0604020202020204" pitchFamily="34" charset="0"/>
                          </a:rPr>
                          <m:t>𝐶𝐵𝑂</m:t>
                        </m:r>
                      </m:sub>
                    </m:sSub>
                    <m:r>
                      <a:rPr lang="it-IT" sz="2000" b="0" i="1" smtClean="0">
                        <a:solidFill>
                          <a:schemeClr val="accent6">
                            <a:lumMod val="50000"/>
                          </a:schemeClr>
                        </a:solidFill>
                        <a:latin typeface="Cambria Math" panose="02040503050406030204" pitchFamily="18" charset="0"/>
                        <a:cs typeface="Helvetica" panose="020B0604020202020204" pitchFamily="34" charset="0"/>
                      </a:rPr>
                      <m:t>±</m:t>
                    </m:r>
                    <m:sSub>
                      <m:sSubPr>
                        <m:ctrlPr>
                          <a:rPr lang="it-IT" sz="2000" b="0" i="1" smtClean="0">
                            <a:solidFill>
                              <a:schemeClr val="accent6">
                                <a:lumMod val="50000"/>
                              </a:schemeClr>
                            </a:solidFill>
                            <a:latin typeface="Cambria Math" panose="02040503050406030204" pitchFamily="18" charset="0"/>
                            <a:cs typeface="Helvetica" panose="020B0604020202020204" pitchFamily="34" charset="0"/>
                          </a:rPr>
                        </m:ctrlPr>
                      </m:sSubPr>
                      <m:e>
                        <m:r>
                          <a:rPr lang="it-IT" sz="2000" b="0" i="1" smtClean="0">
                            <a:solidFill>
                              <a:schemeClr val="accent6">
                                <a:lumMod val="50000"/>
                              </a:schemeClr>
                            </a:solidFill>
                            <a:latin typeface="Cambria Math" panose="02040503050406030204" pitchFamily="18" charset="0"/>
                            <a:cs typeface="Helvetica" panose="020B0604020202020204" pitchFamily="34" charset="0"/>
                          </a:rPr>
                          <m:t>𝑓</m:t>
                        </m:r>
                      </m:e>
                      <m:sub>
                        <m:r>
                          <a:rPr lang="it-IT" sz="2000" b="0" i="1" smtClean="0">
                            <a:solidFill>
                              <a:schemeClr val="accent6">
                                <a:lumMod val="50000"/>
                              </a:schemeClr>
                            </a:solidFill>
                            <a:latin typeface="Cambria Math" panose="02040503050406030204" pitchFamily="18" charset="0"/>
                            <a:cs typeface="Helvetica" panose="020B0604020202020204" pitchFamily="34" charset="0"/>
                          </a:rPr>
                          <m:t>𝑎</m:t>
                        </m:r>
                      </m:sub>
                    </m:sSub>
                  </m:oMath>
                </a14:m>
                <a:endParaRPr lang="it-IT" sz="2000" b="0" dirty="0">
                  <a:solidFill>
                    <a:schemeClr val="accent6">
                      <a:lumMod val="50000"/>
                    </a:schemeClr>
                  </a:solidFill>
                  <a:latin typeface="Helvetica" panose="020B0604020202020204" pitchFamily="34" charset="0"/>
                  <a:cs typeface="Helvetica" panose="020B0604020202020204" pitchFamily="34" charset="0"/>
                </a:endParaRPr>
              </a:p>
              <a:p>
                <a:pPr marL="342900" indent="-342900">
                  <a:buFont typeface="Arial" panose="020B0604020202020204" pitchFamily="34" charset="0"/>
                  <a:buChar char="•"/>
                </a:pPr>
                <a14:m>
                  <m:oMath xmlns:m="http://schemas.openxmlformats.org/officeDocument/2006/math">
                    <m:sSub>
                      <m:sSubPr>
                        <m:ctrlPr>
                          <a:rPr lang="it-IT" sz="2000" b="0" i="1" smtClean="0">
                            <a:solidFill>
                              <a:schemeClr val="accent6">
                                <a:lumMod val="50000"/>
                              </a:schemeClr>
                            </a:solidFill>
                            <a:latin typeface="Cambria Math" panose="02040503050406030204" pitchFamily="18" charset="0"/>
                            <a:cs typeface="Helvetica" panose="020B0604020202020204" pitchFamily="34" charset="0"/>
                          </a:rPr>
                        </m:ctrlPr>
                      </m:sSubPr>
                      <m:e>
                        <m:r>
                          <a:rPr lang="it-IT" sz="2000" b="0" i="1" smtClean="0">
                            <a:solidFill>
                              <a:schemeClr val="accent6">
                                <a:lumMod val="50000"/>
                              </a:schemeClr>
                            </a:solidFill>
                            <a:latin typeface="Cambria Math" panose="02040503050406030204" pitchFamily="18" charset="0"/>
                            <a:cs typeface="Helvetica" panose="020B0604020202020204" pitchFamily="34" charset="0"/>
                          </a:rPr>
                          <m:t>𝑓</m:t>
                        </m:r>
                      </m:e>
                      <m:sub>
                        <m:r>
                          <a:rPr lang="it-IT" sz="2000" b="0" i="1" smtClean="0">
                            <a:solidFill>
                              <a:schemeClr val="accent6">
                                <a:lumMod val="50000"/>
                              </a:schemeClr>
                            </a:solidFill>
                            <a:latin typeface="Cambria Math" panose="02040503050406030204" pitchFamily="18" charset="0"/>
                            <a:cs typeface="Helvetica" panose="020B0604020202020204" pitchFamily="34" charset="0"/>
                          </a:rPr>
                          <m:t>𝑉𝑊</m:t>
                        </m:r>
                      </m:sub>
                    </m:sSub>
                    <m:r>
                      <a:rPr lang="it-IT" sz="2000" b="0" i="1" smtClean="0">
                        <a:solidFill>
                          <a:schemeClr val="accent6">
                            <a:lumMod val="50000"/>
                          </a:schemeClr>
                        </a:solidFill>
                        <a:latin typeface="Cambria Math" panose="02040503050406030204" pitchFamily="18" charset="0"/>
                        <a:cs typeface="Helvetica" panose="020B0604020202020204" pitchFamily="34" charset="0"/>
                      </a:rPr>
                      <m:t>∼2.3 </m:t>
                    </m:r>
                    <m:r>
                      <a:rPr lang="it-IT" sz="2000" b="0" i="1" smtClean="0">
                        <a:solidFill>
                          <a:schemeClr val="accent6">
                            <a:lumMod val="50000"/>
                          </a:schemeClr>
                        </a:solidFill>
                        <a:latin typeface="Cambria Math" panose="02040503050406030204" pitchFamily="18" charset="0"/>
                        <a:cs typeface="Helvetica" panose="020B0604020202020204" pitchFamily="34" charset="0"/>
                      </a:rPr>
                      <m:t>𝑀𝐻𝑧</m:t>
                    </m:r>
                  </m:oMath>
                </a14:m>
                <a:endParaRPr lang="it-IT" sz="2000" b="0" dirty="0">
                  <a:solidFill>
                    <a:schemeClr val="accent6">
                      <a:lumMod val="50000"/>
                    </a:schemeClr>
                  </a:solidFill>
                  <a:latin typeface="Helvetica" panose="020B0604020202020204" pitchFamily="34" charset="0"/>
                  <a:cs typeface="Helvetica" panose="020B0604020202020204" pitchFamily="34" charset="0"/>
                </a:endParaRPr>
              </a:p>
              <a:p>
                <a:pPr marL="342900" indent="-342900">
                  <a:buFont typeface="Arial" panose="020B0604020202020204" pitchFamily="34" charset="0"/>
                  <a:buChar char="•"/>
                </a:pPr>
                <a14:m>
                  <m:oMath xmlns:m="http://schemas.openxmlformats.org/officeDocument/2006/math">
                    <m:sSub>
                      <m:sSubPr>
                        <m:ctrlPr>
                          <a:rPr lang="it-IT" sz="2000" b="0" i="1" smtClean="0">
                            <a:solidFill>
                              <a:schemeClr val="accent6">
                                <a:lumMod val="50000"/>
                              </a:schemeClr>
                            </a:solidFill>
                            <a:latin typeface="Cambria Math" panose="02040503050406030204" pitchFamily="18" charset="0"/>
                            <a:cs typeface="Helvetica" panose="020B0604020202020204" pitchFamily="34" charset="0"/>
                          </a:rPr>
                        </m:ctrlPr>
                      </m:sSubPr>
                      <m:e>
                        <m:r>
                          <a:rPr lang="it-IT" sz="2000" b="0" i="1" smtClean="0">
                            <a:solidFill>
                              <a:schemeClr val="accent6">
                                <a:lumMod val="50000"/>
                              </a:schemeClr>
                            </a:solidFill>
                            <a:latin typeface="Cambria Math" panose="02040503050406030204" pitchFamily="18" charset="0"/>
                            <a:cs typeface="Helvetica" panose="020B0604020202020204" pitchFamily="34" charset="0"/>
                          </a:rPr>
                          <m:t>𝑓</m:t>
                        </m:r>
                      </m:e>
                      <m:sub>
                        <m:r>
                          <a:rPr lang="it-IT" sz="2000" b="0" i="1" smtClean="0">
                            <a:solidFill>
                              <a:schemeClr val="accent6">
                                <a:lumMod val="50000"/>
                              </a:schemeClr>
                            </a:solidFill>
                            <a:latin typeface="Cambria Math" panose="02040503050406030204" pitchFamily="18" charset="0"/>
                            <a:cs typeface="Helvetica" panose="020B0604020202020204" pitchFamily="34" charset="0"/>
                          </a:rPr>
                          <m:t>𝑦</m:t>
                        </m:r>
                      </m:sub>
                    </m:sSub>
                    <m:r>
                      <a:rPr lang="it-IT" sz="2000" b="0" i="1" smtClean="0">
                        <a:solidFill>
                          <a:schemeClr val="accent6">
                            <a:lumMod val="50000"/>
                          </a:schemeClr>
                        </a:solidFill>
                        <a:latin typeface="Cambria Math" panose="02040503050406030204" pitchFamily="18" charset="0"/>
                        <a:cs typeface="Helvetica" panose="020B0604020202020204" pitchFamily="34" charset="0"/>
                      </a:rPr>
                      <m:t>∼2.5 </m:t>
                    </m:r>
                    <m:r>
                      <a:rPr lang="it-IT" sz="2000" b="0" i="1" smtClean="0">
                        <a:solidFill>
                          <a:schemeClr val="accent6">
                            <a:lumMod val="50000"/>
                          </a:schemeClr>
                        </a:solidFill>
                        <a:latin typeface="Cambria Math" panose="02040503050406030204" pitchFamily="18" charset="0"/>
                        <a:cs typeface="Helvetica" panose="020B0604020202020204" pitchFamily="34" charset="0"/>
                      </a:rPr>
                      <m:t>𝑀𝐻𝑧</m:t>
                    </m:r>
                  </m:oMath>
                </a14:m>
                <a:endParaRPr lang="en-US" sz="2000" dirty="0">
                  <a:solidFill>
                    <a:schemeClr val="accent6">
                      <a:lumMod val="50000"/>
                    </a:schemeClr>
                  </a:solidFill>
                  <a:latin typeface="Helvetica" panose="020B0604020202020204" pitchFamily="34" charset="0"/>
                  <a:cs typeface="Helvetica" panose="020B0604020202020204" pitchFamily="34" charset="0"/>
                </a:endParaRPr>
              </a:p>
              <a:p>
                <a:pPr marL="342900" indent="-342900">
                  <a:buFont typeface="Arial" panose="020B0604020202020204" pitchFamily="34" charset="0"/>
                  <a:buChar char="•"/>
                </a:pPr>
                <a:r>
                  <a:rPr lang="en-US" sz="2000" dirty="0">
                    <a:solidFill>
                      <a:schemeClr val="accent6">
                        <a:lumMod val="50000"/>
                      </a:schemeClr>
                    </a:solidFill>
                    <a:latin typeface="Helvetica" panose="020B0604020202020204" pitchFamily="34" charset="0"/>
                    <a:cs typeface="Helvetica" panose="020B0604020202020204" pitchFamily="34" charset="0"/>
                  </a:rPr>
                  <a:t>Low frequency peak due to lost muons</a:t>
                </a:r>
              </a:p>
            </p:txBody>
          </p:sp>
        </mc:Choice>
        <mc:Fallback xmlns="">
          <p:sp>
            <p:nvSpPr>
              <p:cNvPr id="2" name="CasellaDiTesto 1">
                <a:extLst>
                  <a:ext uri="{FF2B5EF4-FFF2-40B4-BE49-F238E27FC236}">
                    <a16:creationId xmlns:a16="http://schemas.microsoft.com/office/drawing/2014/main" id="{8C3D6ADB-7726-53F5-EE06-04C5AD82CFEB}"/>
                  </a:ext>
                </a:extLst>
              </p:cNvPr>
              <p:cNvSpPr txBox="1">
                <a:spLocks noRot="1" noChangeAspect="1" noMove="1" noResize="1" noEditPoints="1" noAdjustHandles="1" noChangeArrowheads="1" noChangeShapeType="1" noTextEdit="1"/>
              </p:cNvSpPr>
              <p:nvPr/>
            </p:nvSpPr>
            <p:spPr>
              <a:xfrm>
                <a:off x="429418" y="2976316"/>
                <a:ext cx="3405163" cy="3194272"/>
              </a:xfrm>
              <a:prstGeom prst="rect">
                <a:avLst/>
              </a:prstGeom>
              <a:blipFill>
                <a:blip r:embed="rId4"/>
                <a:stretch>
                  <a:fillRect l="-1789" t="-763" r="-1610" b="-2481"/>
                </a:stretch>
              </a:blipFill>
            </p:spPr>
            <p:txBody>
              <a:bodyPr/>
              <a:lstStyle/>
              <a:p>
                <a:r>
                  <a:rPr lang="en-US">
                    <a:noFill/>
                  </a:rPr>
                  <a:t> </a:t>
                </a:r>
              </a:p>
            </p:txBody>
          </p:sp>
        </mc:Fallback>
      </mc:AlternateContent>
    </p:spTree>
    <p:extLst>
      <p:ext uri="{BB962C8B-B14F-4D97-AF65-F5344CB8AC3E}">
        <p14:creationId xmlns:p14="http://schemas.microsoft.com/office/powerpoint/2010/main" val="1156501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457201" y="1002372"/>
                <a:ext cx="8286108" cy="770444"/>
              </a:xfrm>
            </p:spPr>
            <p:txBody>
              <a:bodyPr/>
              <a:lstStyle/>
              <a:p>
                <a:pPr marL="0" indent="0">
                  <a:buNone/>
                </a:pPr>
                <a:r>
                  <a:rPr lang="en-US" dirty="0">
                    <a:solidFill>
                      <a:schemeClr val="accent6">
                        <a:lumMod val="50000"/>
                      </a:schemeClr>
                    </a:solidFill>
                  </a:rPr>
                  <a:t>Since the FFT residuals show peaks at beam dynamics frequencies, the fitting function must be modified to include their contribution. This will also improve the fit </a:t>
                </a:r>
                <a14:m>
                  <m:oMath xmlns:m="http://schemas.openxmlformats.org/officeDocument/2006/math">
                    <m:sSup>
                      <m:sSupPr>
                        <m:ctrlPr>
                          <a:rPr lang="it-IT" b="0" i="1" smtClean="0">
                            <a:solidFill>
                              <a:schemeClr val="accent6">
                                <a:lumMod val="50000"/>
                              </a:schemeClr>
                            </a:solidFill>
                            <a:latin typeface="Cambria Math" panose="02040503050406030204" pitchFamily="18" charset="0"/>
                          </a:rPr>
                        </m:ctrlPr>
                      </m:sSupPr>
                      <m:e>
                        <m:r>
                          <a:rPr lang="it-IT" b="0" i="1" smtClean="0">
                            <a:solidFill>
                              <a:schemeClr val="accent6">
                                <a:lumMod val="50000"/>
                              </a:schemeClr>
                            </a:solidFill>
                            <a:latin typeface="Cambria Math" panose="02040503050406030204" pitchFamily="18" charset="0"/>
                          </a:rPr>
                          <m:t>𝜒</m:t>
                        </m:r>
                      </m:e>
                      <m:sup>
                        <m:r>
                          <a:rPr lang="it-IT" b="0" i="1" smtClean="0">
                            <a:solidFill>
                              <a:schemeClr val="accent6">
                                <a:lumMod val="50000"/>
                              </a:schemeClr>
                            </a:solidFill>
                            <a:latin typeface="Cambria Math" panose="02040503050406030204" pitchFamily="18" charset="0"/>
                          </a:rPr>
                          <m:t>2</m:t>
                        </m:r>
                      </m:sup>
                    </m:sSup>
                  </m:oMath>
                </a14:m>
                <a:r>
                  <a:rPr lang="en-US" dirty="0">
                    <a:solidFill>
                      <a:schemeClr val="accent6">
                        <a:lumMod val="50000"/>
                      </a:schemeClr>
                    </a:solidFill>
                  </a:rPr>
                  <a:t>.</a:t>
                </a:r>
              </a:p>
              <a:p>
                <a:pPr marL="0" indent="0">
                  <a:buNone/>
                </a:pPr>
                <a:r>
                  <a:rPr lang="en-US" dirty="0">
                    <a:solidFill>
                      <a:schemeClr val="accent6">
                        <a:lumMod val="50000"/>
                      </a:schemeClr>
                    </a:solidFill>
                  </a:rPr>
                  <a:t>The first step is to include the CBO term:</a:t>
                </a:r>
                <a:endParaRPr lang="en-US" dirty="0">
                  <a:solidFill>
                    <a:schemeClr val="accent6">
                      <a:lumMod val="50000"/>
                    </a:schemeClr>
                  </a:solidFill>
                  <a:latin typeface="Helvetica" panose="020B0604020202020204" pitchFamily="34" charset="0"/>
                  <a:cs typeface="Helvetica" panose="020B0604020202020204" pitchFamily="34" charset="0"/>
                </a:endParaRPr>
              </a:p>
              <a:p>
                <a:pPr marL="0" indent="0">
                  <a:buNone/>
                </a:pPr>
                <a:endParaRPr lang="en-US" sz="2000" dirty="0">
                  <a:solidFill>
                    <a:schemeClr val="accent6">
                      <a:lumMod val="50000"/>
                    </a:schemeClr>
                  </a:solidFill>
                  <a:latin typeface="Helvetica" panose="020B0604020202020204" pitchFamily="34" charset="0"/>
                  <a:cs typeface="Helvetica" panose="020B0604020202020204" pitchFamily="34" charset="0"/>
                </a:endParaRPr>
              </a:p>
              <a:p>
                <a:pPr marL="0" indent="0">
                  <a:buNone/>
                </a:pPr>
                <a:endParaRPr lang="en-US" sz="2000" dirty="0">
                  <a:solidFill>
                    <a:schemeClr val="accent6">
                      <a:lumMod val="50000"/>
                    </a:schemeClr>
                  </a:solidFill>
                  <a:latin typeface="Helvetica" panose="020B0604020202020204" pitchFamily="34" charset="0"/>
                  <a:cs typeface="Helvetica" panose="020B0604020202020204" pitchFamily="34" charset="0"/>
                </a:endParaRPr>
              </a:p>
              <a:p>
                <a:pPr marL="0" indent="0">
                  <a:buNone/>
                </a:pPr>
                <a:r>
                  <a:rPr lang="en-US" dirty="0">
                    <a:solidFill>
                      <a:schemeClr val="accent6">
                        <a:lumMod val="50000"/>
                      </a:schemeClr>
                    </a:solidFill>
                    <a:latin typeface="Helvetica" panose="020B0604020202020204" pitchFamily="34" charset="0"/>
                    <a:cs typeface="Helvetica" panose="020B0604020202020204" pitchFamily="34" charset="0"/>
                  </a:rPr>
                  <a:t>Where:</a:t>
                </a:r>
              </a:p>
              <a:p>
                <a:pPr marL="800100" lvl="1" indent="-342900">
                  <a:buFont typeface="Arial" panose="020B0604020202020204" pitchFamily="34" charset="0"/>
                  <a:buChar char="•"/>
                </a:pPr>
                <a:r>
                  <a:rPr lang="en-US" sz="2400" dirty="0">
                    <a:solidFill>
                      <a:schemeClr val="accent6">
                        <a:lumMod val="50000"/>
                      </a:schemeClr>
                    </a:solidFill>
                    <a:latin typeface="Helvetica" panose="020B0604020202020204" pitchFamily="34" charset="0"/>
                    <a:cs typeface="Helvetica" panose="020B0604020202020204" pitchFamily="34" charset="0"/>
                  </a:rPr>
                  <a:t>A</a:t>
                </a:r>
                <a:r>
                  <a:rPr lang="en-US" sz="2400" baseline="-25000" dirty="0">
                    <a:solidFill>
                      <a:schemeClr val="accent6">
                        <a:lumMod val="50000"/>
                      </a:schemeClr>
                    </a:solidFill>
                    <a:latin typeface="Helvetica" panose="020B0604020202020204" pitchFamily="34" charset="0"/>
                    <a:cs typeface="Helvetica" panose="020B0604020202020204" pitchFamily="34" charset="0"/>
                  </a:rPr>
                  <a:t>CBO</a:t>
                </a:r>
                <a:r>
                  <a:rPr lang="en-US" sz="2400" dirty="0">
                    <a:solidFill>
                      <a:schemeClr val="accent6">
                        <a:lumMod val="50000"/>
                      </a:schemeClr>
                    </a:solidFill>
                    <a:latin typeface="Helvetica" panose="020B0604020202020204" pitchFamily="34" charset="0"/>
                    <a:cs typeface="Helvetica" panose="020B0604020202020204" pitchFamily="34" charset="0"/>
                  </a:rPr>
                  <a:t> is the amplitude of the CBO</a:t>
                </a:r>
              </a:p>
              <a:p>
                <a:pPr marL="800100" lvl="1" indent="-342900">
                  <a:buFont typeface="Arial" panose="020B0604020202020204" pitchFamily="34" charset="0"/>
                  <a:buChar char="•"/>
                </a:pPr>
                <a14:m>
                  <m:oMath xmlns:m="http://schemas.openxmlformats.org/officeDocument/2006/math">
                    <m:sSub>
                      <m:sSubPr>
                        <m:ctrlPr>
                          <a:rPr lang="en-US" sz="2400" i="1" smtClean="0">
                            <a:solidFill>
                              <a:schemeClr val="accent6">
                                <a:lumMod val="50000"/>
                              </a:schemeClr>
                            </a:solidFill>
                            <a:latin typeface="Cambria Math" panose="02040503050406030204" pitchFamily="18" charset="0"/>
                            <a:cs typeface="Helvetica" panose="020B0604020202020204" pitchFamily="34" charset="0"/>
                          </a:rPr>
                        </m:ctrlPr>
                      </m:sSubPr>
                      <m:e>
                        <m:r>
                          <a:rPr lang="en-US" sz="2400" i="1" smtClean="0">
                            <a:solidFill>
                              <a:schemeClr val="accent6">
                                <a:lumMod val="50000"/>
                              </a:schemeClr>
                            </a:solidFill>
                            <a:latin typeface="Cambria Math" panose="02040503050406030204" pitchFamily="18" charset="0"/>
                            <a:ea typeface="Cambria Math" panose="02040503050406030204" pitchFamily="18" charset="0"/>
                            <a:cs typeface="Helvetica" panose="020B0604020202020204" pitchFamily="34" charset="0"/>
                          </a:rPr>
                          <m:t>𝜔</m:t>
                        </m:r>
                      </m:e>
                      <m:sub>
                        <m:r>
                          <a:rPr lang="it-IT" sz="2400" b="0" i="1" smtClean="0">
                            <a:solidFill>
                              <a:schemeClr val="accent6">
                                <a:lumMod val="50000"/>
                              </a:schemeClr>
                            </a:solidFill>
                            <a:latin typeface="Cambria Math" panose="02040503050406030204" pitchFamily="18" charset="0"/>
                            <a:cs typeface="Helvetica" panose="020B0604020202020204" pitchFamily="34" charset="0"/>
                          </a:rPr>
                          <m:t>𝐶𝐵𝑂</m:t>
                        </m:r>
                      </m:sub>
                    </m:sSub>
                  </m:oMath>
                </a14:m>
                <a:r>
                  <a:rPr lang="en-US" sz="2400" dirty="0">
                    <a:solidFill>
                      <a:schemeClr val="accent6">
                        <a:lumMod val="50000"/>
                      </a:schemeClr>
                    </a:solidFill>
                    <a:latin typeface="Helvetica" panose="020B0604020202020204" pitchFamily="34" charset="0"/>
                    <a:cs typeface="Helvetica" panose="020B0604020202020204" pitchFamily="34" charset="0"/>
                  </a:rPr>
                  <a:t> is the frequency</a:t>
                </a:r>
              </a:p>
              <a:p>
                <a:pPr marL="800100" lvl="1" indent="-342900">
                  <a:buFont typeface="Arial" panose="020B0604020202020204" pitchFamily="34" charset="0"/>
                  <a:buChar char="•"/>
                </a:pPr>
                <a14:m>
                  <m:oMath xmlns:m="http://schemas.openxmlformats.org/officeDocument/2006/math">
                    <m:sSub>
                      <m:sSubPr>
                        <m:ctrlPr>
                          <a:rPr lang="en-US" sz="2400" i="1" smtClean="0">
                            <a:solidFill>
                              <a:schemeClr val="accent6">
                                <a:lumMod val="50000"/>
                              </a:schemeClr>
                            </a:solidFill>
                            <a:latin typeface="Cambria Math" panose="02040503050406030204" pitchFamily="18" charset="0"/>
                            <a:cs typeface="Helvetica" panose="020B0604020202020204" pitchFamily="34" charset="0"/>
                          </a:rPr>
                        </m:ctrlPr>
                      </m:sSubPr>
                      <m:e>
                        <m:r>
                          <a:rPr lang="en-US" sz="2400" i="1" smtClean="0">
                            <a:solidFill>
                              <a:schemeClr val="accent6">
                                <a:lumMod val="50000"/>
                              </a:schemeClr>
                            </a:solidFill>
                            <a:latin typeface="Cambria Math" panose="02040503050406030204" pitchFamily="18" charset="0"/>
                            <a:ea typeface="Cambria Math" panose="02040503050406030204" pitchFamily="18" charset="0"/>
                            <a:cs typeface="Helvetica" panose="020B0604020202020204" pitchFamily="34" charset="0"/>
                          </a:rPr>
                          <m:t>𝜑</m:t>
                        </m:r>
                      </m:e>
                      <m:sub>
                        <m:r>
                          <a:rPr lang="it-IT" sz="2400" b="0" i="1" smtClean="0">
                            <a:solidFill>
                              <a:schemeClr val="accent6">
                                <a:lumMod val="50000"/>
                              </a:schemeClr>
                            </a:solidFill>
                            <a:latin typeface="Cambria Math" panose="02040503050406030204" pitchFamily="18" charset="0"/>
                            <a:cs typeface="Helvetica" panose="020B0604020202020204" pitchFamily="34" charset="0"/>
                          </a:rPr>
                          <m:t>𝐶𝐵𝑂</m:t>
                        </m:r>
                      </m:sub>
                    </m:sSub>
                  </m:oMath>
                </a14:m>
                <a:r>
                  <a:rPr lang="en-US" sz="2400" dirty="0">
                    <a:solidFill>
                      <a:schemeClr val="accent6">
                        <a:lumMod val="50000"/>
                      </a:schemeClr>
                    </a:solidFill>
                    <a:latin typeface="Helvetica" panose="020B0604020202020204" pitchFamily="34" charset="0"/>
                    <a:cs typeface="Helvetica" panose="020B0604020202020204" pitchFamily="34" charset="0"/>
                  </a:rPr>
                  <a:t> is the phase</a:t>
                </a:r>
              </a:p>
              <a:p>
                <a:pPr marL="800100" lvl="1" indent="-342900">
                  <a:buFont typeface="Arial" panose="020B0604020202020204" pitchFamily="34" charset="0"/>
                  <a:buChar char="•"/>
                </a:pPr>
                <a14:m>
                  <m:oMath xmlns:m="http://schemas.openxmlformats.org/officeDocument/2006/math">
                    <m:sSub>
                      <m:sSubPr>
                        <m:ctrlPr>
                          <a:rPr lang="en-US" sz="2400" i="1" smtClean="0">
                            <a:solidFill>
                              <a:schemeClr val="accent6">
                                <a:lumMod val="50000"/>
                              </a:schemeClr>
                            </a:solidFill>
                            <a:latin typeface="Cambria Math" panose="02040503050406030204" pitchFamily="18" charset="0"/>
                            <a:cs typeface="Helvetica" panose="020B0604020202020204" pitchFamily="34" charset="0"/>
                          </a:rPr>
                        </m:ctrlPr>
                      </m:sSubPr>
                      <m:e>
                        <m:r>
                          <a:rPr lang="en-US" sz="2400" i="1" smtClean="0">
                            <a:solidFill>
                              <a:schemeClr val="accent6">
                                <a:lumMod val="50000"/>
                              </a:schemeClr>
                            </a:solidFill>
                            <a:latin typeface="Cambria Math" panose="02040503050406030204" pitchFamily="18" charset="0"/>
                            <a:ea typeface="Cambria Math" panose="02040503050406030204" pitchFamily="18" charset="0"/>
                            <a:cs typeface="Helvetica" panose="020B0604020202020204" pitchFamily="34" charset="0"/>
                          </a:rPr>
                          <m:t>𝜏</m:t>
                        </m:r>
                      </m:e>
                      <m:sub>
                        <m:r>
                          <a:rPr lang="it-IT" sz="2400" b="0" i="1" smtClean="0">
                            <a:solidFill>
                              <a:schemeClr val="accent6">
                                <a:lumMod val="50000"/>
                              </a:schemeClr>
                            </a:solidFill>
                            <a:latin typeface="Cambria Math" panose="02040503050406030204" pitchFamily="18" charset="0"/>
                            <a:cs typeface="Helvetica" panose="020B0604020202020204" pitchFamily="34" charset="0"/>
                          </a:rPr>
                          <m:t>𝐶𝐵𝑂</m:t>
                        </m:r>
                      </m:sub>
                    </m:sSub>
                  </m:oMath>
                </a14:m>
                <a:r>
                  <a:rPr lang="en-US" sz="2400" dirty="0">
                    <a:solidFill>
                      <a:schemeClr val="accent6">
                        <a:lumMod val="50000"/>
                      </a:schemeClr>
                    </a:solidFill>
                    <a:latin typeface="Helvetica" panose="020B0604020202020204" pitchFamily="34" charset="0"/>
                    <a:cs typeface="Helvetica" panose="020B0604020202020204" pitchFamily="34" charset="0"/>
                  </a:rPr>
                  <a:t>  is the decoherence lifetime </a:t>
                </a:r>
              </a:p>
              <a:p>
                <a:pPr marL="0" indent="0">
                  <a:buNone/>
                </a:pPr>
                <a:endParaRPr lang="en-US" sz="2000" dirty="0">
                  <a:solidFill>
                    <a:schemeClr val="accent6">
                      <a:lumMod val="50000"/>
                    </a:schemeClr>
                  </a:solidFill>
                  <a:latin typeface="Helvetica" panose="020B0604020202020204" pitchFamily="34" charset="0"/>
                  <a:cs typeface="Helvetica" panose="020B0604020202020204" pitchFamily="34" charset="0"/>
                </a:endParaRPr>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457201" y="1002372"/>
                <a:ext cx="8286108" cy="770444"/>
              </a:xfrm>
              <a:blipFill>
                <a:blip r:embed="rId3"/>
                <a:stretch>
                  <a:fillRect l="-2208" t="-11024" b="-559843"/>
                </a:stretch>
              </a:blipFill>
            </p:spPr>
            <p:txBody>
              <a:bodyPr/>
              <a:lstStyle/>
              <a:p>
                <a:r>
                  <a:rPr lang="en-US">
                    <a:noFill/>
                  </a:rPr>
                  <a:t> </a:t>
                </a:r>
              </a:p>
            </p:txBody>
          </p:sp>
        </mc:Fallback>
      </mc:AlternateContent>
      <p:sp>
        <p:nvSpPr>
          <p:cNvPr id="7" name="Title 6"/>
          <p:cNvSpPr>
            <a:spLocks noGrp="1"/>
          </p:cNvSpPr>
          <p:nvPr>
            <p:ph type="title"/>
          </p:nvPr>
        </p:nvSpPr>
        <p:spPr>
          <a:xfrm>
            <a:off x="457200" y="235921"/>
            <a:ext cx="8686800" cy="427877"/>
          </a:xfrm>
        </p:spPr>
        <p:txBody>
          <a:bodyPr/>
          <a:lstStyle/>
          <a:p>
            <a:r>
              <a:rPr lang="en-US" sz="1950" dirty="0"/>
              <a:t>9 parameters fit function</a:t>
            </a:r>
          </a:p>
        </p:txBody>
      </p:sp>
      <p:sp>
        <p:nvSpPr>
          <p:cNvPr id="3" name="Date Placeholder 2"/>
          <p:cNvSpPr>
            <a:spLocks noGrp="1"/>
          </p:cNvSpPr>
          <p:nvPr>
            <p:ph type="dt" sz="half" idx="2"/>
          </p:nvPr>
        </p:nvSpPr>
        <p:spPr/>
        <p:txBody>
          <a:bodyPr/>
          <a:lstStyle/>
          <a:p>
            <a:pPr>
              <a:defRPr/>
            </a:pPr>
            <a:fld id="{E692D5A1-E48D-4258-B745-0203F2C888C9}" type="datetime1">
              <a:rPr lang="en-US" smtClean="0"/>
              <a:t>8/29/2022</a:t>
            </a:fld>
            <a:endParaRPr lang="en-US" dirty="0"/>
          </a:p>
        </p:txBody>
      </p:sp>
      <p:sp>
        <p:nvSpPr>
          <p:cNvPr id="4" name="Footer Placeholder 3"/>
          <p:cNvSpPr>
            <a:spLocks noGrp="1"/>
          </p:cNvSpPr>
          <p:nvPr>
            <p:ph type="ftr" sz="quarter" idx="3"/>
          </p:nvPr>
        </p:nvSpPr>
        <p:spPr/>
        <p:txBody>
          <a:bodyPr/>
          <a:lstStyle/>
          <a:p>
            <a:pPr>
              <a:defRPr/>
            </a:pPr>
            <a:r>
              <a:rPr lang="en-US"/>
              <a:t>Daniele Boccanfuso | Midterm Report</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pic>
        <p:nvPicPr>
          <p:cNvPr id="8" name="Immagine 7">
            <a:extLst>
              <a:ext uri="{FF2B5EF4-FFF2-40B4-BE49-F238E27FC236}">
                <a16:creationId xmlns:a16="http://schemas.microsoft.com/office/drawing/2014/main" id="{054C85C0-39E6-EC77-5A19-1697DCDDAE93}"/>
              </a:ext>
            </a:extLst>
          </p:cNvPr>
          <p:cNvPicPr>
            <a:picLocks noChangeAspect="1"/>
          </p:cNvPicPr>
          <p:nvPr/>
        </p:nvPicPr>
        <p:blipFill>
          <a:blip r:embed="rId4"/>
          <a:stretch>
            <a:fillRect/>
          </a:stretch>
        </p:blipFill>
        <p:spPr>
          <a:xfrm>
            <a:off x="1755082" y="2817088"/>
            <a:ext cx="5439534" cy="533474"/>
          </a:xfrm>
          <a:prstGeom prst="rect">
            <a:avLst/>
          </a:prstGeom>
        </p:spPr>
      </p:pic>
    </p:spTree>
    <p:extLst>
      <p:ext uri="{BB962C8B-B14F-4D97-AF65-F5344CB8AC3E}">
        <p14:creationId xmlns:p14="http://schemas.microsoft.com/office/powerpoint/2010/main" val="874048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457201" y="1002372"/>
                <a:ext cx="8286108" cy="770444"/>
              </a:xfrm>
            </p:spPr>
            <p:txBody>
              <a:bodyPr/>
              <a:lstStyle/>
              <a:p>
                <a:pPr marL="0" indent="0">
                  <a:buNone/>
                </a:pPr>
                <a:r>
                  <a:rPr lang="en-US" dirty="0">
                    <a:solidFill>
                      <a:schemeClr val="accent6">
                        <a:lumMod val="50000"/>
                      </a:schemeClr>
                    </a:solidFill>
                  </a:rPr>
                  <a:t>The fit procedure we’re using is the following:</a:t>
                </a:r>
              </a:p>
              <a:p>
                <a:pPr marL="0" indent="0">
                  <a:buNone/>
                </a:pPr>
                <a:endParaRPr lang="en-US" dirty="0">
                  <a:solidFill>
                    <a:schemeClr val="accent6">
                      <a:lumMod val="50000"/>
                    </a:schemeClr>
                  </a:solidFill>
                </a:endParaRPr>
              </a:p>
              <a:p>
                <a:pPr marL="457200" indent="-457200">
                  <a:buFont typeface="+mj-lt"/>
                  <a:buAutoNum type="arabicPeriod"/>
                </a:pPr>
                <a:r>
                  <a:rPr lang="en-US" dirty="0">
                    <a:solidFill>
                      <a:schemeClr val="accent6">
                        <a:lumMod val="50000"/>
                      </a:schemeClr>
                    </a:solidFill>
                  </a:rPr>
                  <a:t>Fit with the 5 free parameters (</a:t>
                </a:r>
                <a14:m>
                  <m:oMath xmlns:m="http://schemas.openxmlformats.org/officeDocument/2006/math">
                    <m:sSub>
                      <m:sSubPr>
                        <m:ctrlPr>
                          <a:rPr lang="en-US" i="1" smtClean="0">
                            <a:solidFill>
                              <a:schemeClr val="accent6">
                                <a:lumMod val="50000"/>
                              </a:schemeClr>
                            </a:solidFill>
                            <a:latin typeface="Cambria Math" panose="02040503050406030204" pitchFamily="18" charset="0"/>
                          </a:rPr>
                        </m:ctrlPr>
                      </m:sSubPr>
                      <m:e>
                        <m:r>
                          <a:rPr lang="it-IT" b="0" i="1" smtClean="0">
                            <a:solidFill>
                              <a:schemeClr val="accent6">
                                <a:lumMod val="50000"/>
                              </a:schemeClr>
                            </a:solidFill>
                            <a:latin typeface="Cambria Math" panose="02040503050406030204" pitchFamily="18" charset="0"/>
                          </a:rPr>
                          <m:t>𝑁</m:t>
                        </m:r>
                      </m:e>
                      <m:sub>
                        <m:r>
                          <a:rPr lang="it-IT" b="0" i="1" smtClean="0">
                            <a:solidFill>
                              <a:schemeClr val="accent6">
                                <a:lumMod val="50000"/>
                              </a:schemeClr>
                            </a:solidFill>
                            <a:latin typeface="Cambria Math" panose="02040503050406030204" pitchFamily="18" charset="0"/>
                          </a:rPr>
                          <m:t>0</m:t>
                        </m:r>
                      </m:sub>
                    </m:sSub>
                    <m:r>
                      <a:rPr lang="it-IT" b="0" i="1" smtClean="0">
                        <a:solidFill>
                          <a:schemeClr val="accent6">
                            <a:lumMod val="50000"/>
                          </a:schemeClr>
                        </a:solidFill>
                        <a:latin typeface="Cambria Math" panose="02040503050406030204" pitchFamily="18" charset="0"/>
                      </a:rPr>
                      <m:t>, </m:t>
                    </m:r>
                    <m:r>
                      <a:rPr lang="it-IT" b="0" i="1" smtClean="0">
                        <a:solidFill>
                          <a:schemeClr val="accent6">
                            <a:lumMod val="50000"/>
                          </a:schemeClr>
                        </a:solidFill>
                        <a:latin typeface="Cambria Math" panose="02040503050406030204" pitchFamily="18" charset="0"/>
                        <a:ea typeface="Cambria Math" panose="02040503050406030204" pitchFamily="18" charset="0"/>
                      </a:rPr>
                      <m:t>𝛾𝜏</m:t>
                    </m:r>
                    <m:r>
                      <a:rPr lang="it-IT" b="0" i="1" smtClean="0">
                        <a:solidFill>
                          <a:schemeClr val="accent6">
                            <a:lumMod val="50000"/>
                          </a:schemeClr>
                        </a:solidFill>
                        <a:latin typeface="Cambria Math" panose="02040503050406030204" pitchFamily="18" charset="0"/>
                        <a:ea typeface="Cambria Math" panose="02040503050406030204" pitchFamily="18" charset="0"/>
                      </a:rPr>
                      <m:t>, </m:t>
                    </m:r>
                    <m:r>
                      <a:rPr lang="it-IT" b="0" i="1" smtClean="0">
                        <a:solidFill>
                          <a:schemeClr val="accent6">
                            <a:lumMod val="50000"/>
                          </a:schemeClr>
                        </a:solidFill>
                        <a:latin typeface="Cambria Math" panose="02040503050406030204" pitchFamily="18" charset="0"/>
                        <a:ea typeface="Cambria Math" panose="02040503050406030204" pitchFamily="18" charset="0"/>
                      </a:rPr>
                      <m:t>𝐴</m:t>
                    </m:r>
                    <m:r>
                      <a:rPr lang="it-IT" b="0" i="1" smtClean="0">
                        <a:solidFill>
                          <a:schemeClr val="accent6">
                            <a:lumMod val="50000"/>
                          </a:schemeClr>
                        </a:solidFill>
                        <a:latin typeface="Cambria Math" panose="02040503050406030204" pitchFamily="18" charset="0"/>
                        <a:ea typeface="Cambria Math" panose="02040503050406030204" pitchFamily="18" charset="0"/>
                      </a:rPr>
                      <m:t>, </m:t>
                    </m:r>
                    <m:sSub>
                      <m:sSubPr>
                        <m:ctrlPr>
                          <a:rPr lang="it-IT" b="0" i="1" smtClean="0">
                            <a:solidFill>
                              <a:schemeClr val="accent6">
                                <a:lumMod val="50000"/>
                              </a:schemeClr>
                            </a:solidFill>
                            <a:latin typeface="Cambria Math" panose="02040503050406030204" pitchFamily="18" charset="0"/>
                            <a:ea typeface="Cambria Math" panose="02040503050406030204" pitchFamily="18" charset="0"/>
                          </a:rPr>
                        </m:ctrlPr>
                      </m:sSubPr>
                      <m:e>
                        <m:r>
                          <a:rPr lang="it-IT" b="0" i="1" smtClean="0">
                            <a:solidFill>
                              <a:schemeClr val="accent6">
                                <a:lumMod val="50000"/>
                              </a:schemeClr>
                            </a:solidFill>
                            <a:latin typeface="Cambria Math" panose="02040503050406030204" pitchFamily="18" charset="0"/>
                            <a:ea typeface="Cambria Math" panose="02040503050406030204" pitchFamily="18" charset="0"/>
                          </a:rPr>
                          <m:t>𝜔</m:t>
                        </m:r>
                      </m:e>
                      <m:sub>
                        <m:r>
                          <a:rPr lang="it-IT" b="0" i="1" smtClean="0">
                            <a:solidFill>
                              <a:schemeClr val="accent6">
                                <a:lumMod val="50000"/>
                              </a:schemeClr>
                            </a:solidFill>
                            <a:latin typeface="Cambria Math" panose="02040503050406030204" pitchFamily="18" charset="0"/>
                            <a:ea typeface="Cambria Math" panose="02040503050406030204" pitchFamily="18" charset="0"/>
                          </a:rPr>
                          <m:t>𝑎</m:t>
                        </m:r>
                      </m:sub>
                    </m:sSub>
                    <m:r>
                      <a:rPr lang="it-IT" b="0" i="1" smtClean="0">
                        <a:solidFill>
                          <a:schemeClr val="accent6">
                            <a:lumMod val="50000"/>
                          </a:schemeClr>
                        </a:solidFill>
                        <a:latin typeface="Cambria Math" panose="02040503050406030204" pitchFamily="18" charset="0"/>
                        <a:ea typeface="Cambria Math" panose="02040503050406030204" pitchFamily="18" charset="0"/>
                      </a:rPr>
                      <m:t>, </m:t>
                    </m:r>
                    <m:r>
                      <a:rPr lang="it-IT" b="0" i="1" smtClean="0">
                        <a:solidFill>
                          <a:schemeClr val="accent6">
                            <a:lumMod val="50000"/>
                          </a:schemeClr>
                        </a:solidFill>
                        <a:latin typeface="Cambria Math" panose="02040503050406030204" pitchFamily="18" charset="0"/>
                        <a:ea typeface="Cambria Math" panose="02040503050406030204" pitchFamily="18" charset="0"/>
                      </a:rPr>
                      <m:t>𝜑</m:t>
                    </m:r>
                  </m:oMath>
                </a14:m>
                <a:r>
                  <a:rPr lang="en-US" dirty="0">
                    <a:solidFill>
                      <a:schemeClr val="accent6">
                        <a:lumMod val="50000"/>
                      </a:schemeClr>
                    </a:solidFill>
                  </a:rPr>
                  <a:t>) function (see slide 7)</a:t>
                </a:r>
              </a:p>
              <a:p>
                <a:pPr marL="457200" indent="-457200">
                  <a:buFont typeface="+mj-lt"/>
                  <a:buAutoNum type="arabicPeriod"/>
                </a:pPr>
                <a:r>
                  <a:rPr lang="en-US" dirty="0">
                    <a:solidFill>
                      <a:schemeClr val="accent6">
                        <a:lumMod val="50000"/>
                      </a:schemeClr>
                    </a:solidFill>
                  </a:rPr>
                  <a:t>Fit with </a:t>
                </a:r>
                <a14:m>
                  <m:oMath xmlns:m="http://schemas.openxmlformats.org/officeDocument/2006/math">
                    <m:sSub>
                      <m:sSubPr>
                        <m:ctrlPr>
                          <a:rPr lang="en-US" i="1" smtClean="0">
                            <a:solidFill>
                              <a:schemeClr val="accent6">
                                <a:lumMod val="50000"/>
                              </a:schemeClr>
                            </a:solidFill>
                            <a:latin typeface="Cambria Math" panose="02040503050406030204" pitchFamily="18" charset="0"/>
                          </a:rPr>
                        </m:ctrlPr>
                      </m:sSubPr>
                      <m:e>
                        <m:r>
                          <a:rPr lang="it-IT" b="0" i="1" smtClean="0">
                            <a:solidFill>
                              <a:schemeClr val="accent6">
                                <a:lumMod val="50000"/>
                              </a:schemeClr>
                            </a:solidFill>
                            <a:latin typeface="Cambria Math" panose="02040503050406030204" pitchFamily="18" charset="0"/>
                          </a:rPr>
                          <m:t>𝑁</m:t>
                        </m:r>
                      </m:e>
                      <m:sub>
                        <m:r>
                          <a:rPr lang="it-IT" b="0" i="1" smtClean="0">
                            <a:solidFill>
                              <a:schemeClr val="accent6">
                                <a:lumMod val="50000"/>
                              </a:schemeClr>
                            </a:solidFill>
                            <a:latin typeface="Cambria Math" panose="02040503050406030204" pitchFamily="18" charset="0"/>
                          </a:rPr>
                          <m:t>0</m:t>
                        </m:r>
                      </m:sub>
                    </m:sSub>
                    <m:r>
                      <a:rPr lang="it-IT" b="0" i="1" smtClean="0">
                        <a:solidFill>
                          <a:schemeClr val="accent6">
                            <a:lumMod val="50000"/>
                          </a:schemeClr>
                        </a:solidFill>
                        <a:latin typeface="Cambria Math" panose="02040503050406030204" pitchFamily="18" charset="0"/>
                      </a:rPr>
                      <m:t>, </m:t>
                    </m:r>
                    <m:r>
                      <a:rPr lang="it-IT" b="0" i="1" smtClean="0">
                        <a:solidFill>
                          <a:schemeClr val="accent6">
                            <a:lumMod val="50000"/>
                          </a:schemeClr>
                        </a:solidFill>
                        <a:latin typeface="Cambria Math" panose="02040503050406030204" pitchFamily="18" charset="0"/>
                        <a:ea typeface="Cambria Math" panose="02040503050406030204" pitchFamily="18" charset="0"/>
                      </a:rPr>
                      <m:t>𝛾𝜏</m:t>
                    </m:r>
                    <m:r>
                      <a:rPr lang="it-IT" b="0" i="1" smtClean="0">
                        <a:solidFill>
                          <a:schemeClr val="accent6">
                            <a:lumMod val="50000"/>
                          </a:schemeClr>
                        </a:solidFill>
                        <a:latin typeface="Cambria Math" panose="02040503050406030204" pitchFamily="18" charset="0"/>
                        <a:ea typeface="Cambria Math" panose="02040503050406030204" pitchFamily="18" charset="0"/>
                      </a:rPr>
                      <m:t>, </m:t>
                    </m:r>
                    <m:r>
                      <a:rPr lang="it-IT" b="0" i="1" smtClean="0">
                        <a:solidFill>
                          <a:schemeClr val="accent6">
                            <a:lumMod val="50000"/>
                          </a:schemeClr>
                        </a:solidFill>
                        <a:latin typeface="Cambria Math" panose="02040503050406030204" pitchFamily="18" charset="0"/>
                        <a:ea typeface="Cambria Math" panose="02040503050406030204" pitchFamily="18" charset="0"/>
                      </a:rPr>
                      <m:t>𝐴</m:t>
                    </m:r>
                    <m:r>
                      <a:rPr lang="it-IT" b="0" i="1" smtClean="0">
                        <a:solidFill>
                          <a:schemeClr val="accent6">
                            <a:lumMod val="50000"/>
                          </a:schemeClr>
                        </a:solidFill>
                        <a:latin typeface="Cambria Math" panose="02040503050406030204" pitchFamily="18" charset="0"/>
                        <a:ea typeface="Cambria Math" panose="02040503050406030204" pitchFamily="18" charset="0"/>
                      </a:rPr>
                      <m:t>, </m:t>
                    </m:r>
                    <m:sSub>
                      <m:sSubPr>
                        <m:ctrlPr>
                          <a:rPr lang="it-IT" b="0" i="1" smtClean="0">
                            <a:solidFill>
                              <a:schemeClr val="accent6">
                                <a:lumMod val="50000"/>
                              </a:schemeClr>
                            </a:solidFill>
                            <a:latin typeface="Cambria Math" panose="02040503050406030204" pitchFamily="18" charset="0"/>
                            <a:ea typeface="Cambria Math" panose="02040503050406030204" pitchFamily="18" charset="0"/>
                          </a:rPr>
                        </m:ctrlPr>
                      </m:sSubPr>
                      <m:e>
                        <m:r>
                          <a:rPr lang="it-IT" b="0" i="1" smtClean="0">
                            <a:solidFill>
                              <a:schemeClr val="accent6">
                                <a:lumMod val="50000"/>
                              </a:schemeClr>
                            </a:solidFill>
                            <a:latin typeface="Cambria Math" panose="02040503050406030204" pitchFamily="18" charset="0"/>
                            <a:ea typeface="Cambria Math" panose="02040503050406030204" pitchFamily="18" charset="0"/>
                          </a:rPr>
                          <m:t>𝜔</m:t>
                        </m:r>
                      </m:e>
                      <m:sub>
                        <m:r>
                          <a:rPr lang="it-IT" b="0" i="1" smtClean="0">
                            <a:solidFill>
                              <a:schemeClr val="accent6">
                                <a:lumMod val="50000"/>
                              </a:schemeClr>
                            </a:solidFill>
                            <a:latin typeface="Cambria Math" panose="02040503050406030204" pitchFamily="18" charset="0"/>
                            <a:ea typeface="Cambria Math" panose="02040503050406030204" pitchFamily="18" charset="0"/>
                          </a:rPr>
                          <m:t>𝑎</m:t>
                        </m:r>
                      </m:sub>
                    </m:sSub>
                    <m:r>
                      <a:rPr lang="it-IT" b="0" i="1" smtClean="0">
                        <a:solidFill>
                          <a:schemeClr val="accent6">
                            <a:lumMod val="50000"/>
                          </a:schemeClr>
                        </a:solidFill>
                        <a:latin typeface="Cambria Math" panose="02040503050406030204" pitchFamily="18" charset="0"/>
                        <a:ea typeface="Cambria Math" panose="02040503050406030204" pitchFamily="18" charset="0"/>
                      </a:rPr>
                      <m:t>, </m:t>
                    </m:r>
                    <m:r>
                      <a:rPr lang="it-IT" b="0" i="1" smtClean="0">
                        <a:solidFill>
                          <a:schemeClr val="accent6">
                            <a:lumMod val="50000"/>
                          </a:schemeClr>
                        </a:solidFill>
                        <a:latin typeface="Cambria Math" panose="02040503050406030204" pitchFamily="18" charset="0"/>
                        <a:ea typeface="Cambria Math" panose="02040503050406030204" pitchFamily="18" charset="0"/>
                      </a:rPr>
                      <m:t>𝜑</m:t>
                    </m:r>
                  </m:oMath>
                </a14:m>
                <a:r>
                  <a:rPr lang="en-US" dirty="0">
                    <a:solidFill>
                      <a:schemeClr val="accent6">
                        <a:lumMod val="50000"/>
                      </a:schemeClr>
                    </a:solidFill>
                  </a:rPr>
                  <a:t> fixed to the values from point 1 and leave the 4 CBO parameters (</a:t>
                </a:r>
                <a14:m>
                  <m:oMath xmlns:m="http://schemas.openxmlformats.org/officeDocument/2006/math">
                    <m:sSub>
                      <m:sSubPr>
                        <m:ctrlPr>
                          <a:rPr lang="it-IT" b="0" i="1" smtClean="0">
                            <a:solidFill>
                              <a:schemeClr val="accent6">
                                <a:lumMod val="50000"/>
                              </a:schemeClr>
                            </a:solidFill>
                            <a:latin typeface="Cambria Math" panose="02040503050406030204" pitchFamily="18" charset="0"/>
                          </a:rPr>
                        </m:ctrlPr>
                      </m:sSubPr>
                      <m:e>
                        <m:r>
                          <a:rPr lang="it-IT" b="0" i="1" smtClean="0">
                            <a:solidFill>
                              <a:schemeClr val="accent6">
                                <a:lumMod val="50000"/>
                              </a:schemeClr>
                            </a:solidFill>
                            <a:latin typeface="Cambria Math" panose="02040503050406030204" pitchFamily="18" charset="0"/>
                          </a:rPr>
                          <m:t>𝐴</m:t>
                        </m:r>
                      </m:e>
                      <m:sub>
                        <m:r>
                          <a:rPr lang="it-IT" b="0" i="1" smtClean="0">
                            <a:solidFill>
                              <a:schemeClr val="accent6">
                                <a:lumMod val="50000"/>
                              </a:schemeClr>
                            </a:solidFill>
                            <a:latin typeface="Cambria Math" panose="02040503050406030204" pitchFamily="18" charset="0"/>
                          </a:rPr>
                          <m:t>𝐶𝐵𝑂</m:t>
                        </m:r>
                      </m:sub>
                    </m:sSub>
                    <m:r>
                      <a:rPr lang="it-IT" b="0" i="1" smtClean="0">
                        <a:solidFill>
                          <a:schemeClr val="accent6">
                            <a:lumMod val="50000"/>
                          </a:schemeClr>
                        </a:solidFill>
                        <a:latin typeface="Cambria Math" panose="02040503050406030204" pitchFamily="18" charset="0"/>
                      </a:rPr>
                      <m:t>, </m:t>
                    </m:r>
                    <m:sSub>
                      <m:sSubPr>
                        <m:ctrlPr>
                          <a:rPr lang="it-IT" b="0" i="1" smtClean="0">
                            <a:solidFill>
                              <a:schemeClr val="accent6">
                                <a:lumMod val="50000"/>
                              </a:schemeClr>
                            </a:solidFill>
                            <a:latin typeface="Cambria Math" panose="02040503050406030204" pitchFamily="18" charset="0"/>
                          </a:rPr>
                        </m:ctrlPr>
                      </m:sSubPr>
                      <m:e>
                        <m:r>
                          <a:rPr lang="it-IT" b="0" i="1" smtClean="0">
                            <a:solidFill>
                              <a:schemeClr val="accent6">
                                <a:lumMod val="50000"/>
                              </a:schemeClr>
                            </a:solidFill>
                            <a:latin typeface="Cambria Math" panose="02040503050406030204" pitchFamily="18" charset="0"/>
                          </a:rPr>
                          <m:t>𝜔</m:t>
                        </m:r>
                      </m:e>
                      <m:sub>
                        <m:r>
                          <a:rPr lang="it-IT" b="0" i="1" smtClean="0">
                            <a:solidFill>
                              <a:schemeClr val="accent6">
                                <a:lumMod val="50000"/>
                              </a:schemeClr>
                            </a:solidFill>
                            <a:latin typeface="Cambria Math" panose="02040503050406030204" pitchFamily="18" charset="0"/>
                          </a:rPr>
                          <m:t>𝐶𝐵𝑂</m:t>
                        </m:r>
                      </m:sub>
                    </m:sSub>
                    <m:r>
                      <a:rPr lang="it-IT" b="0" i="1" smtClean="0">
                        <a:solidFill>
                          <a:schemeClr val="accent6">
                            <a:lumMod val="50000"/>
                          </a:schemeClr>
                        </a:solidFill>
                        <a:latin typeface="Cambria Math" panose="02040503050406030204" pitchFamily="18" charset="0"/>
                      </a:rPr>
                      <m:t>, </m:t>
                    </m:r>
                    <m:sSub>
                      <m:sSubPr>
                        <m:ctrlPr>
                          <a:rPr lang="it-IT" b="0" i="1" smtClean="0">
                            <a:solidFill>
                              <a:schemeClr val="accent6">
                                <a:lumMod val="50000"/>
                              </a:schemeClr>
                            </a:solidFill>
                            <a:latin typeface="Cambria Math" panose="02040503050406030204" pitchFamily="18" charset="0"/>
                          </a:rPr>
                        </m:ctrlPr>
                      </m:sSubPr>
                      <m:e>
                        <m:r>
                          <a:rPr lang="it-IT" b="0" i="1" smtClean="0">
                            <a:solidFill>
                              <a:schemeClr val="accent6">
                                <a:lumMod val="50000"/>
                              </a:schemeClr>
                            </a:solidFill>
                            <a:latin typeface="Cambria Math" panose="02040503050406030204" pitchFamily="18" charset="0"/>
                          </a:rPr>
                          <m:t>𝜑</m:t>
                        </m:r>
                      </m:e>
                      <m:sub>
                        <m:r>
                          <a:rPr lang="it-IT" b="0" i="1" smtClean="0">
                            <a:solidFill>
                              <a:schemeClr val="accent6">
                                <a:lumMod val="50000"/>
                              </a:schemeClr>
                            </a:solidFill>
                            <a:latin typeface="Cambria Math" panose="02040503050406030204" pitchFamily="18" charset="0"/>
                          </a:rPr>
                          <m:t>𝐶𝐵𝑂</m:t>
                        </m:r>
                      </m:sub>
                    </m:sSub>
                    <m:r>
                      <a:rPr lang="it-IT" b="0" i="1" smtClean="0">
                        <a:solidFill>
                          <a:schemeClr val="accent6">
                            <a:lumMod val="50000"/>
                          </a:schemeClr>
                        </a:solidFill>
                        <a:latin typeface="Cambria Math" panose="02040503050406030204" pitchFamily="18" charset="0"/>
                      </a:rPr>
                      <m:t>, </m:t>
                    </m:r>
                    <m:sSub>
                      <m:sSubPr>
                        <m:ctrlPr>
                          <a:rPr lang="it-IT" b="0" i="1" smtClean="0">
                            <a:solidFill>
                              <a:schemeClr val="accent6">
                                <a:lumMod val="50000"/>
                              </a:schemeClr>
                            </a:solidFill>
                            <a:latin typeface="Cambria Math" panose="02040503050406030204" pitchFamily="18" charset="0"/>
                          </a:rPr>
                        </m:ctrlPr>
                      </m:sSubPr>
                      <m:e>
                        <m:r>
                          <a:rPr lang="it-IT" b="0" i="1" smtClean="0">
                            <a:solidFill>
                              <a:schemeClr val="accent6">
                                <a:lumMod val="50000"/>
                              </a:schemeClr>
                            </a:solidFill>
                            <a:latin typeface="Cambria Math" panose="02040503050406030204" pitchFamily="18" charset="0"/>
                          </a:rPr>
                          <m:t>𝜏</m:t>
                        </m:r>
                      </m:e>
                      <m:sub>
                        <m:r>
                          <a:rPr lang="it-IT" b="0" i="1" smtClean="0">
                            <a:solidFill>
                              <a:schemeClr val="accent6">
                                <a:lumMod val="50000"/>
                              </a:schemeClr>
                            </a:solidFill>
                            <a:latin typeface="Cambria Math" panose="02040503050406030204" pitchFamily="18" charset="0"/>
                          </a:rPr>
                          <m:t>𝐶𝐵𝑂</m:t>
                        </m:r>
                      </m:sub>
                    </m:sSub>
                  </m:oMath>
                </a14:m>
                <a:r>
                  <a:rPr lang="en-US" dirty="0">
                    <a:solidFill>
                      <a:schemeClr val="accent6">
                        <a:lumMod val="50000"/>
                      </a:schemeClr>
                    </a:solidFill>
                  </a:rPr>
                  <a:t>) free</a:t>
                </a:r>
              </a:p>
              <a:p>
                <a:pPr marL="457200" indent="-457200">
                  <a:buFont typeface="+mj-lt"/>
                  <a:buAutoNum type="arabicPeriod"/>
                </a:pPr>
                <a:r>
                  <a:rPr lang="en-US" dirty="0">
                    <a:solidFill>
                      <a:schemeClr val="accent6">
                        <a:lumMod val="50000"/>
                      </a:schemeClr>
                    </a:solidFill>
                  </a:rPr>
                  <a:t>Release all parameters and initialize the CBO parameters with the values found in step 2</a:t>
                </a:r>
              </a:p>
              <a:p>
                <a:pPr marL="457200" indent="-457200">
                  <a:buFont typeface="+mj-lt"/>
                  <a:buAutoNum type="arabicPeriod"/>
                </a:pPr>
                <a:r>
                  <a:rPr lang="en-US" dirty="0">
                    <a:solidFill>
                      <a:schemeClr val="accent6">
                        <a:lumMod val="50000"/>
                      </a:schemeClr>
                    </a:solidFill>
                  </a:rPr>
                  <a:t>Perform the complete fit with all parameters floating		</a:t>
                </a:r>
              </a:p>
              <a:p>
                <a:endParaRPr lang="en-US" dirty="0">
                  <a:solidFill>
                    <a:schemeClr val="accent6">
                      <a:lumMod val="50000"/>
                    </a:schemeClr>
                  </a:solidFill>
                </a:endParaRPr>
              </a:p>
              <a:p>
                <a:pPr marL="0" indent="0">
                  <a:buNone/>
                </a:pPr>
                <a:endParaRPr lang="en-US" dirty="0">
                  <a:solidFill>
                    <a:schemeClr val="accent6">
                      <a:lumMod val="50000"/>
                    </a:schemeClr>
                  </a:solidFill>
                  <a:latin typeface="Helvetica" panose="020B0604020202020204" pitchFamily="34" charset="0"/>
                  <a:cs typeface="Helvetica" panose="020B0604020202020204" pitchFamily="34" charset="0"/>
                </a:endParaRPr>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457201" y="1002372"/>
                <a:ext cx="8286108" cy="770444"/>
              </a:xfrm>
              <a:blipFill>
                <a:blip r:embed="rId3"/>
                <a:stretch>
                  <a:fillRect l="-2208" t="-11024" r="-2723" b="-432283"/>
                </a:stretch>
              </a:blipFill>
            </p:spPr>
            <p:txBody>
              <a:bodyPr/>
              <a:lstStyle/>
              <a:p>
                <a:r>
                  <a:rPr lang="en-US">
                    <a:noFill/>
                  </a:rPr>
                  <a:t> </a:t>
                </a:r>
              </a:p>
            </p:txBody>
          </p:sp>
        </mc:Fallback>
      </mc:AlternateContent>
      <p:sp>
        <p:nvSpPr>
          <p:cNvPr id="7" name="Title 6"/>
          <p:cNvSpPr>
            <a:spLocks noGrp="1"/>
          </p:cNvSpPr>
          <p:nvPr>
            <p:ph type="title"/>
          </p:nvPr>
        </p:nvSpPr>
        <p:spPr>
          <a:xfrm>
            <a:off x="457200" y="235921"/>
            <a:ext cx="8686800" cy="427877"/>
          </a:xfrm>
        </p:spPr>
        <p:txBody>
          <a:bodyPr/>
          <a:lstStyle/>
          <a:p>
            <a:r>
              <a:rPr lang="en-US" sz="1950" dirty="0"/>
              <a:t>9 parameters fit function</a:t>
            </a:r>
          </a:p>
        </p:txBody>
      </p:sp>
      <p:sp>
        <p:nvSpPr>
          <p:cNvPr id="3" name="Date Placeholder 2"/>
          <p:cNvSpPr>
            <a:spLocks noGrp="1"/>
          </p:cNvSpPr>
          <p:nvPr>
            <p:ph type="dt" sz="half" idx="2"/>
          </p:nvPr>
        </p:nvSpPr>
        <p:spPr/>
        <p:txBody>
          <a:bodyPr/>
          <a:lstStyle/>
          <a:p>
            <a:pPr>
              <a:defRPr/>
            </a:pPr>
            <a:fld id="{E692D5A1-E48D-4258-B745-0203F2C888C9}" type="datetime1">
              <a:rPr lang="en-US" smtClean="0"/>
              <a:t>8/29/2022</a:t>
            </a:fld>
            <a:endParaRPr lang="en-US" dirty="0"/>
          </a:p>
        </p:txBody>
      </p:sp>
      <p:sp>
        <p:nvSpPr>
          <p:cNvPr id="4" name="Footer Placeholder 3"/>
          <p:cNvSpPr>
            <a:spLocks noGrp="1"/>
          </p:cNvSpPr>
          <p:nvPr>
            <p:ph type="ftr" sz="quarter" idx="3"/>
          </p:nvPr>
        </p:nvSpPr>
        <p:spPr/>
        <p:txBody>
          <a:bodyPr/>
          <a:lstStyle/>
          <a:p>
            <a:pPr>
              <a:defRPr/>
            </a:pPr>
            <a:r>
              <a:rPr lang="en-US"/>
              <a:t>Daniele Boccanfuso | Midterm Report</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spTree>
    <p:extLst>
      <p:ext uri="{BB962C8B-B14F-4D97-AF65-F5344CB8AC3E}">
        <p14:creationId xmlns:p14="http://schemas.microsoft.com/office/powerpoint/2010/main" val="2232634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57263"/>
            <a:ext cx="8686800" cy="427877"/>
          </a:xfrm>
        </p:spPr>
        <p:txBody>
          <a:bodyPr/>
          <a:lstStyle/>
          <a:p>
            <a:r>
              <a:rPr lang="en-US" sz="1950" dirty="0"/>
              <a:t>9 parameter fit results</a:t>
            </a:r>
          </a:p>
        </p:txBody>
      </p:sp>
      <p:sp>
        <p:nvSpPr>
          <p:cNvPr id="3" name="Date Placeholder 2"/>
          <p:cNvSpPr>
            <a:spLocks noGrp="1"/>
          </p:cNvSpPr>
          <p:nvPr>
            <p:ph type="dt" sz="half" idx="2"/>
          </p:nvPr>
        </p:nvSpPr>
        <p:spPr/>
        <p:txBody>
          <a:bodyPr/>
          <a:lstStyle/>
          <a:p>
            <a:pPr>
              <a:defRPr/>
            </a:pPr>
            <a:fld id="{E692D5A1-E48D-4258-B745-0203F2C888C9}" type="datetime1">
              <a:rPr lang="en-US" smtClean="0"/>
              <a:t>8/29/2022</a:t>
            </a:fld>
            <a:endParaRPr lang="en-US" dirty="0"/>
          </a:p>
        </p:txBody>
      </p:sp>
      <p:sp>
        <p:nvSpPr>
          <p:cNvPr id="4" name="Footer Placeholder 3"/>
          <p:cNvSpPr>
            <a:spLocks noGrp="1"/>
          </p:cNvSpPr>
          <p:nvPr>
            <p:ph type="ftr" sz="quarter" idx="3"/>
          </p:nvPr>
        </p:nvSpPr>
        <p:spPr/>
        <p:txBody>
          <a:bodyPr/>
          <a:lstStyle/>
          <a:p>
            <a:pPr>
              <a:defRPr/>
            </a:pPr>
            <a:r>
              <a:rPr lang="en-US"/>
              <a:t>Daniele Boccanfuso | Midterm Report</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pic>
        <p:nvPicPr>
          <p:cNvPr id="8" name="Immagine 7">
            <a:extLst>
              <a:ext uri="{FF2B5EF4-FFF2-40B4-BE49-F238E27FC236}">
                <a16:creationId xmlns:a16="http://schemas.microsoft.com/office/drawing/2014/main" id="{FAD20C28-EB23-8A13-8FDD-E4E43AD45390}"/>
              </a:ext>
            </a:extLst>
          </p:cNvPr>
          <p:cNvPicPr>
            <a:picLocks noChangeAspect="1"/>
          </p:cNvPicPr>
          <p:nvPr/>
        </p:nvPicPr>
        <p:blipFill>
          <a:blip r:embed="rId3"/>
          <a:srcRect/>
          <a:stretch/>
        </p:blipFill>
        <p:spPr>
          <a:xfrm>
            <a:off x="-6185" y="1059747"/>
            <a:ext cx="4572000" cy="3307079"/>
          </a:xfrm>
          <a:prstGeom prst="rect">
            <a:avLst/>
          </a:prstGeom>
        </p:spPr>
      </p:pic>
      <p:sp>
        <p:nvSpPr>
          <p:cNvPr id="2" name="CasellaDiTesto 1">
            <a:extLst>
              <a:ext uri="{FF2B5EF4-FFF2-40B4-BE49-F238E27FC236}">
                <a16:creationId xmlns:a16="http://schemas.microsoft.com/office/drawing/2014/main" id="{6822BCD4-2789-2B5E-C3A5-170EA04AC86D}"/>
              </a:ext>
            </a:extLst>
          </p:cNvPr>
          <p:cNvSpPr txBox="1"/>
          <p:nvPr/>
        </p:nvSpPr>
        <p:spPr>
          <a:xfrm>
            <a:off x="1019478" y="854188"/>
            <a:ext cx="3096553" cy="400110"/>
          </a:xfrm>
          <a:prstGeom prst="rect">
            <a:avLst/>
          </a:prstGeom>
          <a:solidFill>
            <a:schemeClr val="bg1"/>
          </a:solidFill>
        </p:spPr>
        <p:txBody>
          <a:bodyPr wrap="square" rtlCol="0">
            <a:spAutoFit/>
          </a:bodyPr>
          <a:lstStyle/>
          <a:p>
            <a:r>
              <a:rPr lang="en-US" sz="2000" dirty="0">
                <a:solidFill>
                  <a:schemeClr val="accent6">
                    <a:lumMod val="50000"/>
                  </a:schemeClr>
                </a:solidFill>
                <a:latin typeface="Helvetica" panose="020B0604020202020204" pitchFamily="34" charset="0"/>
                <a:cs typeface="Helvetica" panose="020B0604020202020204" pitchFamily="34" charset="0"/>
              </a:rPr>
              <a:t>T-Method wiggle plot</a:t>
            </a:r>
          </a:p>
        </p:txBody>
      </p:sp>
      <p:pic>
        <p:nvPicPr>
          <p:cNvPr id="6" name="Immagine 5">
            <a:extLst>
              <a:ext uri="{FF2B5EF4-FFF2-40B4-BE49-F238E27FC236}">
                <a16:creationId xmlns:a16="http://schemas.microsoft.com/office/drawing/2014/main" id="{541CC781-00E9-A00D-07A6-170FAEF05FCD}"/>
              </a:ext>
            </a:extLst>
          </p:cNvPr>
          <p:cNvPicPr>
            <a:picLocks noChangeAspect="1"/>
          </p:cNvPicPr>
          <p:nvPr/>
        </p:nvPicPr>
        <p:blipFill>
          <a:blip r:embed="rId4"/>
          <a:srcRect/>
          <a:stretch/>
        </p:blipFill>
        <p:spPr>
          <a:xfrm>
            <a:off x="4508747" y="1092635"/>
            <a:ext cx="4572000" cy="3307079"/>
          </a:xfrm>
          <a:prstGeom prst="rect">
            <a:avLst/>
          </a:prstGeom>
        </p:spPr>
      </p:pic>
      <p:sp>
        <p:nvSpPr>
          <p:cNvPr id="9" name="CasellaDiTesto 8">
            <a:extLst>
              <a:ext uri="{FF2B5EF4-FFF2-40B4-BE49-F238E27FC236}">
                <a16:creationId xmlns:a16="http://schemas.microsoft.com/office/drawing/2014/main" id="{DA8A2538-7398-051B-1E52-C6D2263C983B}"/>
              </a:ext>
            </a:extLst>
          </p:cNvPr>
          <p:cNvSpPr txBox="1"/>
          <p:nvPr/>
        </p:nvSpPr>
        <p:spPr>
          <a:xfrm>
            <a:off x="5504971" y="892580"/>
            <a:ext cx="2579552" cy="400110"/>
          </a:xfrm>
          <a:prstGeom prst="rect">
            <a:avLst/>
          </a:prstGeom>
          <a:solidFill>
            <a:schemeClr val="bg1"/>
          </a:solidFill>
        </p:spPr>
        <p:txBody>
          <a:bodyPr wrap="none" rtlCol="0">
            <a:spAutoFit/>
          </a:bodyPr>
          <a:lstStyle/>
          <a:p>
            <a:r>
              <a:rPr lang="en-US" sz="2000" dirty="0">
                <a:solidFill>
                  <a:schemeClr val="accent6">
                    <a:lumMod val="50000"/>
                  </a:schemeClr>
                </a:solidFill>
                <a:latin typeface="Helvetica" panose="020B0604020202020204" pitchFamily="34" charset="0"/>
                <a:cs typeface="Helvetica" panose="020B0604020202020204" pitchFamily="34" charset="0"/>
              </a:rPr>
              <a:t>A-Method wiggle plot</a:t>
            </a:r>
          </a:p>
        </p:txBody>
      </p:sp>
      <p:sp>
        <p:nvSpPr>
          <p:cNvPr id="11" name="CasellaDiTesto 10">
            <a:extLst>
              <a:ext uri="{FF2B5EF4-FFF2-40B4-BE49-F238E27FC236}">
                <a16:creationId xmlns:a16="http://schemas.microsoft.com/office/drawing/2014/main" id="{683F16C9-4CF0-5B04-055F-8851FA9B17FF}"/>
              </a:ext>
            </a:extLst>
          </p:cNvPr>
          <p:cNvSpPr txBox="1"/>
          <p:nvPr/>
        </p:nvSpPr>
        <p:spPr>
          <a:xfrm>
            <a:off x="3613354" y="4135994"/>
            <a:ext cx="820994" cy="230832"/>
          </a:xfrm>
          <a:prstGeom prst="rect">
            <a:avLst/>
          </a:prstGeom>
          <a:noFill/>
        </p:spPr>
        <p:txBody>
          <a:bodyPr wrap="square">
            <a:spAutoFit/>
          </a:bodyPr>
          <a:lstStyle/>
          <a:p>
            <a:r>
              <a:rPr lang="en-US" sz="900" dirty="0">
                <a:solidFill>
                  <a:schemeClr val="accent6">
                    <a:lumMod val="50000"/>
                  </a:schemeClr>
                </a:solidFill>
              </a:rPr>
              <a:t>Time [</a:t>
            </a:r>
            <a:r>
              <a:rPr lang="el-GR" sz="900" dirty="0">
                <a:solidFill>
                  <a:schemeClr val="accent6">
                    <a:lumMod val="50000"/>
                  </a:schemeClr>
                </a:solidFill>
              </a:rPr>
              <a:t>μ</a:t>
            </a:r>
            <a:r>
              <a:rPr lang="en-US" sz="900" dirty="0">
                <a:solidFill>
                  <a:schemeClr val="accent6">
                    <a:lumMod val="50000"/>
                  </a:schemeClr>
                </a:solidFill>
              </a:rPr>
              <a:t>s]</a:t>
            </a:r>
          </a:p>
        </p:txBody>
      </p:sp>
      <p:sp>
        <p:nvSpPr>
          <p:cNvPr id="12" name="CasellaDiTesto 11">
            <a:extLst>
              <a:ext uri="{FF2B5EF4-FFF2-40B4-BE49-F238E27FC236}">
                <a16:creationId xmlns:a16="http://schemas.microsoft.com/office/drawing/2014/main" id="{F6EAE901-D305-2CDF-B715-470E2F578944}"/>
              </a:ext>
            </a:extLst>
          </p:cNvPr>
          <p:cNvSpPr txBox="1"/>
          <p:nvPr/>
        </p:nvSpPr>
        <p:spPr>
          <a:xfrm rot="16200000">
            <a:off x="-937957" y="1938263"/>
            <a:ext cx="2320413" cy="253916"/>
          </a:xfrm>
          <a:prstGeom prst="rect">
            <a:avLst/>
          </a:prstGeom>
          <a:noFill/>
        </p:spPr>
        <p:txBody>
          <a:bodyPr wrap="square" rtlCol="0">
            <a:spAutoFit/>
          </a:bodyPr>
          <a:lstStyle/>
          <a:p>
            <a:r>
              <a:rPr lang="en-US" sz="1000" dirty="0">
                <a:solidFill>
                  <a:schemeClr val="accent6">
                    <a:lumMod val="50000"/>
                  </a:schemeClr>
                </a:solidFill>
              </a:rPr>
              <a:t>Positrons / 149.2 ns</a:t>
            </a:r>
          </a:p>
        </p:txBody>
      </p:sp>
      <p:sp>
        <p:nvSpPr>
          <p:cNvPr id="13" name="CasellaDiTesto 12">
            <a:extLst>
              <a:ext uri="{FF2B5EF4-FFF2-40B4-BE49-F238E27FC236}">
                <a16:creationId xmlns:a16="http://schemas.microsoft.com/office/drawing/2014/main" id="{58D0A2B1-DB75-BC59-BAB2-0269BAF787F8}"/>
              </a:ext>
            </a:extLst>
          </p:cNvPr>
          <p:cNvSpPr txBox="1"/>
          <p:nvPr/>
        </p:nvSpPr>
        <p:spPr>
          <a:xfrm rot="16200000">
            <a:off x="3532567" y="1938262"/>
            <a:ext cx="2320413" cy="253916"/>
          </a:xfrm>
          <a:prstGeom prst="rect">
            <a:avLst/>
          </a:prstGeom>
          <a:noFill/>
        </p:spPr>
        <p:txBody>
          <a:bodyPr wrap="square" rtlCol="0">
            <a:spAutoFit/>
          </a:bodyPr>
          <a:lstStyle/>
          <a:p>
            <a:r>
              <a:rPr lang="en-US" sz="1000" dirty="0">
                <a:solidFill>
                  <a:schemeClr val="accent6">
                    <a:lumMod val="50000"/>
                  </a:schemeClr>
                </a:solidFill>
              </a:rPr>
              <a:t>Positrons / 149.2 ns</a:t>
            </a:r>
          </a:p>
        </p:txBody>
      </p:sp>
      <p:graphicFrame>
        <p:nvGraphicFramePr>
          <p:cNvPr id="14" name="Tabella 14">
            <a:extLst>
              <a:ext uri="{FF2B5EF4-FFF2-40B4-BE49-F238E27FC236}">
                <a16:creationId xmlns:a16="http://schemas.microsoft.com/office/drawing/2014/main" id="{4E85516D-B048-D253-E3EA-45915C3052DE}"/>
              </a:ext>
            </a:extLst>
          </p:cNvPr>
          <p:cNvGraphicFramePr>
            <a:graphicFrameLocks noGrp="1"/>
          </p:cNvGraphicFramePr>
          <p:nvPr>
            <p:extLst>
              <p:ext uri="{D42A27DB-BD31-4B8C-83A1-F6EECF244321}">
                <p14:modId xmlns:p14="http://schemas.microsoft.com/office/powerpoint/2010/main" val="1322803198"/>
              </p:ext>
            </p:extLst>
          </p:nvPr>
        </p:nvGraphicFramePr>
        <p:xfrm>
          <a:off x="1393633" y="5132330"/>
          <a:ext cx="6096000" cy="11125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246857586"/>
                    </a:ext>
                  </a:extLst>
                </a:gridCol>
                <a:gridCol w="2032000">
                  <a:extLst>
                    <a:ext uri="{9D8B030D-6E8A-4147-A177-3AD203B41FA5}">
                      <a16:colId xmlns:a16="http://schemas.microsoft.com/office/drawing/2014/main" val="3288136368"/>
                    </a:ext>
                  </a:extLst>
                </a:gridCol>
                <a:gridCol w="2032000">
                  <a:extLst>
                    <a:ext uri="{9D8B030D-6E8A-4147-A177-3AD203B41FA5}">
                      <a16:colId xmlns:a16="http://schemas.microsoft.com/office/drawing/2014/main" val="4147890025"/>
                    </a:ext>
                  </a:extLst>
                </a:gridCol>
              </a:tblGrid>
              <a:tr h="370840">
                <a:tc>
                  <a:txBody>
                    <a:bodyPr/>
                    <a:lstStyle/>
                    <a:p>
                      <a:endParaRPr lang="en-US"/>
                    </a:p>
                  </a:txBody>
                  <a:tcPr/>
                </a:tc>
                <a:tc>
                  <a:txBody>
                    <a:bodyPr/>
                    <a:lstStyle/>
                    <a:p>
                      <a:pPr algn="ctr"/>
                      <a:r>
                        <a:rPr lang="en-US" dirty="0">
                          <a:solidFill>
                            <a:schemeClr val="tx2"/>
                          </a:solidFill>
                        </a:rPr>
                        <a:t>5 parameters</a:t>
                      </a:r>
                    </a:p>
                  </a:txBody>
                  <a:tcPr/>
                </a:tc>
                <a:tc>
                  <a:txBody>
                    <a:bodyPr/>
                    <a:lstStyle/>
                    <a:p>
                      <a:pPr algn="ctr"/>
                      <a:r>
                        <a:rPr lang="en-US" dirty="0">
                          <a:solidFill>
                            <a:schemeClr val="tx2"/>
                          </a:solidFill>
                        </a:rPr>
                        <a:t>9 parameters</a:t>
                      </a:r>
                    </a:p>
                  </a:txBody>
                  <a:tcPr/>
                </a:tc>
                <a:extLst>
                  <a:ext uri="{0D108BD9-81ED-4DB2-BD59-A6C34878D82A}">
                    <a16:rowId xmlns:a16="http://schemas.microsoft.com/office/drawing/2014/main" val="2838132973"/>
                  </a:ext>
                </a:extLst>
              </a:tr>
              <a:tr h="370840">
                <a:tc>
                  <a:txBody>
                    <a:bodyPr/>
                    <a:lstStyle/>
                    <a:p>
                      <a:pPr algn="ctr"/>
                      <a:r>
                        <a:rPr lang="en-US" dirty="0"/>
                        <a:t>T-Method</a:t>
                      </a:r>
                    </a:p>
                  </a:txBody>
                  <a:tcPr/>
                </a:tc>
                <a:tc>
                  <a:txBody>
                    <a:bodyPr/>
                    <a:lstStyle/>
                    <a:p>
                      <a:pPr algn="ctr"/>
                      <a:r>
                        <a:rPr lang="en-US" dirty="0"/>
                        <a:t>4,1421</a:t>
                      </a:r>
                    </a:p>
                  </a:txBody>
                  <a:tcPr/>
                </a:tc>
                <a:tc>
                  <a:txBody>
                    <a:bodyPr/>
                    <a:lstStyle/>
                    <a:p>
                      <a:pPr algn="ctr"/>
                      <a:r>
                        <a:rPr lang="en-US" dirty="0"/>
                        <a:t>1,2339</a:t>
                      </a:r>
                    </a:p>
                  </a:txBody>
                  <a:tcPr/>
                </a:tc>
                <a:extLst>
                  <a:ext uri="{0D108BD9-81ED-4DB2-BD59-A6C34878D82A}">
                    <a16:rowId xmlns:a16="http://schemas.microsoft.com/office/drawing/2014/main" val="3983699196"/>
                  </a:ext>
                </a:extLst>
              </a:tr>
              <a:tr h="370840">
                <a:tc>
                  <a:txBody>
                    <a:bodyPr/>
                    <a:lstStyle/>
                    <a:p>
                      <a:pPr algn="ctr"/>
                      <a:r>
                        <a:rPr lang="en-US" dirty="0"/>
                        <a:t>A-Method</a:t>
                      </a:r>
                    </a:p>
                  </a:txBody>
                  <a:tcPr/>
                </a:tc>
                <a:tc>
                  <a:txBody>
                    <a:bodyPr/>
                    <a:lstStyle/>
                    <a:p>
                      <a:pPr algn="ctr"/>
                      <a:r>
                        <a:rPr lang="en-US" dirty="0"/>
                        <a:t>5,4385</a:t>
                      </a:r>
                    </a:p>
                  </a:txBody>
                  <a:tcPr/>
                </a:tc>
                <a:tc>
                  <a:txBody>
                    <a:bodyPr/>
                    <a:lstStyle/>
                    <a:p>
                      <a:pPr algn="ctr"/>
                      <a:r>
                        <a:rPr lang="en-US" dirty="0"/>
                        <a:t>1,2759</a:t>
                      </a:r>
                    </a:p>
                  </a:txBody>
                  <a:tcPr/>
                </a:tc>
                <a:extLst>
                  <a:ext uri="{0D108BD9-81ED-4DB2-BD59-A6C34878D82A}">
                    <a16:rowId xmlns:a16="http://schemas.microsoft.com/office/drawing/2014/main" val="4087248859"/>
                  </a:ext>
                </a:extLst>
              </a:tr>
            </a:tbl>
          </a:graphicData>
        </a:graphic>
      </p:graphicFrame>
      <mc:AlternateContent xmlns:mc="http://schemas.openxmlformats.org/markup-compatibility/2006" xmlns:a14="http://schemas.microsoft.com/office/drawing/2010/main">
        <mc:Choice Requires="a14">
          <p:sp>
            <p:nvSpPr>
              <p:cNvPr id="16" name="CasellaDiTesto 15">
                <a:extLst>
                  <a:ext uri="{FF2B5EF4-FFF2-40B4-BE49-F238E27FC236}">
                    <a16:creationId xmlns:a16="http://schemas.microsoft.com/office/drawing/2014/main" id="{7373FDB8-6EFB-42BE-0ABA-D84781F2C0F3}"/>
                  </a:ext>
                </a:extLst>
              </p:cNvPr>
              <p:cNvSpPr txBox="1"/>
              <p:nvPr/>
            </p:nvSpPr>
            <p:spPr>
              <a:xfrm>
                <a:off x="422382" y="4549523"/>
                <a:ext cx="8239837" cy="400110"/>
              </a:xfrm>
              <a:prstGeom prst="rect">
                <a:avLst/>
              </a:prstGeom>
              <a:noFill/>
            </p:spPr>
            <p:txBody>
              <a:bodyPr wrap="square" rtlCol="0">
                <a:spAutoFit/>
              </a:bodyPr>
              <a:lstStyle/>
              <a:p>
                <a:r>
                  <a:rPr lang="en-US" sz="2000" dirty="0">
                    <a:solidFill>
                      <a:schemeClr val="accent6">
                        <a:lumMod val="50000"/>
                      </a:schemeClr>
                    </a:solidFill>
                    <a:latin typeface="Helvetica" panose="020B0604020202020204" pitchFamily="34" charset="0"/>
                    <a:cs typeface="Helvetica" panose="020B0604020202020204" pitchFamily="34" charset="0"/>
                  </a:rPr>
                  <a:t>The 9 parameters fit improves the </a:t>
                </a:r>
                <a14:m>
                  <m:oMath xmlns:m="http://schemas.openxmlformats.org/officeDocument/2006/math">
                    <m:sSup>
                      <m:sSupPr>
                        <m:ctrlPr>
                          <a:rPr lang="it-IT" sz="2000" b="0" i="1" smtClean="0">
                            <a:solidFill>
                              <a:schemeClr val="accent6">
                                <a:lumMod val="50000"/>
                              </a:schemeClr>
                            </a:solidFill>
                            <a:latin typeface="Cambria Math" panose="02040503050406030204" pitchFamily="18" charset="0"/>
                            <a:cs typeface="Helvetica" panose="020B0604020202020204" pitchFamily="34" charset="0"/>
                          </a:rPr>
                        </m:ctrlPr>
                      </m:sSupPr>
                      <m:e>
                        <m:r>
                          <a:rPr lang="it-IT" sz="2000" b="0" i="1" smtClean="0">
                            <a:solidFill>
                              <a:schemeClr val="accent6">
                                <a:lumMod val="50000"/>
                              </a:schemeClr>
                            </a:solidFill>
                            <a:latin typeface="Cambria Math" panose="02040503050406030204" pitchFamily="18" charset="0"/>
                            <a:cs typeface="Helvetica" panose="020B0604020202020204" pitchFamily="34" charset="0"/>
                          </a:rPr>
                          <m:t>𝜒</m:t>
                        </m:r>
                      </m:e>
                      <m:sup>
                        <m:r>
                          <a:rPr lang="it-IT" sz="2000" b="0" i="1" smtClean="0">
                            <a:solidFill>
                              <a:schemeClr val="accent6">
                                <a:lumMod val="50000"/>
                              </a:schemeClr>
                            </a:solidFill>
                            <a:latin typeface="Cambria Math" panose="02040503050406030204" pitchFamily="18" charset="0"/>
                            <a:cs typeface="Helvetica" panose="020B0604020202020204" pitchFamily="34" charset="0"/>
                          </a:rPr>
                          <m:t>2</m:t>
                        </m:r>
                      </m:sup>
                    </m:sSup>
                    <m:r>
                      <a:rPr lang="it-IT" sz="2000" b="0" i="1" smtClean="0">
                        <a:solidFill>
                          <a:schemeClr val="accent6">
                            <a:lumMod val="50000"/>
                          </a:schemeClr>
                        </a:solidFill>
                        <a:latin typeface="Cambria Math" panose="02040503050406030204" pitchFamily="18" charset="0"/>
                        <a:cs typeface="Helvetica" panose="020B0604020202020204" pitchFamily="34" charset="0"/>
                      </a:rPr>
                      <m:t>/</m:t>
                    </m:r>
                    <m:r>
                      <a:rPr lang="it-IT" sz="2000" b="0" i="1" smtClean="0">
                        <a:solidFill>
                          <a:schemeClr val="accent6">
                            <a:lumMod val="50000"/>
                          </a:schemeClr>
                        </a:solidFill>
                        <a:latin typeface="Cambria Math" panose="02040503050406030204" pitchFamily="18" charset="0"/>
                        <a:cs typeface="Helvetica" panose="020B0604020202020204" pitchFamily="34" charset="0"/>
                      </a:rPr>
                      <m:t>𝑛𝑑𝑓</m:t>
                    </m:r>
                  </m:oMath>
                </a14:m>
                <a:r>
                  <a:rPr lang="en-US" sz="2000" dirty="0">
                    <a:solidFill>
                      <a:schemeClr val="accent6">
                        <a:lumMod val="50000"/>
                      </a:schemeClr>
                    </a:solidFill>
                    <a:latin typeface="Helvetica" panose="020B0604020202020204" pitchFamily="34" charset="0"/>
                    <a:cs typeface="Helvetica" panose="020B0604020202020204" pitchFamily="34" charset="0"/>
                  </a:rPr>
                  <a:t>  </a:t>
                </a:r>
              </a:p>
            </p:txBody>
          </p:sp>
        </mc:Choice>
        <mc:Fallback xmlns="">
          <p:sp>
            <p:nvSpPr>
              <p:cNvPr id="16" name="CasellaDiTesto 15">
                <a:extLst>
                  <a:ext uri="{FF2B5EF4-FFF2-40B4-BE49-F238E27FC236}">
                    <a16:creationId xmlns:a16="http://schemas.microsoft.com/office/drawing/2014/main" id="{7373FDB8-6EFB-42BE-0ABA-D84781F2C0F3}"/>
                  </a:ext>
                </a:extLst>
              </p:cNvPr>
              <p:cNvSpPr txBox="1">
                <a:spLocks noRot="1" noChangeAspect="1" noMove="1" noResize="1" noEditPoints="1" noAdjustHandles="1" noChangeArrowheads="1" noChangeShapeType="1" noTextEdit="1"/>
              </p:cNvSpPr>
              <p:nvPr/>
            </p:nvSpPr>
            <p:spPr>
              <a:xfrm>
                <a:off x="422382" y="4549523"/>
                <a:ext cx="8239837" cy="400110"/>
              </a:xfrm>
              <a:prstGeom prst="rect">
                <a:avLst/>
              </a:prstGeom>
              <a:blipFill>
                <a:blip r:embed="rId5"/>
                <a:stretch>
                  <a:fillRect l="-740" t="-6061" b="-27273"/>
                </a:stretch>
              </a:blipFill>
            </p:spPr>
            <p:txBody>
              <a:bodyPr/>
              <a:lstStyle/>
              <a:p>
                <a:r>
                  <a:rPr lang="en-US">
                    <a:noFill/>
                  </a:rPr>
                  <a:t> </a:t>
                </a:r>
              </a:p>
            </p:txBody>
          </p:sp>
        </mc:Fallback>
      </mc:AlternateContent>
    </p:spTree>
    <p:extLst>
      <p:ext uri="{BB962C8B-B14F-4D97-AF65-F5344CB8AC3E}">
        <p14:creationId xmlns:p14="http://schemas.microsoft.com/office/powerpoint/2010/main" val="40532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1" y="1002371"/>
            <a:ext cx="8286108" cy="1327469"/>
          </a:xfrm>
        </p:spPr>
        <p:txBody>
          <a:bodyPr/>
          <a:lstStyle/>
          <a:p>
            <a:pPr marL="0" indent="0">
              <a:buNone/>
            </a:pPr>
            <a:r>
              <a:rPr lang="en-US" sz="2000" dirty="0">
                <a:solidFill>
                  <a:schemeClr val="accent6">
                    <a:lumMod val="50000"/>
                  </a:schemeClr>
                </a:solidFill>
                <a:latin typeface="Helvetica" panose="020B0604020202020204" pitchFamily="34" charset="0"/>
                <a:cs typeface="Helvetica" panose="020B0604020202020204" pitchFamily="34" charset="0"/>
              </a:rPr>
              <a:t>The analysis of the residuals of the 9 parameters fit shows that CBO is now correctly described by the function. The peak at 2.3 MHz is due to vertical waist and the peak at low frequencies is due to lost muons.</a:t>
            </a:r>
          </a:p>
          <a:p>
            <a:pPr marL="0" indent="0">
              <a:buNone/>
            </a:pPr>
            <a:endParaRPr lang="en-US" sz="2000" dirty="0">
              <a:solidFill>
                <a:schemeClr val="accent6">
                  <a:lumMod val="50000"/>
                </a:schemeClr>
              </a:solidFill>
              <a:latin typeface="Helvetica" panose="020B0604020202020204" pitchFamily="34" charset="0"/>
              <a:cs typeface="Helvetica" panose="020B0604020202020204" pitchFamily="34" charset="0"/>
            </a:endParaRPr>
          </a:p>
        </p:txBody>
      </p:sp>
      <p:sp>
        <p:nvSpPr>
          <p:cNvPr id="7" name="Title 6"/>
          <p:cNvSpPr>
            <a:spLocks noGrp="1"/>
          </p:cNvSpPr>
          <p:nvPr>
            <p:ph type="title"/>
          </p:nvPr>
        </p:nvSpPr>
        <p:spPr>
          <a:xfrm>
            <a:off x="457200" y="235921"/>
            <a:ext cx="8686800" cy="427877"/>
          </a:xfrm>
        </p:spPr>
        <p:txBody>
          <a:bodyPr/>
          <a:lstStyle/>
          <a:p>
            <a:r>
              <a:rPr lang="en-US" sz="1950" dirty="0"/>
              <a:t>Fourier Transform</a:t>
            </a:r>
          </a:p>
        </p:txBody>
      </p:sp>
      <p:sp>
        <p:nvSpPr>
          <p:cNvPr id="3" name="Date Placeholder 2"/>
          <p:cNvSpPr>
            <a:spLocks noGrp="1"/>
          </p:cNvSpPr>
          <p:nvPr>
            <p:ph type="dt" sz="half" idx="2"/>
          </p:nvPr>
        </p:nvSpPr>
        <p:spPr/>
        <p:txBody>
          <a:bodyPr/>
          <a:lstStyle/>
          <a:p>
            <a:pPr>
              <a:defRPr/>
            </a:pPr>
            <a:fld id="{E692D5A1-E48D-4258-B745-0203F2C888C9}" type="datetime1">
              <a:rPr lang="en-US" smtClean="0"/>
              <a:t>8/29/2022</a:t>
            </a:fld>
            <a:endParaRPr lang="en-US" dirty="0"/>
          </a:p>
        </p:txBody>
      </p:sp>
      <p:sp>
        <p:nvSpPr>
          <p:cNvPr id="4" name="Footer Placeholder 3"/>
          <p:cNvSpPr>
            <a:spLocks noGrp="1"/>
          </p:cNvSpPr>
          <p:nvPr>
            <p:ph type="ftr" sz="quarter" idx="3"/>
          </p:nvPr>
        </p:nvSpPr>
        <p:spPr/>
        <p:txBody>
          <a:bodyPr/>
          <a:lstStyle/>
          <a:p>
            <a:pPr>
              <a:defRPr/>
            </a:pPr>
            <a:r>
              <a:rPr lang="en-US"/>
              <a:t>Daniele Boccanfuso | Midterm Report</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pic>
        <p:nvPicPr>
          <p:cNvPr id="8" name="Immagine 7">
            <a:extLst>
              <a:ext uri="{FF2B5EF4-FFF2-40B4-BE49-F238E27FC236}">
                <a16:creationId xmlns:a16="http://schemas.microsoft.com/office/drawing/2014/main" id="{FAD20C28-EB23-8A13-8FDD-E4E43AD45390}"/>
              </a:ext>
            </a:extLst>
          </p:cNvPr>
          <p:cNvPicPr>
            <a:picLocks noChangeAspect="1"/>
          </p:cNvPicPr>
          <p:nvPr/>
        </p:nvPicPr>
        <p:blipFill>
          <a:blip r:embed="rId3"/>
          <a:srcRect/>
          <a:stretch/>
        </p:blipFill>
        <p:spPr>
          <a:xfrm>
            <a:off x="309935" y="2329841"/>
            <a:ext cx="5827012" cy="3769562"/>
          </a:xfrm>
          <a:prstGeom prst="rect">
            <a:avLst/>
          </a:prstGeom>
        </p:spPr>
      </p:pic>
      <p:sp>
        <p:nvSpPr>
          <p:cNvPr id="2" name="CasellaDiTesto 1">
            <a:extLst>
              <a:ext uri="{FF2B5EF4-FFF2-40B4-BE49-F238E27FC236}">
                <a16:creationId xmlns:a16="http://schemas.microsoft.com/office/drawing/2014/main" id="{6C540DFB-4AB7-50CB-3F49-95FD64B51516}"/>
              </a:ext>
            </a:extLst>
          </p:cNvPr>
          <p:cNvSpPr txBox="1"/>
          <p:nvPr/>
        </p:nvSpPr>
        <p:spPr>
          <a:xfrm>
            <a:off x="5937337" y="2629572"/>
            <a:ext cx="2668044" cy="3170099"/>
          </a:xfrm>
          <a:prstGeom prst="rect">
            <a:avLst/>
          </a:prstGeom>
          <a:noFill/>
        </p:spPr>
        <p:txBody>
          <a:bodyPr wrap="square" rtlCol="0">
            <a:spAutoFit/>
          </a:bodyPr>
          <a:lstStyle/>
          <a:p>
            <a:r>
              <a:rPr lang="en-US" sz="2000" dirty="0">
                <a:solidFill>
                  <a:schemeClr val="accent6">
                    <a:lumMod val="50000"/>
                  </a:schemeClr>
                </a:solidFill>
                <a:latin typeface="Helvetica" panose="020B0604020202020204" pitchFamily="34" charset="0"/>
                <a:cs typeface="Helvetica" panose="020B0604020202020204" pitchFamily="34" charset="0"/>
              </a:rPr>
              <a:t>The complete fit is done with a 22 parameters function that takes into account every beam oscillation. The functional form of this oscillations will be the object of my future studies.</a:t>
            </a:r>
          </a:p>
        </p:txBody>
      </p:sp>
      <p:sp>
        <p:nvSpPr>
          <p:cNvPr id="9" name="CasellaDiTesto 8">
            <a:extLst>
              <a:ext uri="{FF2B5EF4-FFF2-40B4-BE49-F238E27FC236}">
                <a16:creationId xmlns:a16="http://schemas.microsoft.com/office/drawing/2014/main" id="{3CFB7F50-813F-09A5-2C6D-44CB4D0D292D}"/>
              </a:ext>
            </a:extLst>
          </p:cNvPr>
          <p:cNvSpPr txBox="1"/>
          <p:nvPr/>
        </p:nvSpPr>
        <p:spPr>
          <a:xfrm rot="16200000">
            <a:off x="-504700" y="3007323"/>
            <a:ext cx="1715510" cy="261610"/>
          </a:xfrm>
          <a:prstGeom prst="rect">
            <a:avLst/>
          </a:prstGeom>
          <a:solidFill>
            <a:schemeClr val="bg1"/>
          </a:solidFill>
        </p:spPr>
        <p:txBody>
          <a:bodyPr wrap="square" rtlCol="0">
            <a:spAutoFit/>
          </a:bodyPr>
          <a:lstStyle/>
          <a:p>
            <a:r>
              <a:rPr lang="en-US" sz="1050" dirty="0">
                <a:solidFill>
                  <a:schemeClr val="accent6">
                    <a:lumMod val="50000"/>
                  </a:schemeClr>
                </a:solidFill>
              </a:rPr>
              <a:t>Magnitude [Arb Units]</a:t>
            </a:r>
          </a:p>
        </p:txBody>
      </p:sp>
    </p:spTree>
    <p:extLst>
      <p:ext uri="{BB962C8B-B14F-4D97-AF65-F5344CB8AC3E}">
        <p14:creationId xmlns:p14="http://schemas.microsoft.com/office/powerpoint/2010/main" val="125397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1" y="1002373"/>
            <a:ext cx="8286108" cy="529248"/>
          </a:xfrm>
        </p:spPr>
        <p:txBody>
          <a:bodyPr/>
          <a:lstStyle/>
          <a:p>
            <a:pPr marL="0" indent="0">
              <a:buNone/>
            </a:pPr>
            <a:r>
              <a:rPr lang="en-US" sz="2000" dirty="0">
                <a:solidFill>
                  <a:schemeClr val="accent6">
                    <a:lumMod val="50000"/>
                  </a:schemeClr>
                </a:solidFill>
                <a:latin typeface="Helvetica" panose="020B0604020202020204" pitchFamily="34" charset="0"/>
                <a:cs typeface="Helvetica" panose="020B0604020202020204" pitchFamily="34" charset="0"/>
              </a:rPr>
              <a:t>The two methods give us these results:</a:t>
            </a:r>
          </a:p>
        </p:txBody>
      </p:sp>
      <p:sp>
        <p:nvSpPr>
          <p:cNvPr id="7" name="Title 6"/>
          <p:cNvSpPr>
            <a:spLocks noGrp="1"/>
          </p:cNvSpPr>
          <p:nvPr>
            <p:ph type="title"/>
          </p:nvPr>
        </p:nvSpPr>
        <p:spPr>
          <a:xfrm>
            <a:off x="457200" y="235921"/>
            <a:ext cx="8686800" cy="427877"/>
          </a:xfrm>
        </p:spPr>
        <p:txBody>
          <a:bodyPr/>
          <a:lstStyle/>
          <a:p>
            <a:r>
              <a:rPr lang="en-US" sz="1950" dirty="0"/>
              <a:t>T and A methods comparison</a:t>
            </a:r>
          </a:p>
        </p:txBody>
      </p:sp>
      <p:sp>
        <p:nvSpPr>
          <p:cNvPr id="3" name="Date Placeholder 2"/>
          <p:cNvSpPr>
            <a:spLocks noGrp="1"/>
          </p:cNvSpPr>
          <p:nvPr>
            <p:ph type="dt" sz="half" idx="2"/>
          </p:nvPr>
        </p:nvSpPr>
        <p:spPr/>
        <p:txBody>
          <a:bodyPr/>
          <a:lstStyle/>
          <a:p>
            <a:pPr>
              <a:defRPr/>
            </a:pPr>
            <a:fld id="{E692D5A1-E48D-4258-B745-0203F2C888C9}" type="datetime1">
              <a:rPr lang="en-US" smtClean="0"/>
              <a:t>8/29/2022</a:t>
            </a:fld>
            <a:endParaRPr lang="en-US" dirty="0"/>
          </a:p>
        </p:txBody>
      </p:sp>
      <p:sp>
        <p:nvSpPr>
          <p:cNvPr id="4" name="Footer Placeholder 3"/>
          <p:cNvSpPr>
            <a:spLocks noGrp="1"/>
          </p:cNvSpPr>
          <p:nvPr>
            <p:ph type="ftr" sz="quarter" idx="3"/>
          </p:nvPr>
        </p:nvSpPr>
        <p:spPr/>
        <p:txBody>
          <a:bodyPr/>
          <a:lstStyle/>
          <a:p>
            <a:pPr>
              <a:defRPr/>
            </a:pPr>
            <a:r>
              <a:rPr lang="en-US"/>
              <a:t>Daniele Boccanfuso | Midterm Report</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graphicFrame>
        <p:nvGraphicFramePr>
          <p:cNvPr id="2" name="Tabella 9">
            <a:extLst>
              <a:ext uri="{FF2B5EF4-FFF2-40B4-BE49-F238E27FC236}">
                <a16:creationId xmlns:a16="http://schemas.microsoft.com/office/drawing/2014/main" id="{6F16481B-A9AF-842E-F31E-EBFAAE5542BB}"/>
              </a:ext>
            </a:extLst>
          </p:cNvPr>
          <p:cNvGraphicFramePr>
            <a:graphicFrameLocks/>
          </p:cNvGraphicFramePr>
          <p:nvPr>
            <p:extLst>
              <p:ext uri="{D42A27DB-BD31-4B8C-83A1-F6EECF244321}">
                <p14:modId xmlns:p14="http://schemas.microsoft.com/office/powerpoint/2010/main" val="3292252464"/>
              </p:ext>
            </p:extLst>
          </p:nvPr>
        </p:nvGraphicFramePr>
        <p:xfrm>
          <a:off x="457200" y="1531620"/>
          <a:ext cx="8286110" cy="1097280"/>
        </p:xfrm>
        <a:graphic>
          <a:graphicData uri="http://schemas.openxmlformats.org/drawingml/2006/table">
            <a:tbl>
              <a:tblPr firstRow="1" bandRow="1">
                <a:tableStyleId>{5C22544A-7EE6-4342-B048-85BDC9FD1C3A}</a:tableStyleId>
              </a:tblPr>
              <a:tblGrid>
                <a:gridCol w="1657222">
                  <a:extLst>
                    <a:ext uri="{9D8B030D-6E8A-4147-A177-3AD203B41FA5}">
                      <a16:colId xmlns:a16="http://schemas.microsoft.com/office/drawing/2014/main" val="1354581595"/>
                    </a:ext>
                  </a:extLst>
                </a:gridCol>
                <a:gridCol w="1657222">
                  <a:extLst>
                    <a:ext uri="{9D8B030D-6E8A-4147-A177-3AD203B41FA5}">
                      <a16:colId xmlns:a16="http://schemas.microsoft.com/office/drawing/2014/main" val="1867882637"/>
                    </a:ext>
                  </a:extLst>
                </a:gridCol>
                <a:gridCol w="1657222">
                  <a:extLst>
                    <a:ext uri="{9D8B030D-6E8A-4147-A177-3AD203B41FA5}">
                      <a16:colId xmlns:a16="http://schemas.microsoft.com/office/drawing/2014/main" val="626153300"/>
                    </a:ext>
                  </a:extLst>
                </a:gridCol>
                <a:gridCol w="1657222">
                  <a:extLst>
                    <a:ext uri="{9D8B030D-6E8A-4147-A177-3AD203B41FA5}">
                      <a16:colId xmlns:a16="http://schemas.microsoft.com/office/drawing/2014/main" val="3554130718"/>
                    </a:ext>
                  </a:extLst>
                </a:gridCol>
                <a:gridCol w="1657222">
                  <a:extLst>
                    <a:ext uri="{9D8B030D-6E8A-4147-A177-3AD203B41FA5}">
                      <a16:colId xmlns:a16="http://schemas.microsoft.com/office/drawing/2014/main" val="2547819521"/>
                    </a:ext>
                  </a:extLst>
                </a:gridCol>
              </a:tblGrid>
              <a:tr h="336304">
                <a:tc>
                  <a:txBody>
                    <a:bodyPr/>
                    <a:lstStyle/>
                    <a:p>
                      <a:endParaRPr lang="en-US"/>
                    </a:p>
                  </a:txBody>
                  <a:tcPr/>
                </a:tc>
                <a:tc>
                  <a:txBody>
                    <a:bodyPr/>
                    <a:lstStyle/>
                    <a:p>
                      <a:pPr algn="ctr"/>
                      <a:r>
                        <a:rPr lang="en-US" dirty="0">
                          <a:solidFill>
                            <a:schemeClr val="tx1"/>
                          </a:solidFill>
                        </a:rPr>
                        <a:t>R (ppm)</a:t>
                      </a:r>
                    </a:p>
                  </a:txBody>
                  <a:tcPr/>
                </a:tc>
                <a:tc>
                  <a:txBody>
                    <a:bodyPr/>
                    <a:lstStyle/>
                    <a:p>
                      <a:pPr algn="ctr"/>
                      <a:r>
                        <a:rPr lang="el-GR" dirty="0">
                          <a:solidFill>
                            <a:schemeClr val="tx1"/>
                          </a:solidFill>
                        </a:rPr>
                        <a:t>δ</a:t>
                      </a:r>
                      <a:r>
                        <a:rPr lang="it-IT" dirty="0">
                          <a:solidFill>
                            <a:schemeClr val="tx1"/>
                          </a:solidFill>
                        </a:rPr>
                        <a:t>R (ppm)</a:t>
                      </a:r>
                      <a:endParaRPr lang="en-US" dirty="0">
                        <a:solidFill>
                          <a:schemeClr val="tx1"/>
                        </a:solidFill>
                      </a:endParaRPr>
                    </a:p>
                  </a:txBody>
                  <a:tcPr/>
                </a:tc>
                <a:tc>
                  <a:txBody>
                    <a:bodyPr/>
                    <a:lstStyle/>
                    <a:p>
                      <a:pPr algn="ctr"/>
                      <a:r>
                        <a:rPr lang="el-GR" dirty="0">
                          <a:solidFill>
                            <a:schemeClr val="tx1"/>
                          </a:solidFill>
                        </a:rPr>
                        <a:t>Χ</a:t>
                      </a:r>
                      <a:r>
                        <a:rPr lang="it-IT" baseline="30000" dirty="0">
                          <a:solidFill>
                            <a:schemeClr val="tx1"/>
                          </a:solidFill>
                        </a:rPr>
                        <a:t>2</a:t>
                      </a:r>
                      <a:r>
                        <a:rPr lang="it-IT" baseline="0" dirty="0">
                          <a:solidFill>
                            <a:schemeClr val="tx1"/>
                          </a:solidFill>
                        </a:rPr>
                        <a:t>/</a:t>
                      </a:r>
                      <a:r>
                        <a:rPr lang="it-IT" baseline="0" dirty="0" err="1">
                          <a:solidFill>
                            <a:schemeClr val="tx1"/>
                          </a:solidFill>
                        </a:rPr>
                        <a:t>ndf</a:t>
                      </a:r>
                      <a:endParaRPr lang="en-US"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dirty="0">
                          <a:solidFill>
                            <a:schemeClr val="tx1"/>
                          </a:solidFill>
                        </a:rPr>
                        <a:t>Χ</a:t>
                      </a:r>
                      <a:r>
                        <a:rPr lang="it-IT" baseline="30000" dirty="0">
                          <a:solidFill>
                            <a:schemeClr val="tx1"/>
                          </a:solidFill>
                        </a:rPr>
                        <a:t>2</a:t>
                      </a:r>
                      <a:r>
                        <a:rPr lang="it-IT" baseline="0" dirty="0">
                          <a:solidFill>
                            <a:schemeClr val="tx1"/>
                          </a:solidFill>
                        </a:rPr>
                        <a:t>/</a:t>
                      </a:r>
                      <a:r>
                        <a:rPr lang="it-IT" baseline="0" dirty="0" err="1">
                          <a:solidFill>
                            <a:schemeClr val="tx1"/>
                          </a:solidFill>
                        </a:rPr>
                        <a:t>ndf</a:t>
                      </a:r>
                      <a:endParaRPr lang="en-US" dirty="0">
                        <a:solidFill>
                          <a:schemeClr val="tx1"/>
                        </a:solidFill>
                      </a:endParaRPr>
                    </a:p>
                  </a:txBody>
                  <a:tcPr/>
                </a:tc>
                <a:extLst>
                  <a:ext uri="{0D108BD9-81ED-4DB2-BD59-A6C34878D82A}">
                    <a16:rowId xmlns:a16="http://schemas.microsoft.com/office/drawing/2014/main" val="2730719968"/>
                  </a:ext>
                </a:extLst>
              </a:tr>
              <a:tr h="336304">
                <a:tc>
                  <a:txBody>
                    <a:bodyPr/>
                    <a:lstStyle/>
                    <a:p>
                      <a:pPr algn="ctr"/>
                      <a:r>
                        <a:rPr lang="en-US" b="1" dirty="0"/>
                        <a:t>T-method</a:t>
                      </a:r>
                    </a:p>
                  </a:txBody>
                  <a:tcPr/>
                </a:tc>
                <a:tc>
                  <a:txBody>
                    <a:bodyPr/>
                    <a:lstStyle/>
                    <a:p>
                      <a:pPr algn="ctr"/>
                      <a:r>
                        <a:rPr lang="en-US" dirty="0"/>
                        <a:t>-100.257</a:t>
                      </a:r>
                    </a:p>
                  </a:txBody>
                  <a:tcPr/>
                </a:tc>
                <a:tc>
                  <a:txBody>
                    <a:bodyPr/>
                    <a:lstStyle/>
                    <a:p>
                      <a:pPr algn="ctr"/>
                      <a:r>
                        <a:rPr lang="en-US" dirty="0"/>
                        <a:t>0.701</a:t>
                      </a:r>
                    </a:p>
                  </a:txBody>
                  <a:tcPr/>
                </a:tc>
                <a:tc>
                  <a:txBody>
                    <a:bodyPr/>
                    <a:lstStyle/>
                    <a:p>
                      <a:pPr algn="ctr"/>
                      <a:r>
                        <a:rPr lang="en-US" dirty="0"/>
                        <a:t>5116/4146</a:t>
                      </a:r>
                    </a:p>
                  </a:txBody>
                  <a:tcPr/>
                </a:tc>
                <a:tc>
                  <a:txBody>
                    <a:bodyPr/>
                    <a:lstStyle/>
                    <a:p>
                      <a:pPr algn="ctr"/>
                      <a:r>
                        <a:rPr lang="en-US" dirty="0"/>
                        <a:t>1,2339</a:t>
                      </a:r>
                    </a:p>
                  </a:txBody>
                  <a:tcPr/>
                </a:tc>
                <a:extLst>
                  <a:ext uri="{0D108BD9-81ED-4DB2-BD59-A6C34878D82A}">
                    <a16:rowId xmlns:a16="http://schemas.microsoft.com/office/drawing/2014/main" val="3251684059"/>
                  </a:ext>
                </a:extLst>
              </a:tr>
              <a:tr h="336304">
                <a:tc>
                  <a:txBody>
                    <a:bodyPr/>
                    <a:lstStyle/>
                    <a:p>
                      <a:pPr algn="ctr"/>
                      <a:r>
                        <a:rPr lang="en-US" b="1" dirty="0"/>
                        <a:t>A-method</a:t>
                      </a:r>
                    </a:p>
                  </a:txBody>
                  <a:tcPr/>
                </a:tc>
                <a:tc>
                  <a:txBody>
                    <a:bodyPr/>
                    <a:lstStyle/>
                    <a:p>
                      <a:pPr algn="ctr"/>
                      <a:r>
                        <a:rPr lang="en-US" dirty="0"/>
                        <a:t>-99.989</a:t>
                      </a:r>
                    </a:p>
                  </a:txBody>
                  <a:tcPr/>
                </a:tc>
                <a:tc>
                  <a:txBody>
                    <a:bodyPr/>
                    <a:lstStyle/>
                    <a:p>
                      <a:pPr algn="ctr"/>
                      <a:r>
                        <a:rPr lang="en-US" dirty="0"/>
                        <a:t>0.630</a:t>
                      </a:r>
                    </a:p>
                  </a:txBody>
                  <a:tcPr/>
                </a:tc>
                <a:tc>
                  <a:txBody>
                    <a:bodyPr/>
                    <a:lstStyle/>
                    <a:p>
                      <a:pPr algn="ctr"/>
                      <a:r>
                        <a:rPr lang="en-US" dirty="0"/>
                        <a:t>5290/4146</a:t>
                      </a:r>
                    </a:p>
                  </a:txBody>
                  <a:tcPr/>
                </a:tc>
                <a:tc>
                  <a:txBody>
                    <a:bodyPr/>
                    <a:lstStyle/>
                    <a:p>
                      <a:pPr algn="ctr"/>
                      <a:r>
                        <a:rPr lang="en-US" dirty="0"/>
                        <a:t>1,2759</a:t>
                      </a:r>
                    </a:p>
                  </a:txBody>
                  <a:tcPr/>
                </a:tc>
                <a:extLst>
                  <a:ext uri="{0D108BD9-81ED-4DB2-BD59-A6C34878D82A}">
                    <a16:rowId xmlns:a16="http://schemas.microsoft.com/office/drawing/2014/main" val="2343945864"/>
                  </a:ext>
                </a:extLst>
              </a:tr>
            </a:tbl>
          </a:graphicData>
        </a:graphic>
      </p:graphicFrame>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E146503D-A806-6579-F293-ADF2817FD902}"/>
                  </a:ext>
                </a:extLst>
              </p:cNvPr>
              <p:cNvSpPr txBox="1"/>
              <p:nvPr/>
            </p:nvSpPr>
            <p:spPr>
              <a:xfrm>
                <a:off x="3207761" y="3566521"/>
                <a:ext cx="247061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solidFill>
                            <a:schemeClr val="accent6">
                              <a:lumMod val="50000"/>
                            </a:schemeClr>
                          </a:solidFill>
                          <a:latin typeface="Cambria Math" panose="02040503050406030204" pitchFamily="18" charset="0"/>
                        </a:rPr>
                        <m:t>|</m:t>
                      </m:r>
                      <m:sSub>
                        <m:sSubPr>
                          <m:ctrlPr>
                            <a:rPr lang="en-US" i="1" smtClean="0">
                              <a:solidFill>
                                <a:schemeClr val="accent6">
                                  <a:lumMod val="50000"/>
                                </a:schemeClr>
                              </a:solidFill>
                              <a:latin typeface="Cambria Math" panose="02040503050406030204" pitchFamily="18" charset="0"/>
                            </a:rPr>
                          </m:ctrlPr>
                        </m:sSubPr>
                        <m:e>
                          <m:r>
                            <a:rPr lang="it-IT" b="0" i="1" smtClean="0">
                              <a:solidFill>
                                <a:schemeClr val="accent6">
                                  <a:lumMod val="50000"/>
                                </a:schemeClr>
                              </a:solidFill>
                              <a:latin typeface="Cambria Math" panose="02040503050406030204" pitchFamily="18" charset="0"/>
                            </a:rPr>
                            <m:t>𝑅</m:t>
                          </m:r>
                        </m:e>
                        <m:sub>
                          <m:r>
                            <a:rPr lang="it-IT" b="0" i="1" smtClean="0">
                              <a:solidFill>
                                <a:schemeClr val="accent6">
                                  <a:lumMod val="50000"/>
                                </a:schemeClr>
                              </a:solidFill>
                              <a:latin typeface="Cambria Math" panose="02040503050406030204" pitchFamily="18" charset="0"/>
                            </a:rPr>
                            <m:t>𝑇</m:t>
                          </m:r>
                        </m:sub>
                      </m:sSub>
                      <m:r>
                        <a:rPr lang="it-IT" b="0" i="1" smtClean="0">
                          <a:solidFill>
                            <a:schemeClr val="accent6">
                              <a:lumMod val="50000"/>
                            </a:schemeClr>
                          </a:solidFill>
                          <a:latin typeface="Cambria Math" panose="02040503050406030204" pitchFamily="18" charset="0"/>
                        </a:rPr>
                        <m:t>−</m:t>
                      </m:r>
                      <m:sSub>
                        <m:sSubPr>
                          <m:ctrlPr>
                            <a:rPr lang="it-IT" b="0" i="1" smtClean="0">
                              <a:solidFill>
                                <a:schemeClr val="accent6">
                                  <a:lumMod val="50000"/>
                                </a:schemeClr>
                              </a:solidFill>
                              <a:latin typeface="Cambria Math" panose="02040503050406030204" pitchFamily="18" charset="0"/>
                            </a:rPr>
                          </m:ctrlPr>
                        </m:sSubPr>
                        <m:e>
                          <m:r>
                            <a:rPr lang="it-IT" b="0" i="1" smtClean="0">
                              <a:solidFill>
                                <a:schemeClr val="accent6">
                                  <a:lumMod val="50000"/>
                                </a:schemeClr>
                              </a:solidFill>
                              <a:latin typeface="Cambria Math" panose="02040503050406030204" pitchFamily="18" charset="0"/>
                            </a:rPr>
                            <m:t>𝑅</m:t>
                          </m:r>
                        </m:e>
                        <m:sub>
                          <m:r>
                            <a:rPr lang="it-IT" b="0" i="1" smtClean="0">
                              <a:solidFill>
                                <a:schemeClr val="accent6">
                                  <a:lumMod val="50000"/>
                                </a:schemeClr>
                              </a:solidFill>
                              <a:latin typeface="Cambria Math" panose="02040503050406030204" pitchFamily="18" charset="0"/>
                            </a:rPr>
                            <m:t>𝐴</m:t>
                          </m:r>
                        </m:sub>
                      </m:sSub>
                      <m:r>
                        <a:rPr lang="it-IT" b="0" i="1" smtClean="0">
                          <a:solidFill>
                            <a:schemeClr val="accent6">
                              <a:lumMod val="50000"/>
                            </a:schemeClr>
                          </a:solidFill>
                          <a:latin typeface="Cambria Math" panose="02040503050406030204" pitchFamily="18" charset="0"/>
                        </a:rPr>
                        <m:t>|=0.268</m:t>
                      </m:r>
                    </m:oMath>
                  </m:oMathPara>
                </a14:m>
                <a:endParaRPr lang="en-US" dirty="0"/>
              </a:p>
            </p:txBody>
          </p:sp>
        </mc:Choice>
        <mc:Fallback xmlns="">
          <p:sp>
            <p:nvSpPr>
              <p:cNvPr id="8" name="CasellaDiTesto 7">
                <a:extLst>
                  <a:ext uri="{FF2B5EF4-FFF2-40B4-BE49-F238E27FC236}">
                    <a16:creationId xmlns:a16="http://schemas.microsoft.com/office/drawing/2014/main" id="{E146503D-A806-6579-F293-ADF2817FD902}"/>
                  </a:ext>
                </a:extLst>
              </p:cNvPr>
              <p:cNvSpPr txBox="1">
                <a:spLocks noRot="1" noChangeAspect="1" noMove="1" noResize="1" noEditPoints="1" noAdjustHandles="1" noChangeArrowheads="1" noChangeShapeType="1" noTextEdit="1"/>
              </p:cNvSpPr>
              <p:nvPr/>
            </p:nvSpPr>
            <p:spPr>
              <a:xfrm>
                <a:off x="3207761" y="3566521"/>
                <a:ext cx="2470613" cy="369332"/>
              </a:xfrm>
              <a:prstGeom prst="rect">
                <a:avLst/>
              </a:prstGeom>
              <a:blipFill>
                <a:blip r:embed="rId3"/>
                <a:stretch>
                  <a:fillRect l="-3704" r="-2963" b="-34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1DEE884E-2155-1A15-BA95-40ED4A1EFB69}"/>
                  </a:ext>
                </a:extLst>
              </p:cNvPr>
              <p:cNvSpPr txBox="1"/>
              <p:nvPr/>
            </p:nvSpPr>
            <p:spPr>
              <a:xfrm>
                <a:off x="3037683" y="5064443"/>
                <a:ext cx="2844433" cy="7515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solidFill>
                                <a:schemeClr val="accent6">
                                  <a:lumMod val="50000"/>
                                </a:schemeClr>
                              </a:solidFill>
                              <a:latin typeface="Cambria Math" panose="02040503050406030204" pitchFamily="18" charset="0"/>
                            </a:rPr>
                          </m:ctrlPr>
                        </m:radPr>
                        <m:deg/>
                        <m:e>
                          <m:sSubSup>
                            <m:sSubSupPr>
                              <m:ctrlPr>
                                <a:rPr lang="en-US" i="1" smtClean="0">
                                  <a:solidFill>
                                    <a:schemeClr val="accent6">
                                      <a:lumMod val="50000"/>
                                    </a:schemeClr>
                                  </a:solidFill>
                                  <a:latin typeface="Cambria Math" panose="02040503050406030204" pitchFamily="18" charset="0"/>
                                </a:rPr>
                              </m:ctrlPr>
                            </m:sSubSupPr>
                            <m:e>
                              <m:r>
                                <a:rPr lang="en-US" i="1" smtClean="0">
                                  <a:solidFill>
                                    <a:schemeClr val="accent6">
                                      <a:lumMod val="50000"/>
                                    </a:schemeClr>
                                  </a:solidFill>
                                  <a:latin typeface="Cambria Math" panose="02040503050406030204" pitchFamily="18" charset="0"/>
                                  <a:ea typeface="Cambria Math" panose="02040503050406030204" pitchFamily="18" charset="0"/>
                                </a:rPr>
                                <m:t>𝛿</m:t>
                              </m:r>
                              <m:r>
                                <a:rPr lang="it-IT" b="0" i="1" smtClean="0">
                                  <a:solidFill>
                                    <a:schemeClr val="accent6">
                                      <a:lumMod val="50000"/>
                                    </a:schemeClr>
                                  </a:solidFill>
                                  <a:latin typeface="Cambria Math" panose="02040503050406030204" pitchFamily="18" charset="0"/>
                                </a:rPr>
                                <m:t>𝑅</m:t>
                              </m:r>
                            </m:e>
                            <m:sub>
                              <m:r>
                                <a:rPr lang="it-IT" b="0" i="1" smtClean="0">
                                  <a:solidFill>
                                    <a:schemeClr val="accent6">
                                      <a:lumMod val="50000"/>
                                    </a:schemeClr>
                                  </a:solidFill>
                                  <a:latin typeface="Cambria Math" panose="02040503050406030204" pitchFamily="18" charset="0"/>
                                </a:rPr>
                                <m:t>𝑇</m:t>
                              </m:r>
                            </m:sub>
                            <m:sup>
                              <m:r>
                                <a:rPr lang="it-IT" b="0" i="1" smtClean="0">
                                  <a:solidFill>
                                    <a:schemeClr val="accent6">
                                      <a:lumMod val="50000"/>
                                    </a:schemeClr>
                                  </a:solidFill>
                                  <a:latin typeface="Cambria Math" panose="02040503050406030204" pitchFamily="18" charset="0"/>
                                </a:rPr>
                                <m:t>2</m:t>
                              </m:r>
                            </m:sup>
                          </m:sSubSup>
                          <m:r>
                            <a:rPr lang="it-IT" b="0" i="1" smtClean="0">
                              <a:solidFill>
                                <a:schemeClr val="accent6">
                                  <a:lumMod val="50000"/>
                                </a:schemeClr>
                              </a:solidFill>
                              <a:latin typeface="Cambria Math" panose="02040503050406030204" pitchFamily="18" charset="0"/>
                            </a:rPr>
                            <m:t>−</m:t>
                          </m:r>
                          <m:sSubSup>
                            <m:sSubSupPr>
                              <m:ctrlPr>
                                <a:rPr lang="it-IT" b="0" i="1" smtClean="0">
                                  <a:solidFill>
                                    <a:schemeClr val="accent6">
                                      <a:lumMod val="50000"/>
                                    </a:schemeClr>
                                  </a:solidFill>
                                  <a:latin typeface="Cambria Math" panose="02040503050406030204" pitchFamily="18" charset="0"/>
                                </a:rPr>
                              </m:ctrlPr>
                            </m:sSubSupPr>
                            <m:e>
                              <m:r>
                                <a:rPr lang="it-IT" b="0" i="1" smtClean="0">
                                  <a:solidFill>
                                    <a:schemeClr val="accent6">
                                      <a:lumMod val="50000"/>
                                    </a:schemeClr>
                                  </a:solidFill>
                                  <a:latin typeface="Cambria Math" panose="02040503050406030204" pitchFamily="18" charset="0"/>
                                  <a:ea typeface="Cambria Math" panose="02040503050406030204" pitchFamily="18" charset="0"/>
                                </a:rPr>
                                <m:t>𝛿</m:t>
                              </m:r>
                              <m:r>
                                <a:rPr lang="it-IT" b="0" i="1" smtClean="0">
                                  <a:solidFill>
                                    <a:schemeClr val="accent6">
                                      <a:lumMod val="50000"/>
                                    </a:schemeClr>
                                  </a:solidFill>
                                  <a:latin typeface="Cambria Math" panose="02040503050406030204" pitchFamily="18" charset="0"/>
                                  <a:ea typeface="Cambria Math" panose="02040503050406030204" pitchFamily="18" charset="0"/>
                                </a:rPr>
                                <m:t>𝑅</m:t>
                              </m:r>
                            </m:e>
                            <m:sub>
                              <m:r>
                                <a:rPr lang="it-IT" b="0" i="1" smtClean="0">
                                  <a:solidFill>
                                    <a:schemeClr val="accent6">
                                      <a:lumMod val="50000"/>
                                    </a:schemeClr>
                                  </a:solidFill>
                                  <a:latin typeface="Cambria Math" panose="02040503050406030204" pitchFamily="18" charset="0"/>
                                </a:rPr>
                                <m:t>𝐴</m:t>
                              </m:r>
                            </m:sub>
                            <m:sup>
                              <m:r>
                                <a:rPr lang="it-IT" b="0" i="1" smtClean="0">
                                  <a:solidFill>
                                    <a:schemeClr val="accent6">
                                      <a:lumMod val="50000"/>
                                    </a:schemeClr>
                                  </a:solidFill>
                                  <a:latin typeface="Cambria Math" panose="02040503050406030204" pitchFamily="18" charset="0"/>
                                </a:rPr>
                                <m:t>2</m:t>
                              </m:r>
                            </m:sup>
                          </m:sSubSup>
                        </m:e>
                      </m:rad>
                      <m:r>
                        <a:rPr lang="it-IT" b="0" i="1" smtClean="0">
                          <a:solidFill>
                            <a:schemeClr val="accent6">
                              <a:lumMod val="50000"/>
                            </a:schemeClr>
                          </a:solidFill>
                          <a:latin typeface="Cambria Math" panose="02040503050406030204" pitchFamily="18" charset="0"/>
                        </a:rPr>
                        <m:t>=0.307</m:t>
                      </m:r>
                    </m:oMath>
                  </m:oMathPara>
                </a14:m>
                <a:endParaRPr lang="en-US" dirty="0"/>
              </a:p>
            </p:txBody>
          </p:sp>
        </mc:Choice>
        <mc:Fallback xmlns="">
          <p:sp>
            <p:nvSpPr>
              <p:cNvPr id="11" name="CasellaDiTesto 10">
                <a:extLst>
                  <a:ext uri="{FF2B5EF4-FFF2-40B4-BE49-F238E27FC236}">
                    <a16:creationId xmlns:a16="http://schemas.microsoft.com/office/drawing/2014/main" id="{1DEE884E-2155-1A15-BA95-40ED4A1EFB69}"/>
                  </a:ext>
                </a:extLst>
              </p:cNvPr>
              <p:cNvSpPr txBox="1">
                <a:spLocks noRot="1" noChangeAspect="1" noMove="1" noResize="1" noEditPoints="1" noAdjustHandles="1" noChangeArrowheads="1" noChangeShapeType="1" noTextEdit="1"/>
              </p:cNvSpPr>
              <p:nvPr/>
            </p:nvSpPr>
            <p:spPr>
              <a:xfrm>
                <a:off x="3037683" y="5064443"/>
                <a:ext cx="2844433" cy="751552"/>
              </a:xfrm>
              <a:prstGeom prst="rect">
                <a:avLst/>
              </a:prstGeom>
              <a:blipFill>
                <a:blip r:embed="rId4"/>
                <a:stretch>
                  <a:fillRect/>
                </a:stretch>
              </a:blipFill>
            </p:spPr>
            <p:txBody>
              <a:bodyPr/>
              <a:lstStyle/>
              <a:p>
                <a:r>
                  <a:rPr lang="en-US">
                    <a:noFill/>
                  </a:rPr>
                  <a:t> </a:t>
                </a:r>
              </a:p>
            </p:txBody>
          </p:sp>
        </mc:Fallback>
      </mc:AlternateContent>
      <p:sp>
        <p:nvSpPr>
          <p:cNvPr id="13" name="CasellaDiTesto 12">
            <a:extLst>
              <a:ext uri="{FF2B5EF4-FFF2-40B4-BE49-F238E27FC236}">
                <a16:creationId xmlns:a16="http://schemas.microsoft.com/office/drawing/2014/main" id="{3F45175D-7747-EAED-DE26-B08898A802FC}"/>
              </a:ext>
            </a:extLst>
          </p:cNvPr>
          <p:cNvSpPr txBox="1"/>
          <p:nvPr/>
        </p:nvSpPr>
        <p:spPr>
          <a:xfrm>
            <a:off x="429419" y="2883364"/>
            <a:ext cx="8286109" cy="707886"/>
          </a:xfrm>
          <a:prstGeom prst="rect">
            <a:avLst/>
          </a:prstGeom>
          <a:noFill/>
        </p:spPr>
        <p:txBody>
          <a:bodyPr wrap="square" rtlCol="0">
            <a:spAutoFit/>
          </a:bodyPr>
          <a:lstStyle/>
          <a:p>
            <a:r>
              <a:rPr lang="en-US" sz="2000" dirty="0">
                <a:solidFill>
                  <a:schemeClr val="accent6">
                    <a:lumMod val="50000"/>
                  </a:schemeClr>
                </a:solidFill>
                <a:latin typeface="Helvetica" panose="020B0604020202020204" pitchFamily="34" charset="0"/>
                <a:cs typeface="Helvetica" panose="020B0604020202020204" pitchFamily="34" charset="0"/>
              </a:rPr>
              <a:t>Agreement between the two methods is checked calculating the difference </a:t>
            </a:r>
          </a:p>
        </p:txBody>
      </p:sp>
      <p:sp>
        <p:nvSpPr>
          <p:cNvPr id="14" name="CasellaDiTesto 13">
            <a:extLst>
              <a:ext uri="{FF2B5EF4-FFF2-40B4-BE49-F238E27FC236}">
                <a16:creationId xmlns:a16="http://schemas.microsoft.com/office/drawing/2014/main" id="{ADA99F37-C438-4D55-16ED-536359C44714}"/>
              </a:ext>
            </a:extLst>
          </p:cNvPr>
          <p:cNvSpPr txBox="1"/>
          <p:nvPr/>
        </p:nvSpPr>
        <p:spPr>
          <a:xfrm>
            <a:off x="457201" y="4229101"/>
            <a:ext cx="8258327" cy="707886"/>
          </a:xfrm>
          <a:prstGeom prst="rect">
            <a:avLst/>
          </a:prstGeom>
          <a:noFill/>
        </p:spPr>
        <p:txBody>
          <a:bodyPr wrap="square" rtlCol="0">
            <a:spAutoFit/>
          </a:bodyPr>
          <a:lstStyle/>
          <a:p>
            <a:r>
              <a:rPr lang="en-US" sz="2000" dirty="0">
                <a:solidFill>
                  <a:schemeClr val="accent6">
                    <a:lumMod val="50000"/>
                  </a:schemeClr>
                </a:solidFill>
                <a:latin typeface="Helvetica" panose="020B0604020202020204" pitchFamily="34" charset="0"/>
                <a:cs typeface="Helvetica" panose="020B0604020202020204" pitchFamily="34" charset="0"/>
              </a:rPr>
              <a:t>Which should be lower than the allowed statistical deviation (the 1</a:t>
            </a:r>
            <a:r>
              <a:rPr lang="el-GR" sz="2000" dirty="0">
                <a:solidFill>
                  <a:schemeClr val="accent6">
                    <a:lumMod val="50000"/>
                  </a:schemeClr>
                </a:solidFill>
                <a:latin typeface="Helvetica" panose="020B0604020202020204" pitchFamily="34" charset="0"/>
                <a:cs typeface="Helvetica" panose="020B0604020202020204" pitchFamily="34" charset="0"/>
              </a:rPr>
              <a:t>σ</a:t>
            </a:r>
            <a:r>
              <a:rPr lang="en-US" sz="2000" dirty="0">
                <a:solidFill>
                  <a:schemeClr val="accent6">
                    <a:lumMod val="50000"/>
                  </a:schemeClr>
                </a:solidFill>
                <a:latin typeface="Helvetica" panose="020B0604020202020204" pitchFamily="34" charset="0"/>
                <a:cs typeface="Helvetica" panose="020B0604020202020204" pitchFamily="34" charset="0"/>
              </a:rPr>
              <a:t> difference due to different amount of statistic used by the two methods)</a:t>
            </a:r>
          </a:p>
        </p:txBody>
      </p:sp>
    </p:spTree>
    <p:extLst>
      <p:ext uri="{BB962C8B-B14F-4D97-AF65-F5344CB8AC3E}">
        <p14:creationId xmlns:p14="http://schemas.microsoft.com/office/powerpoint/2010/main" val="1580108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1" y="1002372"/>
            <a:ext cx="8136193" cy="770444"/>
          </a:xfrm>
        </p:spPr>
        <p:txBody>
          <a:bodyPr/>
          <a:lstStyle/>
          <a:p>
            <a:pPr marL="0" indent="0">
              <a:buNone/>
            </a:pPr>
            <a:r>
              <a:rPr lang="en-US" dirty="0">
                <a:solidFill>
                  <a:schemeClr val="accent6">
                    <a:lumMod val="50000"/>
                  </a:schemeClr>
                </a:solidFill>
                <a:latin typeface="Helvetica" panose="020B0604020202020204" pitchFamily="34" charset="0"/>
                <a:cs typeface="Helvetica" panose="020B0604020202020204" pitchFamily="34" charset="0"/>
              </a:rPr>
              <a:t>In the anomalous precession frequency fit, the description of the beam dynamics is crucial to obtain a precise result.</a:t>
            </a:r>
          </a:p>
          <a:p>
            <a:pPr marL="0" indent="0">
              <a:buNone/>
            </a:pPr>
            <a:endParaRPr lang="en-US" dirty="0">
              <a:solidFill>
                <a:schemeClr val="accent6">
                  <a:lumMod val="50000"/>
                </a:schemeClr>
              </a:solidFill>
              <a:latin typeface="Helvetica" panose="020B0604020202020204" pitchFamily="34" charset="0"/>
              <a:cs typeface="Helvetica" panose="020B0604020202020204" pitchFamily="34" charset="0"/>
            </a:endParaRPr>
          </a:p>
          <a:p>
            <a:pPr marL="0" indent="0">
              <a:buNone/>
            </a:pPr>
            <a:r>
              <a:rPr lang="en-US" dirty="0">
                <a:solidFill>
                  <a:schemeClr val="accent6">
                    <a:lumMod val="50000"/>
                  </a:schemeClr>
                </a:solidFill>
                <a:latin typeface="Helvetica" panose="020B0604020202020204" pitchFamily="34" charset="0"/>
                <a:cs typeface="Helvetica" panose="020B0604020202020204" pitchFamily="34" charset="0"/>
              </a:rPr>
              <a:t>Next step: I will perform a fit including the full beam dynamics effects, i.e. with the 22 parameters function.</a:t>
            </a:r>
          </a:p>
          <a:p>
            <a:pPr marL="0" indent="0">
              <a:buNone/>
            </a:pPr>
            <a:r>
              <a:rPr lang="en-US" dirty="0">
                <a:solidFill>
                  <a:schemeClr val="accent6">
                    <a:lumMod val="50000"/>
                  </a:schemeClr>
                </a:solidFill>
                <a:latin typeface="Helvetica" panose="020B0604020202020204" pitchFamily="34" charset="0"/>
                <a:cs typeface="Helvetica" panose="020B0604020202020204" pitchFamily="34" charset="0"/>
              </a:rPr>
              <a:t>Moreover, the study of beam dynamics shows that CBO oscillations are dumped over time. In the fit function this trend is assumed to be exponential. I will study other functional forms to understand the systematic effect of this assumption on the fit.</a:t>
            </a:r>
          </a:p>
          <a:p>
            <a:pPr marL="0" indent="0">
              <a:buNone/>
            </a:pPr>
            <a:endParaRPr lang="en-US" dirty="0">
              <a:solidFill>
                <a:schemeClr val="accent6">
                  <a:lumMod val="50000"/>
                </a:schemeClr>
              </a:solidFill>
              <a:latin typeface="Helvetica" panose="020B0604020202020204" pitchFamily="34" charset="0"/>
              <a:cs typeface="Helvetica" panose="020B0604020202020204" pitchFamily="34" charset="0"/>
            </a:endParaRPr>
          </a:p>
        </p:txBody>
      </p:sp>
      <p:sp>
        <p:nvSpPr>
          <p:cNvPr id="7" name="Title 6"/>
          <p:cNvSpPr>
            <a:spLocks noGrp="1"/>
          </p:cNvSpPr>
          <p:nvPr>
            <p:ph type="title"/>
          </p:nvPr>
        </p:nvSpPr>
        <p:spPr>
          <a:xfrm>
            <a:off x="457200" y="235921"/>
            <a:ext cx="8686800" cy="427877"/>
          </a:xfrm>
        </p:spPr>
        <p:txBody>
          <a:bodyPr/>
          <a:lstStyle/>
          <a:p>
            <a:r>
              <a:rPr lang="en-US" sz="1950" dirty="0"/>
              <a:t>Coming soon</a:t>
            </a:r>
          </a:p>
        </p:txBody>
      </p:sp>
      <p:sp>
        <p:nvSpPr>
          <p:cNvPr id="3" name="Date Placeholder 2"/>
          <p:cNvSpPr>
            <a:spLocks noGrp="1"/>
          </p:cNvSpPr>
          <p:nvPr>
            <p:ph type="dt" sz="half" idx="2"/>
          </p:nvPr>
        </p:nvSpPr>
        <p:spPr/>
        <p:txBody>
          <a:bodyPr/>
          <a:lstStyle/>
          <a:p>
            <a:pPr>
              <a:defRPr/>
            </a:pPr>
            <a:fld id="{E692D5A1-E48D-4258-B745-0203F2C888C9}" type="datetime1">
              <a:rPr lang="en-US" smtClean="0"/>
              <a:t>8/29/2022</a:t>
            </a:fld>
            <a:endParaRPr lang="en-US" dirty="0"/>
          </a:p>
        </p:txBody>
      </p:sp>
      <p:sp>
        <p:nvSpPr>
          <p:cNvPr id="4" name="Footer Placeholder 3"/>
          <p:cNvSpPr>
            <a:spLocks noGrp="1"/>
          </p:cNvSpPr>
          <p:nvPr>
            <p:ph type="ftr" sz="quarter" idx="3"/>
          </p:nvPr>
        </p:nvSpPr>
        <p:spPr/>
        <p:txBody>
          <a:bodyPr/>
          <a:lstStyle/>
          <a:p>
            <a:pPr>
              <a:defRPr/>
            </a:pPr>
            <a:r>
              <a:rPr lang="en-US"/>
              <a:t>Daniele Boccanfuso | Midterm Report</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spTree>
    <p:extLst>
      <p:ext uri="{BB962C8B-B14F-4D97-AF65-F5344CB8AC3E}">
        <p14:creationId xmlns:p14="http://schemas.microsoft.com/office/powerpoint/2010/main" val="570610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457201" y="1002373"/>
                <a:ext cx="4114799" cy="2426627"/>
              </a:xfrm>
            </p:spPr>
            <p:txBody>
              <a:bodyPr/>
              <a:lstStyle/>
              <a:p>
                <a:pPr marL="0" indent="0">
                  <a:buNone/>
                </a:pPr>
                <a:r>
                  <a:rPr lang="en-US" sz="2000" dirty="0">
                    <a:solidFill>
                      <a:schemeClr val="accent6">
                        <a:lumMod val="50000"/>
                      </a:schemeClr>
                    </a:solidFill>
                  </a:rPr>
                  <a:t>The muon’s magnetic moment is given by</a:t>
                </a:r>
                <a14:m>
                  <m:oMath xmlns:m="http://schemas.openxmlformats.org/officeDocument/2006/math">
                    <m:r>
                      <a:rPr lang="it-IT" b="0" i="0" smtClean="0">
                        <a:solidFill>
                          <a:schemeClr val="accent6">
                            <a:lumMod val="50000"/>
                          </a:schemeClr>
                        </a:solidFill>
                        <a:latin typeface="Cambria Math" panose="02040503050406030204" pitchFamily="18" charset="0"/>
                      </a:rPr>
                      <m:t> </m:t>
                    </m:r>
                    <m:acc>
                      <m:accPr>
                        <m:chr m:val="⃗"/>
                        <m:ctrlPr>
                          <a:rPr lang="en-US" i="1" smtClean="0">
                            <a:solidFill>
                              <a:schemeClr val="accent6">
                                <a:lumMod val="50000"/>
                              </a:schemeClr>
                            </a:solidFill>
                            <a:latin typeface="Cambria Math" panose="02040503050406030204" pitchFamily="18" charset="0"/>
                          </a:rPr>
                        </m:ctrlPr>
                      </m:accPr>
                      <m:e>
                        <m:r>
                          <a:rPr lang="en-US" i="1" smtClean="0">
                            <a:solidFill>
                              <a:schemeClr val="accent6">
                                <a:lumMod val="50000"/>
                              </a:schemeClr>
                            </a:solidFill>
                            <a:latin typeface="Cambria Math" panose="02040503050406030204" pitchFamily="18" charset="0"/>
                            <a:ea typeface="Cambria Math" panose="02040503050406030204" pitchFamily="18" charset="0"/>
                          </a:rPr>
                          <m:t>𝜇</m:t>
                        </m:r>
                      </m:e>
                    </m:acc>
                    <m:r>
                      <a:rPr lang="it-IT" b="0" i="1" smtClean="0">
                        <a:solidFill>
                          <a:schemeClr val="accent6">
                            <a:lumMod val="50000"/>
                          </a:schemeClr>
                        </a:solidFill>
                        <a:latin typeface="Cambria Math" panose="02040503050406030204" pitchFamily="18" charset="0"/>
                      </a:rPr>
                      <m:t>=</m:t>
                    </m:r>
                    <m:r>
                      <a:rPr lang="it-IT" b="0" i="1" smtClean="0">
                        <a:solidFill>
                          <a:schemeClr val="accent6">
                            <a:lumMod val="50000"/>
                          </a:schemeClr>
                        </a:solidFill>
                        <a:latin typeface="Cambria Math" panose="02040503050406030204" pitchFamily="18" charset="0"/>
                      </a:rPr>
                      <m:t>𝑔</m:t>
                    </m:r>
                    <m:f>
                      <m:fPr>
                        <m:ctrlPr>
                          <a:rPr lang="it-IT" b="0" i="1" smtClean="0">
                            <a:solidFill>
                              <a:schemeClr val="accent6">
                                <a:lumMod val="50000"/>
                              </a:schemeClr>
                            </a:solidFill>
                            <a:latin typeface="Cambria Math" panose="02040503050406030204" pitchFamily="18" charset="0"/>
                          </a:rPr>
                        </m:ctrlPr>
                      </m:fPr>
                      <m:num>
                        <m:r>
                          <a:rPr lang="it-IT" b="0" i="1" smtClean="0">
                            <a:solidFill>
                              <a:schemeClr val="accent6">
                                <a:lumMod val="50000"/>
                              </a:schemeClr>
                            </a:solidFill>
                            <a:latin typeface="Cambria Math" panose="02040503050406030204" pitchFamily="18" charset="0"/>
                          </a:rPr>
                          <m:t>𝑞</m:t>
                        </m:r>
                      </m:num>
                      <m:den>
                        <m:r>
                          <a:rPr lang="it-IT" b="0" i="1" smtClean="0">
                            <a:solidFill>
                              <a:schemeClr val="accent6">
                                <a:lumMod val="50000"/>
                              </a:schemeClr>
                            </a:solidFill>
                            <a:latin typeface="Cambria Math" panose="02040503050406030204" pitchFamily="18" charset="0"/>
                          </a:rPr>
                          <m:t>2</m:t>
                        </m:r>
                        <m:r>
                          <a:rPr lang="it-IT" b="0" i="1" smtClean="0">
                            <a:solidFill>
                              <a:schemeClr val="accent6">
                                <a:lumMod val="50000"/>
                              </a:schemeClr>
                            </a:solidFill>
                            <a:latin typeface="Cambria Math" panose="02040503050406030204" pitchFamily="18" charset="0"/>
                          </a:rPr>
                          <m:t>𝑚</m:t>
                        </m:r>
                      </m:den>
                    </m:f>
                    <m:acc>
                      <m:accPr>
                        <m:chr m:val="⃗"/>
                        <m:ctrlPr>
                          <a:rPr lang="it-IT" b="0" i="1" smtClean="0">
                            <a:solidFill>
                              <a:schemeClr val="accent6">
                                <a:lumMod val="50000"/>
                              </a:schemeClr>
                            </a:solidFill>
                            <a:latin typeface="Cambria Math" panose="02040503050406030204" pitchFamily="18" charset="0"/>
                          </a:rPr>
                        </m:ctrlPr>
                      </m:accPr>
                      <m:e>
                        <m:r>
                          <a:rPr lang="it-IT" b="0" i="1" smtClean="0">
                            <a:solidFill>
                              <a:schemeClr val="accent6">
                                <a:lumMod val="50000"/>
                              </a:schemeClr>
                            </a:solidFill>
                            <a:latin typeface="Cambria Math" panose="02040503050406030204" pitchFamily="18" charset="0"/>
                          </a:rPr>
                          <m:t>𝑆</m:t>
                        </m:r>
                      </m:e>
                    </m:acc>
                  </m:oMath>
                </a14:m>
                <a:endParaRPr lang="it-IT" dirty="0">
                  <a:solidFill>
                    <a:schemeClr val="accent6">
                      <a:lumMod val="50000"/>
                    </a:schemeClr>
                  </a:solidFill>
                </a:endParaRPr>
              </a:p>
              <a:p>
                <a:pPr marL="0" indent="0">
                  <a:buNone/>
                </a:pPr>
                <a:r>
                  <a:rPr lang="en-US" sz="2000" dirty="0">
                    <a:solidFill>
                      <a:schemeClr val="accent6">
                        <a:lumMod val="50000"/>
                      </a:schemeClr>
                    </a:solidFill>
                  </a:rPr>
                  <a:t>The g-factor of an elementary particle is predicted to be 2 at the first order. Higher order corrections shift this value by ~</a:t>
                </a:r>
                <a14:m>
                  <m:oMath xmlns:m="http://schemas.openxmlformats.org/officeDocument/2006/math">
                    <m:sSup>
                      <m:sSupPr>
                        <m:ctrlPr>
                          <a:rPr lang="en-US" sz="2000" i="1" smtClean="0">
                            <a:solidFill>
                              <a:schemeClr val="accent6">
                                <a:lumMod val="50000"/>
                              </a:schemeClr>
                            </a:solidFill>
                            <a:latin typeface="Cambria Math" panose="02040503050406030204" pitchFamily="18" charset="0"/>
                          </a:rPr>
                        </m:ctrlPr>
                      </m:sSupPr>
                      <m:e>
                        <m:r>
                          <a:rPr lang="it-IT" sz="2000" b="0" i="1" smtClean="0">
                            <a:solidFill>
                              <a:schemeClr val="accent6">
                                <a:lumMod val="50000"/>
                              </a:schemeClr>
                            </a:solidFill>
                            <a:latin typeface="Cambria Math" panose="02040503050406030204" pitchFamily="18" charset="0"/>
                          </a:rPr>
                          <m:t>10</m:t>
                        </m:r>
                      </m:e>
                      <m:sup>
                        <m:r>
                          <a:rPr lang="it-IT" sz="2000" b="0" i="1" smtClean="0">
                            <a:solidFill>
                              <a:schemeClr val="accent6">
                                <a:lumMod val="50000"/>
                              </a:schemeClr>
                            </a:solidFill>
                            <a:latin typeface="Cambria Math" panose="02040503050406030204" pitchFamily="18" charset="0"/>
                          </a:rPr>
                          <m:t>−3</m:t>
                        </m:r>
                      </m:sup>
                    </m:sSup>
                  </m:oMath>
                </a14:m>
                <a:r>
                  <a:rPr lang="en-US" sz="2000" dirty="0">
                    <a:solidFill>
                      <a:schemeClr val="accent6">
                        <a:lumMod val="50000"/>
                      </a:schemeClr>
                    </a:solidFill>
                  </a:rPr>
                  <a:t>.</a:t>
                </a:r>
              </a:p>
              <a:p>
                <a:pPr marL="0" indent="0">
                  <a:buNone/>
                </a:pPr>
                <a:r>
                  <a:rPr lang="en-US" sz="2000" dirty="0">
                    <a:solidFill>
                      <a:schemeClr val="accent6">
                        <a:lumMod val="50000"/>
                      </a:schemeClr>
                    </a:solidFill>
                  </a:rPr>
                  <a:t> We define the muon anomaly as:</a:t>
                </a:r>
              </a:p>
              <a:p>
                <a:pPr marL="0" indent="0">
                  <a:buNone/>
                </a:pPr>
                <a:r>
                  <a:rPr lang="en-US" sz="2000" dirty="0">
                    <a:solidFill>
                      <a:schemeClr val="accent6">
                        <a:lumMod val="50000"/>
                      </a:schemeClr>
                    </a:solidFill>
                  </a:rPr>
                  <a:t> 		        </a:t>
                </a:r>
                <a14:m>
                  <m:oMath xmlns:m="http://schemas.openxmlformats.org/officeDocument/2006/math">
                    <m:sSub>
                      <m:sSubPr>
                        <m:ctrlPr>
                          <a:rPr lang="en-US" i="1" smtClean="0">
                            <a:solidFill>
                              <a:schemeClr val="accent6">
                                <a:lumMod val="50000"/>
                              </a:schemeClr>
                            </a:solidFill>
                            <a:latin typeface="Cambria Math" panose="02040503050406030204" pitchFamily="18" charset="0"/>
                          </a:rPr>
                        </m:ctrlPr>
                      </m:sSubPr>
                      <m:e>
                        <m:r>
                          <a:rPr lang="it-IT" b="0" i="1" smtClean="0">
                            <a:solidFill>
                              <a:schemeClr val="accent6">
                                <a:lumMod val="50000"/>
                              </a:schemeClr>
                            </a:solidFill>
                            <a:latin typeface="Cambria Math" panose="02040503050406030204" pitchFamily="18" charset="0"/>
                          </a:rPr>
                          <m:t>𝑎</m:t>
                        </m:r>
                      </m:e>
                      <m:sub>
                        <m:r>
                          <a:rPr lang="en-US" i="1" smtClean="0">
                            <a:solidFill>
                              <a:schemeClr val="accent6">
                                <a:lumMod val="50000"/>
                              </a:schemeClr>
                            </a:solidFill>
                            <a:latin typeface="Cambria Math" panose="02040503050406030204" pitchFamily="18" charset="0"/>
                            <a:ea typeface="Cambria Math" panose="02040503050406030204" pitchFamily="18" charset="0"/>
                          </a:rPr>
                          <m:t>𝜇</m:t>
                        </m:r>
                      </m:sub>
                    </m:sSub>
                    <m:r>
                      <a:rPr lang="it-IT" b="0" i="1" smtClean="0">
                        <a:solidFill>
                          <a:schemeClr val="accent6">
                            <a:lumMod val="50000"/>
                          </a:schemeClr>
                        </a:solidFill>
                        <a:latin typeface="Cambria Math" panose="02040503050406030204" pitchFamily="18" charset="0"/>
                      </a:rPr>
                      <m:t>=</m:t>
                    </m:r>
                    <m:f>
                      <m:fPr>
                        <m:ctrlPr>
                          <a:rPr lang="it-IT" b="0" i="1" smtClean="0">
                            <a:solidFill>
                              <a:schemeClr val="accent6">
                                <a:lumMod val="50000"/>
                              </a:schemeClr>
                            </a:solidFill>
                            <a:latin typeface="Cambria Math" panose="02040503050406030204" pitchFamily="18" charset="0"/>
                          </a:rPr>
                        </m:ctrlPr>
                      </m:fPr>
                      <m:num>
                        <m:r>
                          <a:rPr lang="it-IT" b="0" i="1" smtClean="0">
                            <a:solidFill>
                              <a:schemeClr val="accent6">
                                <a:lumMod val="50000"/>
                              </a:schemeClr>
                            </a:solidFill>
                            <a:latin typeface="Cambria Math" panose="02040503050406030204" pitchFamily="18" charset="0"/>
                          </a:rPr>
                          <m:t>𝑔</m:t>
                        </m:r>
                        <m:r>
                          <a:rPr lang="it-IT" b="0" i="1" smtClean="0">
                            <a:solidFill>
                              <a:schemeClr val="accent6">
                                <a:lumMod val="50000"/>
                              </a:schemeClr>
                            </a:solidFill>
                            <a:latin typeface="Cambria Math" panose="02040503050406030204" pitchFamily="18" charset="0"/>
                          </a:rPr>
                          <m:t>−2</m:t>
                        </m:r>
                      </m:num>
                      <m:den>
                        <m:r>
                          <a:rPr lang="it-IT" b="0" i="1" smtClean="0">
                            <a:solidFill>
                              <a:schemeClr val="accent6">
                                <a:lumMod val="50000"/>
                              </a:schemeClr>
                            </a:solidFill>
                            <a:latin typeface="Cambria Math" panose="02040503050406030204" pitchFamily="18" charset="0"/>
                          </a:rPr>
                          <m:t>2</m:t>
                        </m:r>
                      </m:den>
                    </m:f>
                  </m:oMath>
                </a14:m>
                <a:r>
                  <a:rPr lang="en-US" sz="2000" dirty="0">
                    <a:solidFill>
                      <a:schemeClr val="accent6">
                        <a:lumMod val="50000"/>
                      </a:schemeClr>
                    </a:solidFill>
                  </a:rPr>
                  <a:t>  </a:t>
                </a:r>
              </a:p>
              <a:p>
                <a:pPr marL="0" indent="0">
                  <a:buNone/>
                </a:pPr>
                <a:endParaRPr lang="en-US" dirty="0">
                  <a:solidFill>
                    <a:schemeClr val="accent6">
                      <a:lumMod val="50000"/>
                    </a:schemeClr>
                  </a:solidFill>
                </a:endParaRPr>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457201" y="1002373"/>
                <a:ext cx="4114799" cy="2426627"/>
              </a:xfrm>
              <a:blipFill>
                <a:blip r:embed="rId3"/>
                <a:stretch>
                  <a:fillRect l="-3704" t="-3008" r="-593" b="-32832"/>
                </a:stretch>
              </a:blipFill>
            </p:spPr>
            <p:txBody>
              <a:bodyPr/>
              <a:lstStyle/>
              <a:p>
                <a:r>
                  <a:rPr lang="en-US">
                    <a:noFill/>
                  </a:rPr>
                  <a:t> </a:t>
                </a:r>
              </a:p>
            </p:txBody>
          </p:sp>
        </mc:Fallback>
      </mc:AlternateContent>
      <p:sp>
        <p:nvSpPr>
          <p:cNvPr id="7" name="Title 6"/>
          <p:cNvSpPr>
            <a:spLocks noGrp="1"/>
          </p:cNvSpPr>
          <p:nvPr>
            <p:ph type="title"/>
          </p:nvPr>
        </p:nvSpPr>
        <p:spPr>
          <a:xfrm>
            <a:off x="457200" y="235921"/>
            <a:ext cx="8686800" cy="427877"/>
          </a:xfrm>
        </p:spPr>
        <p:txBody>
          <a:bodyPr/>
          <a:lstStyle/>
          <a:p>
            <a:r>
              <a:rPr lang="en-US" sz="1950" dirty="0"/>
              <a:t>The muon magnetic moment</a:t>
            </a:r>
          </a:p>
        </p:txBody>
      </p:sp>
      <p:sp>
        <p:nvSpPr>
          <p:cNvPr id="3" name="Date Placeholder 2"/>
          <p:cNvSpPr>
            <a:spLocks noGrp="1"/>
          </p:cNvSpPr>
          <p:nvPr>
            <p:ph type="dt" sz="half" idx="2"/>
          </p:nvPr>
        </p:nvSpPr>
        <p:spPr/>
        <p:txBody>
          <a:bodyPr/>
          <a:lstStyle/>
          <a:p>
            <a:pPr>
              <a:defRPr/>
            </a:pPr>
            <a:fld id="{3F6ACC5F-E97F-4A4E-8F17-8879C13DC921}" type="datetime1">
              <a:rPr lang="en-US" smtClean="0"/>
              <a:t>8/29/2022</a:t>
            </a:fld>
            <a:endParaRPr lang="en-US" dirty="0"/>
          </a:p>
        </p:txBody>
      </p:sp>
      <p:sp>
        <p:nvSpPr>
          <p:cNvPr id="4" name="Footer Placeholder 3"/>
          <p:cNvSpPr>
            <a:spLocks noGrp="1"/>
          </p:cNvSpPr>
          <p:nvPr>
            <p:ph type="ftr" sz="quarter" idx="3"/>
          </p:nvPr>
        </p:nvSpPr>
        <p:spPr/>
        <p:txBody>
          <a:bodyPr/>
          <a:lstStyle/>
          <a:p>
            <a:pPr>
              <a:defRPr/>
            </a:pPr>
            <a:r>
              <a:rPr lang="en-US"/>
              <a:t>Daniele Boccanfuso | Midterm Report</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B46B5346-C878-A808-B9D2-02712A8CE9C1}"/>
                  </a:ext>
                </a:extLst>
              </p:cNvPr>
              <p:cNvSpPr txBox="1"/>
              <p:nvPr/>
            </p:nvSpPr>
            <p:spPr>
              <a:xfrm>
                <a:off x="369611" y="4370321"/>
                <a:ext cx="8404776" cy="1747210"/>
              </a:xfrm>
              <a:prstGeom prst="rect">
                <a:avLst/>
              </a:prstGeom>
              <a:noFill/>
            </p:spPr>
            <p:txBody>
              <a:bodyPr wrap="square" rtlCol="0">
                <a:spAutoFit/>
              </a:bodyPr>
              <a:lstStyle/>
              <a:p>
                <a:r>
                  <a:rPr lang="en-US" sz="2000" dirty="0">
                    <a:solidFill>
                      <a:schemeClr val="accent6">
                        <a:lumMod val="50000"/>
                      </a:schemeClr>
                    </a:solidFill>
                    <a:latin typeface="Helvetica" panose="020B0604020202020204" pitchFamily="34" charset="0"/>
                    <a:cs typeface="Helvetica" panose="020B0604020202020204" pitchFamily="34" charset="0"/>
                  </a:rPr>
                  <a:t>All particles interacting with the muon (high order loops) contribute to </a:t>
                </a:r>
                <a14:m>
                  <m:oMath xmlns:m="http://schemas.openxmlformats.org/officeDocument/2006/math">
                    <m:sSub>
                      <m:sSubPr>
                        <m:ctrlPr>
                          <a:rPr lang="en-US" sz="2000" i="1" smtClean="0">
                            <a:solidFill>
                              <a:schemeClr val="accent6">
                                <a:lumMod val="50000"/>
                              </a:schemeClr>
                            </a:solidFill>
                            <a:latin typeface="Cambria Math" panose="02040503050406030204" pitchFamily="18" charset="0"/>
                          </a:rPr>
                        </m:ctrlPr>
                      </m:sSubPr>
                      <m:e>
                        <m:r>
                          <a:rPr lang="it-IT" sz="2000" b="0" i="1" smtClean="0">
                            <a:solidFill>
                              <a:schemeClr val="accent6">
                                <a:lumMod val="50000"/>
                              </a:schemeClr>
                            </a:solidFill>
                            <a:latin typeface="Cambria Math" panose="02040503050406030204" pitchFamily="18" charset="0"/>
                          </a:rPr>
                          <m:t>𝑎</m:t>
                        </m:r>
                      </m:e>
                      <m:sub>
                        <m:r>
                          <a:rPr lang="en-US" sz="2000" i="1" smtClean="0">
                            <a:solidFill>
                              <a:schemeClr val="accent6">
                                <a:lumMod val="50000"/>
                              </a:schemeClr>
                            </a:solidFill>
                            <a:latin typeface="Cambria Math" panose="02040503050406030204" pitchFamily="18" charset="0"/>
                            <a:ea typeface="Cambria Math" panose="02040503050406030204" pitchFamily="18" charset="0"/>
                          </a:rPr>
                          <m:t>𝜇</m:t>
                        </m:r>
                      </m:sub>
                    </m:sSub>
                    <m:r>
                      <a:rPr lang="it-IT" sz="2000" b="0" i="0" smtClean="0">
                        <a:solidFill>
                          <a:schemeClr val="accent6">
                            <a:lumMod val="50000"/>
                          </a:schemeClr>
                        </a:solidFill>
                        <a:latin typeface="Cambria Math" panose="02040503050406030204" pitchFamily="18" charset="0"/>
                        <a:ea typeface="Cambria Math" panose="02040503050406030204" pitchFamily="18" charset="0"/>
                      </a:rPr>
                      <m:t>,</m:t>
                    </m:r>
                  </m:oMath>
                </a14:m>
                <a:r>
                  <a:rPr lang="en-US" sz="2000" dirty="0">
                    <a:solidFill>
                      <a:schemeClr val="accent6">
                        <a:lumMod val="50000"/>
                      </a:schemeClr>
                    </a:solidFill>
                    <a:latin typeface="Helvetica" panose="020B0604020202020204" pitchFamily="34" charset="0"/>
                    <a:cs typeface="Helvetica" panose="020B0604020202020204" pitchFamily="34" charset="0"/>
                  </a:rPr>
                  <a:t> even the ones we haven’t discovered yet! This makes any discrepancy between the theoretical and experimental value of </a:t>
                </a:r>
                <a14:m>
                  <m:oMath xmlns:m="http://schemas.openxmlformats.org/officeDocument/2006/math">
                    <m:sSub>
                      <m:sSubPr>
                        <m:ctrlPr>
                          <a:rPr lang="en-US" i="1" smtClean="0">
                            <a:solidFill>
                              <a:schemeClr val="accent6">
                                <a:lumMod val="50000"/>
                              </a:schemeClr>
                            </a:solidFill>
                            <a:latin typeface="Cambria Math" panose="02040503050406030204" pitchFamily="18" charset="0"/>
                            <a:cs typeface="Helvetica" panose="020B0604020202020204" pitchFamily="34" charset="0"/>
                          </a:rPr>
                        </m:ctrlPr>
                      </m:sSubPr>
                      <m:e>
                        <m:r>
                          <a:rPr lang="it-IT" b="0" i="1" smtClean="0">
                            <a:solidFill>
                              <a:schemeClr val="accent6">
                                <a:lumMod val="50000"/>
                              </a:schemeClr>
                            </a:solidFill>
                            <a:latin typeface="Cambria Math" panose="02040503050406030204" pitchFamily="18" charset="0"/>
                            <a:cs typeface="Helvetica" panose="020B0604020202020204" pitchFamily="34" charset="0"/>
                          </a:rPr>
                          <m:t>𝑎</m:t>
                        </m:r>
                      </m:e>
                      <m:sub>
                        <m:r>
                          <a:rPr lang="en-US" i="1" smtClean="0">
                            <a:solidFill>
                              <a:schemeClr val="accent6">
                                <a:lumMod val="50000"/>
                              </a:schemeClr>
                            </a:solidFill>
                            <a:latin typeface="Cambria Math" panose="02040503050406030204" pitchFamily="18" charset="0"/>
                            <a:ea typeface="Cambria Math" panose="02040503050406030204" pitchFamily="18" charset="0"/>
                            <a:cs typeface="Helvetica" panose="020B0604020202020204" pitchFamily="34" charset="0"/>
                          </a:rPr>
                          <m:t>𝜇</m:t>
                        </m:r>
                      </m:sub>
                    </m:sSub>
                  </m:oMath>
                </a14:m>
                <a:r>
                  <a:rPr lang="en-US" sz="2000" dirty="0">
                    <a:solidFill>
                      <a:schemeClr val="accent6">
                        <a:lumMod val="50000"/>
                      </a:schemeClr>
                    </a:solidFill>
                    <a:latin typeface="Helvetica" panose="020B0604020202020204" pitchFamily="34" charset="0"/>
                    <a:cs typeface="Helvetica" panose="020B0604020202020204" pitchFamily="34" charset="0"/>
                  </a:rPr>
                  <a:t> hint of new physics.</a:t>
                </a:r>
              </a:p>
              <a:p>
                <a:endParaRPr lang="en-US" sz="2000" dirty="0">
                  <a:solidFill>
                    <a:schemeClr val="accent6">
                      <a:lumMod val="50000"/>
                    </a:schemeClr>
                  </a:solidFill>
                  <a:latin typeface="Helvetica" panose="020B0604020202020204" pitchFamily="34" charset="0"/>
                  <a:cs typeface="Helvetica" panose="020B0604020202020204" pitchFamily="34" charset="0"/>
                </a:endParaRPr>
              </a:p>
            </p:txBody>
          </p:sp>
        </mc:Choice>
        <mc:Fallback xmlns="">
          <p:sp>
            <p:nvSpPr>
              <p:cNvPr id="10" name="CasellaDiTesto 9">
                <a:extLst>
                  <a:ext uri="{FF2B5EF4-FFF2-40B4-BE49-F238E27FC236}">
                    <a16:creationId xmlns:a16="http://schemas.microsoft.com/office/drawing/2014/main" id="{B46B5346-C878-A808-B9D2-02712A8CE9C1}"/>
                  </a:ext>
                </a:extLst>
              </p:cNvPr>
              <p:cNvSpPr txBox="1">
                <a:spLocks noRot="1" noChangeAspect="1" noMove="1" noResize="1" noEditPoints="1" noAdjustHandles="1" noChangeArrowheads="1" noChangeShapeType="1" noTextEdit="1"/>
              </p:cNvSpPr>
              <p:nvPr/>
            </p:nvSpPr>
            <p:spPr>
              <a:xfrm>
                <a:off x="369611" y="4370321"/>
                <a:ext cx="8404776" cy="1747210"/>
              </a:xfrm>
              <a:prstGeom prst="rect">
                <a:avLst/>
              </a:prstGeom>
              <a:blipFill>
                <a:blip r:embed="rId4"/>
                <a:stretch>
                  <a:fillRect l="-798" t="-2091"/>
                </a:stretch>
              </a:blipFill>
            </p:spPr>
            <p:txBody>
              <a:bodyPr/>
              <a:lstStyle/>
              <a:p>
                <a:r>
                  <a:rPr lang="en-US">
                    <a:noFill/>
                  </a:rPr>
                  <a:t> </a:t>
                </a:r>
              </a:p>
            </p:txBody>
          </p:sp>
        </mc:Fallback>
      </mc:AlternateContent>
      <p:pic>
        <p:nvPicPr>
          <p:cNvPr id="9" name="Immagine 8">
            <a:extLst>
              <a:ext uri="{FF2B5EF4-FFF2-40B4-BE49-F238E27FC236}">
                <a16:creationId xmlns:a16="http://schemas.microsoft.com/office/drawing/2014/main" id="{BA507F6D-71F4-2237-BC12-D34F012714D6}"/>
              </a:ext>
            </a:extLst>
          </p:cNvPr>
          <p:cNvPicPr>
            <a:picLocks noChangeAspect="1"/>
          </p:cNvPicPr>
          <p:nvPr/>
        </p:nvPicPr>
        <p:blipFill>
          <a:blip r:embed="rId5"/>
          <a:stretch>
            <a:fillRect/>
          </a:stretch>
        </p:blipFill>
        <p:spPr>
          <a:xfrm>
            <a:off x="4773329" y="1028365"/>
            <a:ext cx="4001058" cy="1600423"/>
          </a:xfrm>
          <a:prstGeom prst="rect">
            <a:avLst/>
          </a:prstGeom>
        </p:spPr>
      </p:pic>
      <p:pic>
        <p:nvPicPr>
          <p:cNvPr id="12" name="Immagine 11">
            <a:extLst>
              <a:ext uri="{FF2B5EF4-FFF2-40B4-BE49-F238E27FC236}">
                <a16:creationId xmlns:a16="http://schemas.microsoft.com/office/drawing/2014/main" id="{315480E3-5CD0-51E0-0E90-3EDA6B7A5EAD}"/>
              </a:ext>
            </a:extLst>
          </p:cNvPr>
          <p:cNvPicPr>
            <a:picLocks noChangeAspect="1"/>
          </p:cNvPicPr>
          <p:nvPr/>
        </p:nvPicPr>
        <p:blipFill>
          <a:blip r:embed="rId6"/>
          <a:stretch>
            <a:fillRect/>
          </a:stretch>
        </p:blipFill>
        <p:spPr>
          <a:xfrm>
            <a:off x="4574458" y="2631687"/>
            <a:ext cx="4220164" cy="1638529"/>
          </a:xfrm>
          <a:prstGeom prst="rect">
            <a:avLst/>
          </a:prstGeom>
        </p:spPr>
      </p:pic>
    </p:spTree>
    <p:extLst>
      <p:ext uri="{BB962C8B-B14F-4D97-AF65-F5344CB8AC3E}">
        <p14:creationId xmlns:p14="http://schemas.microsoft.com/office/powerpoint/2010/main" val="3784689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85515550-CF77-EA9A-3F22-8AD13F0A658F}"/>
              </a:ext>
            </a:extLst>
          </p:cNvPr>
          <p:cNvSpPr>
            <a:spLocks noGrp="1"/>
          </p:cNvSpPr>
          <p:nvPr>
            <p:ph type="title"/>
          </p:nvPr>
        </p:nvSpPr>
        <p:spPr>
          <a:xfrm>
            <a:off x="228600" y="3604557"/>
            <a:ext cx="8686800" cy="427877"/>
          </a:xfrm>
        </p:spPr>
        <p:txBody>
          <a:bodyPr/>
          <a:lstStyle/>
          <a:p>
            <a:pPr algn="ctr"/>
            <a:r>
              <a:rPr lang="en-US" sz="4800" dirty="0"/>
              <a:t>THANKS FOR YOUR ATTENTION</a:t>
            </a:r>
          </a:p>
        </p:txBody>
      </p:sp>
      <p:sp>
        <p:nvSpPr>
          <p:cNvPr id="4" name="Segnaposto data 3">
            <a:extLst>
              <a:ext uri="{FF2B5EF4-FFF2-40B4-BE49-F238E27FC236}">
                <a16:creationId xmlns:a16="http://schemas.microsoft.com/office/drawing/2014/main" id="{BAE7B7B8-94E9-C85A-B666-7D621EF3A611}"/>
              </a:ext>
            </a:extLst>
          </p:cNvPr>
          <p:cNvSpPr>
            <a:spLocks noGrp="1"/>
          </p:cNvSpPr>
          <p:nvPr>
            <p:ph type="dt" sz="half" idx="2"/>
          </p:nvPr>
        </p:nvSpPr>
        <p:spPr/>
        <p:txBody>
          <a:bodyPr/>
          <a:lstStyle/>
          <a:p>
            <a:pPr>
              <a:defRPr/>
            </a:pPr>
            <a:fld id="{A4A398F8-EA4B-4E5D-926F-6E0F2FCB8BE0}" type="datetime1">
              <a:rPr lang="en-US" smtClean="0"/>
              <a:t>8/29/2022</a:t>
            </a:fld>
            <a:endParaRPr lang="en-US" dirty="0"/>
          </a:p>
        </p:txBody>
      </p:sp>
      <p:sp>
        <p:nvSpPr>
          <p:cNvPr id="5" name="Segnaposto piè di pagina 4">
            <a:extLst>
              <a:ext uri="{FF2B5EF4-FFF2-40B4-BE49-F238E27FC236}">
                <a16:creationId xmlns:a16="http://schemas.microsoft.com/office/drawing/2014/main" id="{B62D4243-6C92-2A8E-1ACA-A319CFB35F2D}"/>
              </a:ext>
            </a:extLst>
          </p:cNvPr>
          <p:cNvSpPr>
            <a:spLocks noGrp="1"/>
          </p:cNvSpPr>
          <p:nvPr>
            <p:ph type="ftr" sz="quarter" idx="3"/>
          </p:nvPr>
        </p:nvSpPr>
        <p:spPr/>
        <p:txBody>
          <a:bodyPr/>
          <a:lstStyle/>
          <a:p>
            <a:pPr>
              <a:defRPr/>
            </a:pPr>
            <a:r>
              <a:rPr lang="en-US"/>
              <a:t>Daniele Boccanfuso | Midterm Report</a:t>
            </a:r>
            <a:endParaRPr lang="en-US" b="1" dirty="0"/>
          </a:p>
        </p:txBody>
      </p:sp>
      <p:sp>
        <p:nvSpPr>
          <p:cNvPr id="6" name="Segnaposto numero diapositiva 5">
            <a:extLst>
              <a:ext uri="{FF2B5EF4-FFF2-40B4-BE49-F238E27FC236}">
                <a16:creationId xmlns:a16="http://schemas.microsoft.com/office/drawing/2014/main" id="{A73A6BE5-2CD3-9E4A-C6D2-D2339B5D8B2C}"/>
              </a:ext>
            </a:extLst>
          </p:cNvPr>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spTree>
    <p:extLst>
      <p:ext uri="{BB962C8B-B14F-4D97-AF65-F5344CB8AC3E}">
        <p14:creationId xmlns:p14="http://schemas.microsoft.com/office/powerpoint/2010/main" val="2000066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457201" y="1002373"/>
                <a:ext cx="8448804" cy="1628094"/>
              </a:xfrm>
            </p:spPr>
            <p:txBody>
              <a:bodyPr/>
              <a:lstStyle/>
              <a:p>
                <a:pPr marL="0" indent="0">
                  <a:buNone/>
                </a:pPr>
                <a:r>
                  <a:rPr lang="en-US" sz="2000" dirty="0">
                    <a:solidFill>
                      <a:schemeClr val="accent6">
                        <a:lumMod val="50000"/>
                      </a:schemeClr>
                    </a:solidFill>
                    <a:latin typeface="Helvetica" panose="020B0604020202020204" pitchFamily="34" charset="0"/>
                    <a:cs typeface="Helvetica" panose="020B0604020202020204" pitchFamily="34" charset="0"/>
                  </a:rPr>
                  <a:t>A magnetic field induces a precession motion of the particle’s spin.</a:t>
                </a:r>
              </a:p>
              <a:p>
                <a:pPr marL="0" indent="0">
                  <a:buNone/>
                </a:pPr>
                <a:r>
                  <a:rPr lang="en-US" sz="2000" dirty="0">
                    <a:solidFill>
                      <a:schemeClr val="accent6">
                        <a:lumMod val="50000"/>
                      </a:schemeClr>
                    </a:solidFill>
                    <a:latin typeface="Helvetica" panose="020B0604020202020204" pitchFamily="34" charset="0"/>
                    <a:cs typeface="Helvetica" panose="020B0604020202020204" pitchFamily="34" charset="0"/>
                  </a:rPr>
                  <a:t>The precession frequency is given by:</a:t>
                </a:r>
              </a:p>
              <a:p>
                <a:pPr marL="0" indent="0">
                  <a:buNone/>
                </a:pPr>
                <a:r>
                  <a:rPr lang="en-US" sz="2300" dirty="0">
                    <a:solidFill>
                      <a:schemeClr val="accent6">
                        <a:lumMod val="50000"/>
                      </a:schemeClr>
                    </a:solidFill>
                    <a:cs typeface="Helvetica" panose="020B0604020202020204" pitchFamily="34" charset="0"/>
                  </a:rPr>
                  <a:t>	</a:t>
                </a:r>
                <a14:m>
                  <m:oMath xmlns:m="http://schemas.openxmlformats.org/officeDocument/2006/math">
                    <m:sSub>
                      <m:sSubPr>
                        <m:ctrlPr>
                          <a:rPr lang="en-US" sz="2300" i="1" smtClean="0">
                            <a:solidFill>
                              <a:schemeClr val="accent6">
                                <a:lumMod val="50000"/>
                              </a:schemeClr>
                            </a:solidFill>
                            <a:latin typeface="Cambria Math" panose="02040503050406030204" pitchFamily="18" charset="0"/>
                            <a:cs typeface="Helvetica" panose="020B0604020202020204" pitchFamily="34" charset="0"/>
                          </a:rPr>
                        </m:ctrlPr>
                      </m:sSubPr>
                      <m:e>
                        <m:acc>
                          <m:accPr>
                            <m:chr m:val="⃗"/>
                            <m:ctrlPr>
                              <a:rPr lang="en-US" sz="2300" i="1" smtClean="0">
                                <a:solidFill>
                                  <a:schemeClr val="accent6">
                                    <a:lumMod val="50000"/>
                                  </a:schemeClr>
                                </a:solidFill>
                                <a:latin typeface="Cambria Math" panose="02040503050406030204" pitchFamily="18" charset="0"/>
                                <a:cs typeface="Helvetica" panose="020B0604020202020204" pitchFamily="34" charset="0"/>
                              </a:rPr>
                            </m:ctrlPr>
                          </m:accPr>
                          <m:e>
                            <m:r>
                              <a:rPr lang="en-US" sz="2300" i="1" smtClean="0">
                                <a:solidFill>
                                  <a:schemeClr val="accent6">
                                    <a:lumMod val="50000"/>
                                  </a:schemeClr>
                                </a:solidFill>
                                <a:latin typeface="Cambria Math" panose="02040503050406030204" pitchFamily="18" charset="0"/>
                                <a:ea typeface="Cambria Math" panose="02040503050406030204" pitchFamily="18" charset="0"/>
                                <a:cs typeface="Helvetica" panose="020B0604020202020204" pitchFamily="34" charset="0"/>
                              </a:rPr>
                              <m:t>𝜔</m:t>
                            </m:r>
                          </m:e>
                        </m:acc>
                      </m:e>
                      <m:sub>
                        <m:r>
                          <a:rPr lang="it-IT" sz="2300" b="0" i="1" smtClean="0">
                            <a:solidFill>
                              <a:schemeClr val="accent6">
                                <a:lumMod val="50000"/>
                              </a:schemeClr>
                            </a:solidFill>
                            <a:latin typeface="Cambria Math" panose="02040503050406030204" pitchFamily="18" charset="0"/>
                            <a:cs typeface="Helvetica" panose="020B0604020202020204" pitchFamily="34" charset="0"/>
                          </a:rPr>
                          <m:t>𝑎</m:t>
                        </m:r>
                      </m:sub>
                    </m:sSub>
                    <m:r>
                      <a:rPr lang="it-IT" sz="2300" b="0" i="1" smtClean="0">
                        <a:solidFill>
                          <a:schemeClr val="accent6">
                            <a:lumMod val="50000"/>
                          </a:schemeClr>
                        </a:solidFill>
                        <a:latin typeface="Cambria Math" panose="02040503050406030204" pitchFamily="18" charset="0"/>
                        <a:cs typeface="Helvetica" panose="020B0604020202020204" pitchFamily="34" charset="0"/>
                      </a:rPr>
                      <m:t>= </m:t>
                    </m:r>
                    <m:sSub>
                      <m:sSubPr>
                        <m:ctrlPr>
                          <a:rPr lang="it-IT" sz="2300" b="0" i="1" smtClean="0">
                            <a:solidFill>
                              <a:schemeClr val="accent6">
                                <a:lumMod val="50000"/>
                              </a:schemeClr>
                            </a:solidFill>
                            <a:latin typeface="Cambria Math" panose="02040503050406030204" pitchFamily="18" charset="0"/>
                            <a:cs typeface="Helvetica" panose="020B0604020202020204" pitchFamily="34" charset="0"/>
                          </a:rPr>
                        </m:ctrlPr>
                      </m:sSubPr>
                      <m:e>
                        <m:r>
                          <a:rPr lang="it-IT" sz="2300" b="0" i="1" smtClean="0">
                            <a:solidFill>
                              <a:schemeClr val="accent6">
                                <a:lumMod val="50000"/>
                              </a:schemeClr>
                            </a:solidFill>
                            <a:latin typeface="Cambria Math" panose="02040503050406030204" pitchFamily="18" charset="0"/>
                            <a:cs typeface="Helvetica" panose="020B0604020202020204" pitchFamily="34" charset="0"/>
                          </a:rPr>
                          <m:t>𝑎</m:t>
                        </m:r>
                      </m:e>
                      <m:sub>
                        <m:r>
                          <a:rPr lang="it-IT" sz="2300" b="0" i="1" smtClean="0">
                            <a:solidFill>
                              <a:schemeClr val="accent6">
                                <a:lumMod val="50000"/>
                              </a:schemeClr>
                            </a:solidFill>
                            <a:latin typeface="Cambria Math" panose="02040503050406030204" pitchFamily="18" charset="0"/>
                            <a:ea typeface="Cambria Math" panose="02040503050406030204" pitchFamily="18" charset="0"/>
                            <a:cs typeface="Helvetica" panose="020B0604020202020204" pitchFamily="34" charset="0"/>
                          </a:rPr>
                          <m:t>𝜇</m:t>
                        </m:r>
                      </m:sub>
                    </m:sSub>
                    <m:f>
                      <m:fPr>
                        <m:ctrlPr>
                          <a:rPr lang="it-IT" sz="2300" b="0" i="1" smtClean="0">
                            <a:solidFill>
                              <a:schemeClr val="accent6">
                                <a:lumMod val="50000"/>
                              </a:schemeClr>
                            </a:solidFill>
                            <a:latin typeface="Cambria Math" panose="02040503050406030204" pitchFamily="18" charset="0"/>
                            <a:cs typeface="Helvetica" panose="020B0604020202020204" pitchFamily="34" charset="0"/>
                          </a:rPr>
                        </m:ctrlPr>
                      </m:fPr>
                      <m:num>
                        <m:r>
                          <a:rPr lang="it-IT" sz="2300" b="0" i="1" smtClean="0">
                            <a:solidFill>
                              <a:schemeClr val="accent6">
                                <a:lumMod val="50000"/>
                              </a:schemeClr>
                            </a:solidFill>
                            <a:latin typeface="Cambria Math" panose="02040503050406030204" pitchFamily="18" charset="0"/>
                            <a:cs typeface="Helvetica" panose="020B0604020202020204" pitchFamily="34" charset="0"/>
                          </a:rPr>
                          <m:t>𝑒</m:t>
                        </m:r>
                        <m:acc>
                          <m:accPr>
                            <m:chr m:val="⃗"/>
                            <m:ctrlPr>
                              <a:rPr lang="it-IT" sz="2300" b="0" i="1" smtClean="0">
                                <a:solidFill>
                                  <a:schemeClr val="accent6">
                                    <a:lumMod val="50000"/>
                                  </a:schemeClr>
                                </a:solidFill>
                                <a:latin typeface="Cambria Math" panose="02040503050406030204" pitchFamily="18" charset="0"/>
                                <a:cs typeface="Helvetica" panose="020B0604020202020204" pitchFamily="34" charset="0"/>
                              </a:rPr>
                            </m:ctrlPr>
                          </m:accPr>
                          <m:e>
                            <m:r>
                              <a:rPr lang="it-IT" sz="2300" b="0" i="1" smtClean="0">
                                <a:solidFill>
                                  <a:schemeClr val="accent6">
                                    <a:lumMod val="50000"/>
                                  </a:schemeClr>
                                </a:solidFill>
                                <a:latin typeface="Cambria Math" panose="02040503050406030204" pitchFamily="18" charset="0"/>
                                <a:cs typeface="Helvetica" panose="020B0604020202020204" pitchFamily="34" charset="0"/>
                              </a:rPr>
                              <m:t>𝐵</m:t>
                            </m:r>
                          </m:e>
                        </m:acc>
                      </m:num>
                      <m:den>
                        <m:r>
                          <a:rPr lang="it-IT" sz="2300" b="0" i="1" smtClean="0">
                            <a:solidFill>
                              <a:schemeClr val="accent6">
                                <a:lumMod val="50000"/>
                              </a:schemeClr>
                            </a:solidFill>
                            <a:latin typeface="Cambria Math" panose="02040503050406030204" pitchFamily="18" charset="0"/>
                            <a:cs typeface="Helvetica" panose="020B0604020202020204" pitchFamily="34" charset="0"/>
                          </a:rPr>
                          <m:t>𝑚</m:t>
                        </m:r>
                      </m:den>
                    </m:f>
                  </m:oMath>
                </a14:m>
                <a:endParaRPr lang="en-US" sz="2300" dirty="0">
                  <a:solidFill>
                    <a:schemeClr val="accent6">
                      <a:lumMod val="50000"/>
                    </a:schemeClr>
                  </a:solidFill>
                  <a:latin typeface="Helvetica" panose="020B0604020202020204" pitchFamily="34" charset="0"/>
                  <a:cs typeface="Helvetica" panose="020B0604020202020204" pitchFamily="34" charset="0"/>
                </a:endParaRPr>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457201" y="1002373"/>
                <a:ext cx="8448804" cy="1628094"/>
              </a:xfrm>
              <a:blipFill>
                <a:blip r:embed="rId3"/>
                <a:stretch>
                  <a:fillRect l="-1804" t="-4478"/>
                </a:stretch>
              </a:blipFill>
            </p:spPr>
            <p:txBody>
              <a:bodyPr/>
              <a:lstStyle/>
              <a:p>
                <a:r>
                  <a:rPr lang="en-US">
                    <a:noFill/>
                  </a:rPr>
                  <a:t> </a:t>
                </a:r>
              </a:p>
            </p:txBody>
          </p:sp>
        </mc:Fallback>
      </mc:AlternateContent>
      <p:sp>
        <p:nvSpPr>
          <p:cNvPr id="7" name="Title 6"/>
          <p:cNvSpPr>
            <a:spLocks noGrp="1"/>
          </p:cNvSpPr>
          <p:nvPr>
            <p:ph type="title"/>
          </p:nvPr>
        </p:nvSpPr>
        <p:spPr>
          <a:xfrm>
            <a:off x="457200" y="235921"/>
            <a:ext cx="8686800" cy="427877"/>
          </a:xfrm>
        </p:spPr>
        <p:txBody>
          <a:bodyPr/>
          <a:lstStyle/>
          <a:p>
            <a:r>
              <a:rPr lang="en-US" sz="1950" dirty="0"/>
              <a:t>Muon precession</a:t>
            </a:r>
          </a:p>
        </p:txBody>
      </p:sp>
      <p:sp>
        <p:nvSpPr>
          <p:cNvPr id="3" name="Date Placeholder 2"/>
          <p:cNvSpPr>
            <a:spLocks noGrp="1"/>
          </p:cNvSpPr>
          <p:nvPr>
            <p:ph type="dt" sz="half" idx="2"/>
          </p:nvPr>
        </p:nvSpPr>
        <p:spPr/>
        <p:txBody>
          <a:bodyPr/>
          <a:lstStyle/>
          <a:p>
            <a:pPr>
              <a:defRPr/>
            </a:pPr>
            <a:fld id="{E692D5A1-E48D-4258-B745-0203F2C888C9}" type="datetime1">
              <a:rPr lang="en-US" smtClean="0"/>
              <a:t>8/29/2022</a:t>
            </a:fld>
            <a:endParaRPr lang="en-US" dirty="0"/>
          </a:p>
        </p:txBody>
      </p:sp>
      <p:sp>
        <p:nvSpPr>
          <p:cNvPr id="4" name="Footer Placeholder 3"/>
          <p:cNvSpPr>
            <a:spLocks noGrp="1"/>
          </p:cNvSpPr>
          <p:nvPr>
            <p:ph type="ftr" sz="quarter" idx="3"/>
          </p:nvPr>
        </p:nvSpPr>
        <p:spPr/>
        <p:txBody>
          <a:bodyPr/>
          <a:lstStyle/>
          <a:p>
            <a:pPr>
              <a:defRPr/>
            </a:pPr>
            <a:r>
              <a:rPr lang="en-US"/>
              <a:t>Daniele Boccanfuso | Midterm Report</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mc:AlternateContent xmlns:mc="http://schemas.openxmlformats.org/markup-compatibility/2006" xmlns:a14="http://schemas.microsoft.com/office/drawing/2010/main">
        <mc:Choice Requires="a14">
          <p:sp>
            <p:nvSpPr>
              <p:cNvPr id="2" name="CasellaDiTesto 1">
                <a:extLst>
                  <a:ext uri="{FF2B5EF4-FFF2-40B4-BE49-F238E27FC236}">
                    <a16:creationId xmlns:a16="http://schemas.microsoft.com/office/drawing/2014/main" id="{256C887D-4832-C864-79C0-EE22C66F385D}"/>
                  </a:ext>
                </a:extLst>
              </p:cNvPr>
              <p:cNvSpPr txBox="1"/>
              <p:nvPr/>
            </p:nvSpPr>
            <p:spPr>
              <a:xfrm>
                <a:off x="457201" y="2755726"/>
                <a:ext cx="4352795" cy="1655903"/>
              </a:xfrm>
              <a:prstGeom prst="rect">
                <a:avLst/>
              </a:prstGeom>
              <a:noFill/>
            </p:spPr>
            <p:txBody>
              <a:bodyPr wrap="square" rtlCol="0">
                <a:spAutoFit/>
              </a:bodyPr>
              <a:lstStyle/>
              <a:p>
                <a:pPr marL="0" indent="0">
                  <a:buNone/>
                </a:pPr>
                <a:r>
                  <a:rPr lang="en-US" sz="2000" dirty="0">
                    <a:solidFill>
                      <a:schemeClr val="accent6">
                        <a:lumMod val="50000"/>
                      </a:schemeClr>
                    </a:solidFill>
                    <a:latin typeface="Helvetica" panose="020B0604020202020204" pitchFamily="34" charset="0"/>
                    <a:cs typeface="Helvetica" panose="020B0604020202020204" pitchFamily="34" charset="0"/>
                  </a:rPr>
                  <a:t>The Muon g-2 collaboration aims to measure </a:t>
                </a:r>
                <a14:m>
                  <m:oMath xmlns:m="http://schemas.openxmlformats.org/officeDocument/2006/math">
                    <m:sSub>
                      <m:sSubPr>
                        <m:ctrlPr>
                          <a:rPr lang="en-US" sz="2000" i="1" smtClean="0">
                            <a:solidFill>
                              <a:schemeClr val="accent6">
                                <a:lumMod val="50000"/>
                              </a:schemeClr>
                            </a:solidFill>
                            <a:latin typeface="Cambria Math" panose="02040503050406030204" pitchFamily="18" charset="0"/>
                            <a:cs typeface="Helvetica" panose="020B0604020202020204" pitchFamily="34" charset="0"/>
                          </a:rPr>
                        </m:ctrlPr>
                      </m:sSubPr>
                      <m:e>
                        <m:r>
                          <a:rPr lang="it-IT" sz="2000" b="0" i="1" smtClean="0">
                            <a:solidFill>
                              <a:schemeClr val="accent6">
                                <a:lumMod val="50000"/>
                              </a:schemeClr>
                            </a:solidFill>
                            <a:latin typeface="Cambria Math" panose="02040503050406030204" pitchFamily="18" charset="0"/>
                            <a:cs typeface="Helvetica" panose="020B0604020202020204" pitchFamily="34" charset="0"/>
                          </a:rPr>
                          <m:t>𝑎</m:t>
                        </m:r>
                      </m:e>
                      <m:sub>
                        <m:r>
                          <a:rPr lang="en-US" sz="2000" i="1" smtClean="0">
                            <a:solidFill>
                              <a:schemeClr val="accent6">
                                <a:lumMod val="50000"/>
                              </a:schemeClr>
                            </a:solidFill>
                            <a:latin typeface="Cambria Math" panose="02040503050406030204" pitchFamily="18" charset="0"/>
                            <a:ea typeface="Cambria Math" panose="02040503050406030204" pitchFamily="18" charset="0"/>
                            <a:cs typeface="Helvetica" panose="020B0604020202020204" pitchFamily="34" charset="0"/>
                          </a:rPr>
                          <m:t>𝜇</m:t>
                        </m:r>
                      </m:sub>
                    </m:sSub>
                  </m:oMath>
                </a14:m>
                <a:r>
                  <a:rPr lang="en-US" sz="2000" dirty="0">
                    <a:solidFill>
                      <a:schemeClr val="accent6">
                        <a:lumMod val="50000"/>
                      </a:schemeClr>
                    </a:solidFill>
                    <a:latin typeface="Helvetica" panose="020B0604020202020204" pitchFamily="34" charset="0"/>
                    <a:cs typeface="Helvetica" panose="020B0604020202020204" pitchFamily="34" charset="0"/>
                  </a:rPr>
                  <a:t> with a 140 ppb uncertainty, by measuring with high precision both the spin precession frequency and the magnetic filed.</a:t>
                </a:r>
              </a:p>
            </p:txBody>
          </p:sp>
        </mc:Choice>
        <mc:Fallback xmlns="">
          <p:sp>
            <p:nvSpPr>
              <p:cNvPr id="2" name="CasellaDiTesto 1">
                <a:extLst>
                  <a:ext uri="{FF2B5EF4-FFF2-40B4-BE49-F238E27FC236}">
                    <a16:creationId xmlns:a16="http://schemas.microsoft.com/office/drawing/2014/main" id="{256C887D-4832-C864-79C0-EE22C66F385D}"/>
                  </a:ext>
                </a:extLst>
              </p:cNvPr>
              <p:cNvSpPr txBox="1">
                <a:spLocks noRot="1" noChangeAspect="1" noMove="1" noResize="1" noEditPoints="1" noAdjustHandles="1" noChangeArrowheads="1" noChangeShapeType="1" noTextEdit="1"/>
              </p:cNvSpPr>
              <p:nvPr/>
            </p:nvSpPr>
            <p:spPr>
              <a:xfrm>
                <a:off x="457201" y="2755726"/>
                <a:ext cx="4352795" cy="1655903"/>
              </a:xfrm>
              <a:prstGeom prst="rect">
                <a:avLst/>
              </a:prstGeom>
              <a:blipFill>
                <a:blip r:embed="rId4"/>
                <a:stretch>
                  <a:fillRect l="-1401" t="-1471" b="-5882"/>
                </a:stretch>
              </a:blipFill>
            </p:spPr>
            <p:txBody>
              <a:bodyPr/>
              <a:lstStyle/>
              <a:p>
                <a:r>
                  <a:rPr lang="en-US">
                    <a:noFill/>
                  </a:rPr>
                  <a:t> </a:t>
                </a:r>
              </a:p>
            </p:txBody>
          </p:sp>
        </mc:Fallback>
      </mc:AlternateContent>
      <p:pic>
        <p:nvPicPr>
          <p:cNvPr id="9" name="Immagine 8">
            <a:extLst>
              <a:ext uri="{FF2B5EF4-FFF2-40B4-BE49-F238E27FC236}">
                <a16:creationId xmlns:a16="http://schemas.microsoft.com/office/drawing/2014/main" id="{BC99807F-1EBB-60E9-68DB-66416B0DB3C0}"/>
              </a:ext>
            </a:extLst>
          </p:cNvPr>
          <p:cNvPicPr>
            <a:picLocks noChangeAspect="1"/>
          </p:cNvPicPr>
          <p:nvPr/>
        </p:nvPicPr>
        <p:blipFill>
          <a:blip r:embed="rId5"/>
          <a:stretch>
            <a:fillRect/>
          </a:stretch>
        </p:blipFill>
        <p:spPr>
          <a:xfrm>
            <a:off x="4809996" y="1959313"/>
            <a:ext cx="3876804" cy="2791786"/>
          </a:xfrm>
          <a:prstGeom prst="rect">
            <a:avLst/>
          </a:prstGeom>
        </p:spPr>
      </p:pic>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2747BC0A-30A4-3CE0-0217-BF45A9AFA33D}"/>
                  </a:ext>
                </a:extLst>
              </p:cNvPr>
              <p:cNvSpPr txBox="1"/>
              <p:nvPr/>
            </p:nvSpPr>
            <p:spPr>
              <a:xfrm>
                <a:off x="457201" y="4876358"/>
                <a:ext cx="7903115" cy="1040349"/>
              </a:xfrm>
              <a:prstGeom prst="rect">
                <a:avLst/>
              </a:prstGeom>
              <a:noFill/>
            </p:spPr>
            <p:txBody>
              <a:bodyPr wrap="square" rtlCol="0">
                <a:spAutoFit/>
              </a:bodyPr>
              <a:lstStyle/>
              <a:p>
                <a:pPr marL="0" indent="0">
                  <a:buNone/>
                </a:pPr>
                <a:r>
                  <a:rPr lang="en-US" sz="2000" dirty="0">
                    <a:solidFill>
                      <a:schemeClr val="accent6">
                        <a:lumMod val="50000"/>
                      </a:schemeClr>
                    </a:solidFill>
                    <a:latin typeface="Helvetica" panose="020B0604020202020204" pitchFamily="34" charset="0"/>
                    <a:cs typeface="Helvetica" panose="020B0604020202020204" pitchFamily="34" charset="0"/>
                  </a:rPr>
                  <a:t>Note: the experiment uses electric fields to focus the muon beam, this makes the relation between </a:t>
                </a:r>
                <a14:m>
                  <m:oMath xmlns:m="http://schemas.openxmlformats.org/officeDocument/2006/math">
                    <m:sSub>
                      <m:sSubPr>
                        <m:ctrlPr>
                          <a:rPr lang="en-US" sz="2000" i="1" smtClean="0">
                            <a:solidFill>
                              <a:schemeClr val="accent6">
                                <a:lumMod val="50000"/>
                              </a:schemeClr>
                            </a:solidFill>
                            <a:latin typeface="Cambria Math" panose="02040503050406030204" pitchFamily="18" charset="0"/>
                            <a:cs typeface="Helvetica" panose="020B0604020202020204" pitchFamily="34" charset="0"/>
                          </a:rPr>
                        </m:ctrlPr>
                      </m:sSubPr>
                      <m:e>
                        <m:acc>
                          <m:accPr>
                            <m:chr m:val="⃗"/>
                            <m:ctrlPr>
                              <a:rPr lang="en-US" sz="2000" i="1" smtClean="0">
                                <a:solidFill>
                                  <a:schemeClr val="accent6">
                                    <a:lumMod val="50000"/>
                                  </a:schemeClr>
                                </a:solidFill>
                                <a:latin typeface="Cambria Math" panose="02040503050406030204" pitchFamily="18" charset="0"/>
                                <a:cs typeface="Helvetica" panose="020B0604020202020204" pitchFamily="34" charset="0"/>
                              </a:rPr>
                            </m:ctrlPr>
                          </m:accPr>
                          <m:e>
                            <m:r>
                              <a:rPr lang="en-US" sz="2000" i="1" smtClean="0">
                                <a:solidFill>
                                  <a:schemeClr val="accent6">
                                    <a:lumMod val="50000"/>
                                  </a:schemeClr>
                                </a:solidFill>
                                <a:latin typeface="Cambria Math" panose="02040503050406030204" pitchFamily="18" charset="0"/>
                                <a:ea typeface="Cambria Math" panose="02040503050406030204" pitchFamily="18" charset="0"/>
                                <a:cs typeface="Helvetica" panose="020B0604020202020204" pitchFamily="34" charset="0"/>
                              </a:rPr>
                              <m:t>𝜔</m:t>
                            </m:r>
                          </m:e>
                        </m:acc>
                      </m:e>
                      <m:sub>
                        <m:r>
                          <a:rPr lang="it-IT" sz="2000" b="0" i="1" smtClean="0">
                            <a:solidFill>
                              <a:schemeClr val="accent6">
                                <a:lumMod val="50000"/>
                              </a:schemeClr>
                            </a:solidFill>
                            <a:latin typeface="Cambria Math" panose="02040503050406030204" pitchFamily="18" charset="0"/>
                            <a:cs typeface="Helvetica" panose="020B0604020202020204" pitchFamily="34" charset="0"/>
                          </a:rPr>
                          <m:t>𝑎</m:t>
                        </m:r>
                      </m:sub>
                    </m:sSub>
                  </m:oMath>
                </a14:m>
                <a:r>
                  <a:rPr lang="en-US" sz="2000" dirty="0">
                    <a:solidFill>
                      <a:schemeClr val="accent6">
                        <a:lumMod val="50000"/>
                      </a:schemeClr>
                    </a:solidFill>
                    <a:latin typeface="Helvetica" panose="020B0604020202020204" pitchFamily="34" charset="0"/>
                    <a:cs typeface="Helvetica" panose="020B0604020202020204" pitchFamily="34" charset="0"/>
                  </a:rPr>
                  <a:t> and </a:t>
                </a:r>
                <a14:m>
                  <m:oMath xmlns:m="http://schemas.openxmlformats.org/officeDocument/2006/math">
                    <m:sSub>
                      <m:sSubPr>
                        <m:ctrlPr>
                          <a:rPr lang="en-US" sz="2000" i="1" smtClean="0">
                            <a:solidFill>
                              <a:schemeClr val="accent6">
                                <a:lumMod val="50000"/>
                              </a:schemeClr>
                            </a:solidFill>
                            <a:latin typeface="Cambria Math" panose="02040503050406030204" pitchFamily="18" charset="0"/>
                            <a:cs typeface="Helvetica" panose="020B0604020202020204" pitchFamily="34" charset="0"/>
                          </a:rPr>
                        </m:ctrlPr>
                      </m:sSubPr>
                      <m:e>
                        <m:r>
                          <a:rPr lang="it-IT" sz="2000" b="0" i="1" smtClean="0">
                            <a:solidFill>
                              <a:schemeClr val="accent6">
                                <a:lumMod val="50000"/>
                              </a:schemeClr>
                            </a:solidFill>
                            <a:latin typeface="Cambria Math" panose="02040503050406030204" pitchFamily="18" charset="0"/>
                            <a:cs typeface="Helvetica" panose="020B0604020202020204" pitchFamily="34" charset="0"/>
                          </a:rPr>
                          <m:t>𝑎</m:t>
                        </m:r>
                      </m:e>
                      <m:sub>
                        <m:r>
                          <a:rPr lang="en-US" sz="2000" i="1" smtClean="0">
                            <a:solidFill>
                              <a:schemeClr val="accent6">
                                <a:lumMod val="50000"/>
                              </a:schemeClr>
                            </a:solidFill>
                            <a:latin typeface="Cambria Math" panose="02040503050406030204" pitchFamily="18" charset="0"/>
                            <a:ea typeface="Cambria Math" panose="02040503050406030204" pitchFamily="18" charset="0"/>
                            <a:cs typeface="Helvetica" panose="020B0604020202020204" pitchFamily="34" charset="0"/>
                          </a:rPr>
                          <m:t>𝜇</m:t>
                        </m:r>
                      </m:sub>
                    </m:sSub>
                  </m:oMath>
                </a14:m>
                <a:r>
                  <a:rPr lang="en-US" sz="2000" dirty="0">
                    <a:solidFill>
                      <a:schemeClr val="accent6">
                        <a:lumMod val="50000"/>
                      </a:schemeClr>
                    </a:solidFill>
                    <a:latin typeface="Helvetica" panose="020B0604020202020204" pitchFamily="34" charset="0"/>
                    <a:cs typeface="Helvetica" panose="020B0604020202020204" pitchFamily="34" charset="0"/>
                  </a:rPr>
                  <a:t> more complicated. For muons with momentum ~3.1 GeV, this effect is cancelled!</a:t>
                </a:r>
              </a:p>
            </p:txBody>
          </p:sp>
        </mc:Choice>
        <mc:Fallback xmlns="">
          <p:sp>
            <p:nvSpPr>
              <p:cNvPr id="10" name="CasellaDiTesto 9">
                <a:extLst>
                  <a:ext uri="{FF2B5EF4-FFF2-40B4-BE49-F238E27FC236}">
                    <a16:creationId xmlns:a16="http://schemas.microsoft.com/office/drawing/2014/main" id="{2747BC0A-30A4-3CE0-0217-BF45A9AFA33D}"/>
                  </a:ext>
                </a:extLst>
              </p:cNvPr>
              <p:cNvSpPr txBox="1">
                <a:spLocks noRot="1" noChangeAspect="1" noMove="1" noResize="1" noEditPoints="1" noAdjustHandles="1" noChangeArrowheads="1" noChangeShapeType="1" noTextEdit="1"/>
              </p:cNvSpPr>
              <p:nvPr/>
            </p:nvSpPr>
            <p:spPr>
              <a:xfrm>
                <a:off x="457201" y="4876358"/>
                <a:ext cx="7903115" cy="1040349"/>
              </a:xfrm>
              <a:prstGeom prst="rect">
                <a:avLst/>
              </a:prstGeom>
              <a:blipFill>
                <a:blip r:embed="rId6"/>
                <a:stretch>
                  <a:fillRect l="-772" t="-2924" b="-9942"/>
                </a:stretch>
              </a:blipFill>
            </p:spPr>
            <p:txBody>
              <a:bodyPr/>
              <a:lstStyle/>
              <a:p>
                <a:r>
                  <a:rPr lang="en-US">
                    <a:noFill/>
                  </a:rPr>
                  <a:t> </a:t>
                </a:r>
              </a:p>
            </p:txBody>
          </p:sp>
        </mc:Fallback>
      </mc:AlternateContent>
    </p:spTree>
    <p:extLst>
      <p:ext uri="{BB962C8B-B14F-4D97-AF65-F5344CB8AC3E}">
        <p14:creationId xmlns:p14="http://schemas.microsoft.com/office/powerpoint/2010/main" val="4238638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457201" y="1002373"/>
                <a:ext cx="4114799" cy="1712835"/>
              </a:xfrm>
            </p:spPr>
            <p:txBody>
              <a:bodyPr/>
              <a:lstStyle/>
              <a:p>
                <a:pPr marL="0" indent="0">
                  <a:buNone/>
                </a:pPr>
                <a:r>
                  <a:rPr lang="en-US" sz="2000" dirty="0">
                    <a:solidFill>
                      <a:schemeClr val="accent6">
                        <a:lumMod val="50000"/>
                      </a:schemeClr>
                    </a:solidFill>
                  </a:rPr>
                  <a:t>To measure the spin precession a beam of polarized muons is injected into a superconducting storage ring, where muons circulate for roughly 750 </a:t>
                </a:r>
                <a:r>
                  <a:rPr lang="el-GR" sz="2000" dirty="0">
                    <a:solidFill>
                      <a:schemeClr val="accent6">
                        <a:lumMod val="50000"/>
                      </a:schemeClr>
                    </a:solidFill>
                  </a:rPr>
                  <a:t>μ</a:t>
                </a:r>
                <a:r>
                  <a:rPr lang="it-IT" sz="2000" dirty="0">
                    <a:solidFill>
                      <a:schemeClr val="accent6">
                        <a:lumMod val="50000"/>
                      </a:schemeClr>
                    </a:solidFill>
                  </a:rPr>
                  <a:t>s. </a:t>
                </a:r>
              </a:p>
              <a:p>
                <a:pPr marL="0" indent="0">
                  <a:buNone/>
                </a:pPr>
                <a:r>
                  <a:rPr lang="en-US" sz="2000" dirty="0">
                    <a:solidFill>
                      <a:schemeClr val="accent6">
                        <a:lumMod val="50000"/>
                      </a:schemeClr>
                    </a:solidFill>
                  </a:rPr>
                  <a:t>The spin rotates around the magnetic field direction. </a:t>
                </a:r>
              </a:p>
              <a:p>
                <a:pPr marL="0" indent="0">
                  <a:buNone/>
                </a:pPr>
                <a:r>
                  <a:rPr lang="en-US" sz="2000" dirty="0">
                    <a:solidFill>
                      <a:schemeClr val="accent6">
                        <a:lumMod val="50000"/>
                      </a:schemeClr>
                    </a:solidFill>
                    <a:latin typeface="Helvetica" panose="020B0604020202020204" pitchFamily="34" charset="0"/>
                    <a:cs typeface="Helvetica" panose="020B0604020202020204" pitchFamily="34" charset="0"/>
                  </a:rPr>
                  <a:t>Muons decay into positrons. High energy positrons have higher probability to be emitted in the muon spin direction: we detect more positrons when the spin faces towards the calorimeters and less when it faces away. The frequency of this oscillation is the signal we want to measure: </a:t>
                </a:r>
                <a14:m>
                  <m:oMath xmlns:m="http://schemas.openxmlformats.org/officeDocument/2006/math">
                    <m:sSub>
                      <m:sSubPr>
                        <m:ctrlPr>
                          <a:rPr lang="en-US" sz="2000" i="1" smtClean="0">
                            <a:solidFill>
                              <a:schemeClr val="accent6">
                                <a:lumMod val="50000"/>
                              </a:schemeClr>
                            </a:solidFill>
                            <a:latin typeface="Cambria Math" panose="02040503050406030204" pitchFamily="18" charset="0"/>
                            <a:cs typeface="Helvetica" panose="020B0604020202020204" pitchFamily="34" charset="0"/>
                          </a:rPr>
                        </m:ctrlPr>
                      </m:sSubPr>
                      <m:e>
                        <m:acc>
                          <m:accPr>
                            <m:chr m:val="⃗"/>
                            <m:ctrlPr>
                              <a:rPr lang="en-US" sz="2000" i="1" smtClean="0">
                                <a:solidFill>
                                  <a:schemeClr val="accent6">
                                    <a:lumMod val="50000"/>
                                  </a:schemeClr>
                                </a:solidFill>
                                <a:latin typeface="Cambria Math" panose="02040503050406030204" pitchFamily="18" charset="0"/>
                                <a:cs typeface="Helvetica" panose="020B0604020202020204" pitchFamily="34" charset="0"/>
                              </a:rPr>
                            </m:ctrlPr>
                          </m:accPr>
                          <m:e>
                            <m:r>
                              <a:rPr lang="en-US" sz="2000" i="1" smtClean="0">
                                <a:solidFill>
                                  <a:schemeClr val="accent6">
                                    <a:lumMod val="50000"/>
                                  </a:schemeClr>
                                </a:solidFill>
                                <a:latin typeface="Cambria Math" panose="02040503050406030204" pitchFamily="18" charset="0"/>
                                <a:ea typeface="Cambria Math" panose="02040503050406030204" pitchFamily="18" charset="0"/>
                                <a:cs typeface="Helvetica" panose="020B0604020202020204" pitchFamily="34" charset="0"/>
                              </a:rPr>
                              <m:t>𝜔</m:t>
                            </m:r>
                          </m:e>
                        </m:acc>
                      </m:e>
                      <m:sub>
                        <m:r>
                          <a:rPr lang="it-IT" sz="2000" b="0" i="1" smtClean="0">
                            <a:solidFill>
                              <a:schemeClr val="accent6">
                                <a:lumMod val="50000"/>
                              </a:schemeClr>
                            </a:solidFill>
                            <a:latin typeface="Cambria Math" panose="02040503050406030204" pitchFamily="18" charset="0"/>
                            <a:cs typeface="Helvetica" panose="020B0604020202020204" pitchFamily="34" charset="0"/>
                          </a:rPr>
                          <m:t>𝑎</m:t>
                        </m:r>
                      </m:sub>
                    </m:sSub>
                  </m:oMath>
                </a14:m>
                <a:endParaRPr lang="en-US" sz="2000" dirty="0">
                  <a:solidFill>
                    <a:schemeClr val="accent6">
                      <a:lumMod val="50000"/>
                    </a:schemeClr>
                  </a:solidFill>
                  <a:latin typeface="Helvetica" panose="020B0604020202020204" pitchFamily="34" charset="0"/>
                  <a:cs typeface="Helvetica" panose="020B0604020202020204" pitchFamily="34" charset="0"/>
                </a:endParaRPr>
              </a:p>
              <a:p>
                <a:pPr marL="0" indent="0">
                  <a:buNone/>
                </a:pPr>
                <a:endParaRPr lang="en-US" sz="2000" dirty="0">
                  <a:solidFill>
                    <a:schemeClr val="accent6">
                      <a:lumMod val="50000"/>
                    </a:schemeClr>
                  </a:solidFill>
                </a:endParaRPr>
              </a:p>
              <a:p>
                <a:pPr marL="0" indent="0">
                  <a:buNone/>
                </a:pPr>
                <a:endParaRPr lang="it-IT" sz="2000" dirty="0">
                  <a:solidFill>
                    <a:schemeClr val="accent6">
                      <a:lumMod val="50000"/>
                    </a:schemeClr>
                  </a:solidFill>
                </a:endParaRPr>
              </a:p>
              <a:p>
                <a:pPr marL="0" indent="0">
                  <a:buNone/>
                </a:pPr>
                <a:r>
                  <a:rPr lang="it-IT" sz="2000" dirty="0">
                    <a:solidFill>
                      <a:schemeClr val="accent6">
                        <a:lumMod val="50000"/>
                      </a:schemeClr>
                    </a:solidFill>
                  </a:rPr>
                  <a:t> </a:t>
                </a:r>
                <a:endParaRPr lang="en-US" sz="2000" dirty="0">
                  <a:solidFill>
                    <a:schemeClr val="accent6">
                      <a:lumMod val="50000"/>
                    </a:schemeClr>
                  </a:solidFill>
                </a:endParaRPr>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457201" y="1002373"/>
                <a:ext cx="4114799" cy="1712835"/>
              </a:xfrm>
              <a:blipFill>
                <a:blip r:embed="rId3"/>
                <a:stretch>
                  <a:fillRect l="-3704" t="-4270" r="-4741" b="-208897"/>
                </a:stretch>
              </a:blipFill>
            </p:spPr>
            <p:txBody>
              <a:bodyPr/>
              <a:lstStyle/>
              <a:p>
                <a:r>
                  <a:rPr lang="en-US">
                    <a:noFill/>
                  </a:rPr>
                  <a:t> </a:t>
                </a:r>
              </a:p>
            </p:txBody>
          </p:sp>
        </mc:Fallback>
      </mc:AlternateContent>
      <p:sp>
        <p:nvSpPr>
          <p:cNvPr id="7" name="Title 6"/>
          <p:cNvSpPr>
            <a:spLocks noGrp="1"/>
          </p:cNvSpPr>
          <p:nvPr>
            <p:ph type="title"/>
          </p:nvPr>
        </p:nvSpPr>
        <p:spPr>
          <a:xfrm>
            <a:off x="457200" y="235921"/>
            <a:ext cx="8686800" cy="427877"/>
          </a:xfrm>
        </p:spPr>
        <p:txBody>
          <a:bodyPr/>
          <a:lstStyle/>
          <a:p>
            <a:r>
              <a:rPr lang="en-US" sz="1950" dirty="0"/>
              <a:t>Measuring precession frequency</a:t>
            </a:r>
          </a:p>
        </p:txBody>
      </p:sp>
      <p:sp>
        <p:nvSpPr>
          <p:cNvPr id="3" name="Date Placeholder 2"/>
          <p:cNvSpPr>
            <a:spLocks noGrp="1"/>
          </p:cNvSpPr>
          <p:nvPr>
            <p:ph type="dt" sz="half" idx="2"/>
          </p:nvPr>
        </p:nvSpPr>
        <p:spPr/>
        <p:txBody>
          <a:bodyPr/>
          <a:lstStyle/>
          <a:p>
            <a:pPr>
              <a:defRPr/>
            </a:pPr>
            <a:fld id="{3F6ACC5F-E97F-4A4E-8F17-8879C13DC921}" type="datetime1">
              <a:rPr lang="en-US" smtClean="0"/>
              <a:t>8/29/2022</a:t>
            </a:fld>
            <a:endParaRPr lang="en-US" dirty="0"/>
          </a:p>
        </p:txBody>
      </p:sp>
      <p:sp>
        <p:nvSpPr>
          <p:cNvPr id="4" name="Footer Placeholder 3"/>
          <p:cNvSpPr>
            <a:spLocks noGrp="1"/>
          </p:cNvSpPr>
          <p:nvPr>
            <p:ph type="ftr" sz="quarter" idx="3"/>
          </p:nvPr>
        </p:nvSpPr>
        <p:spPr/>
        <p:txBody>
          <a:bodyPr/>
          <a:lstStyle/>
          <a:p>
            <a:pPr>
              <a:defRPr/>
            </a:pPr>
            <a:r>
              <a:rPr lang="en-US"/>
              <a:t>Daniele Boccanfuso | Midterm Report</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pic>
        <p:nvPicPr>
          <p:cNvPr id="12" name="Immagine 11">
            <a:extLst>
              <a:ext uri="{FF2B5EF4-FFF2-40B4-BE49-F238E27FC236}">
                <a16:creationId xmlns:a16="http://schemas.microsoft.com/office/drawing/2014/main" id="{F870C7FF-3DC4-2F56-56FF-FB3AF262E75A}"/>
              </a:ext>
            </a:extLst>
          </p:cNvPr>
          <p:cNvPicPr>
            <a:picLocks noChangeAspect="1"/>
          </p:cNvPicPr>
          <p:nvPr/>
        </p:nvPicPr>
        <p:blipFill>
          <a:blip r:embed="rId4"/>
          <a:stretch>
            <a:fillRect/>
          </a:stretch>
        </p:blipFill>
        <p:spPr>
          <a:xfrm>
            <a:off x="4572000" y="434540"/>
            <a:ext cx="4164842" cy="1605577"/>
          </a:xfrm>
          <a:prstGeom prst="rect">
            <a:avLst/>
          </a:prstGeom>
        </p:spPr>
      </p:pic>
      <p:pic>
        <p:nvPicPr>
          <p:cNvPr id="8" name="Immagine 7">
            <a:extLst>
              <a:ext uri="{FF2B5EF4-FFF2-40B4-BE49-F238E27FC236}">
                <a16:creationId xmlns:a16="http://schemas.microsoft.com/office/drawing/2014/main" id="{3DDDB034-3AC9-CBE9-FEBF-DDBA00DF5DEF}"/>
              </a:ext>
            </a:extLst>
          </p:cNvPr>
          <p:cNvPicPr>
            <a:picLocks noChangeAspect="1"/>
          </p:cNvPicPr>
          <p:nvPr/>
        </p:nvPicPr>
        <p:blipFill>
          <a:blip r:embed="rId5"/>
          <a:stretch>
            <a:fillRect/>
          </a:stretch>
        </p:blipFill>
        <p:spPr>
          <a:xfrm>
            <a:off x="4935578" y="4121902"/>
            <a:ext cx="3986172" cy="2500177"/>
          </a:xfrm>
          <a:prstGeom prst="rect">
            <a:avLst/>
          </a:prstGeom>
        </p:spPr>
      </p:pic>
      <p:pic>
        <p:nvPicPr>
          <p:cNvPr id="9" name="Immagine 8">
            <a:extLst>
              <a:ext uri="{FF2B5EF4-FFF2-40B4-BE49-F238E27FC236}">
                <a16:creationId xmlns:a16="http://schemas.microsoft.com/office/drawing/2014/main" id="{98C17049-76B0-C00E-90F2-E98A5DF1996A}"/>
              </a:ext>
            </a:extLst>
          </p:cNvPr>
          <p:cNvPicPr>
            <a:picLocks noChangeAspect="1"/>
          </p:cNvPicPr>
          <p:nvPr/>
        </p:nvPicPr>
        <p:blipFill>
          <a:blip r:embed="rId6"/>
          <a:stretch>
            <a:fillRect/>
          </a:stretch>
        </p:blipFill>
        <p:spPr>
          <a:xfrm>
            <a:off x="4659682" y="2238736"/>
            <a:ext cx="4114800" cy="1765300"/>
          </a:xfrm>
          <a:prstGeom prst="rect">
            <a:avLst/>
          </a:prstGeom>
        </p:spPr>
      </p:pic>
    </p:spTree>
    <p:extLst>
      <p:ext uri="{BB962C8B-B14F-4D97-AF65-F5344CB8AC3E}">
        <p14:creationId xmlns:p14="http://schemas.microsoft.com/office/powerpoint/2010/main" val="3003796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1" y="1002371"/>
            <a:ext cx="8286108" cy="4307047"/>
          </a:xfrm>
        </p:spPr>
        <p:txBody>
          <a:bodyPr/>
          <a:lstStyle/>
          <a:p>
            <a:pPr marL="0" indent="0">
              <a:buNone/>
            </a:pPr>
            <a:r>
              <a:rPr lang="en-US" sz="2000" dirty="0">
                <a:solidFill>
                  <a:schemeClr val="accent6">
                    <a:lumMod val="50000"/>
                  </a:schemeClr>
                </a:solidFill>
                <a:latin typeface="Helvetica" panose="020B0604020202020204" pitchFamily="34" charset="0"/>
                <a:cs typeface="Helvetica" panose="020B0604020202020204" pitchFamily="34" charset="0"/>
              </a:rPr>
              <a:t>In the past weeks I have analyzed data from Run-2 acquisition period (2019). This plot shows the positron</a:t>
            </a:r>
            <a:r>
              <a:rPr lang="en-US" sz="2000" dirty="0">
                <a:solidFill>
                  <a:schemeClr val="accent6">
                    <a:lumMod val="50000"/>
                  </a:schemeClr>
                </a:solidFill>
              </a:rPr>
              <a:t> time of arrival (X axis) and its energy (Y axis) as measured by the calorimeters. </a:t>
            </a:r>
          </a:p>
          <a:p>
            <a:pPr marL="0" indent="0">
              <a:buNone/>
            </a:pPr>
            <a:r>
              <a:rPr lang="en-US" sz="2000" dirty="0">
                <a:solidFill>
                  <a:schemeClr val="accent6">
                    <a:lumMod val="50000"/>
                  </a:schemeClr>
                </a:solidFill>
                <a:latin typeface="Helvetica" panose="020B0604020202020204" pitchFamily="34" charset="0"/>
                <a:cs typeface="Helvetica" panose="020B0604020202020204" pitchFamily="34" charset="0"/>
              </a:rPr>
              <a:t>Events above 3100 MeV are due to pile-up.</a:t>
            </a:r>
          </a:p>
          <a:p>
            <a:pPr marL="0" indent="0">
              <a:buNone/>
            </a:pPr>
            <a:endParaRPr lang="en-US" sz="2000" dirty="0">
              <a:solidFill>
                <a:schemeClr val="accent6">
                  <a:lumMod val="50000"/>
                </a:schemeClr>
              </a:solidFill>
              <a:latin typeface="Helvetica" panose="020B0604020202020204" pitchFamily="34" charset="0"/>
              <a:cs typeface="Helvetica" panose="020B0604020202020204" pitchFamily="34" charset="0"/>
            </a:endParaRPr>
          </a:p>
        </p:txBody>
      </p:sp>
      <p:sp>
        <p:nvSpPr>
          <p:cNvPr id="7" name="Title 6"/>
          <p:cNvSpPr>
            <a:spLocks noGrp="1"/>
          </p:cNvSpPr>
          <p:nvPr>
            <p:ph type="title"/>
          </p:nvPr>
        </p:nvSpPr>
        <p:spPr>
          <a:xfrm>
            <a:off x="457200" y="235921"/>
            <a:ext cx="8686800" cy="427877"/>
          </a:xfrm>
        </p:spPr>
        <p:txBody>
          <a:bodyPr/>
          <a:lstStyle/>
          <a:p>
            <a:r>
              <a:rPr lang="en-US" sz="1950" dirty="0"/>
              <a:t>Positrons distribution</a:t>
            </a:r>
          </a:p>
        </p:txBody>
      </p:sp>
      <p:sp>
        <p:nvSpPr>
          <p:cNvPr id="3" name="Date Placeholder 2"/>
          <p:cNvSpPr>
            <a:spLocks noGrp="1"/>
          </p:cNvSpPr>
          <p:nvPr>
            <p:ph type="dt" sz="half" idx="2"/>
          </p:nvPr>
        </p:nvSpPr>
        <p:spPr/>
        <p:txBody>
          <a:bodyPr/>
          <a:lstStyle/>
          <a:p>
            <a:pPr>
              <a:defRPr/>
            </a:pPr>
            <a:fld id="{E692D5A1-E48D-4258-B745-0203F2C888C9}" type="datetime1">
              <a:rPr lang="en-US" smtClean="0"/>
              <a:t>8/29/2022</a:t>
            </a:fld>
            <a:endParaRPr lang="en-US" dirty="0"/>
          </a:p>
        </p:txBody>
      </p:sp>
      <p:sp>
        <p:nvSpPr>
          <p:cNvPr id="4" name="Footer Placeholder 3"/>
          <p:cNvSpPr>
            <a:spLocks noGrp="1"/>
          </p:cNvSpPr>
          <p:nvPr>
            <p:ph type="ftr" sz="quarter" idx="3"/>
          </p:nvPr>
        </p:nvSpPr>
        <p:spPr/>
        <p:txBody>
          <a:bodyPr/>
          <a:lstStyle/>
          <a:p>
            <a:pPr>
              <a:defRPr/>
            </a:pPr>
            <a:r>
              <a:rPr lang="en-US"/>
              <a:t>Daniele Boccanfuso | Midterm Report</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pic>
        <p:nvPicPr>
          <p:cNvPr id="8" name="Immagine 7">
            <a:extLst>
              <a:ext uri="{FF2B5EF4-FFF2-40B4-BE49-F238E27FC236}">
                <a16:creationId xmlns:a16="http://schemas.microsoft.com/office/drawing/2014/main" id="{FAD20C28-EB23-8A13-8FDD-E4E43AD45390}"/>
              </a:ext>
            </a:extLst>
          </p:cNvPr>
          <p:cNvPicPr>
            <a:picLocks noChangeAspect="1"/>
          </p:cNvPicPr>
          <p:nvPr/>
        </p:nvPicPr>
        <p:blipFill>
          <a:blip r:embed="rId3"/>
          <a:srcRect/>
          <a:stretch/>
        </p:blipFill>
        <p:spPr>
          <a:xfrm>
            <a:off x="1074511" y="2676841"/>
            <a:ext cx="6648450" cy="3363231"/>
          </a:xfrm>
          <a:prstGeom prst="rect">
            <a:avLst/>
          </a:prstGeom>
        </p:spPr>
      </p:pic>
      <p:sp>
        <p:nvSpPr>
          <p:cNvPr id="2" name="CasellaDiTesto 1">
            <a:extLst>
              <a:ext uri="{FF2B5EF4-FFF2-40B4-BE49-F238E27FC236}">
                <a16:creationId xmlns:a16="http://schemas.microsoft.com/office/drawing/2014/main" id="{7716E25A-A753-A16C-CC1C-245401D7324A}"/>
              </a:ext>
            </a:extLst>
          </p:cNvPr>
          <p:cNvSpPr txBox="1"/>
          <p:nvPr/>
        </p:nvSpPr>
        <p:spPr>
          <a:xfrm>
            <a:off x="6282813" y="5810477"/>
            <a:ext cx="865943" cy="307777"/>
          </a:xfrm>
          <a:prstGeom prst="rect">
            <a:avLst/>
          </a:prstGeom>
          <a:noFill/>
        </p:spPr>
        <p:txBody>
          <a:bodyPr wrap="none" rtlCol="0">
            <a:spAutoFit/>
          </a:bodyPr>
          <a:lstStyle/>
          <a:p>
            <a:r>
              <a:rPr lang="en-US" sz="1400" dirty="0">
                <a:solidFill>
                  <a:schemeClr val="accent6">
                    <a:lumMod val="50000"/>
                  </a:schemeClr>
                </a:solidFill>
              </a:rPr>
              <a:t>Time [</a:t>
            </a:r>
            <a:r>
              <a:rPr lang="el-GR" sz="1400" dirty="0">
                <a:solidFill>
                  <a:schemeClr val="accent6">
                    <a:lumMod val="50000"/>
                  </a:schemeClr>
                </a:solidFill>
              </a:rPr>
              <a:t>μ</a:t>
            </a:r>
            <a:r>
              <a:rPr lang="en-US" sz="1400" dirty="0">
                <a:solidFill>
                  <a:schemeClr val="accent6">
                    <a:lumMod val="50000"/>
                  </a:schemeClr>
                </a:solidFill>
              </a:rPr>
              <a:t>s]</a:t>
            </a:r>
          </a:p>
        </p:txBody>
      </p:sp>
      <p:sp>
        <p:nvSpPr>
          <p:cNvPr id="9" name="CasellaDiTesto 8">
            <a:extLst>
              <a:ext uri="{FF2B5EF4-FFF2-40B4-BE49-F238E27FC236}">
                <a16:creationId xmlns:a16="http://schemas.microsoft.com/office/drawing/2014/main" id="{F2E80C23-B729-2609-194B-92366C3FB8B6}"/>
              </a:ext>
            </a:extLst>
          </p:cNvPr>
          <p:cNvSpPr txBox="1"/>
          <p:nvPr/>
        </p:nvSpPr>
        <p:spPr>
          <a:xfrm rot="16200000">
            <a:off x="617916" y="3387386"/>
            <a:ext cx="1179297" cy="307777"/>
          </a:xfrm>
          <a:prstGeom prst="rect">
            <a:avLst/>
          </a:prstGeom>
          <a:noFill/>
        </p:spPr>
        <p:txBody>
          <a:bodyPr wrap="none" rtlCol="0">
            <a:spAutoFit/>
          </a:bodyPr>
          <a:lstStyle/>
          <a:p>
            <a:r>
              <a:rPr lang="en-US" sz="1400" dirty="0">
                <a:solidFill>
                  <a:schemeClr val="accent6">
                    <a:lumMod val="50000"/>
                  </a:schemeClr>
                </a:solidFill>
              </a:rPr>
              <a:t>Energy [MeV]</a:t>
            </a:r>
          </a:p>
        </p:txBody>
      </p:sp>
    </p:spTree>
    <p:extLst>
      <p:ext uri="{BB962C8B-B14F-4D97-AF65-F5344CB8AC3E}">
        <p14:creationId xmlns:p14="http://schemas.microsoft.com/office/powerpoint/2010/main" val="3818143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1" y="1002371"/>
            <a:ext cx="2512141" cy="4894575"/>
          </a:xfrm>
        </p:spPr>
        <p:txBody>
          <a:bodyPr/>
          <a:lstStyle/>
          <a:p>
            <a:pPr marL="0" indent="0">
              <a:buNone/>
            </a:pPr>
            <a:r>
              <a:rPr lang="en-US" sz="1900" dirty="0">
                <a:solidFill>
                  <a:schemeClr val="accent6">
                    <a:lumMod val="50000"/>
                  </a:schemeClr>
                </a:solidFill>
              </a:rPr>
              <a:t>Projecting on the Y axis we get the 1-D Wiggle Plot (this figure is obtained integrating events from 1700 MeV)</a:t>
            </a:r>
          </a:p>
          <a:p>
            <a:pPr marL="0" indent="0">
              <a:buNone/>
            </a:pPr>
            <a:endParaRPr lang="en-US" sz="1900" dirty="0">
              <a:solidFill>
                <a:schemeClr val="accent6">
                  <a:lumMod val="50000"/>
                </a:schemeClr>
              </a:solidFill>
            </a:endParaRPr>
          </a:p>
          <a:p>
            <a:pPr marL="0" indent="0">
              <a:buNone/>
            </a:pPr>
            <a:endParaRPr lang="en-US" sz="1900" dirty="0">
              <a:solidFill>
                <a:schemeClr val="accent6">
                  <a:lumMod val="50000"/>
                </a:schemeClr>
              </a:solidFill>
            </a:endParaRPr>
          </a:p>
          <a:p>
            <a:pPr marL="0" indent="0">
              <a:buNone/>
            </a:pPr>
            <a:r>
              <a:rPr lang="en-US" sz="1900" dirty="0">
                <a:solidFill>
                  <a:schemeClr val="accent6">
                    <a:lumMod val="50000"/>
                  </a:schemeClr>
                </a:solidFill>
              </a:rPr>
              <a:t>Projecting</a:t>
            </a:r>
            <a:r>
              <a:rPr lang="it-IT" sz="1900" dirty="0">
                <a:solidFill>
                  <a:schemeClr val="accent6">
                    <a:lumMod val="50000"/>
                  </a:schemeClr>
                </a:solidFill>
              </a:rPr>
              <a:t> on </a:t>
            </a:r>
            <a:r>
              <a:rPr lang="en-US" sz="1900" dirty="0">
                <a:solidFill>
                  <a:schemeClr val="accent6">
                    <a:lumMod val="50000"/>
                  </a:schemeClr>
                </a:solidFill>
              </a:rPr>
              <a:t>the X axis (i.e. integrating from 30</a:t>
            </a:r>
            <a:r>
              <a:rPr lang="it-IT" sz="1900" dirty="0">
                <a:solidFill>
                  <a:schemeClr val="accent6">
                    <a:lumMod val="50000"/>
                  </a:schemeClr>
                </a:solidFill>
              </a:rPr>
              <a:t> </a:t>
            </a:r>
            <a:r>
              <a:rPr lang="it-IT" sz="1900" dirty="0" err="1">
                <a:solidFill>
                  <a:schemeClr val="accent6">
                    <a:lumMod val="50000"/>
                  </a:schemeClr>
                </a:solidFill>
              </a:rPr>
              <a:t>μs</a:t>
            </a:r>
            <a:r>
              <a:rPr lang="it-IT" sz="1900" dirty="0">
                <a:solidFill>
                  <a:schemeClr val="accent6">
                    <a:lumMod val="50000"/>
                  </a:schemeClr>
                </a:solidFill>
              </a:rPr>
              <a:t> to 650 </a:t>
            </a:r>
            <a:r>
              <a:rPr lang="el-GR" sz="1900" dirty="0">
                <a:solidFill>
                  <a:schemeClr val="accent6">
                    <a:lumMod val="50000"/>
                  </a:schemeClr>
                </a:solidFill>
              </a:rPr>
              <a:t>μ</a:t>
            </a:r>
            <a:r>
              <a:rPr lang="it-IT" sz="1900" dirty="0">
                <a:solidFill>
                  <a:schemeClr val="accent6">
                    <a:lumMod val="50000"/>
                  </a:schemeClr>
                </a:solidFill>
              </a:rPr>
              <a:t>s) </a:t>
            </a:r>
            <a:r>
              <a:rPr lang="en-US" sz="1900" dirty="0">
                <a:solidFill>
                  <a:schemeClr val="accent6">
                    <a:lumMod val="50000"/>
                  </a:schemeClr>
                </a:solidFill>
              </a:rPr>
              <a:t>we get the energy spectrum</a:t>
            </a:r>
            <a:r>
              <a:rPr lang="it-IT" sz="1900" dirty="0">
                <a:solidFill>
                  <a:schemeClr val="accent6">
                    <a:lumMod val="50000"/>
                  </a:schemeClr>
                </a:solidFill>
              </a:rPr>
              <a:t>.</a:t>
            </a:r>
          </a:p>
          <a:p>
            <a:endParaRPr lang="it-IT" sz="1900" dirty="0">
              <a:solidFill>
                <a:schemeClr val="accent6">
                  <a:lumMod val="50000"/>
                </a:schemeClr>
              </a:solidFill>
            </a:endParaRPr>
          </a:p>
          <a:p>
            <a:endParaRPr lang="it-IT" sz="1900" dirty="0">
              <a:solidFill>
                <a:schemeClr val="accent6">
                  <a:lumMod val="50000"/>
                </a:schemeClr>
              </a:solidFill>
            </a:endParaRPr>
          </a:p>
          <a:p>
            <a:pPr marL="0" indent="0">
              <a:buNone/>
            </a:pPr>
            <a:endParaRPr lang="it-IT" sz="1900" dirty="0">
              <a:solidFill>
                <a:schemeClr val="accent6">
                  <a:lumMod val="50000"/>
                </a:schemeClr>
              </a:solidFill>
            </a:endParaRPr>
          </a:p>
          <a:p>
            <a:pPr marL="0" indent="0">
              <a:buNone/>
            </a:pPr>
            <a:endParaRPr lang="en-US" sz="1900" dirty="0">
              <a:solidFill>
                <a:schemeClr val="accent6">
                  <a:lumMod val="50000"/>
                </a:schemeClr>
              </a:solidFill>
            </a:endParaRPr>
          </a:p>
        </p:txBody>
      </p:sp>
      <p:sp>
        <p:nvSpPr>
          <p:cNvPr id="7" name="Title 6"/>
          <p:cNvSpPr>
            <a:spLocks noGrp="1"/>
          </p:cNvSpPr>
          <p:nvPr>
            <p:ph type="title"/>
          </p:nvPr>
        </p:nvSpPr>
        <p:spPr>
          <a:xfrm>
            <a:off x="457200" y="235921"/>
            <a:ext cx="8686800" cy="427877"/>
          </a:xfrm>
        </p:spPr>
        <p:txBody>
          <a:bodyPr/>
          <a:lstStyle/>
          <a:p>
            <a:r>
              <a:rPr lang="en-US" sz="1950" dirty="0"/>
              <a:t>Wiggle Plot and Energy Spectrum</a:t>
            </a:r>
          </a:p>
        </p:txBody>
      </p:sp>
      <p:sp>
        <p:nvSpPr>
          <p:cNvPr id="3" name="Date Placeholder 2"/>
          <p:cNvSpPr>
            <a:spLocks noGrp="1"/>
          </p:cNvSpPr>
          <p:nvPr>
            <p:ph type="dt" sz="half" idx="2"/>
          </p:nvPr>
        </p:nvSpPr>
        <p:spPr/>
        <p:txBody>
          <a:bodyPr/>
          <a:lstStyle/>
          <a:p>
            <a:pPr>
              <a:defRPr/>
            </a:pPr>
            <a:fld id="{E692D5A1-E48D-4258-B745-0203F2C888C9}" type="datetime1">
              <a:rPr lang="en-US" smtClean="0"/>
              <a:t>8/29/2022</a:t>
            </a:fld>
            <a:endParaRPr lang="en-US" dirty="0"/>
          </a:p>
        </p:txBody>
      </p:sp>
      <p:sp>
        <p:nvSpPr>
          <p:cNvPr id="4" name="Footer Placeholder 3"/>
          <p:cNvSpPr>
            <a:spLocks noGrp="1"/>
          </p:cNvSpPr>
          <p:nvPr>
            <p:ph type="ftr" sz="quarter" idx="3"/>
          </p:nvPr>
        </p:nvSpPr>
        <p:spPr/>
        <p:txBody>
          <a:bodyPr/>
          <a:lstStyle/>
          <a:p>
            <a:pPr>
              <a:defRPr/>
            </a:pPr>
            <a:r>
              <a:rPr lang="en-US"/>
              <a:t>Daniele Boccanfuso | Midterm Report</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pic>
        <p:nvPicPr>
          <p:cNvPr id="11" name="Immagine 10">
            <a:extLst>
              <a:ext uri="{FF2B5EF4-FFF2-40B4-BE49-F238E27FC236}">
                <a16:creationId xmlns:a16="http://schemas.microsoft.com/office/drawing/2014/main" id="{3090060B-727A-EE4D-16D7-F50C3F89FF22}"/>
              </a:ext>
            </a:extLst>
          </p:cNvPr>
          <p:cNvPicPr>
            <a:picLocks noChangeAspect="1"/>
          </p:cNvPicPr>
          <p:nvPr/>
        </p:nvPicPr>
        <p:blipFill>
          <a:blip r:embed="rId3"/>
          <a:srcRect/>
          <a:stretch/>
        </p:blipFill>
        <p:spPr>
          <a:xfrm>
            <a:off x="4347376" y="3648971"/>
            <a:ext cx="4574374" cy="2973108"/>
          </a:xfrm>
          <a:prstGeom prst="rect">
            <a:avLst/>
          </a:prstGeom>
        </p:spPr>
      </p:pic>
      <p:pic>
        <p:nvPicPr>
          <p:cNvPr id="13" name="Immagine 12">
            <a:extLst>
              <a:ext uri="{FF2B5EF4-FFF2-40B4-BE49-F238E27FC236}">
                <a16:creationId xmlns:a16="http://schemas.microsoft.com/office/drawing/2014/main" id="{31E8F9E8-C0A3-6BE3-1AD9-BFB0D50D6DA6}"/>
              </a:ext>
            </a:extLst>
          </p:cNvPr>
          <p:cNvPicPr>
            <a:picLocks noChangeAspect="1"/>
          </p:cNvPicPr>
          <p:nvPr/>
        </p:nvPicPr>
        <p:blipFill>
          <a:blip r:embed="rId4"/>
          <a:stretch>
            <a:fillRect/>
          </a:stretch>
        </p:blipFill>
        <p:spPr>
          <a:xfrm>
            <a:off x="4454014" y="545932"/>
            <a:ext cx="4574374" cy="2973108"/>
          </a:xfrm>
          <a:prstGeom prst="rect">
            <a:avLst/>
          </a:prstGeom>
        </p:spPr>
      </p:pic>
      <p:sp>
        <p:nvSpPr>
          <p:cNvPr id="8" name="CasellaDiTesto 7">
            <a:extLst>
              <a:ext uri="{FF2B5EF4-FFF2-40B4-BE49-F238E27FC236}">
                <a16:creationId xmlns:a16="http://schemas.microsoft.com/office/drawing/2014/main" id="{AA058DF0-FB5D-0009-1EB5-C2CC962945CE}"/>
              </a:ext>
            </a:extLst>
          </p:cNvPr>
          <p:cNvSpPr txBox="1"/>
          <p:nvPr/>
        </p:nvSpPr>
        <p:spPr>
          <a:xfrm>
            <a:off x="7634750" y="6358254"/>
            <a:ext cx="1125794" cy="276999"/>
          </a:xfrm>
          <a:prstGeom prst="rect">
            <a:avLst/>
          </a:prstGeom>
          <a:noFill/>
        </p:spPr>
        <p:txBody>
          <a:bodyPr wrap="square">
            <a:spAutoFit/>
          </a:bodyPr>
          <a:lstStyle/>
          <a:p>
            <a:r>
              <a:rPr lang="en-US" sz="1200" dirty="0">
                <a:solidFill>
                  <a:schemeClr val="accent6">
                    <a:lumMod val="50000"/>
                  </a:schemeClr>
                </a:solidFill>
              </a:rPr>
              <a:t>Energy [MeV]</a:t>
            </a:r>
          </a:p>
        </p:txBody>
      </p:sp>
      <p:sp>
        <p:nvSpPr>
          <p:cNvPr id="9" name="CasellaDiTesto 8">
            <a:extLst>
              <a:ext uri="{FF2B5EF4-FFF2-40B4-BE49-F238E27FC236}">
                <a16:creationId xmlns:a16="http://schemas.microsoft.com/office/drawing/2014/main" id="{D0387E58-5D2C-DDF7-7164-F0AD3E5F81F7}"/>
              </a:ext>
            </a:extLst>
          </p:cNvPr>
          <p:cNvSpPr txBox="1"/>
          <p:nvPr/>
        </p:nvSpPr>
        <p:spPr>
          <a:xfrm rot="16200000">
            <a:off x="3431770" y="571579"/>
            <a:ext cx="2320413" cy="253916"/>
          </a:xfrm>
          <a:prstGeom prst="rect">
            <a:avLst/>
          </a:prstGeom>
          <a:noFill/>
        </p:spPr>
        <p:txBody>
          <a:bodyPr wrap="square" rtlCol="0">
            <a:spAutoFit/>
          </a:bodyPr>
          <a:lstStyle/>
          <a:p>
            <a:r>
              <a:rPr lang="en-US" sz="1000" dirty="0">
                <a:solidFill>
                  <a:schemeClr val="accent6">
                    <a:lumMod val="50000"/>
                  </a:schemeClr>
                </a:solidFill>
              </a:rPr>
              <a:t>Positrons / 149.2 ns</a:t>
            </a:r>
          </a:p>
        </p:txBody>
      </p:sp>
      <p:sp>
        <p:nvSpPr>
          <p:cNvPr id="10" name="CasellaDiTesto 9">
            <a:extLst>
              <a:ext uri="{FF2B5EF4-FFF2-40B4-BE49-F238E27FC236}">
                <a16:creationId xmlns:a16="http://schemas.microsoft.com/office/drawing/2014/main" id="{2FD1D486-2994-34E5-19C5-E265694029C8}"/>
              </a:ext>
            </a:extLst>
          </p:cNvPr>
          <p:cNvSpPr txBox="1"/>
          <p:nvPr/>
        </p:nvSpPr>
        <p:spPr>
          <a:xfrm rot="16200000">
            <a:off x="3943350" y="3722842"/>
            <a:ext cx="1190403" cy="246221"/>
          </a:xfrm>
          <a:prstGeom prst="rect">
            <a:avLst/>
          </a:prstGeom>
          <a:noFill/>
        </p:spPr>
        <p:txBody>
          <a:bodyPr wrap="square" rtlCol="0">
            <a:spAutoFit/>
          </a:bodyPr>
          <a:lstStyle/>
          <a:p>
            <a:r>
              <a:rPr lang="en-US" sz="1000" dirty="0">
                <a:solidFill>
                  <a:schemeClr val="accent6">
                    <a:lumMod val="50000"/>
                  </a:schemeClr>
                </a:solidFill>
              </a:rPr>
              <a:t>Positrons </a:t>
            </a:r>
          </a:p>
        </p:txBody>
      </p:sp>
    </p:spTree>
    <p:extLst>
      <p:ext uri="{BB962C8B-B14F-4D97-AF65-F5344CB8AC3E}">
        <p14:creationId xmlns:p14="http://schemas.microsoft.com/office/powerpoint/2010/main" val="1811851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457201" y="1002372"/>
                <a:ext cx="8286108" cy="770444"/>
              </a:xfrm>
            </p:spPr>
            <p:txBody>
              <a:bodyPr/>
              <a:lstStyle/>
              <a:p>
                <a:pPr marL="0" indent="0">
                  <a:buNone/>
                </a:pPr>
                <a:r>
                  <a:rPr lang="en-US" sz="2000" dirty="0">
                    <a:solidFill>
                      <a:schemeClr val="accent6">
                        <a:lumMod val="50000"/>
                      </a:schemeClr>
                    </a:solidFill>
                    <a:latin typeface="Helvetica" panose="020B0604020202020204" pitchFamily="34" charset="0"/>
                    <a:cs typeface="Helvetica" panose="020B0604020202020204" pitchFamily="34" charset="0"/>
                  </a:rPr>
                  <a:t>The simplest equation that describes the number of positrons detected by the calorimeters is the following:</a:t>
                </a:r>
              </a:p>
              <a:p>
                <a:pPr marL="0" indent="0">
                  <a:buNone/>
                </a:pPr>
                <a:endParaRPr lang="en-US" sz="2000" dirty="0">
                  <a:solidFill>
                    <a:schemeClr val="accent6">
                      <a:lumMod val="50000"/>
                    </a:schemeClr>
                  </a:solidFill>
                  <a:latin typeface="Helvetica" panose="020B0604020202020204" pitchFamily="34" charset="0"/>
                  <a:cs typeface="Helvetica" panose="020B0604020202020204" pitchFamily="34" charset="0"/>
                </a:endParaRPr>
              </a:p>
              <a:p>
                <a:pPr marL="0" indent="0">
                  <a:buNone/>
                </a:pPr>
                <a:endParaRPr lang="en-US" sz="2000" dirty="0">
                  <a:solidFill>
                    <a:schemeClr val="accent6">
                      <a:lumMod val="50000"/>
                    </a:schemeClr>
                  </a:solidFill>
                  <a:latin typeface="Helvetica" panose="020B0604020202020204" pitchFamily="34" charset="0"/>
                  <a:cs typeface="Helvetica" panose="020B0604020202020204" pitchFamily="34" charset="0"/>
                </a:endParaRPr>
              </a:p>
              <a:p>
                <a:pPr marL="0" indent="0">
                  <a:buNone/>
                </a:pPr>
                <a:r>
                  <a:rPr lang="en-US" sz="2000" dirty="0">
                    <a:solidFill>
                      <a:schemeClr val="accent6">
                        <a:lumMod val="50000"/>
                      </a:schemeClr>
                    </a:solidFill>
                    <a:latin typeface="Helvetica" panose="020B0604020202020204" pitchFamily="34" charset="0"/>
                    <a:cs typeface="Helvetica" panose="020B0604020202020204" pitchFamily="34" charset="0"/>
                  </a:rPr>
                  <a:t>Where:</a:t>
                </a:r>
              </a:p>
              <a:p>
                <a:pPr lvl="1"/>
                <a14:m>
                  <m:oMath xmlns:m="http://schemas.openxmlformats.org/officeDocument/2006/math">
                    <m:sSub>
                      <m:sSubPr>
                        <m:ctrlPr>
                          <a:rPr lang="it-IT" sz="2000" i="1" smtClean="0">
                            <a:solidFill>
                              <a:schemeClr val="accent6">
                                <a:lumMod val="50000"/>
                              </a:schemeClr>
                            </a:solidFill>
                            <a:latin typeface="Cambria Math" panose="02040503050406030204" pitchFamily="18" charset="0"/>
                          </a:rPr>
                        </m:ctrlPr>
                      </m:sSubPr>
                      <m:e>
                        <m:r>
                          <a:rPr lang="it-IT" sz="2000" b="0" i="1" smtClean="0">
                            <a:solidFill>
                              <a:schemeClr val="accent6">
                                <a:lumMod val="50000"/>
                              </a:schemeClr>
                            </a:solidFill>
                            <a:latin typeface="Cambria Math" panose="02040503050406030204" pitchFamily="18" charset="0"/>
                          </a:rPr>
                          <m:t>𝑁</m:t>
                        </m:r>
                      </m:e>
                      <m:sub>
                        <m:r>
                          <a:rPr lang="it-IT" sz="2000" b="0" i="1" smtClean="0">
                            <a:solidFill>
                              <a:schemeClr val="accent6">
                                <a:lumMod val="50000"/>
                              </a:schemeClr>
                            </a:solidFill>
                            <a:latin typeface="Cambria Math" panose="02040503050406030204" pitchFamily="18" charset="0"/>
                          </a:rPr>
                          <m:t>0</m:t>
                        </m:r>
                      </m:sub>
                    </m:sSub>
                    <m:r>
                      <a:rPr lang="it-IT" sz="2000" b="0" i="1" smtClean="0">
                        <a:solidFill>
                          <a:schemeClr val="accent6">
                            <a:lumMod val="50000"/>
                          </a:schemeClr>
                        </a:solidFill>
                        <a:latin typeface="Cambria Math" panose="02040503050406030204" pitchFamily="18" charset="0"/>
                      </a:rPr>
                      <m:t> </m:t>
                    </m:r>
                  </m:oMath>
                </a14:m>
                <a:r>
                  <a:rPr lang="en-US" sz="2000" dirty="0">
                    <a:solidFill>
                      <a:schemeClr val="accent6">
                        <a:lumMod val="50000"/>
                      </a:schemeClr>
                    </a:solidFill>
                    <a:latin typeface="Helvetica" panose="020B0604020202020204" pitchFamily="34" charset="0"/>
                    <a:cs typeface="Helvetica" panose="020B0604020202020204" pitchFamily="34" charset="0"/>
                  </a:rPr>
                  <a:t>is the number of muons at t=0</a:t>
                </a:r>
              </a:p>
              <a:p>
                <a:pPr lvl="1"/>
                <a14:m>
                  <m:oMath xmlns:m="http://schemas.openxmlformats.org/officeDocument/2006/math">
                    <m:r>
                      <a:rPr lang="en-US" sz="2000" i="1" smtClean="0">
                        <a:solidFill>
                          <a:schemeClr val="accent6">
                            <a:lumMod val="50000"/>
                          </a:schemeClr>
                        </a:solidFill>
                        <a:latin typeface="Cambria Math" panose="02040503050406030204" pitchFamily="18" charset="0"/>
                        <a:ea typeface="Cambria Math" panose="02040503050406030204" pitchFamily="18" charset="0"/>
                      </a:rPr>
                      <m:t>𝛾𝜏</m:t>
                    </m:r>
                  </m:oMath>
                </a14:m>
                <a:r>
                  <a:rPr lang="en-US" sz="2000" dirty="0">
                    <a:solidFill>
                      <a:schemeClr val="accent6">
                        <a:lumMod val="50000"/>
                      </a:schemeClr>
                    </a:solidFill>
                    <a:latin typeface="Helvetica" panose="020B0604020202020204" pitchFamily="34" charset="0"/>
                    <a:ea typeface="Cambria Math" panose="02040503050406030204" pitchFamily="18" charset="0"/>
                    <a:cs typeface="Helvetica" panose="020B0604020202020204" pitchFamily="34" charset="0"/>
                  </a:rPr>
                  <a:t> is the muon lifetime in the lab frame of reference</a:t>
                </a:r>
              </a:p>
              <a:p>
                <a:pPr lvl="1"/>
                <a14:m>
                  <m:oMath xmlns:m="http://schemas.openxmlformats.org/officeDocument/2006/math">
                    <m:r>
                      <a:rPr lang="en-US" sz="2000" b="0" i="1" smtClean="0">
                        <a:solidFill>
                          <a:schemeClr val="accent6">
                            <a:lumMod val="50000"/>
                          </a:schemeClr>
                        </a:solidFill>
                        <a:latin typeface="Cambria Math" panose="02040503050406030204" pitchFamily="18" charset="0"/>
                        <a:ea typeface="Cambria Math" panose="02040503050406030204" pitchFamily="18" charset="0"/>
                      </a:rPr>
                      <m:t>𝐴</m:t>
                    </m:r>
                  </m:oMath>
                </a14:m>
                <a:r>
                  <a:rPr lang="en-US" sz="2000" dirty="0">
                    <a:solidFill>
                      <a:schemeClr val="accent6">
                        <a:lumMod val="50000"/>
                      </a:schemeClr>
                    </a:solidFill>
                    <a:latin typeface="Helvetica" panose="020B0604020202020204" pitchFamily="34" charset="0"/>
                    <a:ea typeface="Cambria Math" panose="02040503050406030204" pitchFamily="18" charset="0"/>
                    <a:cs typeface="Helvetica" panose="020B0604020202020204" pitchFamily="34" charset="0"/>
                  </a:rPr>
                  <a:t>  is the asymmetry, related to the probability that a positron is emitted in the same direction of the spin</a:t>
                </a:r>
              </a:p>
              <a:p>
                <a:pPr lvl="1"/>
                <a14:m>
                  <m:oMath xmlns:m="http://schemas.openxmlformats.org/officeDocument/2006/math">
                    <m:sSub>
                      <m:sSubPr>
                        <m:ctrlPr>
                          <a:rPr lang="en-US" sz="2000" i="1" smtClean="0">
                            <a:solidFill>
                              <a:schemeClr val="accent6">
                                <a:lumMod val="50000"/>
                              </a:schemeClr>
                            </a:solidFill>
                            <a:latin typeface="Cambria Math" panose="02040503050406030204" pitchFamily="18" charset="0"/>
                            <a:ea typeface="Cambria Math" panose="02040503050406030204" pitchFamily="18" charset="0"/>
                          </a:rPr>
                        </m:ctrlPr>
                      </m:sSubPr>
                      <m:e>
                        <m:r>
                          <a:rPr lang="en-US" sz="2000" i="1" smtClean="0">
                            <a:solidFill>
                              <a:schemeClr val="accent6">
                                <a:lumMod val="50000"/>
                              </a:schemeClr>
                            </a:solidFill>
                            <a:latin typeface="Cambria Math" panose="02040503050406030204" pitchFamily="18" charset="0"/>
                            <a:ea typeface="Cambria Math" panose="02040503050406030204" pitchFamily="18" charset="0"/>
                          </a:rPr>
                          <m:t>𝜔</m:t>
                        </m:r>
                      </m:e>
                      <m:sub>
                        <m:r>
                          <a:rPr lang="en-US" sz="2000" b="0" i="1" smtClean="0">
                            <a:solidFill>
                              <a:schemeClr val="accent6">
                                <a:lumMod val="50000"/>
                              </a:schemeClr>
                            </a:solidFill>
                            <a:latin typeface="Cambria Math" panose="02040503050406030204" pitchFamily="18" charset="0"/>
                            <a:ea typeface="Cambria Math" panose="02040503050406030204" pitchFamily="18" charset="0"/>
                          </a:rPr>
                          <m:t>𝑎</m:t>
                        </m:r>
                      </m:sub>
                    </m:sSub>
                    <m:r>
                      <a:rPr lang="en-US" sz="2000" b="0" i="1" smtClean="0">
                        <a:solidFill>
                          <a:schemeClr val="accent6">
                            <a:lumMod val="50000"/>
                          </a:schemeClr>
                        </a:solidFill>
                        <a:latin typeface="Cambria Math" panose="02040503050406030204" pitchFamily="18" charset="0"/>
                        <a:ea typeface="Cambria Math" panose="02040503050406030204" pitchFamily="18" charset="0"/>
                      </a:rPr>
                      <m:t> </m:t>
                    </m:r>
                  </m:oMath>
                </a14:m>
                <a:r>
                  <a:rPr lang="en-US" sz="2000" dirty="0">
                    <a:solidFill>
                      <a:schemeClr val="accent6">
                        <a:lumMod val="50000"/>
                      </a:schemeClr>
                    </a:solidFill>
                    <a:latin typeface="Helvetica" panose="020B0604020202020204" pitchFamily="34" charset="0"/>
                    <a:cs typeface="Helvetica" panose="020B0604020202020204" pitchFamily="34" charset="0"/>
                  </a:rPr>
                  <a:t>is the precession frequency we want to measure</a:t>
                </a:r>
              </a:p>
              <a:p>
                <a:pPr lvl="1"/>
                <a14:m>
                  <m:oMath xmlns:m="http://schemas.openxmlformats.org/officeDocument/2006/math">
                    <m:r>
                      <a:rPr lang="en-US" sz="2000" i="1" smtClean="0">
                        <a:solidFill>
                          <a:schemeClr val="accent6">
                            <a:lumMod val="50000"/>
                          </a:schemeClr>
                        </a:solidFill>
                        <a:latin typeface="Cambria Math" panose="02040503050406030204" pitchFamily="18" charset="0"/>
                        <a:ea typeface="Cambria Math" panose="02040503050406030204" pitchFamily="18" charset="0"/>
                      </a:rPr>
                      <m:t>𝜑</m:t>
                    </m:r>
                  </m:oMath>
                </a14:m>
                <a:r>
                  <a:rPr lang="en-US" sz="2000" dirty="0">
                    <a:solidFill>
                      <a:schemeClr val="accent6">
                        <a:lumMod val="50000"/>
                      </a:schemeClr>
                    </a:solidFill>
                    <a:latin typeface="Helvetica" panose="020B0604020202020204" pitchFamily="34" charset="0"/>
                    <a:cs typeface="Helvetica" panose="020B0604020202020204" pitchFamily="34" charset="0"/>
                  </a:rPr>
                  <a:t> is the phase at t=0</a:t>
                </a:r>
              </a:p>
              <a:p>
                <a:pPr marL="0" indent="0">
                  <a:buNone/>
                </a:pPr>
                <a:r>
                  <a:rPr lang="en-US" sz="2000" dirty="0">
                    <a:solidFill>
                      <a:schemeClr val="accent6">
                        <a:lumMod val="50000"/>
                      </a:schemeClr>
                    </a:solidFill>
                    <a:latin typeface="Helvetica" panose="020B0604020202020204" pitchFamily="34" charset="0"/>
                    <a:cs typeface="Helvetica" panose="020B0604020202020204" pitchFamily="34" charset="0"/>
                  </a:rPr>
                  <a:t>To avoid cognitive bias, </a:t>
                </a:r>
                <a14:m>
                  <m:oMath xmlns:m="http://schemas.openxmlformats.org/officeDocument/2006/math">
                    <m:sSub>
                      <m:sSubPr>
                        <m:ctrlPr>
                          <a:rPr lang="en-US" sz="2000" i="1" smtClean="0">
                            <a:solidFill>
                              <a:schemeClr val="accent6">
                                <a:lumMod val="50000"/>
                              </a:schemeClr>
                            </a:solidFill>
                            <a:latin typeface="Cambria Math" panose="02040503050406030204" pitchFamily="18" charset="0"/>
                          </a:rPr>
                        </m:ctrlPr>
                      </m:sSubPr>
                      <m:e>
                        <m:r>
                          <a:rPr lang="en-US" sz="2000" i="1" smtClean="0">
                            <a:solidFill>
                              <a:schemeClr val="accent6">
                                <a:lumMod val="50000"/>
                              </a:schemeClr>
                            </a:solidFill>
                            <a:latin typeface="Cambria Math" panose="02040503050406030204" pitchFamily="18" charset="0"/>
                            <a:ea typeface="Cambria Math" panose="02040503050406030204" pitchFamily="18" charset="0"/>
                          </a:rPr>
                          <m:t>𝜔</m:t>
                        </m:r>
                      </m:e>
                      <m:sub>
                        <m:r>
                          <a:rPr lang="en-US" sz="2000" b="0" i="1" smtClean="0">
                            <a:solidFill>
                              <a:schemeClr val="accent6">
                                <a:lumMod val="50000"/>
                              </a:schemeClr>
                            </a:solidFill>
                            <a:latin typeface="Cambria Math" panose="02040503050406030204" pitchFamily="18" charset="0"/>
                          </a:rPr>
                          <m:t>𝑎</m:t>
                        </m:r>
                      </m:sub>
                    </m:sSub>
                  </m:oMath>
                </a14:m>
                <a:r>
                  <a:rPr lang="en-US" sz="2000" dirty="0">
                    <a:solidFill>
                      <a:schemeClr val="accent6">
                        <a:lumMod val="50000"/>
                      </a:schemeClr>
                    </a:solidFill>
                    <a:latin typeface="Helvetica" panose="020B0604020202020204" pitchFamily="34" charset="0"/>
                    <a:cs typeface="Helvetica" panose="020B0604020202020204" pitchFamily="34" charset="0"/>
                  </a:rPr>
                  <a:t> is blinded by a dimensionless parameter R, defined as the unknown offset in ppm from a reference value.</a:t>
                </a:r>
              </a:p>
              <a:p>
                <a:pPr marL="0" indent="0">
                  <a:buNone/>
                </a:pPr>
                <a:endParaRPr lang="en-US" sz="2000" dirty="0">
                  <a:solidFill>
                    <a:schemeClr val="accent6">
                      <a:lumMod val="50000"/>
                    </a:schemeClr>
                  </a:solidFill>
                  <a:latin typeface="Helvetica" panose="020B0604020202020204" pitchFamily="34" charset="0"/>
                  <a:cs typeface="Helvetica" panose="020B0604020202020204" pitchFamily="34" charset="0"/>
                </a:endParaRPr>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457201" y="1002372"/>
                <a:ext cx="8286108" cy="770444"/>
              </a:xfrm>
              <a:blipFill>
                <a:blip r:embed="rId3"/>
                <a:stretch>
                  <a:fillRect l="-1840" t="-9449" r="-2281" b="-580315"/>
                </a:stretch>
              </a:blipFill>
            </p:spPr>
            <p:txBody>
              <a:bodyPr/>
              <a:lstStyle/>
              <a:p>
                <a:r>
                  <a:rPr lang="en-US">
                    <a:noFill/>
                  </a:rPr>
                  <a:t> </a:t>
                </a:r>
              </a:p>
            </p:txBody>
          </p:sp>
        </mc:Fallback>
      </mc:AlternateContent>
      <p:sp>
        <p:nvSpPr>
          <p:cNvPr id="7" name="Title 6"/>
          <p:cNvSpPr>
            <a:spLocks noGrp="1"/>
          </p:cNvSpPr>
          <p:nvPr>
            <p:ph type="title"/>
          </p:nvPr>
        </p:nvSpPr>
        <p:spPr>
          <a:xfrm>
            <a:off x="457200" y="235921"/>
            <a:ext cx="8686800" cy="427877"/>
          </a:xfrm>
        </p:spPr>
        <p:txBody>
          <a:bodyPr/>
          <a:lstStyle/>
          <a:p>
            <a:r>
              <a:rPr lang="en-US" sz="1950" dirty="0"/>
              <a:t>5 parameters fit function</a:t>
            </a:r>
          </a:p>
        </p:txBody>
      </p:sp>
      <p:sp>
        <p:nvSpPr>
          <p:cNvPr id="3" name="Date Placeholder 2"/>
          <p:cNvSpPr>
            <a:spLocks noGrp="1"/>
          </p:cNvSpPr>
          <p:nvPr>
            <p:ph type="dt" sz="half" idx="2"/>
          </p:nvPr>
        </p:nvSpPr>
        <p:spPr/>
        <p:txBody>
          <a:bodyPr/>
          <a:lstStyle/>
          <a:p>
            <a:pPr>
              <a:defRPr/>
            </a:pPr>
            <a:fld id="{E692D5A1-E48D-4258-B745-0203F2C888C9}" type="datetime1">
              <a:rPr lang="en-US" smtClean="0"/>
              <a:t>8/29/2022</a:t>
            </a:fld>
            <a:endParaRPr lang="en-US" dirty="0"/>
          </a:p>
        </p:txBody>
      </p:sp>
      <p:sp>
        <p:nvSpPr>
          <p:cNvPr id="4" name="Footer Placeholder 3"/>
          <p:cNvSpPr>
            <a:spLocks noGrp="1"/>
          </p:cNvSpPr>
          <p:nvPr>
            <p:ph type="ftr" sz="quarter" idx="3"/>
          </p:nvPr>
        </p:nvSpPr>
        <p:spPr/>
        <p:txBody>
          <a:bodyPr/>
          <a:lstStyle/>
          <a:p>
            <a:pPr>
              <a:defRPr/>
            </a:pPr>
            <a:r>
              <a:rPr lang="en-US"/>
              <a:t>Daniele Boccanfuso | Midterm Report</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pic>
        <p:nvPicPr>
          <p:cNvPr id="2" name="Immagine 1">
            <a:extLst>
              <a:ext uri="{FF2B5EF4-FFF2-40B4-BE49-F238E27FC236}">
                <a16:creationId xmlns:a16="http://schemas.microsoft.com/office/drawing/2014/main" id="{899CC2EF-B932-5BE7-874B-6ACF35547394}"/>
              </a:ext>
            </a:extLst>
          </p:cNvPr>
          <p:cNvPicPr>
            <a:picLocks noChangeAspect="1"/>
          </p:cNvPicPr>
          <p:nvPr/>
        </p:nvPicPr>
        <p:blipFill>
          <a:blip r:embed="rId4"/>
          <a:stretch>
            <a:fillRect/>
          </a:stretch>
        </p:blipFill>
        <p:spPr>
          <a:xfrm>
            <a:off x="2623541" y="1814889"/>
            <a:ext cx="3953427" cy="809738"/>
          </a:xfrm>
          <a:prstGeom prst="rect">
            <a:avLst/>
          </a:prstGeom>
        </p:spPr>
      </p:pic>
    </p:spTree>
    <p:extLst>
      <p:ext uri="{BB962C8B-B14F-4D97-AF65-F5344CB8AC3E}">
        <p14:creationId xmlns:p14="http://schemas.microsoft.com/office/powerpoint/2010/main" val="4138815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35921"/>
            <a:ext cx="8686800" cy="427877"/>
          </a:xfrm>
        </p:spPr>
        <p:txBody>
          <a:bodyPr/>
          <a:lstStyle/>
          <a:p>
            <a:r>
              <a:rPr lang="en-US" sz="1950" dirty="0"/>
              <a:t>5 parameter fit results</a:t>
            </a:r>
          </a:p>
        </p:txBody>
      </p:sp>
      <p:sp>
        <p:nvSpPr>
          <p:cNvPr id="3" name="Date Placeholder 2"/>
          <p:cNvSpPr>
            <a:spLocks noGrp="1"/>
          </p:cNvSpPr>
          <p:nvPr>
            <p:ph type="dt" sz="half" idx="2"/>
          </p:nvPr>
        </p:nvSpPr>
        <p:spPr/>
        <p:txBody>
          <a:bodyPr/>
          <a:lstStyle/>
          <a:p>
            <a:pPr>
              <a:defRPr/>
            </a:pPr>
            <a:fld id="{E692D5A1-E48D-4258-B745-0203F2C888C9}" type="datetime1">
              <a:rPr lang="en-US" smtClean="0"/>
              <a:t>8/29/2022</a:t>
            </a:fld>
            <a:endParaRPr lang="en-US" dirty="0"/>
          </a:p>
        </p:txBody>
      </p:sp>
      <p:sp>
        <p:nvSpPr>
          <p:cNvPr id="4" name="Footer Placeholder 3"/>
          <p:cNvSpPr>
            <a:spLocks noGrp="1"/>
          </p:cNvSpPr>
          <p:nvPr>
            <p:ph type="ftr" sz="quarter" idx="3"/>
          </p:nvPr>
        </p:nvSpPr>
        <p:spPr/>
        <p:txBody>
          <a:bodyPr/>
          <a:lstStyle/>
          <a:p>
            <a:pPr>
              <a:defRPr/>
            </a:pPr>
            <a:r>
              <a:rPr lang="en-US"/>
              <a:t>Daniele Boccanfuso | Midterm Report</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pic>
        <p:nvPicPr>
          <p:cNvPr id="8" name="Immagine 7">
            <a:extLst>
              <a:ext uri="{FF2B5EF4-FFF2-40B4-BE49-F238E27FC236}">
                <a16:creationId xmlns:a16="http://schemas.microsoft.com/office/drawing/2014/main" id="{FAD20C28-EB23-8A13-8FDD-E4E43AD45390}"/>
              </a:ext>
            </a:extLst>
          </p:cNvPr>
          <p:cNvPicPr>
            <a:picLocks noChangeAspect="1"/>
          </p:cNvPicPr>
          <p:nvPr/>
        </p:nvPicPr>
        <p:blipFill>
          <a:blip r:embed="rId3"/>
          <a:srcRect/>
          <a:stretch/>
        </p:blipFill>
        <p:spPr>
          <a:xfrm>
            <a:off x="457201" y="995347"/>
            <a:ext cx="7996334" cy="5172921"/>
          </a:xfrm>
          <a:prstGeom prst="rect">
            <a:avLst/>
          </a:prstGeom>
        </p:spPr>
      </p:pic>
      <p:sp>
        <p:nvSpPr>
          <p:cNvPr id="6" name="CasellaDiTesto 5">
            <a:extLst>
              <a:ext uri="{FF2B5EF4-FFF2-40B4-BE49-F238E27FC236}">
                <a16:creationId xmlns:a16="http://schemas.microsoft.com/office/drawing/2014/main" id="{DCE4282F-C7C4-75DA-D00D-1ADF48A6B396}"/>
              </a:ext>
            </a:extLst>
          </p:cNvPr>
          <p:cNvSpPr txBox="1"/>
          <p:nvPr/>
        </p:nvSpPr>
        <p:spPr>
          <a:xfrm>
            <a:off x="6834076" y="5823720"/>
            <a:ext cx="958645" cy="338554"/>
          </a:xfrm>
          <a:prstGeom prst="rect">
            <a:avLst/>
          </a:prstGeom>
          <a:noFill/>
        </p:spPr>
        <p:txBody>
          <a:bodyPr wrap="square">
            <a:spAutoFit/>
          </a:bodyPr>
          <a:lstStyle/>
          <a:p>
            <a:r>
              <a:rPr lang="en-US" sz="1600" dirty="0">
                <a:solidFill>
                  <a:schemeClr val="accent6">
                    <a:lumMod val="50000"/>
                  </a:schemeClr>
                </a:solidFill>
              </a:rPr>
              <a:t>Time [</a:t>
            </a:r>
            <a:r>
              <a:rPr lang="el-GR" sz="1600" dirty="0">
                <a:solidFill>
                  <a:schemeClr val="accent6">
                    <a:lumMod val="50000"/>
                  </a:schemeClr>
                </a:solidFill>
              </a:rPr>
              <a:t>μ</a:t>
            </a:r>
            <a:r>
              <a:rPr lang="en-US" sz="1600" dirty="0">
                <a:solidFill>
                  <a:schemeClr val="accent6">
                    <a:lumMod val="50000"/>
                  </a:schemeClr>
                </a:solidFill>
              </a:rPr>
              <a:t>s]</a:t>
            </a:r>
          </a:p>
        </p:txBody>
      </p:sp>
      <p:sp>
        <p:nvSpPr>
          <p:cNvPr id="9" name="CasellaDiTesto 8">
            <a:extLst>
              <a:ext uri="{FF2B5EF4-FFF2-40B4-BE49-F238E27FC236}">
                <a16:creationId xmlns:a16="http://schemas.microsoft.com/office/drawing/2014/main" id="{75BE3F66-74FF-A10E-B3D8-8E3242BB8304}"/>
              </a:ext>
            </a:extLst>
          </p:cNvPr>
          <p:cNvSpPr txBox="1"/>
          <p:nvPr/>
        </p:nvSpPr>
        <p:spPr>
          <a:xfrm rot="16200000">
            <a:off x="-423380" y="1633422"/>
            <a:ext cx="2320413" cy="276999"/>
          </a:xfrm>
          <a:prstGeom prst="rect">
            <a:avLst/>
          </a:prstGeom>
          <a:noFill/>
        </p:spPr>
        <p:txBody>
          <a:bodyPr wrap="square" rtlCol="0">
            <a:spAutoFit/>
          </a:bodyPr>
          <a:lstStyle/>
          <a:p>
            <a:r>
              <a:rPr lang="en-US" sz="1200" dirty="0">
                <a:solidFill>
                  <a:schemeClr val="accent6">
                    <a:lumMod val="50000"/>
                  </a:schemeClr>
                </a:solidFill>
              </a:rPr>
              <a:t>Positrons / 149.2 ns</a:t>
            </a:r>
          </a:p>
        </p:txBody>
      </p:sp>
    </p:spTree>
    <p:extLst>
      <p:ext uri="{BB962C8B-B14F-4D97-AF65-F5344CB8AC3E}">
        <p14:creationId xmlns:p14="http://schemas.microsoft.com/office/powerpoint/2010/main" val="1827732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28946" y="1140540"/>
            <a:ext cx="8286108" cy="769697"/>
          </a:xfrm>
        </p:spPr>
        <p:txBody>
          <a:bodyPr/>
          <a:lstStyle/>
          <a:p>
            <a:pPr marL="0" indent="0">
              <a:buNone/>
            </a:pPr>
            <a:r>
              <a:rPr lang="en-US" sz="2000" dirty="0">
                <a:solidFill>
                  <a:schemeClr val="accent6">
                    <a:lumMod val="50000"/>
                  </a:schemeClr>
                </a:solidFill>
              </a:rPr>
              <a:t>The T-Method consist in building the wiggle plot summing all positrons above an energy threshold: </a:t>
            </a:r>
          </a:p>
          <a:p>
            <a:r>
              <a:rPr lang="en-US" sz="2000" dirty="0">
                <a:solidFill>
                  <a:schemeClr val="accent6">
                    <a:lumMod val="50000"/>
                  </a:schemeClr>
                </a:solidFill>
              </a:rPr>
              <a:t>At high energy positrons have higher asymmetry, which is better for the fit, but there’s low statistics</a:t>
            </a:r>
          </a:p>
          <a:p>
            <a:r>
              <a:rPr lang="en-US" sz="2000" dirty="0">
                <a:solidFill>
                  <a:schemeClr val="accent6">
                    <a:lumMod val="50000"/>
                  </a:schemeClr>
                </a:solidFill>
              </a:rPr>
              <a:t>At low energy positrons have lower asymmetry, but there is more statistics</a:t>
            </a:r>
          </a:p>
          <a:p>
            <a:r>
              <a:rPr lang="en-US" sz="2000" dirty="0">
                <a:solidFill>
                  <a:schemeClr val="accent6">
                    <a:lumMod val="50000"/>
                  </a:schemeClr>
                </a:solidFill>
              </a:rPr>
              <a:t>It’s necessary to find a compromise between the two cases: we have to determine the ideal energy threshold that minimizes the error on R</a:t>
            </a:r>
          </a:p>
          <a:p>
            <a:r>
              <a:rPr lang="en-US" sz="2000" dirty="0">
                <a:solidFill>
                  <a:schemeClr val="accent6">
                    <a:lumMod val="50000"/>
                  </a:schemeClr>
                </a:solidFill>
              </a:rPr>
              <a:t>We build different wiggle plots by changing the lower energy threshold</a:t>
            </a:r>
          </a:p>
          <a:p>
            <a:r>
              <a:rPr lang="en-US" sz="2000" dirty="0">
                <a:solidFill>
                  <a:schemeClr val="accent6">
                    <a:lumMod val="50000"/>
                  </a:schemeClr>
                </a:solidFill>
              </a:rPr>
              <a:t>We fit every one of them and the figure of merit will be the smallest uncertainty on R</a:t>
            </a:r>
          </a:p>
          <a:p>
            <a:endParaRPr lang="en-US" sz="2000" dirty="0">
              <a:solidFill>
                <a:schemeClr val="accent6">
                  <a:lumMod val="50000"/>
                </a:schemeClr>
              </a:solidFill>
            </a:endParaRPr>
          </a:p>
          <a:p>
            <a:pPr marL="0" indent="0">
              <a:buNone/>
            </a:pPr>
            <a:endParaRPr lang="en-US" sz="2000" dirty="0">
              <a:solidFill>
                <a:schemeClr val="accent6">
                  <a:lumMod val="50000"/>
                </a:schemeClr>
              </a:solidFill>
              <a:latin typeface="Helvetica" panose="020B0604020202020204" pitchFamily="34" charset="0"/>
              <a:cs typeface="Helvetica" panose="020B0604020202020204" pitchFamily="34" charset="0"/>
            </a:endParaRPr>
          </a:p>
        </p:txBody>
      </p:sp>
      <p:sp>
        <p:nvSpPr>
          <p:cNvPr id="7" name="Title 6"/>
          <p:cNvSpPr>
            <a:spLocks noGrp="1"/>
          </p:cNvSpPr>
          <p:nvPr>
            <p:ph type="title"/>
          </p:nvPr>
        </p:nvSpPr>
        <p:spPr>
          <a:xfrm>
            <a:off x="457200" y="235921"/>
            <a:ext cx="8686800" cy="427877"/>
          </a:xfrm>
        </p:spPr>
        <p:txBody>
          <a:bodyPr/>
          <a:lstStyle/>
          <a:p>
            <a:r>
              <a:rPr lang="en-US" sz="1950" dirty="0"/>
              <a:t>T-Method</a:t>
            </a:r>
          </a:p>
        </p:txBody>
      </p:sp>
      <p:sp>
        <p:nvSpPr>
          <p:cNvPr id="3" name="Date Placeholder 2"/>
          <p:cNvSpPr>
            <a:spLocks noGrp="1"/>
          </p:cNvSpPr>
          <p:nvPr>
            <p:ph type="dt" sz="half" idx="2"/>
          </p:nvPr>
        </p:nvSpPr>
        <p:spPr/>
        <p:txBody>
          <a:bodyPr/>
          <a:lstStyle/>
          <a:p>
            <a:pPr>
              <a:defRPr/>
            </a:pPr>
            <a:fld id="{E692D5A1-E48D-4258-B745-0203F2C888C9}" type="datetime1">
              <a:rPr lang="en-US" smtClean="0"/>
              <a:t>8/29/2022</a:t>
            </a:fld>
            <a:endParaRPr lang="en-US" dirty="0"/>
          </a:p>
        </p:txBody>
      </p:sp>
      <p:sp>
        <p:nvSpPr>
          <p:cNvPr id="4" name="Footer Placeholder 3"/>
          <p:cNvSpPr>
            <a:spLocks noGrp="1"/>
          </p:cNvSpPr>
          <p:nvPr>
            <p:ph type="ftr" sz="quarter" idx="3"/>
          </p:nvPr>
        </p:nvSpPr>
        <p:spPr/>
        <p:txBody>
          <a:bodyPr/>
          <a:lstStyle/>
          <a:p>
            <a:pPr>
              <a:defRPr/>
            </a:pPr>
            <a:r>
              <a:rPr lang="en-US"/>
              <a:t>Daniele Boccanfuso | Midterm Report</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Tree>
    <p:extLst>
      <p:ext uri="{BB962C8B-B14F-4D97-AF65-F5344CB8AC3E}">
        <p14:creationId xmlns:p14="http://schemas.microsoft.com/office/powerpoint/2010/main" val="2443810539"/>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zione standard2" id="{EA65FB27-CDB0-440F-8186-7B09EC1E4A1C}" vid="{9FAA95D4-1BEA-4C1C-BAA7-4A259693D7B0}"/>
    </a:ext>
  </a:extLst>
</a:theme>
</file>

<file path=ppt/theme/theme2.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zione standard2" id="{EA65FB27-CDB0-440F-8186-7B09EC1E4A1C}" vid="{9FAA95D4-1BEA-4C1C-BAA7-4A259693D7B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D2B476F9F3FCE418DEA2CD550DD36A5" ma:contentTypeVersion="7" ma:contentTypeDescription="Create a new document." ma:contentTypeScope="" ma:versionID="5ae1e81d03d18fc6fb86f2edd53c62f0">
  <xsd:schema xmlns:xsd="http://www.w3.org/2001/XMLSchema" xmlns:xs="http://www.w3.org/2001/XMLSchema" xmlns:p="http://schemas.microsoft.com/office/2006/metadata/properties" xmlns:ns3="23e585a3-b6b1-4c57-812a-728aac619ac8" xmlns:ns4="e4ea8ca7-2a22-400a-a5ca-c3d5b8483985" targetNamespace="http://schemas.microsoft.com/office/2006/metadata/properties" ma:root="true" ma:fieldsID="1c2c1e1712c830d83432dfc93b75cdb9" ns3:_="" ns4:_="">
    <xsd:import namespace="23e585a3-b6b1-4c57-812a-728aac619ac8"/>
    <xsd:import namespace="e4ea8ca7-2a22-400a-a5ca-c3d5b848398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e585a3-b6b1-4c57-812a-728aac619ac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ea8ca7-2a22-400a-a5ca-c3d5b848398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8B6C355-D38D-4044-92F9-782263EF24F5}">
  <ds:schemaRefs>
    <ds:schemaRef ds:uri="http://schemas.microsoft.com/sharepoint/v3/contenttype/forms"/>
  </ds:schemaRefs>
</ds:datastoreItem>
</file>

<file path=customXml/itemProps2.xml><?xml version="1.0" encoding="utf-8"?>
<ds:datastoreItem xmlns:ds="http://schemas.openxmlformats.org/officeDocument/2006/customXml" ds:itemID="{28C63E1B-3474-4328-B5FA-2B99AF2387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e585a3-b6b1-4c57-812a-728aac619ac8"/>
    <ds:schemaRef ds:uri="e4ea8ca7-2a22-400a-a5ca-c3d5b84839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95B554-3807-4DF4-9B74-3CA713E77A5D}">
  <ds:schemaRefs>
    <ds:schemaRef ds:uri="http://purl.org/dc/elements/1.1/"/>
    <ds:schemaRef ds:uri="http://www.w3.org/XML/1998/namespace"/>
    <ds:schemaRef ds:uri="http://purl.org/dc/terms/"/>
    <ds:schemaRef ds:uri="http://schemas.microsoft.com/office/infopath/2007/PartnerControls"/>
    <ds:schemaRef ds:uri="http://schemas.microsoft.com/office/2006/metadata/properties"/>
    <ds:schemaRef ds:uri="http://purl.org/dc/dcmitype/"/>
    <ds:schemaRef ds:uri="http://schemas.microsoft.com/office/2006/documentManagement/types"/>
    <ds:schemaRef ds:uri="e4ea8ca7-2a22-400a-a5ca-c3d5b8483985"/>
    <ds:schemaRef ds:uri="http://schemas.openxmlformats.org/package/2006/metadata/core-properties"/>
    <ds:schemaRef ds:uri="23e585a3-b6b1-4c57-812a-728aac619ac8"/>
  </ds:schemaRefs>
</ds:datastoreItem>
</file>

<file path=docProps/app.xml><?xml version="1.0" encoding="utf-8"?>
<Properties xmlns="http://schemas.openxmlformats.org/officeDocument/2006/extended-properties" xmlns:vt="http://schemas.openxmlformats.org/officeDocument/2006/docPropsVTypes">
  <Template>FermiLab template</Template>
  <TotalTime>1143</TotalTime>
  <Words>2595</Words>
  <Application>Microsoft Office PowerPoint</Application>
  <PresentationFormat>Presentazione su schermo (4:3)</PresentationFormat>
  <Paragraphs>253</Paragraphs>
  <Slides>20</Slides>
  <Notes>19</Notes>
  <HiddenSlides>0</HiddenSlides>
  <MMClips>0</MMClips>
  <ScaleCrop>false</ScaleCrop>
  <HeadingPairs>
    <vt:vector size="6" baseType="variant">
      <vt:variant>
        <vt:lpstr>Caratteri utilizzati</vt:lpstr>
      </vt:variant>
      <vt:variant>
        <vt:i4>4</vt:i4>
      </vt:variant>
      <vt:variant>
        <vt:lpstr>Tema</vt:lpstr>
      </vt:variant>
      <vt:variant>
        <vt:i4>2</vt:i4>
      </vt:variant>
      <vt:variant>
        <vt:lpstr>Titoli diapositive</vt:lpstr>
      </vt:variant>
      <vt:variant>
        <vt:i4>20</vt:i4>
      </vt:variant>
    </vt:vector>
  </HeadingPairs>
  <TitlesOfParts>
    <vt:vector size="26" baseType="lpstr">
      <vt:lpstr>Arial</vt:lpstr>
      <vt:lpstr>Calibri</vt:lpstr>
      <vt:lpstr>Cambria Math</vt:lpstr>
      <vt:lpstr>Helvetica</vt:lpstr>
      <vt:lpstr>Fermilab_PPT_090815</vt:lpstr>
      <vt:lpstr>Fermilab_PPT_090815</vt:lpstr>
      <vt:lpstr>Presentazione standard di PowerPoint</vt:lpstr>
      <vt:lpstr>The muon magnetic moment</vt:lpstr>
      <vt:lpstr>Muon precession</vt:lpstr>
      <vt:lpstr>Measuring precession frequency</vt:lpstr>
      <vt:lpstr>Positrons distribution</vt:lpstr>
      <vt:lpstr>Wiggle Plot and Energy Spectrum</vt:lpstr>
      <vt:lpstr>5 parameters fit function</vt:lpstr>
      <vt:lpstr>5 parameter fit results</vt:lpstr>
      <vt:lpstr>T-Method</vt:lpstr>
      <vt:lpstr>T-Method</vt:lpstr>
      <vt:lpstr>A-Method</vt:lpstr>
      <vt:lpstr>Weighted Wiggle Plot</vt:lpstr>
      <vt:lpstr>Beam motion effects </vt:lpstr>
      <vt:lpstr>9 parameters fit function</vt:lpstr>
      <vt:lpstr>9 parameters fit function</vt:lpstr>
      <vt:lpstr>9 parameter fit results</vt:lpstr>
      <vt:lpstr>Fourier Transform</vt:lpstr>
      <vt:lpstr>T and A methods comparison</vt:lpstr>
      <vt:lpstr>Coming soon</vt:lpstr>
      <vt:lpstr>THANKS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DANIELE BOCCANFUSO</dc:creator>
  <cp:lastModifiedBy>DANIELE BOCCANFUSO</cp:lastModifiedBy>
  <cp:revision>77</cp:revision>
  <cp:lastPrinted>2014-01-20T19:40:21Z</cp:lastPrinted>
  <dcterms:created xsi:type="dcterms:W3CDTF">2022-08-26T14:42:52Z</dcterms:created>
  <dcterms:modified xsi:type="dcterms:W3CDTF">2022-08-29T14:41:18Z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0x010100BD2B476F9F3FCE418DEA2CD550DD36A5</vt:lpwstr>
  </property>
</Properties>
</file>