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2" r:id="rId3"/>
    <p:sldId id="260" r:id="rId4"/>
    <p:sldId id="261" r:id="rId5"/>
    <p:sldId id="276" r:id="rId6"/>
    <p:sldId id="263" r:id="rId7"/>
    <p:sldId id="262" r:id="rId8"/>
    <p:sldId id="270" r:id="rId9"/>
    <p:sldId id="274" r:id="rId10"/>
    <p:sldId id="265" r:id="rId11"/>
    <p:sldId id="266" r:id="rId12"/>
    <p:sldId id="268" r:id="rId13"/>
    <p:sldId id="267" r:id="rId14"/>
    <p:sldId id="277" r:id="rId15"/>
    <p:sldId id="269" r:id="rId16"/>
    <p:sldId id="275" r:id="rId17"/>
    <p:sldId id="273" r:id="rId18"/>
    <p:sldId id="27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  <a:srgbClr val="808080"/>
    <a:srgbClr val="C9C9C9"/>
    <a:srgbClr val="EE3339"/>
    <a:srgbClr val="4F8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3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B894D-67A5-4606-B948-1F0CD76E364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FA61F56-F1AF-4072-B5DD-2602F22BDDB3}">
      <dgm:prSet phldrT="[Testo]"/>
      <dgm:spPr/>
      <dgm:t>
        <a:bodyPr/>
        <a:lstStyle/>
        <a:p>
          <a:r>
            <a:rPr lang="it-IT" dirty="0" err="1" smtClean="0"/>
            <a:t>Toroid</a:t>
          </a:r>
          <a:r>
            <a:rPr lang="it-IT" dirty="0" smtClean="0"/>
            <a:t> Mode</a:t>
          </a:r>
          <a:endParaRPr lang="it-IT" dirty="0"/>
        </a:p>
      </dgm:t>
    </dgm:pt>
    <dgm:pt modelId="{522D06C0-E30E-49B5-AF7D-C46A5754B249}" type="parTrans" cxnId="{0E903AB2-1A30-48A9-B239-56C632334AB2}">
      <dgm:prSet/>
      <dgm:spPr/>
      <dgm:t>
        <a:bodyPr/>
        <a:lstStyle/>
        <a:p>
          <a:endParaRPr lang="it-IT"/>
        </a:p>
      </dgm:t>
    </dgm:pt>
    <dgm:pt modelId="{34E8B929-311F-49C8-A089-1A69DD890E30}" type="sibTrans" cxnId="{0E903AB2-1A30-48A9-B239-56C632334AB2}">
      <dgm:prSet/>
      <dgm:spPr/>
      <dgm:t>
        <a:bodyPr/>
        <a:lstStyle/>
        <a:p>
          <a:endParaRPr lang="it-IT"/>
        </a:p>
      </dgm:t>
    </dgm:pt>
    <dgm:pt modelId="{83BD252B-AC2B-43AA-90F2-2E54B65488F3}">
      <dgm:prSet phldrT="[Testo]"/>
      <dgm:spPr/>
      <dgm:t>
        <a:bodyPr/>
        <a:lstStyle/>
        <a:p>
          <a:r>
            <a:rPr lang="it-IT" dirty="0" smtClean="0"/>
            <a:t>300kHz</a:t>
          </a:r>
          <a:endParaRPr lang="it-IT" dirty="0"/>
        </a:p>
      </dgm:t>
    </dgm:pt>
    <dgm:pt modelId="{41C0C1CC-E205-4253-9452-4F990257B816}" type="parTrans" cxnId="{DD4FBC8C-22BD-49B9-94F4-8154E9B5CF19}">
      <dgm:prSet/>
      <dgm:spPr/>
      <dgm:t>
        <a:bodyPr/>
        <a:lstStyle/>
        <a:p>
          <a:endParaRPr lang="it-IT"/>
        </a:p>
      </dgm:t>
    </dgm:pt>
    <dgm:pt modelId="{F589FD38-10CC-4CD0-9882-CB607A3F9CFD}" type="sibTrans" cxnId="{DD4FBC8C-22BD-49B9-94F4-8154E9B5CF19}">
      <dgm:prSet/>
      <dgm:spPr/>
      <dgm:t>
        <a:bodyPr/>
        <a:lstStyle/>
        <a:p>
          <a:endParaRPr lang="it-IT"/>
        </a:p>
      </dgm:t>
    </dgm:pt>
    <dgm:pt modelId="{D4333B60-5550-452E-B46B-0810ABD42E05}">
      <dgm:prSet phldrT="[Testo]"/>
      <dgm:spPr/>
      <dgm:t>
        <a:bodyPr/>
        <a:lstStyle/>
        <a:p>
          <a:r>
            <a:rPr lang="it-IT" dirty="0" smtClean="0"/>
            <a:t>4.4MHz</a:t>
          </a:r>
          <a:endParaRPr lang="it-IT" dirty="0"/>
        </a:p>
      </dgm:t>
    </dgm:pt>
    <dgm:pt modelId="{5DE0CA85-D225-4DCF-9808-263042E1C430}" type="parTrans" cxnId="{91AE4CD8-A6BE-4E9A-80A7-4B6AD44E7A1C}">
      <dgm:prSet/>
      <dgm:spPr/>
      <dgm:t>
        <a:bodyPr/>
        <a:lstStyle/>
        <a:p>
          <a:endParaRPr lang="it-IT"/>
        </a:p>
      </dgm:t>
    </dgm:pt>
    <dgm:pt modelId="{8302A1C2-24F2-4C0F-B12E-D507789CCC42}" type="sibTrans" cxnId="{91AE4CD8-A6BE-4E9A-80A7-4B6AD44E7A1C}">
      <dgm:prSet/>
      <dgm:spPr/>
      <dgm:t>
        <a:bodyPr/>
        <a:lstStyle/>
        <a:p>
          <a:endParaRPr lang="it-IT"/>
        </a:p>
      </dgm:t>
    </dgm:pt>
    <dgm:pt modelId="{9D58AA07-065D-438D-8A39-221E1D30B3C6}">
      <dgm:prSet phldrT="[Testo]"/>
      <dgm:spPr/>
      <dgm:t>
        <a:bodyPr/>
        <a:lstStyle/>
        <a:p>
          <a:r>
            <a:rPr lang="it-IT" dirty="0" err="1" smtClean="0"/>
            <a:t>Dipole</a:t>
          </a:r>
          <a:r>
            <a:rPr lang="it-IT" dirty="0" smtClean="0"/>
            <a:t> Mode</a:t>
          </a:r>
          <a:endParaRPr lang="it-IT" dirty="0"/>
        </a:p>
      </dgm:t>
    </dgm:pt>
    <dgm:pt modelId="{92A11632-02EE-49A7-BD69-0F7433060E7F}" type="parTrans" cxnId="{16CE933E-5ABC-4450-985C-8472BAD016DD}">
      <dgm:prSet/>
      <dgm:spPr/>
      <dgm:t>
        <a:bodyPr/>
        <a:lstStyle/>
        <a:p>
          <a:endParaRPr lang="it-IT"/>
        </a:p>
      </dgm:t>
    </dgm:pt>
    <dgm:pt modelId="{0D083655-8002-4070-83A6-17AA19194902}" type="sibTrans" cxnId="{16CE933E-5ABC-4450-985C-8472BAD016DD}">
      <dgm:prSet/>
      <dgm:spPr/>
      <dgm:t>
        <a:bodyPr/>
        <a:lstStyle/>
        <a:p>
          <a:endParaRPr lang="it-IT"/>
        </a:p>
      </dgm:t>
    </dgm:pt>
    <dgm:pt modelId="{B49F6892-CB1F-4933-BBB9-2067BE1429C6}">
      <dgm:prSet phldrT="[Testo]"/>
      <dgm:spPr/>
      <dgm:t>
        <a:bodyPr/>
        <a:lstStyle/>
        <a:p>
          <a:r>
            <a:rPr lang="it-IT" dirty="0" smtClean="0"/>
            <a:t>300kHz</a:t>
          </a:r>
          <a:endParaRPr lang="it-IT" dirty="0"/>
        </a:p>
      </dgm:t>
    </dgm:pt>
    <dgm:pt modelId="{3603275D-A706-486C-8740-1DBFF311DD5E}" type="parTrans" cxnId="{5E9990BB-B3AA-46B6-96A2-0D1DBA9A3E09}">
      <dgm:prSet/>
      <dgm:spPr/>
      <dgm:t>
        <a:bodyPr/>
        <a:lstStyle/>
        <a:p>
          <a:endParaRPr lang="it-IT"/>
        </a:p>
      </dgm:t>
    </dgm:pt>
    <dgm:pt modelId="{CAD8FA58-313D-4CE8-BF0D-47162B153350}" type="sibTrans" cxnId="{5E9990BB-B3AA-46B6-96A2-0D1DBA9A3E09}">
      <dgm:prSet/>
      <dgm:spPr/>
      <dgm:t>
        <a:bodyPr/>
        <a:lstStyle/>
        <a:p>
          <a:endParaRPr lang="it-IT"/>
        </a:p>
      </dgm:t>
    </dgm:pt>
    <dgm:pt modelId="{35358726-B2F4-47AF-971B-CA74E04780ED}">
      <dgm:prSet phldrT="[Testo]"/>
      <dgm:spPr/>
      <dgm:t>
        <a:bodyPr/>
        <a:lstStyle/>
        <a:p>
          <a:r>
            <a:rPr lang="it-IT" dirty="0" smtClean="0"/>
            <a:t>4.4MHz</a:t>
          </a:r>
          <a:endParaRPr lang="it-IT" dirty="0"/>
        </a:p>
      </dgm:t>
    </dgm:pt>
    <dgm:pt modelId="{3F4618F1-C835-4678-9382-3AEE2FCBE173}" type="parTrans" cxnId="{AAB709D5-2FB7-44ED-AAEA-4117485BDD57}">
      <dgm:prSet/>
      <dgm:spPr/>
      <dgm:t>
        <a:bodyPr/>
        <a:lstStyle/>
        <a:p>
          <a:endParaRPr lang="it-IT"/>
        </a:p>
      </dgm:t>
    </dgm:pt>
    <dgm:pt modelId="{C48C94C1-5D9F-4A05-AF81-2789FA31CC3B}" type="sibTrans" cxnId="{AAB709D5-2FB7-44ED-AAEA-4117485BDD57}">
      <dgm:prSet/>
      <dgm:spPr/>
      <dgm:t>
        <a:bodyPr/>
        <a:lstStyle/>
        <a:p>
          <a:endParaRPr lang="it-IT"/>
        </a:p>
      </dgm:t>
    </dgm:pt>
    <dgm:pt modelId="{1202197E-27A1-4BB5-9D5F-404D1983BF3C}" type="pres">
      <dgm:prSet presAssocID="{F92B894D-67A5-4606-B948-1F0CD76E36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5F5F2C62-605E-4A99-88B1-702295FE2FD9}" type="pres">
      <dgm:prSet presAssocID="{EFA61F56-F1AF-4072-B5DD-2602F22BDDB3}" presName="root" presStyleCnt="0"/>
      <dgm:spPr/>
    </dgm:pt>
    <dgm:pt modelId="{149EE99B-B41C-40A7-A7A7-9570C35AEF1D}" type="pres">
      <dgm:prSet presAssocID="{EFA61F56-F1AF-4072-B5DD-2602F22BDDB3}" presName="rootComposite" presStyleCnt="0"/>
      <dgm:spPr/>
    </dgm:pt>
    <dgm:pt modelId="{E9CA5DB5-C84F-442A-9964-90FF066611FF}" type="pres">
      <dgm:prSet presAssocID="{EFA61F56-F1AF-4072-B5DD-2602F22BDDB3}" presName="rootText" presStyleLbl="node1" presStyleIdx="0" presStyleCnt="2"/>
      <dgm:spPr/>
      <dgm:t>
        <a:bodyPr/>
        <a:lstStyle/>
        <a:p>
          <a:endParaRPr lang="it-IT"/>
        </a:p>
      </dgm:t>
    </dgm:pt>
    <dgm:pt modelId="{D5049115-5AA5-4376-A646-76A07CBFA18F}" type="pres">
      <dgm:prSet presAssocID="{EFA61F56-F1AF-4072-B5DD-2602F22BDDB3}" presName="rootConnector" presStyleLbl="node1" presStyleIdx="0" presStyleCnt="2"/>
      <dgm:spPr/>
      <dgm:t>
        <a:bodyPr/>
        <a:lstStyle/>
        <a:p>
          <a:endParaRPr lang="it-IT"/>
        </a:p>
      </dgm:t>
    </dgm:pt>
    <dgm:pt modelId="{428C6822-80F2-47AE-BBCC-805DECDA678A}" type="pres">
      <dgm:prSet presAssocID="{EFA61F56-F1AF-4072-B5DD-2602F22BDDB3}" presName="childShape" presStyleCnt="0"/>
      <dgm:spPr/>
    </dgm:pt>
    <dgm:pt modelId="{3508F7D9-F5FE-45FB-B4D6-E7C4A7DFFB83}" type="pres">
      <dgm:prSet presAssocID="{41C0C1CC-E205-4253-9452-4F990257B816}" presName="Name13" presStyleLbl="parChTrans1D2" presStyleIdx="0" presStyleCnt="4"/>
      <dgm:spPr/>
      <dgm:t>
        <a:bodyPr/>
        <a:lstStyle/>
        <a:p>
          <a:endParaRPr lang="it-IT"/>
        </a:p>
      </dgm:t>
    </dgm:pt>
    <dgm:pt modelId="{E28E1CC3-D857-4F64-97F5-EC653CC63FDA}" type="pres">
      <dgm:prSet presAssocID="{83BD252B-AC2B-43AA-90F2-2E54B65488F3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AA0F7E-CEB5-4138-A05D-1768D880F256}" type="pres">
      <dgm:prSet presAssocID="{5DE0CA85-D225-4DCF-9808-263042E1C430}" presName="Name13" presStyleLbl="parChTrans1D2" presStyleIdx="1" presStyleCnt="4"/>
      <dgm:spPr/>
      <dgm:t>
        <a:bodyPr/>
        <a:lstStyle/>
        <a:p>
          <a:endParaRPr lang="it-IT"/>
        </a:p>
      </dgm:t>
    </dgm:pt>
    <dgm:pt modelId="{2A6DCED6-F546-4794-82E4-4B80056A794A}" type="pres">
      <dgm:prSet presAssocID="{D4333B60-5550-452E-B46B-0810ABD42E0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6A2B6A-0E8B-414B-975D-45CFEB49CD61}" type="pres">
      <dgm:prSet presAssocID="{9D58AA07-065D-438D-8A39-221E1D30B3C6}" presName="root" presStyleCnt="0"/>
      <dgm:spPr/>
    </dgm:pt>
    <dgm:pt modelId="{5774C9FA-C566-41C2-A466-D86A6171E96D}" type="pres">
      <dgm:prSet presAssocID="{9D58AA07-065D-438D-8A39-221E1D30B3C6}" presName="rootComposite" presStyleCnt="0"/>
      <dgm:spPr/>
    </dgm:pt>
    <dgm:pt modelId="{38A48AFE-883B-4FFF-ADD3-F9DE052CCD2F}" type="pres">
      <dgm:prSet presAssocID="{9D58AA07-065D-438D-8A39-221E1D30B3C6}" presName="rootText" presStyleLbl="node1" presStyleIdx="1" presStyleCnt="2"/>
      <dgm:spPr/>
      <dgm:t>
        <a:bodyPr/>
        <a:lstStyle/>
        <a:p>
          <a:endParaRPr lang="it-IT"/>
        </a:p>
      </dgm:t>
    </dgm:pt>
    <dgm:pt modelId="{A8C70FAC-5D69-4AFD-9802-12AEC7256F69}" type="pres">
      <dgm:prSet presAssocID="{9D58AA07-065D-438D-8A39-221E1D30B3C6}" presName="rootConnector" presStyleLbl="node1" presStyleIdx="1" presStyleCnt="2"/>
      <dgm:spPr/>
      <dgm:t>
        <a:bodyPr/>
        <a:lstStyle/>
        <a:p>
          <a:endParaRPr lang="it-IT"/>
        </a:p>
      </dgm:t>
    </dgm:pt>
    <dgm:pt modelId="{46B50490-E24C-4CDD-AA86-0AD3228D3253}" type="pres">
      <dgm:prSet presAssocID="{9D58AA07-065D-438D-8A39-221E1D30B3C6}" presName="childShape" presStyleCnt="0"/>
      <dgm:spPr/>
    </dgm:pt>
    <dgm:pt modelId="{3F666692-4735-4266-BBBF-5943A50CFC3F}" type="pres">
      <dgm:prSet presAssocID="{3603275D-A706-486C-8740-1DBFF311DD5E}" presName="Name13" presStyleLbl="parChTrans1D2" presStyleIdx="2" presStyleCnt="4"/>
      <dgm:spPr/>
      <dgm:t>
        <a:bodyPr/>
        <a:lstStyle/>
        <a:p>
          <a:endParaRPr lang="it-IT"/>
        </a:p>
      </dgm:t>
    </dgm:pt>
    <dgm:pt modelId="{7FCC6101-1CC3-4776-BDE8-03DD9756BB7E}" type="pres">
      <dgm:prSet presAssocID="{B49F6892-CB1F-4933-BBB9-2067BE1429C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7D6F99-A43F-487D-962E-115589E7D102}" type="pres">
      <dgm:prSet presAssocID="{3F4618F1-C835-4678-9382-3AEE2FCBE173}" presName="Name13" presStyleLbl="parChTrans1D2" presStyleIdx="3" presStyleCnt="4"/>
      <dgm:spPr/>
      <dgm:t>
        <a:bodyPr/>
        <a:lstStyle/>
        <a:p>
          <a:endParaRPr lang="it-IT"/>
        </a:p>
      </dgm:t>
    </dgm:pt>
    <dgm:pt modelId="{F3359CB9-AC94-4873-ADB8-CB033679A1A1}" type="pres">
      <dgm:prSet presAssocID="{35358726-B2F4-47AF-971B-CA74E04780E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F2DAF6-804B-4F78-9B88-FD0204129BF6}" type="presOf" srcId="{B49F6892-CB1F-4933-BBB9-2067BE1429C6}" destId="{7FCC6101-1CC3-4776-BDE8-03DD9756BB7E}" srcOrd="0" destOrd="0" presId="urn:microsoft.com/office/officeart/2005/8/layout/hierarchy3"/>
    <dgm:cxn modelId="{0676ADC3-C9D9-45C6-A78F-E95C5DFCD5B8}" type="presOf" srcId="{5DE0CA85-D225-4DCF-9808-263042E1C430}" destId="{1FAA0F7E-CEB5-4138-A05D-1768D880F256}" srcOrd="0" destOrd="0" presId="urn:microsoft.com/office/officeart/2005/8/layout/hierarchy3"/>
    <dgm:cxn modelId="{93EF81F9-ACDB-4D6D-9B43-860EDA05844C}" type="presOf" srcId="{35358726-B2F4-47AF-971B-CA74E04780ED}" destId="{F3359CB9-AC94-4873-ADB8-CB033679A1A1}" srcOrd="0" destOrd="0" presId="urn:microsoft.com/office/officeart/2005/8/layout/hierarchy3"/>
    <dgm:cxn modelId="{06EB4863-CAA4-4EF8-BD7D-F324F8E37720}" type="presOf" srcId="{83BD252B-AC2B-43AA-90F2-2E54B65488F3}" destId="{E28E1CC3-D857-4F64-97F5-EC653CC63FDA}" srcOrd="0" destOrd="0" presId="urn:microsoft.com/office/officeart/2005/8/layout/hierarchy3"/>
    <dgm:cxn modelId="{91AE4CD8-A6BE-4E9A-80A7-4B6AD44E7A1C}" srcId="{EFA61F56-F1AF-4072-B5DD-2602F22BDDB3}" destId="{D4333B60-5550-452E-B46B-0810ABD42E05}" srcOrd="1" destOrd="0" parTransId="{5DE0CA85-D225-4DCF-9808-263042E1C430}" sibTransId="{8302A1C2-24F2-4C0F-B12E-D507789CCC42}"/>
    <dgm:cxn modelId="{5E9990BB-B3AA-46B6-96A2-0D1DBA9A3E09}" srcId="{9D58AA07-065D-438D-8A39-221E1D30B3C6}" destId="{B49F6892-CB1F-4933-BBB9-2067BE1429C6}" srcOrd="0" destOrd="0" parTransId="{3603275D-A706-486C-8740-1DBFF311DD5E}" sibTransId="{CAD8FA58-313D-4CE8-BF0D-47162B153350}"/>
    <dgm:cxn modelId="{D7C6231F-75B4-4A42-8B03-F9FBE14A4FB1}" type="presOf" srcId="{EFA61F56-F1AF-4072-B5DD-2602F22BDDB3}" destId="{E9CA5DB5-C84F-442A-9964-90FF066611FF}" srcOrd="0" destOrd="0" presId="urn:microsoft.com/office/officeart/2005/8/layout/hierarchy3"/>
    <dgm:cxn modelId="{16CE933E-5ABC-4450-985C-8472BAD016DD}" srcId="{F92B894D-67A5-4606-B948-1F0CD76E3647}" destId="{9D58AA07-065D-438D-8A39-221E1D30B3C6}" srcOrd="1" destOrd="0" parTransId="{92A11632-02EE-49A7-BD69-0F7433060E7F}" sibTransId="{0D083655-8002-4070-83A6-17AA19194902}"/>
    <dgm:cxn modelId="{1E07F68E-74B8-45AB-BA31-90201D293F1A}" type="presOf" srcId="{3F4618F1-C835-4678-9382-3AEE2FCBE173}" destId="{EE7D6F99-A43F-487D-962E-115589E7D102}" srcOrd="0" destOrd="0" presId="urn:microsoft.com/office/officeart/2005/8/layout/hierarchy3"/>
    <dgm:cxn modelId="{68EC18EA-7E22-421E-B045-C69968415A12}" type="presOf" srcId="{9D58AA07-065D-438D-8A39-221E1D30B3C6}" destId="{A8C70FAC-5D69-4AFD-9802-12AEC7256F69}" srcOrd="1" destOrd="0" presId="urn:microsoft.com/office/officeart/2005/8/layout/hierarchy3"/>
    <dgm:cxn modelId="{0E903AB2-1A30-48A9-B239-56C632334AB2}" srcId="{F92B894D-67A5-4606-B948-1F0CD76E3647}" destId="{EFA61F56-F1AF-4072-B5DD-2602F22BDDB3}" srcOrd="0" destOrd="0" parTransId="{522D06C0-E30E-49B5-AF7D-C46A5754B249}" sibTransId="{34E8B929-311F-49C8-A089-1A69DD890E30}"/>
    <dgm:cxn modelId="{9917EBB4-4C83-4A95-87EA-B801D834AE0F}" type="presOf" srcId="{EFA61F56-F1AF-4072-B5DD-2602F22BDDB3}" destId="{D5049115-5AA5-4376-A646-76A07CBFA18F}" srcOrd="1" destOrd="0" presId="urn:microsoft.com/office/officeart/2005/8/layout/hierarchy3"/>
    <dgm:cxn modelId="{FDAAAAE6-33F3-4A1E-B42B-2266EBD0E57D}" type="presOf" srcId="{9D58AA07-065D-438D-8A39-221E1D30B3C6}" destId="{38A48AFE-883B-4FFF-ADD3-F9DE052CCD2F}" srcOrd="0" destOrd="0" presId="urn:microsoft.com/office/officeart/2005/8/layout/hierarchy3"/>
    <dgm:cxn modelId="{85E0BF42-0F19-4E82-BCEE-F230BE2A861D}" type="presOf" srcId="{3603275D-A706-486C-8740-1DBFF311DD5E}" destId="{3F666692-4735-4266-BBBF-5943A50CFC3F}" srcOrd="0" destOrd="0" presId="urn:microsoft.com/office/officeart/2005/8/layout/hierarchy3"/>
    <dgm:cxn modelId="{CFF59694-CD04-4AD8-A970-A3EF904443FE}" type="presOf" srcId="{41C0C1CC-E205-4253-9452-4F990257B816}" destId="{3508F7D9-F5FE-45FB-B4D6-E7C4A7DFFB83}" srcOrd="0" destOrd="0" presId="urn:microsoft.com/office/officeart/2005/8/layout/hierarchy3"/>
    <dgm:cxn modelId="{DD4FBC8C-22BD-49B9-94F4-8154E9B5CF19}" srcId="{EFA61F56-F1AF-4072-B5DD-2602F22BDDB3}" destId="{83BD252B-AC2B-43AA-90F2-2E54B65488F3}" srcOrd="0" destOrd="0" parTransId="{41C0C1CC-E205-4253-9452-4F990257B816}" sibTransId="{F589FD38-10CC-4CD0-9882-CB607A3F9CFD}"/>
    <dgm:cxn modelId="{132D23AA-BF44-4072-909A-E6D7F5527915}" type="presOf" srcId="{F92B894D-67A5-4606-B948-1F0CD76E3647}" destId="{1202197E-27A1-4BB5-9D5F-404D1983BF3C}" srcOrd="0" destOrd="0" presId="urn:microsoft.com/office/officeart/2005/8/layout/hierarchy3"/>
    <dgm:cxn modelId="{48E28688-27E0-43D7-A890-D3F087FFE224}" type="presOf" srcId="{D4333B60-5550-452E-B46B-0810ABD42E05}" destId="{2A6DCED6-F546-4794-82E4-4B80056A794A}" srcOrd="0" destOrd="0" presId="urn:microsoft.com/office/officeart/2005/8/layout/hierarchy3"/>
    <dgm:cxn modelId="{AAB709D5-2FB7-44ED-AAEA-4117485BDD57}" srcId="{9D58AA07-065D-438D-8A39-221E1D30B3C6}" destId="{35358726-B2F4-47AF-971B-CA74E04780ED}" srcOrd="1" destOrd="0" parTransId="{3F4618F1-C835-4678-9382-3AEE2FCBE173}" sibTransId="{C48C94C1-5D9F-4A05-AF81-2789FA31CC3B}"/>
    <dgm:cxn modelId="{229401AF-3CF4-4681-88A8-17664E51C50E}" type="presParOf" srcId="{1202197E-27A1-4BB5-9D5F-404D1983BF3C}" destId="{5F5F2C62-605E-4A99-88B1-702295FE2FD9}" srcOrd="0" destOrd="0" presId="urn:microsoft.com/office/officeart/2005/8/layout/hierarchy3"/>
    <dgm:cxn modelId="{5B0E0359-D821-4B6A-B936-D9654CFB01CF}" type="presParOf" srcId="{5F5F2C62-605E-4A99-88B1-702295FE2FD9}" destId="{149EE99B-B41C-40A7-A7A7-9570C35AEF1D}" srcOrd="0" destOrd="0" presId="urn:microsoft.com/office/officeart/2005/8/layout/hierarchy3"/>
    <dgm:cxn modelId="{ADF996BF-90D4-45F6-BEEF-CDF4C28CE927}" type="presParOf" srcId="{149EE99B-B41C-40A7-A7A7-9570C35AEF1D}" destId="{E9CA5DB5-C84F-442A-9964-90FF066611FF}" srcOrd="0" destOrd="0" presId="urn:microsoft.com/office/officeart/2005/8/layout/hierarchy3"/>
    <dgm:cxn modelId="{DAB35FE1-AC5C-4791-80E8-50AF30FE3B25}" type="presParOf" srcId="{149EE99B-B41C-40A7-A7A7-9570C35AEF1D}" destId="{D5049115-5AA5-4376-A646-76A07CBFA18F}" srcOrd="1" destOrd="0" presId="urn:microsoft.com/office/officeart/2005/8/layout/hierarchy3"/>
    <dgm:cxn modelId="{85595600-9E11-4100-8E70-B6C3CBDACD09}" type="presParOf" srcId="{5F5F2C62-605E-4A99-88B1-702295FE2FD9}" destId="{428C6822-80F2-47AE-BBCC-805DECDA678A}" srcOrd="1" destOrd="0" presId="urn:microsoft.com/office/officeart/2005/8/layout/hierarchy3"/>
    <dgm:cxn modelId="{66E6AB25-725A-4767-B522-7B236A3AC62E}" type="presParOf" srcId="{428C6822-80F2-47AE-BBCC-805DECDA678A}" destId="{3508F7D9-F5FE-45FB-B4D6-E7C4A7DFFB83}" srcOrd="0" destOrd="0" presId="urn:microsoft.com/office/officeart/2005/8/layout/hierarchy3"/>
    <dgm:cxn modelId="{16780FA4-9CCC-4E6D-AA68-F911E8929D83}" type="presParOf" srcId="{428C6822-80F2-47AE-BBCC-805DECDA678A}" destId="{E28E1CC3-D857-4F64-97F5-EC653CC63FDA}" srcOrd="1" destOrd="0" presId="urn:microsoft.com/office/officeart/2005/8/layout/hierarchy3"/>
    <dgm:cxn modelId="{CDD51A8C-1C54-485F-BE1F-7A058C944ED2}" type="presParOf" srcId="{428C6822-80F2-47AE-BBCC-805DECDA678A}" destId="{1FAA0F7E-CEB5-4138-A05D-1768D880F256}" srcOrd="2" destOrd="0" presId="urn:microsoft.com/office/officeart/2005/8/layout/hierarchy3"/>
    <dgm:cxn modelId="{C6D17DDA-90A3-4CE0-9B73-BEA6EE3661D7}" type="presParOf" srcId="{428C6822-80F2-47AE-BBCC-805DECDA678A}" destId="{2A6DCED6-F546-4794-82E4-4B80056A794A}" srcOrd="3" destOrd="0" presId="urn:microsoft.com/office/officeart/2005/8/layout/hierarchy3"/>
    <dgm:cxn modelId="{FF1262F6-401F-4729-9750-91AE957E85D6}" type="presParOf" srcId="{1202197E-27A1-4BB5-9D5F-404D1983BF3C}" destId="{CB6A2B6A-0E8B-414B-975D-45CFEB49CD61}" srcOrd="1" destOrd="0" presId="urn:microsoft.com/office/officeart/2005/8/layout/hierarchy3"/>
    <dgm:cxn modelId="{A9525CE5-EBF3-4D77-8780-BD7CA032ACB2}" type="presParOf" srcId="{CB6A2B6A-0E8B-414B-975D-45CFEB49CD61}" destId="{5774C9FA-C566-41C2-A466-D86A6171E96D}" srcOrd="0" destOrd="0" presId="urn:microsoft.com/office/officeart/2005/8/layout/hierarchy3"/>
    <dgm:cxn modelId="{5AD94563-8819-4B0D-866B-A2CF81F4A95E}" type="presParOf" srcId="{5774C9FA-C566-41C2-A466-D86A6171E96D}" destId="{38A48AFE-883B-4FFF-ADD3-F9DE052CCD2F}" srcOrd="0" destOrd="0" presId="urn:microsoft.com/office/officeart/2005/8/layout/hierarchy3"/>
    <dgm:cxn modelId="{4D13974D-5559-4FA3-959B-1F383F5FB2A4}" type="presParOf" srcId="{5774C9FA-C566-41C2-A466-D86A6171E96D}" destId="{A8C70FAC-5D69-4AFD-9802-12AEC7256F69}" srcOrd="1" destOrd="0" presId="urn:microsoft.com/office/officeart/2005/8/layout/hierarchy3"/>
    <dgm:cxn modelId="{A462F826-C7A5-4627-B94F-2DB3D09E2330}" type="presParOf" srcId="{CB6A2B6A-0E8B-414B-975D-45CFEB49CD61}" destId="{46B50490-E24C-4CDD-AA86-0AD3228D3253}" srcOrd="1" destOrd="0" presId="urn:microsoft.com/office/officeart/2005/8/layout/hierarchy3"/>
    <dgm:cxn modelId="{514011F6-7647-4132-B971-4D0F0D709C68}" type="presParOf" srcId="{46B50490-E24C-4CDD-AA86-0AD3228D3253}" destId="{3F666692-4735-4266-BBBF-5943A50CFC3F}" srcOrd="0" destOrd="0" presId="urn:microsoft.com/office/officeart/2005/8/layout/hierarchy3"/>
    <dgm:cxn modelId="{04F1259A-CA08-4547-9E29-A51BCE8AFF87}" type="presParOf" srcId="{46B50490-E24C-4CDD-AA86-0AD3228D3253}" destId="{7FCC6101-1CC3-4776-BDE8-03DD9756BB7E}" srcOrd="1" destOrd="0" presId="urn:microsoft.com/office/officeart/2005/8/layout/hierarchy3"/>
    <dgm:cxn modelId="{EFB49ACC-0F3C-4A23-8326-0239455716B7}" type="presParOf" srcId="{46B50490-E24C-4CDD-AA86-0AD3228D3253}" destId="{EE7D6F99-A43F-487D-962E-115589E7D102}" srcOrd="2" destOrd="0" presId="urn:microsoft.com/office/officeart/2005/8/layout/hierarchy3"/>
    <dgm:cxn modelId="{26457592-8D6D-4840-9CD9-307FAFBC7AD6}" type="presParOf" srcId="{46B50490-E24C-4CDD-AA86-0AD3228D3253}" destId="{F3359CB9-AC94-4873-ADB8-CB033679A1A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A5DB5-C84F-442A-9964-90FF066611FF}">
      <dsp:nvSpPr>
        <dsp:cNvPr id="0" name=""/>
        <dsp:cNvSpPr/>
      </dsp:nvSpPr>
      <dsp:spPr>
        <a:xfrm>
          <a:off x="715251" y="1900"/>
          <a:ext cx="2629612" cy="1314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 dirty="0" err="1" smtClean="0"/>
            <a:t>Toroid</a:t>
          </a:r>
          <a:r>
            <a:rPr lang="it-IT" sz="4200" kern="1200" dirty="0" smtClean="0"/>
            <a:t> Mode</a:t>
          </a:r>
          <a:endParaRPr lang="it-IT" sz="4200" kern="1200" dirty="0"/>
        </a:p>
      </dsp:txBody>
      <dsp:txXfrm>
        <a:off x="753760" y="40409"/>
        <a:ext cx="2552594" cy="1237788"/>
      </dsp:txXfrm>
    </dsp:sp>
    <dsp:sp modelId="{3508F7D9-F5FE-45FB-B4D6-E7C4A7DFFB83}">
      <dsp:nvSpPr>
        <dsp:cNvPr id="0" name=""/>
        <dsp:cNvSpPr/>
      </dsp:nvSpPr>
      <dsp:spPr>
        <a:xfrm>
          <a:off x="978212" y="1316707"/>
          <a:ext cx="262961" cy="986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104"/>
              </a:lnTo>
              <a:lnTo>
                <a:pt x="262961" y="986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E1CC3-D857-4F64-97F5-EC653CC63FDA}">
      <dsp:nvSpPr>
        <dsp:cNvPr id="0" name=""/>
        <dsp:cNvSpPr/>
      </dsp:nvSpPr>
      <dsp:spPr>
        <a:xfrm>
          <a:off x="1241173" y="1645408"/>
          <a:ext cx="2103690" cy="1314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 dirty="0" smtClean="0"/>
            <a:t>300kHz</a:t>
          </a:r>
          <a:endParaRPr lang="it-IT" sz="4200" kern="1200" dirty="0"/>
        </a:p>
      </dsp:txBody>
      <dsp:txXfrm>
        <a:off x="1279682" y="1683917"/>
        <a:ext cx="2026672" cy="1237788"/>
      </dsp:txXfrm>
    </dsp:sp>
    <dsp:sp modelId="{1FAA0F7E-CEB5-4138-A05D-1768D880F256}">
      <dsp:nvSpPr>
        <dsp:cNvPr id="0" name=""/>
        <dsp:cNvSpPr/>
      </dsp:nvSpPr>
      <dsp:spPr>
        <a:xfrm>
          <a:off x="978212" y="1316707"/>
          <a:ext cx="262961" cy="262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612"/>
              </a:lnTo>
              <a:lnTo>
                <a:pt x="262961" y="26296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DCED6-F546-4794-82E4-4B80056A794A}">
      <dsp:nvSpPr>
        <dsp:cNvPr id="0" name=""/>
        <dsp:cNvSpPr/>
      </dsp:nvSpPr>
      <dsp:spPr>
        <a:xfrm>
          <a:off x="1241173" y="3288916"/>
          <a:ext cx="2103690" cy="1314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 dirty="0" smtClean="0"/>
            <a:t>4.4MHz</a:t>
          </a:r>
          <a:endParaRPr lang="it-IT" sz="4200" kern="1200" dirty="0"/>
        </a:p>
      </dsp:txBody>
      <dsp:txXfrm>
        <a:off x="1279682" y="3327425"/>
        <a:ext cx="2026672" cy="1237788"/>
      </dsp:txXfrm>
    </dsp:sp>
    <dsp:sp modelId="{38A48AFE-883B-4FFF-ADD3-F9DE052CCD2F}">
      <dsp:nvSpPr>
        <dsp:cNvPr id="0" name=""/>
        <dsp:cNvSpPr/>
      </dsp:nvSpPr>
      <dsp:spPr>
        <a:xfrm>
          <a:off x="4002267" y="1900"/>
          <a:ext cx="2629612" cy="1314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 dirty="0" err="1" smtClean="0"/>
            <a:t>Dipole</a:t>
          </a:r>
          <a:r>
            <a:rPr lang="it-IT" sz="4200" kern="1200" dirty="0" smtClean="0"/>
            <a:t> Mode</a:t>
          </a:r>
          <a:endParaRPr lang="it-IT" sz="4200" kern="1200" dirty="0"/>
        </a:p>
      </dsp:txBody>
      <dsp:txXfrm>
        <a:off x="4040776" y="40409"/>
        <a:ext cx="2552594" cy="1237788"/>
      </dsp:txXfrm>
    </dsp:sp>
    <dsp:sp modelId="{3F666692-4735-4266-BBBF-5943A50CFC3F}">
      <dsp:nvSpPr>
        <dsp:cNvPr id="0" name=""/>
        <dsp:cNvSpPr/>
      </dsp:nvSpPr>
      <dsp:spPr>
        <a:xfrm>
          <a:off x="4265228" y="1316707"/>
          <a:ext cx="262961" cy="986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104"/>
              </a:lnTo>
              <a:lnTo>
                <a:pt x="262961" y="986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C6101-1CC3-4776-BDE8-03DD9756BB7E}">
      <dsp:nvSpPr>
        <dsp:cNvPr id="0" name=""/>
        <dsp:cNvSpPr/>
      </dsp:nvSpPr>
      <dsp:spPr>
        <a:xfrm>
          <a:off x="4528189" y="1645408"/>
          <a:ext cx="2103690" cy="1314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 dirty="0" smtClean="0"/>
            <a:t>300kHz</a:t>
          </a:r>
          <a:endParaRPr lang="it-IT" sz="4200" kern="1200" dirty="0"/>
        </a:p>
      </dsp:txBody>
      <dsp:txXfrm>
        <a:off x="4566698" y="1683917"/>
        <a:ext cx="2026672" cy="1237788"/>
      </dsp:txXfrm>
    </dsp:sp>
    <dsp:sp modelId="{EE7D6F99-A43F-487D-962E-115589E7D102}">
      <dsp:nvSpPr>
        <dsp:cNvPr id="0" name=""/>
        <dsp:cNvSpPr/>
      </dsp:nvSpPr>
      <dsp:spPr>
        <a:xfrm>
          <a:off x="4265228" y="1316707"/>
          <a:ext cx="262961" cy="262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612"/>
              </a:lnTo>
              <a:lnTo>
                <a:pt x="262961" y="26296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59CB9-AC94-4873-ADB8-CB033679A1A1}">
      <dsp:nvSpPr>
        <dsp:cNvPr id="0" name=""/>
        <dsp:cNvSpPr/>
      </dsp:nvSpPr>
      <dsp:spPr>
        <a:xfrm>
          <a:off x="4528189" y="3288916"/>
          <a:ext cx="2103690" cy="1314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 dirty="0" smtClean="0"/>
            <a:t>4.4MHz</a:t>
          </a:r>
          <a:endParaRPr lang="it-IT" sz="4200" kern="1200" dirty="0"/>
        </a:p>
      </dsp:txBody>
      <dsp:txXfrm>
        <a:off x="4566698" y="3327425"/>
        <a:ext cx="2026672" cy="123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4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Modifica gli stili del testo dello schema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Secondo livello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Terzo livello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Quarto livello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fld id="{88F20E25-DD47-4CB0-98D2-228426B9089D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638154C4-BBD5-4473-978F-63DAEEC0F54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71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88F20E25-DD47-4CB0-98D2-228426B9089D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638154C4-BBD5-4473-978F-63DAEEC0F54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332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fld id="{88F20E25-DD47-4CB0-98D2-228426B9089D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38154C4-BBD5-4473-978F-63DAEEC0F54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7652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0E25-DD47-4CB0-98D2-228426B9089D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54C4-BBD5-4473-978F-63DAEEC0F54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728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31279" b="31279"/>
          <a:stretch/>
        </p:blipFill>
        <p:spPr>
          <a:xfrm>
            <a:off x="-23683" y="816865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5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8330" b="40718"/>
          <a:stretch/>
        </p:blipFill>
        <p:spPr>
          <a:xfrm>
            <a:off x="-24384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8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4644" b="44456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9861" b="3923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2966" b="1613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1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l="29" r="2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1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spcBef>
                <a:spcPts val="1312"/>
              </a:spcBef>
              <a:defRPr sz="2400">
                <a:solidFill>
                  <a:srgbClr val="505050"/>
                </a:solidFill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>
                <a:solidFill>
                  <a:srgbClr val="505050"/>
                </a:solidFill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505050"/>
                </a:solidFill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rgbClr val="505050"/>
                </a:solidFill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683667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1071007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447764" marR="0" lvl="3" indent="-304792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826638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88F20E25-DD47-4CB0-98D2-228426B9089D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638154C4-BBD5-4473-978F-63DAEEC0F547}" type="slidenum">
              <a:rPr lang="it-IT" smtClean="0"/>
              <a:t>‹N›</a:t>
            </a:fld>
            <a:endParaRPr lang="it-IT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285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1007" indent="-306910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7764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6910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Modifica gli stili del testo dello schema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Secondo livello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Terzo livello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Quarto livello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Modifica gli stili del testo dello schema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Secondo livello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Terzo livello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Quarto livello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88F20E25-DD47-4CB0-98D2-228426B9089D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it-IT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638154C4-BBD5-4473-978F-63DAEEC0F54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746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88F20E25-DD47-4CB0-98D2-228426B9089D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it-IT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638154C4-BBD5-4473-978F-63DAEEC0F547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907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 err="1"/>
              <a:t>Midterm</a:t>
            </a:r>
            <a:r>
              <a:rPr lang="it-IT" dirty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29 August 2022</a:t>
            </a:r>
            <a:endParaRPr lang="it-IT" dirty="0"/>
          </a:p>
          <a:p>
            <a:pPr algn="ctr"/>
            <a:r>
              <a:rPr lang="it-IT" dirty="0"/>
              <a:t>Aurora Di </a:t>
            </a:r>
            <a:r>
              <a:rPr lang="it-IT" dirty="0" smtClean="0"/>
              <a:t>Giampietro</a:t>
            </a:r>
          </a:p>
          <a:p>
            <a:pPr algn="ctr"/>
            <a:r>
              <a:rPr lang="it-IT" dirty="0" smtClean="0"/>
              <a:t>Supervisor </a:t>
            </a:r>
            <a:r>
              <a:rPr lang="it-IT" dirty="0" err="1" smtClean="0"/>
              <a:t>Eng</a:t>
            </a:r>
            <a:r>
              <a:rPr lang="it-IT" dirty="0" smtClean="0"/>
              <a:t>. Luciano Elementi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Design and test of a special magnet for the</a:t>
            </a:r>
            <a:br>
              <a:rPr lang="en-US" dirty="0"/>
            </a:br>
            <a:r>
              <a:rPr lang="en-US" dirty="0"/>
              <a:t>Mu2e </a:t>
            </a:r>
            <a:r>
              <a:rPr lang="en-US" dirty="0" smtClean="0"/>
              <a:t>experiment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33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smtClean="0"/>
              <a:t>Toroide Mode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254466" y="1551103"/>
            <a:ext cx="5731702" cy="3314752"/>
            <a:chOff x="254466" y="1551103"/>
            <a:chExt cx="5731702" cy="3314752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/>
            <a:srcRect b="8331"/>
            <a:stretch/>
          </p:blipFill>
          <p:spPr>
            <a:xfrm>
              <a:off x="254466" y="1551103"/>
              <a:ext cx="5731702" cy="3084906"/>
            </a:xfrm>
            <a:prstGeom prst="rect">
              <a:avLst/>
            </a:prstGeom>
          </p:spPr>
        </p:pic>
        <p:sp>
          <p:nvSpPr>
            <p:cNvPr id="2" name="CasellaDiTesto 1"/>
            <p:cNvSpPr txBox="1"/>
            <p:nvPr/>
          </p:nvSpPr>
          <p:spPr>
            <a:xfrm>
              <a:off x="2122932" y="4587317"/>
              <a:ext cx="2203704" cy="2785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10" dirty="0" smtClean="0">
                  <a:solidFill>
                    <a:srgbClr val="5F5F5F"/>
                  </a:solidFill>
                </a:rPr>
                <a:t>Δ</a:t>
              </a:r>
              <a:r>
                <a:rPr lang="it-IT" sz="1210" dirty="0" smtClean="0">
                  <a:solidFill>
                    <a:srgbClr val="5F5F5F"/>
                  </a:solidFill>
                </a:rPr>
                <a:t>B (Gauss)</a:t>
              </a:r>
              <a:endParaRPr lang="it-IT" sz="121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5986168" y="1551103"/>
            <a:ext cx="5901032" cy="3314752"/>
            <a:chOff x="5986168" y="1551103"/>
            <a:chExt cx="5901032" cy="3314752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/>
            <a:srcRect b="8331"/>
            <a:stretch/>
          </p:blipFill>
          <p:spPr>
            <a:xfrm>
              <a:off x="5986168" y="1551103"/>
              <a:ext cx="5901032" cy="308490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7834832" y="4587317"/>
              <a:ext cx="2203704" cy="2785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10" dirty="0" smtClean="0">
                  <a:solidFill>
                    <a:srgbClr val="5F5F5F"/>
                  </a:solidFill>
                </a:rPr>
                <a:t>Δ</a:t>
              </a:r>
              <a:r>
                <a:rPr lang="it-IT" sz="1210" dirty="0" smtClean="0">
                  <a:solidFill>
                    <a:srgbClr val="5F5F5F"/>
                  </a:solidFill>
                </a:rPr>
                <a:t>B (Gauss)</a:t>
              </a:r>
              <a:endParaRPr lang="it-IT" sz="1210" dirty="0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6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 smtClean="0"/>
              <a:t>Dipole</a:t>
            </a:r>
            <a:r>
              <a:rPr lang="it-IT" dirty="0" smtClean="0"/>
              <a:t> Mode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6026331" y="1745592"/>
            <a:ext cx="5951864" cy="3320255"/>
            <a:chOff x="6026331" y="1745592"/>
            <a:chExt cx="5951864" cy="332025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/>
            <a:srcRect b="6887"/>
            <a:stretch/>
          </p:blipFill>
          <p:spPr>
            <a:xfrm>
              <a:off x="6026331" y="1745592"/>
              <a:ext cx="5951864" cy="3091584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7416012" y="4804237"/>
              <a:ext cx="220370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100" dirty="0" smtClean="0">
                  <a:solidFill>
                    <a:srgbClr val="5F5F5F"/>
                  </a:solidFill>
                </a:rPr>
                <a:t>Δ</a:t>
              </a:r>
              <a:r>
                <a:rPr lang="it-IT" sz="1100" dirty="0" smtClean="0">
                  <a:solidFill>
                    <a:srgbClr val="5F5F5F"/>
                  </a:solidFill>
                </a:rPr>
                <a:t>B (Gauss)</a:t>
              </a:r>
              <a:endParaRPr lang="it-IT" sz="11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193008" y="1745593"/>
            <a:ext cx="5833322" cy="3367333"/>
            <a:chOff x="193008" y="1745593"/>
            <a:chExt cx="5833322" cy="3367333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/>
            <a:srcRect l="3909" b="5235"/>
            <a:stretch/>
          </p:blipFill>
          <p:spPr>
            <a:xfrm>
              <a:off x="466343" y="1745593"/>
              <a:ext cx="5559987" cy="3146448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1674876" y="4851316"/>
              <a:ext cx="220370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100" dirty="0" smtClean="0">
                  <a:solidFill>
                    <a:srgbClr val="5F5F5F"/>
                  </a:solidFill>
                </a:rPr>
                <a:t>Δ</a:t>
              </a:r>
              <a:r>
                <a:rPr lang="it-IT" sz="1100" dirty="0" smtClean="0">
                  <a:solidFill>
                    <a:srgbClr val="5F5F5F"/>
                  </a:solidFill>
                </a:rPr>
                <a:t>B (Gauss)</a:t>
              </a:r>
              <a:endParaRPr lang="it-IT" sz="1100" dirty="0">
                <a:solidFill>
                  <a:srgbClr val="5F5F5F"/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 rot="16200000">
              <a:off x="-873760" y="2985807"/>
              <a:ext cx="2402840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50" dirty="0" err="1" smtClean="0">
                  <a:solidFill>
                    <a:srgbClr val="5F5F5F"/>
                  </a:solidFill>
                </a:rPr>
                <a:t>Loss</a:t>
              </a:r>
              <a:r>
                <a:rPr lang="it-IT" sz="1150" dirty="0" smtClean="0">
                  <a:solidFill>
                    <a:srgbClr val="5F5F5F"/>
                  </a:solidFill>
                </a:rPr>
                <a:t>/Volume (</a:t>
              </a:r>
              <a:r>
                <a:rPr lang="it-IT" sz="1150" dirty="0" err="1" smtClean="0">
                  <a:solidFill>
                    <a:srgbClr val="5F5F5F"/>
                  </a:solidFill>
                </a:rPr>
                <a:t>Watts</a:t>
              </a:r>
              <a:r>
                <a:rPr lang="it-IT" sz="1150" dirty="0" smtClean="0">
                  <a:solidFill>
                    <a:srgbClr val="5F5F5F"/>
                  </a:solidFill>
                </a:rPr>
                <a:t>/m^3)</a:t>
              </a:r>
              <a:endParaRPr lang="it-IT" sz="1150" dirty="0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6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New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Dipole</a:t>
            </a:r>
            <a:r>
              <a:rPr lang="it-IT" dirty="0"/>
              <a:t> </a:t>
            </a:r>
            <a:r>
              <a:rPr lang="it-IT" dirty="0" smtClean="0"/>
              <a:t>Mode </a:t>
            </a:r>
            <a:r>
              <a:rPr lang="it-IT" dirty="0" err="1"/>
              <a:t>at</a:t>
            </a:r>
            <a:r>
              <a:rPr lang="it-IT" dirty="0"/>
              <a:t> 4.4 </a:t>
            </a:r>
            <a:r>
              <a:rPr lang="it-IT" dirty="0" smtClean="0"/>
              <a:t>MHz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2374319" y="1330735"/>
            <a:ext cx="7102491" cy="3876032"/>
            <a:chOff x="2374319" y="1330735"/>
            <a:chExt cx="7102491" cy="387603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/>
            <a:srcRect b="7412"/>
            <a:stretch/>
          </p:blipFill>
          <p:spPr>
            <a:xfrm>
              <a:off x="2374319" y="1330735"/>
              <a:ext cx="7102491" cy="3588738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4207764" y="4928229"/>
              <a:ext cx="2203704" cy="2785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10" dirty="0" smtClean="0">
                  <a:solidFill>
                    <a:srgbClr val="5F5F5F"/>
                  </a:solidFill>
                </a:rPr>
                <a:t>Δ</a:t>
              </a:r>
              <a:r>
                <a:rPr lang="it-IT" sz="1210" dirty="0" smtClean="0">
                  <a:solidFill>
                    <a:srgbClr val="5F5F5F"/>
                  </a:solidFill>
                </a:rPr>
                <a:t>B (Gauss)</a:t>
              </a:r>
              <a:endParaRPr lang="it-IT" sz="1210" dirty="0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9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04799" y="239559"/>
            <a:ext cx="11582400" cy="427877"/>
          </a:xfrm>
        </p:spPr>
        <p:txBody>
          <a:bodyPr/>
          <a:lstStyle/>
          <a:p>
            <a:pPr algn="ctr"/>
            <a:r>
              <a:rPr lang="it-IT" dirty="0" smtClean="0"/>
              <a:t>Future work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 b="10857"/>
          <a:stretch/>
        </p:blipFill>
        <p:spPr>
          <a:xfrm>
            <a:off x="465803" y="1205148"/>
            <a:ext cx="3980511" cy="388868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92" y="1452019"/>
            <a:ext cx="6154239" cy="26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304799" y="239559"/>
            <a:ext cx="11582400" cy="427877"/>
          </a:xfrm>
        </p:spPr>
        <p:txBody>
          <a:bodyPr/>
          <a:lstStyle/>
          <a:p>
            <a:pPr algn="ctr"/>
            <a:r>
              <a:rPr lang="it-IT" dirty="0" smtClean="0"/>
              <a:t>Future work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243583"/>
            <a:ext cx="6638544" cy="373418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00416" y="2603288"/>
            <a:ext cx="3447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0000"/>
                </a:solidFill>
              </a:rPr>
              <a:t>Transmission</a:t>
            </a:r>
            <a:r>
              <a:rPr lang="it-IT" dirty="0" smtClean="0">
                <a:solidFill>
                  <a:srgbClr val="000000"/>
                </a:solidFill>
              </a:rPr>
              <a:t> Line Transformer: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0000"/>
                </a:solidFill>
              </a:rPr>
              <a:t>Higher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bandwidth</a:t>
            </a:r>
            <a:endParaRPr lang="it-IT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0000"/>
                </a:solidFill>
              </a:rPr>
              <a:t>Less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losses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algn="ctr"/>
            <a:r>
              <a:rPr lang="it-IT" dirty="0" err="1" smtClean="0"/>
              <a:t>Thanks</a:t>
            </a:r>
            <a:r>
              <a:rPr lang="it-IT" dirty="0" smtClean="0"/>
              <a:t> for the </a:t>
            </a:r>
            <a:r>
              <a:rPr lang="it-IT" dirty="0" err="1" smtClean="0"/>
              <a:t>attention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8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304800" y="234334"/>
            <a:ext cx="11582400" cy="427877"/>
          </a:xfrm>
        </p:spPr>
        <p:txBody>
          <a:bodyPr/>
          <a:lstStyle/>
          <a:p>
            <a:pPr algn="ctr"/>
            <a:r>
              <a:rPr lang="it-IT" dirty="0" smtClean="0"/>
              <a:t>Backup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15" y="1237339"/>
            <a:ext cx="3190795" cy="152624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33259" y="1677296"/>
            <a:ext cx="676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Particles </a:t>
            </a:r>
            <a:r>
              <a:rPr lang="en-US" dirty="0">
                <a:solidFill>
                  <a:srgbClr val="000000"/>
                </a:solidFill>
              </a:rPr>
              <a:t>undergo “pseudo-harmonic” motion about the nominal trajectory, with a variable wavelength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58" y="3338715"/>
            <a:ext cx="4134501" cy="254788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833259" y="4150993"/>
            <a:ext cx="676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An angular deflection at the AC dipole cause a position displacement 90° later in phase advance.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977" y="2328150"/>
            <a:ext cx="4693602" cy="3783792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04800" y="234334"/>
            <a:ext cx="11582400" cy="427877"/>
          </a:xfrm>
        </p:spPr>
        <p:txBody>
          <a:bodyPr/>
          <a:lstStyle/>
          <a:p>
            <a:pPr algn="ctr"/>
            <a:r>
              <a:rPr lang="it-IT" dirty="0" smtClean="0"/>
              <a:t>Backup</a:t>
            </a:r>
            <a:endParaRPr lang="it-IT" dirty="0"/>
          </a:p>
        </p:txBody>
      </p:sp>
      <p:sp>
        <p:nvSpPr>
          <p:cNvPr id="9" name="TextBox 14"/>
          <p:cNvSpPr txBox="1"/>
          <p:nvPr/>
        </p:nvSpPr>
        <p:spPr>
          <a:xfrm>
            <a:off x="9906351" y="2627650"/>
            <a:ext cx="21058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Single harmonic would hit collimator too soon</a:t>
            </a: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070" y="2385421"/>
            <a:ext cx="4628907" cy="3726521"/>
          </a:xfrm>
          <a:prstGeom prst="rect">
            <a:avLst/>
          </a:prstGeom>
        </p:spPr>
      </p:pic>
      <p:sp>
        <p:nvSpPr>
          <p:cNvPr id="12" name="Oval 8"/>
          <p:cNvSpPr/>
          <p:nvPr/>
        </p:nvSpPr>
        <p:spPr>
          <a:xfrm>
            <a:off x="8249423" y="3352126"/>
            <a:ext cx="690232" cy="34768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0"/>
          <p:cNvCxnSpPr>
            <a:stCxn id="9" idx="1"/>
          </p:cNvCxnSpPr>
          <p:nvPr/>
        </p:nvCxnSpPr>
        <p:spPr>
          <a:xfrm flipH="1">
            <a:off x="8989269" y="2920038"/>
            <a:ext cx="917082" cy="51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037205" y="884556"/>
            <a:ext cx="9552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AC Dipole driven by two harmonics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300 kHz (half bunch frequency) to sweep out of time beam into collimators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4.5 MHz (15</a:t>
            </a:r>
            <a:r>
              <a:rPr lang="en-US" sz="2000" baseline="30000" dirty="0">
                <a:solidFill>
                  <a:srgbClr val="000000"/>
                </a:solidFill>
              </a:rPr>
              <a:t>th</a:t>
            </a:r>
            <a:r>
              <a:rPr lang="en-US" sz="2000" dirty="0">
                <a:solidFill>
                  <a:srgbClr val="000000"/>
                </a:solidFill>
              </a:rPr>
              <a:t> harmonic) to maximize transmission of in-time beam</a:t>
            </a:r>
          </a:p>
        </p:txBody>
      </p:sp>
    </p:spTree>
    <p:extLst>
      <p:ext uri="{BB962C8B-B14F-4D97-AF65-F5344CB8AC3E}">
        <p14:creationId xmlns:p14="http://schemas.microsoft.com/office/powerpoint/2010/main" val="15236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304800" y="234334"/>
            <a:ext cx="11582400" cy="427877"/>
          </a:xfrm>
        </p:spPr>
        <p:txBody>
          <a:bodyPr/>
          <a:lstStyle/>
          <a:p>
            <a:pPr algn="ctr"/>
            <a:r>
              <a:rPr lang="it-IT" dirty="0" err="1" smtClean="0"/>
              <a:t>Transmission</a:t>
            </a:r>
            <a:r>
              <a:rPr lang="it-IT" dirty="0" smtClean="0"/>
              <a:t> Line </a:t>
            </a:r>
            <a:r>
              <a:rPr lang="it-IT" dirty="0" err="1" smtClean="0"/>
              <a:t>Transforem</a:t>
            </a:r>
            <a:r>
              <a:rPr lang="it-IT" dirty="0" smtClean="0"/>
              <a:t> </a:t>
            </a:r>
            <a:r>
              <a:rPr lang="it-IT" dirty="0" err="1" smtClean="0"/>
              <a:t>examples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1460" r="2427" b="1207"/>
          <a:stretch/>
        </p:blipFill>
        <p:spPr>
          <a:xfrm>
            <a:off x="3814354" y="923109"/>
            <a:ext cx="4511040" cy="50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AC </a:t>
            </a:r>
            <a:r>
              <a:rPr lang="it-IT" dirty="0" err="1"/>
              <a:t>D</a:t>
            </a:r>
            <a:r>
              <a:rPr lang="it-IT" dirty="0" err="1" smtClean="0"/>
              <a:t>ipole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32" y="1213544"/>
            <a:ext cx="5519849" cy="180497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49946"/>
            <a:ext cx="5620512" cy="238971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749" y="3552429"/>
            <a:ext cx="4134501" cy="2547886"/>
          </a:xfrm>
          <a:prstGeom prst="rect">
            <a:avLst/>
          </a:prstGeom>
        </p:spPr>
      </p:pic>
      <p:cxnSp>
        <p:nvCxnSpPr>
          <p:cNvPr id="15" name="Connettore 2 14"/>
          <p:cNvCxnSpPr>
            <a:stCxn id="37" idx="1"/>
          </p:cNvCxnSpPr>
          <p:nvPr/>
        </p:nvCxnSpPr>
        <p:spPr>
          <a:xfrm>
            <a:off x="1271527" y="3548925"/>
            <a:ext cx="3049523" cy="1948163"/>
          </a:xfrm>
          <a:prstGeom prst="straightConnector1">
            <a:avLst/>
          </a:prstGeom>
          <a:ln w="28575">
            <a:solidFill>
              <a:srgbClr val="EE333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35" idx="1"/>
          </p:cNvCxnSpPr>
          <p:nvPr/>
        </p:nvCxnSpPr>
        <p:spPr>
          <a:xfrm>
            <a:off x="2980944" y="3415759"/>
            <a:ext cx="1600200" cy="621829"/>
          </a:xfrm>
          <a:prstGeom prst="straightConnector1">
            <a:avLst/>
          </a:prstGeom>
          <a:ln w="28575">
            <a:solidFill>
              <a:srgbClr val="4F81B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Parentesi graffa aperta 34"/>
          <p:cNvSpPr/>
          <p:nvPr/>
        </p:nvSpPr>
        <p:spPr>
          <a:xfrm rot="16200000">
            <a:off x="2846070" y="1877281"/>
            <a:ext cx="269748" cy="2807208"/>
          </a:xfrm>
          <a:prstGeom prst="leftBrace">
            <a:avLst/>
          </a:prstGeom>
          <a:ln>
            <a:solidFill>
              <a:srgbClr val="4F81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Parentesi graffa aperta 36"/>
          <p:cNvSpPr/>
          <p:nvPr/>
        </p:nvSpPr>
        <p:spPr>
          <a:xfrm rot="16200000">
            <a:off x="1157472" y="3192554"/>
            <a:ext cx="228109" cy="484632"/>
          </a:xfrm>
          <a:prstGeom prst="leftBrace">
            <a:avLst/>
          </a:prstGeom>
          <a:ln>
            <a:solidFill>
              <a:srgbClr val="EE33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 </a:t>
            </a:r>
            <a:r>
              <a:rPr lang="it-IT" dirty="0" err="1" smtClean="0"/>
              <a:t>Dipole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1" y="993511"/>
            <a:ext cx="4675689" cy="23244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89" y="3631848"/>
            <a:ext cx="3187932" cy="2005697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5845103" y="1305863"/>
            <a:ext cx="6042097" cy="3785063"/>
            <a:chOff x="0" y="3007294"/>
            <a:chExt cx="5460274" cy="3420581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528" b="11873"/>
            <a:stretch/>
          </p:blipFill>
          <p:spPr>
            <a:xfrm>
              <a:off x="735875" y="3007294"/>
              <a:ext cx="3959134" cy="3097416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4598125" y="4556002"/>
              <a:ext cx="862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0000"/>
                  </a:solidFill>
                </a:rPr>
                <a:t>Ferrite </a:t>
              </a:r>
              <a:r>
                <a:rPr lang="it-IT" dirty="0" err="1">
                  <a:solidFill>
                    <a:srgbClr val="000000"/>
                  </a:solidFill>
                </a:rPr>
                <a:t>p</a:t>
              </a:r>
              <a:r>
                <a:rPr lang="it-IT" dirty="0" err="1" smtClean="0">
                  <a:solidFill>
                    <a:srgbClr val="000000"/>
                  </a:solidFill>
                </a:rPr>
                <a:t>lates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0" y="5781544"/>
              <a:ext cx="1140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rgbClr val="000000"/>
                  </a:solidFill>
                </a:rPr>
                <a:t>Beam</a:t>
              </a:r>
              <a:r>
                <a:rPr lang="it-IT" dirty="0" smtClean="0">
                  <a:solidFill>
                    <a:srgbClr val="000000"/>
                  </a:solidFill>
                </a:rPr>
                <a:t> </a:t>
              </a:r>
              <a:r>
                <a:rPr lang="it-IT" dirty="0" err="1" smtClean="0">
                  <a:solidFill>
                    <a:srgbClr val="000000"/>
                  </a:solidFill>
                </a:rPr>
                <a:t>direction</a:t>
              </a:r>
              <a:endParaRPr lang="it-IT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1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04800" y="262123"/>
            <a:ext cx="11582400" cy="427877"/>
          </a:xfrm>
        </p:spPr>
        <p:txBody>
          <a:bodyPr/>
          <a:lstStyle/>
          <a:p>
            <a:pPr algn="ctr"/>
            <a:r>
              <a:rPr lang="it-IT" dirty="0" err="1" smtClean="0"/>
              <a:t>Ferrites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25644" r="20487" b="17750"/>
          <a:stretch/>
        </p:blipFill>
        <p:spPr>
          <a:xfrm>
            <a:off x="3357469" y="3957241"/>
            <a:ext cx="5266010" cy="1915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8843792" y="1096183"/>
                <a:ext cx="2875280" cy="14311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solidFill>
                      <a:srgbClr val="000000"/>
                    </a:solidFill>
                  </a:rPr>
                  <a:t>High </a:t>
                </a:r>
                <a:r>
                  <a:rPr lang="it-IT" dirty="0" err="1">
                    <a:solidFill>
                      <a:srgbClr val="000000"/>
                    </a:solidFill>
                  </a:rPr>
                  <a:t>magnetic</a:t>
                </a:r>
                <a:r>
                  <a:rPr lang="it-IT" dirty="0">
                    <a:solidFill>
                      <a:srgbClr val="000000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000000"/>
                    </a:solidFill>
                  </a:rPr>
                  <a:t>permeability</a:t>
                </a:r>
                <a:r>
                  <a:rPr lang="it-IT" dirty="0" smtClean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=620</m:t>
                    </m:r>
                  </m:oMath>
                </a14:m>
                <a:r>
                  <a:rPr lang="it-IT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marL="285750" indent="-285750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dirty="0" err="1">
                    <a:solidFill>
                      <a:srgbClr val="000000"/>
                    </a:solidFill>
                  </a:rPr>
                  <a:t>Low</a:t>
                </a:r>
                <a:r>
                  <a:rPr lang="it-IT" dirty="0">
                    <a:solidFill>
                      <a:srgbClr val="000000"/>
                    </a:solidFill>
                  </a:rPr>
                  <a:t> </a:t>
                </a:r>
                <a:r>
                  <a:rPr lang="it-IT" dirty="0" err="1">
                    <a:solidFill>
                      <a:srgbClr val="000000"/>
                    </a:solidFill>
                  </a:rPr>
                  <a:t>Electrical</a:t>
                </a:r>
                <a:r>
                  <a:rPr lang="it-IT" dirty="0">
                    <a:solidFill>
                      <a:srgbClr val="000000"/>
                    </a:solidFill>
                  </a:rPr>
                  <a:t> </a:t>
                </a:r>
                <a:r>
                  <a:rPr lang="it-IT" dirty="0" err="1">
                    <a:solidFill>
                      <a:srgbClr val="000000"/>
                    </a:solidFill>
                  </a:rPr>
                  <a:t>Conductivity</a:t>
                </a:r>
                <a:endParaRPr lang="it-IT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792" y="1096183"/>
                <a:ext cx="2875280" cy="1431161"/>
              </a:xfrm>
              <a:prstGeom prst="rect">
                <a:avLst/>
              </a:prstGeom>
              <a:blipFill>
                <a:blip r:embed="rId3"/>
                <a:stretch>
                  <a:fillRect l="-1486" t="-2128" r="-212" b="-63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9011920" y="3361403"/>
            <a:ext cx="287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0000"/>
                </a:solidFill>
              </a:rPr>
              <a:t>Low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eddy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current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losses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 rot="5400000">
            <a:off x="9961392" y="2813167"/>
            <a:ext cx="640080" cy="437904"/>
          </a:xfrm>
          <a:prstGeom prst="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204853" y="921836"/>
            <a:ext cx="8080139" cy="2913714"/>
            <a:chOff x="253101" y="912007"/>
            <a:chExt cx="8080139" cy="2913714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4"/>
            <a:srcRect r="23470"/>
            <a:stretch/>
          </p:blipFill>
          <p:spPr>
            <a:xfrm>
              <a:off x="253101" y="912008"/>
              <a:ext cx="6574419" cy="2913713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4"/>
            <a:srcRect l="82473"/>
            <a:stretch/>
          </p:blipFill>
          <p:spPr>
            <a:xfrm>
              <a:off x="6827520" y="912007"/>
              <a:ext cx="1505720" cy="2913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0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304800" y="262123"/>
            <a:ext cx="11582400" cy="427877"/>
          </a:xfrm>
        </p:spPr>
        <p:txBody>
          <a:bodyPr/>
          <a:lstStyle/>
          <a:p>
            <a:pPr algn="ctr"/>
            <a:r>
              <a:rPr lang="it-IT" dirty="0" err="1" smtClean="0"/>
              <a:t>Ferrites</a:t>
            </a:r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309669652"/>
              </p:ext>
            </p:extLst>
          </p:nvPr>
        </p:nvGraphicFramePr>
        <p:xfrm>
          <a:off x="2284548" y="1201783"/>
          <a:ext cx="7347131" cy="460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37489" b="5442"/>
          <a:stretch/>
        </p:blipFill>
        <p:spPr>
          <a:xfrm>
            <a:off x="9211587" y="690000"/>
            <a:ext cx="2675613" cy="324524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b="7669"/>
          <a:stretch/>
        </p:blipFill>
        <p:spPr>
          <a:xfrm rot="5400000">
            <a:off x="-191332" y="1331220"/>
            <a:ext cx="3431303" cy="26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Toroide </a:t>
            </a:r>
            <a:r>
              <a:rPr lang="it-IT" dirty="0" smtClean="0"/>
              <a:t>Mode setup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b="7669"/>
          <a:stretch/>
        </p:blipFill>
        <p:spPr>
          <a:xfrm>
            <a:off x="680719" y="1241234"/>
            <a:ext cx="4520699" cy="3534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375704" y="5102615"/>
                <a:ext cx="2704229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it-IT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04" y="5102615"/>
                <a:ext cx="2704229" cy="848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3443737" y="5038742"/>
                <a:ext cx="1757681" cy="941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ad>
                            <m:radPr>
                              <m:degHide m:val="on"/>
                              <m:ctrlP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737" y="5038742"/>
                <a:ext cx="1757681" cy="941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egnaposto contenuto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68"/>
          <a:stretch/>
        </p:blipFill>
        <p:spPr>
          <a:xfrm>
            <a:off x="680719" y="1097991"/>
            <a:ext cx="4511256" cy="3841263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97" y="1299096"/>
            <a:ext cx="46958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Dipole</a:t>
            </a:r>
            <a:r>
              <a:rPr lang="it-IT" dirty="0"/>
              <a:t> </a:t>
            </a:r>
            <a:r>
              <a:rPr lang="it-IT" dirty="0" smtClean="0"/>
              <a:t>Mode setup</a:t>
            </a:r>
            <a:endParaRPr lang="it-IT" dirty="0"/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r="27289"/>
          <a:stretch/>
        </p:blipFill>
        <p:spPr>
          <a:xfrm>
            <a:off x="772160" y="1210517"/>
            <a:ext cx="5323840" cy="424681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97" y="1299096"/>
            <a:ext cx="46958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/>
          <p:cNvGrpSpPr/>
          <p:nvPr/>
        </p:nvGrpSpPr>
        <p:grpSpPr>
          <a:xfrm>
            <a:off x="339539" y="1713155"/>
            <a:ext cx="9070148" cy="3673388"/>
            <a:chOff x="161739" y="1672515"/>
            <a:chExt cx="9070148" cy="3673388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574" y="1672515"/>
              <a:ext cx="6406420" cy="85859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739" y="2650252"/>
              <a:ext cx="8068620" cy="1090499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8460" y="4104318"/>
              <a:ext cx="3004900" cy="1241585"/>
            </a:xfrm>
            <a:prstGeom prst="rect">
              <a:avLst/>
            </a:prstGeom>
          </p:spPr>
        </p:pic>
        <p:sp>
          <p:nvSpPr>
            <p:cNvPr id="16" name="Freccia circolare a sinistra 15"/>
            <p:cNvSpPr/>
            <p:nvPr/>
          </p:nvSpPr>
          <p:spPr>
            <a:xfrm>
              <a:off x="8241287" y="1752781"/>
              <a:ext cx="990600" cy="1442720"/>
            </a:xfrm>
            <a:prstGeom prst="curvedLeftArrow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Analysis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6958" y="997236"/>
            <a:ext cx="4913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</a:rPr>
              <a:t>Faraday-</a:t>
            </a:r>
            <a:r>
              <a:rPr lang="it-IT" sz="2400" dirty="0" err="1" smtClean="0">
                <a:solidFill>
                  <a:srgbClr val="000000"/>
                </a:solidFill>
              </a:rPr>
              <a:t>Neumann</a:t>
            </a:r>
            <a:r>
              <a:rPr lang="it-IT" sz="2400" dirty="0" smtClean="0">
                <a:solidFill>
                  <a:srgbClr val="000000"/>
                </a:solidFill>
              </a:rPr>
              <a:t>-</a:t>
            </a:r>
            <a:r>
              <a:rPr lang="it-IT" sz="2400" dirty="0" err="1" smtClean="0">
                <a:solidFill>
                  <a:srgbClr val="000000"/>
                </a:solidFill>
              </a:rPr>
              <a:t>Lenz</a:t>
            </a:r>
            <a:r>
              <a:rPr lang="it-IT" sz="2400" dirty="0" smtClean="0">
                <a:solidFill>
                  <a:srgbClr val="000000"/>
                </a:solidFill>
              </a:rPr>
              <a:t> Law:</a:t>
            </a:r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/>
          <a:srcRect l="16063" t="17560" r="16216" b="13280"/>
          <a:stretch/>
        </p:blipFill>
        <p:spPr>
          <a:xfrm>
            <a:off x="5724314" y="3997974"/>
            <a:ext cx="3330129" cy="15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39539" y="1713155"/>
            <a:ext cx="9070148" cy="3803297"/>
            <a:chOff x="339539" y="1713155"/>
            <a:chExt cx="9070148" cy="3803297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 rotWithShape="1">
            <a:blip r:embed="rId2"/>
            <a:srcRect l="16063" t="17560" r="16216" b="13280"/>
            <a:stretch/>
          </p:blipFill>
          <p:spPr>
            <a:xfrm>
              <a:off x="5724314" y="3997974"/>
              <a:ext cx="3330129" cy="1518478"/>
            </a:xfrm>
            <a:prstGeom prst="rect">
              <a:avLst/>
            </a:prstGeom>
          </p:spPr>
        </p:pic>
        <p:grpSp>
          <p:nvGrpSpPr>
            <p:cNvPr id="20" name="Gruppo 19"/>
            <p:cNvGrpSpPr/>
            <p:nvPr/>
          </p:nvGrpSpPr>
          <p:grpSpPr>
            <a:xfrm>
              <a:off x="339539" y="1713155"/>
              <a:ext cx="9070148" cy="3673388"/>
              <a:chOff x="161739" y="1672515"/>
              <a:chExt cx="9070148" cy="3673388"/>
            </a:xfrm>
          </p:grpSpPr>
          <p:pic>
            <p:nvPicPr>
              <p:cNvPr id="8" name="Immagin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574" y="1672515"/>
                <a:ext cx="6406420" cy="858592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739" y="2650252"/>
                <a:ext cx="8068620" cy="1090499"/>
              </a:xfrm>
              <a:prstGeom prst="rect">
                <a:avLst/>
              </a:prstGeom>
            </p:spPr>
          </p:pic>
          <p:pic>
            <p:nvPicPr>
              <p:cNvPr id="10" name="Immagin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8460" y="4104318"/>
                <a:ext cx="3004900" cy="1241585"/>
              </a:xfrm>
              <a:prstGeom prst="rect">
                <a:avLst/>
              </a:prstGeom>
            </p:spPr>
          </p:pic>
          <p:sp>
            <p:nvSpPr>
              <p:cNvPr id="16" name="Freccia circolare a sinistra 15"/>
              <p:cNvSpPr/>
              <p:nvPr/>
            </p:nvSpPr>
            <p:spPr>
              <a:xfrm>
                <a:off x="8241287" y="1752781"/>
                <a:ext cx="990600" cy="1442720"/>
              </a:xfrm>
              <a:prstGeom prst="curvedLeftArrow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Analysis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9539" y="997236"/>
            <a:ext cx="4913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</a:rPr>
              <a:t>Faraday-</a:t>
            </a:r>
            <a:r>
              <a:rPr lang="it-IT" sz="2400" dirty="0" err="1" smtClean="0">
                <a:solidFill>
                  <a:srgbClr val="000000"/>
                </a:solidFill>
              </a:rPr>
              <a:t>Neumann</a:t>
            </a:r>
            <a:r>
              <a:rPr lang="it-IT" sz="2400" dirty="0" smtClean="0">
                <a:solidFill>
                  <a:srgbClr val="000000"/>
                </a:solidFill>
              </a:rPr>
              <a:t>-</a:t>
            </a:r>
            <a:r>
              <a:rPr lang="it-IT" sz="2400" dirty="0" err="1" smtClean="0">
                <a:solidFill>
                  <a:srgbClr val="000000"/>
                </a:solidFill>
              </a:rPr>
              <a:t>Lenz</a:t>
            </a:r>
            <a:r>
              <a:rPr lang="it-IT" sz="2400" dirty="0" smtClean="0">
                <a:solidFill>
                  <a:srgbClr val="000000"/>
                </a:solidFill>
              </a:rPr>
              <a:t> Law: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848599" y="625897"/>
            <a:ext cx="3657600" cy="933589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N =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number of turns in the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coil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</a:t>
            </a:r>
            <a:r>
              <a:rPr lang="en-US" sz="2800" baseline="-25000" dirty="0" smtClean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= area of the coil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 = magnetic field (Gauss units)</a:t>
            </a:r>
          </a:p>
        </p:txBody>
      </p:sp>
      <p:grpSp>
        <p:nvGrpSpPr>
          <p:cNvPr id="54" name="Gruppo 53"/>
          <p:cNvGrpSpPr/>
          <p:nvPr/>
        </p:nvGrpSpPr>
        <p:grpSpPr>
          <a:xfrm>
            <a:off x="7848599" y="1559486"/>
            <a:ext cx="3657600" cy="2614160"/>
            <a:chOff x="7114032" y="2718273"/>
            <a:chExt cx="3822192" cy="2606078"/>
          </a:xfrm>
        </p:grpSpPr>
        <p:sp>
          <p:nvSpPr>
            <p:cNvPr id="55" name="CasellaDiTesto 54"/>
            <p:cNvSpPr txBox="1"/>
            <p:nvPr/>
          </p:nvSpPr>
          <p:spPr>
            <a:xfrm>
              <a:off x="7114032" y="2718273"/>
              <a:ext cx="3822192" cy="26060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grpSp>
          <p:nvGrpSpPr>
            <p:cNvPr id="56" name="Gruppo 55"/>
            <p:cNvGrpSpPr/>
            <p:nvPr/>
          </p:nvGrpSpPr>
          <p:grpSpPr>
            <a:xfrm>
              <a:off x="7114033" y="2800068"/>
              <a:ext cx="3822191" cy="2442492"/>
              <a:chOff x="6477755" y="2979782"/>
              <a:chExt cx="3419431" cy="2926082"/>
            </a:xfrm>
            <a:solidFill>
              <a:schemeClr val="bg1"/>
            </a:solidFill>
          </p:grpSpPr>
          <p:grpSp>
            <p:nvGrpSpPr>
              <p:cNvPr id="57" name="Gruppo 56"/>
              <p:cNvGrpSpPr/>
              <p:nvPr/>
            </p:nvGrpSpPr>
            <p:grpSpPr>
              <a:xfrm>
                <a:off x="6477755" y="2979782"/>
                <a:ext cx="3419431" cy="2926082"/>
                <a:chOff x="5126475" y="2265679"/>
                <a:chExt cx="3419431" cy="2926082"/>
              </a:xfrm>
              <a:grpFill/>
            </p:grpSpPr>
            <p:cxnSp>
              <p:nvCxnSpPr>
                <p:cNvPr id="59" name="Connettore diritto 58"/>
                <p:cNvCxnSpPr/>
                <p:nvPr/>
              </p:nvCxnSpPr>
              <p:spPr>
                <a:xfrm>
                  <a:off x="5126475" y="3728719"/>
                  <a:ext cx="3419431" cy="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" name="Gruppo 59"/>
                <p:cNvGrpSpPr/>
                <p:nvPr/>
              </p:nvGrpSpPr>
              <p:grpSpPr>
                <a:xfrm>
                  <a:off x="5252720" y="2265679"/>
                  <a:ext cx="3210560" cy="2926082"/>
                  <a:chOff x="6604000" y="2062479"/>
                  <a:chExt cx="3210560" cy="2926082"/>
                </a:xfrm>
                <a:grpFill/>
              </p:grpSpPr>
              <p:sp>
                <p:nvSpPr>
                  <p:cNvPr id="61" name="Figura a mano libera 60"/>
                  <p:cNvSpPr/>
                  <p:nvPr/>
                </p:nvSpPr>
                <p:spPr>
                  <a:xfrm>
                    <a:off x="6604000" y="2062479"/>
                    <a:ext cx="1605280" cy="1463042"/>
                  </a:xfrm>
                  <a:custGeom>
                    <a:avLst/>
                    <a:gdLst>
                      <a:gd name="connsiteX0" fmla="*/ 0 w 1605280"/>
                      <a:gd name="connsiteY0" fmla="*/ 1452882 h 1463042"/>
                      <a:gd name="connsiteX1" fmla="*/ 802640 w 1605280"/>
                      <a:gd name="connsiteY1" fmla="*/ 2 h 1463042"/>
                      <a:gd name="connsiteX2" fmla="*/ 1605280 w 1605280"/>
                      <a:gd name="connsiteY2" fmla="*/ 1463042 h 146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05280" h="1463042">
                        <a:moveTo>
                          <a:pt x="0" y="1452882"/>
                        </a:moveTo>
                        <a:cubicBezTo>
                          <a:pt x="267546" y="725595"/>
                          <a:pt x="535093" y="-1691"/>
                          <a:pt x="802640" y="2"/>
                        </a:cubicBezTo>
                        <a:cubicBezTo>
                          <a:pt x="1070187" y="1695"/>
                          <a:pt x="1488440" y="1215815"/>
                          <a:pt x="1605280" y="1463042"/>
                        </a:cubicBezTo>
                      </a:path>
                    </a:pathLst>
                  </a:custGeom>
                  <a:grpFill/>
                  <a:ln w="12700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62" name="Figura a mano libera 61"/>
                  <p:cNvSpPr/>
                  <p:nvPr/>
                </p:nvSpPr>
                <p:spPr>
                  <a:xfrm rot="10800000">
                    <a:off x="8209280" y="3525519"/>
                    <a:ext cx="1605280" cy="1463042"/>
                  </a:xfrm>
                  <a:custGeom>
                    <a:avLst/>
                    <a:gdLst>
                      <a:gd name="connsiteX0" fmla="*/ 0 w 1605280"/>
                      <a:gd name="connsiteY0" fmla="*/ 1452882 h 1463042"/>
                      <a:gd name="connsiteX1" fmla="*/ 802640 w 1605280"/>
                      <a:gd name="connsiteY1" fmla="*/ 2 h 1463042"/>
                      <a:gd name="connsiteX2" fmla="*/ 1605280 w 1605280"/>
                      <a:gd name="connsiteY2" fmla="*/ 1463042 h 1463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05280" h="1463042">
                        <a:moveTo>
                          <a:pt x="0" y="1452882"/>
                        </a:moveTo>
                        <a:cubicBezTo>
                          <a:pt x="267546" y="725595"/>
                          <a:pt x="535093" y="-1691"/>
                          <a:pt x="802640" y="2"/>
                        </a:cubicBezTo>
                        <a:cubicBezTo>
                          <a:pt x="1070187" y="1695"/>
                          <a:pt x="1488440" y="1215815"/>
                          <a:pt x="1605280" y="1463042"/>
                        </a:cubicBezTo>
                      </a:path>
                    </a:pathLst>
                  </a:custGeom>
                  <a:grpFill/>
                  <a:ln w="12700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  <p:cxnSp>
            <p:nvCxnSpPr>
              <p:cNvPr id="58" name="Connettore 2 57"/>
              <p:cNvCxnSpPr>
                <a:stCxn id="61" idx="1"/>
              </p:cNvCxnSpPr>
              <p:nvPr/>
            </p:nvCxnSpPr>
            <p:spPr>
              <a:xfrm flipH="1">
                <a:off x="7395210" y="2979784"/>
                <a:ext cx="11430" cy="1463038"/>
              </a:xfrm>
              <a:prstGeom prst="straightConnector1">
                <a:avLst/>
              </a:prstGeom>
              <a:grpFill/>
              <a:ln w="12700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CasellaDiTesto 22"/>
          <p:cNvSpPr txBox="1"/>
          <p:nvPr/>
        </p:nvSpPr>
        <p:spPr>
          <a:xfrm>
            <a:off x="8408159" y="1890673"/>
            <a:ext cx="5628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V</a:t>
            </a:r>
            <a:r>
              <a:rPr lang="en-US" sz="2800" baseline="-25000" dirty="0" err="1" smtClean="0">
                <a:solidFill>
                  <a:schemeClr val="tx1">
                    <a:lumMod val="75000"/>
                  </a:schemeClr>
                </a:solidFill>
              </a:rPr>
              <a:t>p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7801803" y="1528931"/>
                <a:ext cx="600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803" y="1528931"/>
                <a:ext cx="600892" cy="400110"/>
              </a:xfrm>
              <a:prstGeom prst="rect">
                <a:avLst/>
              </a:prstGeom>
              <a:blipFill>
                <a:blip r:embed="rId6"/>
                <a:stretch>
                  <a:fillRect r="-9184" b="-184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0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/>
      <p:bldP spid="23" grpId="1"/>
      <p:bldP spid="2" grpId="0"/>
      <p:bldP spid="2" grpId="2"/>
    </p:bld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</Template>
  <TotalTime>925</TotalTime>
  <Words>237</Words>
  <Application>Microsoft Office PowerPoint</Application>
  <PresentationFormat>Widescreen</PresentationFormat>
  <Paragraphs>56</Paragraphs>
  <Slides>18</Slides>
  <Notes>0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Cambria Math</vt:lpstr>
      <vt:lpstr>Geneva</vt:lpstr>
      <vt:lpstr>Helvetica</vt:lpstr>
      <vt:lpstr>Fermilab_PPT_090915</vt:lpstr>
      <vt:lpstr>Presentazione standard di PowerPoint</vt:lpstr>
      <vt:lpstr>AC Dipole</vt:lpstr>
      <vt:lpstr>AC Dipole</vt:lpstr>
      <vt:lpstr>Ferrites</vt:lpstr>
      <vt:lpstr>Ferrites</vt:lpstr>
      <vt:lpstr>Toroide Mode setup</vt:lpstr>
      <vt:lpstr>Dipole Mode setup</vt:lpstr>
      <vt:lpstr>Analysis</vt:lpstr>
      <vt:lpstr>Analysis</vt:lpstr>
      <vt:lpstr>Results Toroide Mode</vt:lpstr>
      <vt:lpstr>Results Dipole Mode</vt:lpstr>
      <vt:lpstr>New results Dipole Mode at 4.4 MHz</vt:lpstr>
      <vt:lpstr>Future work</vt:lpstr>
      <vt:lpstr>Future work</vt:lpstr>
      <vt:lpstr>Thanks for the attention</vt:lpstr>
      <vt:lpstr>Backup</vt:lpstr>
      <vt:lpstr>Backup</vt:lpstr>
      <vt:lpstr>Transmission Line Transforem examples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393881212030</dc:creator>
  <cp:lastModifiedBy>393881212030</cp:lastModifiedBy>
  <cp:revision>56</cp:revision>
  <dcterms:created xsi:type="dcterms:W3CDTF">2022-08-24T14:12:15Z</dcterms:created>
  <dcterms:modified xsi:type="dcterms:W3CDTF">2022-08-29T02:32:23Z</dcterms:modified>
</cp:coreProperties>
</file>