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4129" r:id="rId2"/>
    <p:sldMasterId id="2147484158" r:id="rId3"/>
    <p:sldMasterId id="2147484172" r:id="rId4"/>
    <p:sldMasterId id="2147484186" r:id="rId5"/>
    <p:sldMasterId id="2147484200" r:id="rId6"/>
  </p:sldMasterIdLst>
  <p:notesMasterIdLst>
    <p:notesMasterId r:id="rId41"/>
  </p:notesMasterIdLst>
  <p:handoutMasterIdLst>
    <p:handoutMasterId r:id="rId42"/>
  </p:handoutMasterIdLst>
  <p:sldIdLst>
    <p:sldId id="294" r:id="rId7"/>
    <p:sldId id="275" r:id="rId8"/>
    <p:sldId id="300" r:id="rId9"/>
    <p:sldId id="304" r:id="rId10"/>
    <p:sldId id="284" r:id="rId11"/>
    <p:sldId id="306" r:id="rId12"/>
    <p:sldId id="329" r:id="rId13"/>
    <p:sldId id="350" r:id="rId14"/>
    <p:sldId id="343" r:id="rId15"/>
    <p:sldId id="305" r:id="rId16"/>
    <p:sldId id="339" r:id="rId17"/>
    <p:sldId id="338" r:id="rId18"/>
    <p:sldId id="341" r:id="rId19"/>
    <p:sldId id="324" r:id="rId20"/>
    <p:sldId id="319" r:id="rId21"/>
    <p:sldId id="332" r:id="rId22"/>
    <p:sldId id="333" r:id="rId23"/>
    <p:sldId id="337" r:id="rId24"/>
    <p:sldId id="325" r:id="rId25"/>
    <p:sldId id="335" r:id="rId26"/>
    <p:sldId id="327" r:id="rId27"/>
    <p:sldId id="340" r:id="rId28"/>
    <p:sldId id="331" r:id="rId29"/>
    <p:sldId id="349" r:id="rId30"/>
    <p:sldId id="353" r:id="rId31"/>
    <p:sldId id="351" r:id="rId32"/>
    <p:sldId id="352" r:id="rId33"/>
    <p:sldId id="307" r:id="rId34"/>
    <p:sldId id="298" r:id="rId35"/>
    <p:sldId id="344" r:id="rId36"/>
    <p:sldId id="345" r:id="rId37"/>
    <p:sldId id="346" r:id="rId38"/>
    <p:sldId id="347" r:id="rId39"/>
    <p:sldId id="348" r:id="rId4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Sezione predefinita" id="{892DF2A4-AD4C-4E29-A524-0240087B05D8}">
          <p14:sldIdLst>
            <p14:sldId id="294"/>
            <p14:sldId id="275"/>
            <p14:sldId id="300"/>
            <p14:sldId id="304"/>
            <p14:sldId id="284"/>
            <p14:sldId id="306"/>
            <p14:sldId id="329"/>
            <p14:sldId id="350"/>
            <p14:sldId id="343"/>
            <p14:sldId id="305"/>
            <p14:sldId id="339"/>
            <p14:sldId id="338"/>
            <p14:sldId id="341"/>
            <p14:sldId id="324"/>
            <p14:sldId id="319"/>
            <p14:sldId id="332"/>
            <p14:sldId id="333"/>
            <p14:sldId id="337"/>
            <p14:sldId id="325"/>
            <p14:sldId id="335"/>
            <p14:sldId id="327"/>
            <p14:sldId id="340"/>
          </p14:sldIdLst>
        </p14:section>
        <p14:section name="backup" id="{0D47905C-9069-4B4B-B38D-06B6981D727A}">
          <p14:sldIdLst>
            <p14:sldId id="331"/>
            <p14:sldId id="349"/>
            <p14:sldId id="353"/>
            <p14:sldId id="351"/>
            <p14:sldId id="352"/>
            <p14:sldId id="307"/>
            <p14:sldId id="298"/>
          </p14:sldIdLst>
        </p14:section>
        <p14:section name="Sezione senza titolo" id="{BD9BB07C-342B-453A-855B-EEFD8B460004}">
          <p14:sldIdLst>
            <p14:sldId id="344"/>
            <p14:sldId id="345"/>
            <p14:sldId id="346"/>
            <p14:sldId id="347"/>
            <p14:sldId id="348"/>
          </p14:sldIdLst>
        </p14:section>
      </p14:sectionLst>
    </p:ex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l8giovanni@gmail.com" initials="c" lastIdx="1" clrIdx="0">
    <p:extLst>
      <p:ext uri="{19B8F6BF-5375-455C-9EA6-DF929625EA0E}">
        <p15:presenceInfo xmlns:p15="http://schemas.microsoft.com/office/powerpoint/2012/main" userId="f6355a6321250f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000000"/>
    <a:srgbClr val="FFFFFF"/>
    <a:srgbClr val="97D7EB"/>
    <a:srgbClr val="D9D9D9"/>
    <a:srgbClr val="A7A8AA"/>
    <a:srgbClr val="50504E"/>
    <a:srgbClr val="4E4E4E"/>
    <a:srgbClr val="404040"/>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94182" autoAdjust="0"/>
  </p:normalViewPr>
  <p:slideViewPr>
    <p:cSldViewPr snapToGrid="0" snapToObjects="1" showGuides="1">
      <p:cViewPr varScale="1">
        <p:scale>
          <a:sx n="84" d="100"/>
          <a:sy n="84" d="100"/>
        </p:scale>
        <p:origin x="1565" y="67"/>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8/29/2022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‹N›</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8/29/2022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‹N›</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282202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solidFill>
                  <a:srgbClr val="000000"/>
                </a:solidFill>
              </a:rPr>
              <a:t>Panel MN084 used to have high current in previous measurements. </a:t>
            </a:r>
          </a:p>
          <a:p>
            <a:endParaRPr lang="en-GB" dirty="0" smtClean="0">
              <a:solidFill>
                <a:srgbClr val="000000"/>
              </a:solidFill>
            </a:endParaRPr>
          </a:p>
          <a:p>
            <a:r>
              <a:rPr lang="en-GB" dirty="0" smtClean="0">
                <a:solidFill>
                  <a:srgbClr val="000000"/>
                </a:solidFill>
              </a:rPr>
              <a:t>Up to know the aim is to find consistencies with the previous measurements before introducing a small percentage of water vapour that can reduce this effect preserving high gain</a:t>
            </a:r>
          </a:p>
          <a:p>
            <a:endParaRPr lang="en-GB" dirty="0" smtClean="0">
              <a:solidFill>
                <a:srgbClr val="000000"/>
              </a:solidFill>
            </a:endParaRPr>
          </a:p>
          <a:p>
            <a:r>
              <a:rPr lang="en-GB" dirty="0" smtClean="0">
                <a:solidFill>
                  <a:srgbClr val="000000"/>
                </a:solidFill>
              </a:rPr>
              <a:t>From 2 straws we get one current measurement so we have in total 48 currents in one panel</a:t>
            </a:r>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1307232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solidFill>
                  <a:srgbClr val="000000"/>
                </a:solidFill>
              </a:rPr>
              <a:t>Panel MN084 used to have high current in previous measurements. </a:t>
            </a:r>
          </a:p>
          <a:p>
            <a:endParaRPr lang="en-GB" dirty="0" smtClean="0">
              <a:solidFill>
                <a:srgbClr val="000000"/>
              </a:solidFill>
            </a:endParaRPr>
          </a:p>
          <a:p>
            <a:r>
              <a:rPr lang="en-GB" dirty="0" smtClean="0">
                <a:solidFill>
                  <a:srgbClr val="000000"/>
                </a:solidFill>
              </a:rPr>
              <a:t>Up to know the aim is to find consistencies with the previous measurements before introducing a small percentage of water vapour that can reduce this effect preserving high gain</a:t>
            </a:r>
          </a:p>
          <a:p>
            <a:endParaRPr lang="en-GB" dirty="0" smtClean="0">
              <a:solidFill>
                <a:srgbClr val="000000"/>
              </a:solidFill>
            </a:endParaRPr>
          </a:p>
          <a:p>
            <a:r>
              <a:rPr lang="en-GB" dirty="0" smtClean="0">
                <a:solidFill>
                  <a:srgbClr val="000000"/>
                </a:solidFill>
              </a:rPr>
              <a:t>From 2 straws we get one current measurement so we have in total 48 currents in one panel</a:t>
            </a:r>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1459120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solidFill>
                  <a:srgbClr val="000000"/>
                </a:solidFill>
              </a:rPr>
              <a:t>Panel MN084 used to have high current in previous measurements. </a:t>
            </a:r>
          </a:p>
          <a:p>
            <a:endParaRPr lang="en-GB" dirty="0" smtClean="0">
              <a:solidFill>
                <a:srgbClr val="000000"/>
              </a:solidFill>
            </a:endParaRPr>
          </a:p>
          <a:p>
            <a:r>
              <a:rPr lang="en-GB" dirty="0" smtClean="0">
                <a:solidFill>
                  <a:srgbClr val="000000"/>
                </a:solidFill>
              </a:rPr>
              <a:t>Up to know the aim is to find consistencies with the previous measurements before introducing a small percentage of water vapour that can reduce this effect preserving high gain</a:t>
            </a:r>
          </a:p>
          <a:p>
            <a:endParaRPr lang="en-GB" dirty="0" smtClean="0">
              <a:solidFill>
                <a:srgbClr val="000000"/>
              </a:solidFill>
            </a:endParaRPr>
          </a:p>
          <a:p>
            <a:r>
              <a:rPr lang="en-GB" dirty="0" smtClean="0">
                <a:solidFill>
                  <a:srgbClr val="000000"/>
                </a:solidFill>
              </a:rPr>
              <a:t>From 2 straws we get one current measurement so we have in total 48 currents in one panel</a:t>
            </a:r>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214302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452cab763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1452cab763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306" name="Google Shape;306;g1452cab763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2894957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375924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1035591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3629445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aseline="0" dirty="0" smtClean="0"/>
              <a:t>Omega clips were in touch</a:t>
            </a:r>
            <a:endParaRPr lang="en-GB" dirty="0"/>
          </a:p>
        </p:txBody>
      </p:sp>
      <p:sp>
        <p:nvSpPr>
          <p:cNvPr id="4" name="Segnaposto numero diapositiva 3"/>
          <p:cNvSpPr>
            <a:spLocks noGrp="1"/>
          </p:cNvSpPr>
          <p:nvPr>
            <p:ph type="sldNum" idx="10"/>
          </p:nvPr>
        </p:nvSpPr>
        <p:spPr/>
        <p:txBody>
          <a:bodyPr/>
          <a:lstStyle/>
          <a:p>
            <a:pPr algn="r">
              <a:buSzPts val="1200"/>
            </a:pPr>
            <a:fld id="{00000000-1234-1234-1234-123412341234}" type="slidenum">
              <a:rPr lang="en-US" sz="1200" smtClean="0">
                <a:latin typeface="Helvetica Neue"/>
                <a:ea typeface="Helvetica Neue"/>
                <a:cs typeface="Helvetica Neue"/>
                <a:sym typeface="Helvetica Neue"/>
              </a:rPr>
              <a:pPr algn="r">
                <a:buSzPts val="1200"/>
              </a:pPr>
              <a:t>20</a:t>
            </a:fld>
            <a:endParaRPr lang="en-US" sz="1200">
              <a:latin typeface="Helvetica Neue"/>
              <a:ea typeface="Helvetica Neue"/>
              <a:cs typeface="Helvetica Neue"/>
              <a:sym typeface="Helvetica Neue"/>
            </a:endParaRPr>
          </a:p>
        </p:txBody>
      </p:sp>
    </p:spTree>
    <p:extLst>
      <p:ext uri="{BB962C8B-B14F-4D97-AF65-F5344CB8AC3E}">
        <p14:creationId xmlns:p14="http://schemas.microsoft.com/office/powerpoint/2010/main" val="1307703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1610673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idx="10"/>
          </p:nvPr>
        </p:nvSpPr>
        <p:spPr/>
        <p:txBody>
          <a:bodyPr/>
          <a:lstStyle/>
          <a:p>
            <a:pPr algn="r">
              <a:buSzPts val="1200"/>
            </a:pPr>
            <a:fld id="{00000000-1234-1234-1234-123412341234}" type="slidenum">
              <a:rPr lang="en-US" sz="1200" smtClean="0">
                <a:latin typeface="Helvetica Neue"/>
                <a:ea typeface="Helvetica Neue"/>
                <a:cs typeface="Helvetica Neue"/>
                <a:sym typeface="Helvetica Neue"/>
              </a:rPr>
              <a:pPr algn="r">
                <a:buSzPts val="1200"/>
              </a:pPr>
              <a:t>24</a:t>
            </a:fld>
            <a:endParaRPr lang="en-US" sz="1200">
              <a:latin typeface="Helvetica Neue"/>
              <a:ea typeface="Helvetica Neue"/>
              <a:cs typeface="Helvetica Neue"/>
              <a:sym typeface="Helvetica Neue"/>
            </a:endParaRPr>
          </a:p>
        </p:txBody>
      </p:sp>
    </p:spTree>
    <p:extLst>
      <p:ext uri="{BB962C8B-B14F-4D97-AF65-F5344CB8AC3E}">
        <p14:creationId xmlns:p14="http://schemas.microsoft.com/office/powerpoint/2010/main" val="354169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Mu2e experiment will search for </a:t>
            </a:r>
            <a:r>
              <a:rPr lang="en-US" i="1" dirty="0" smtClean="0"/>
              <a:t>coherent (i.e. </a:t>
            </a:r>
            <a:r>
              <a:rPr lang="en-US" dirty="0" smtClean="0"/>
              <a:t>, does not change the nuclear state) , neutrino-less conversion of </a:t>
            </a:r>
            <a:r>
              <a:rPr lang="en-US" dirty="0" err="1" smtClean="0"/>
              <a:t>muons</a:t>
            </a:r>
            <a:r>
              <a:rPr lang="en-US" dirty="0" smtClean="0"/>
              <a:t> into electrons in the Coulomb field of an aluminum nucleus with a sensitivity of four orders of magnitude better than previous experiments.</a:t>
            </a:r>
          </a:p>
          <a:p>
            <a:endParaRPr lang="en-US" dirty="0" smtClean="0"/>
          </a:p>
          <a:p>
            <a:r>
              <a:rPr lang="en-US" dirty="0" smtClean="0"/>
              <a:t>The signature of this process is an electron with energy nearly equal to the </a:t>
            </a:r>
            <a:r>
              <a:rPr lang="en-US" dirty="0" err="1" smtClean="0"/>
              <a:t>muon</a:t>
            </a:r>
            <a:r>
              <a:rPr lang="en-US" dirty="0" smtClean="0"/>
              <a:t> mass, a</a:t>
            </a:r>
            <a:r>
              <a:rPr lang="en-US" baseline="0" dirty="0" smtClean="0"/>
              <a:t> bit smaller taking into account the binding energy of the </a:t>
            </a:r>
            <a:r>
              <a:rPr lang="en-US" baseline="0" dirty="0" err="1" smtClean="0"/>
              <a:t>muon</a:t>
            </a:r>
            <a:r>
              <a:rPr lang="en-US" baseline="0" dirty="0" smtClean="0"/>
              <a:t> into the aluminum nucleus</a:t>
            </a:r>
          </a:p>
          <a:p>
            <a:endParaRPr lang="en-US" baseline="0" dirty="0" smtClean="0"/>
          </a:p>
          <a:p>
            <a:r>
              <a:rPr lang="en-US" dirty="0" smtClean="0"/>
              <a:t>High precision is required In order to achieve this goal, Mu2e has chosen a very low-mass straw tracker, made of 20,736 5 mm diameter thin-walled (15 µm) Mylar® straws, held under tension to avoid the need for supports within the active volume, and arranged in an approximately 3 m long by 0.7 m radius cylinder, operated in vacuum and a 1 T magnetic field.</a:t>
            </a:r>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941030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lgn="just">
              <a:buFont typeface="Arial" panose="020B0604020202020204" pitchFamily="34" charset="0"/>
              <a:buChar char="•"/>
            </a:pPr>
            <a:endParaRPr lang="en-GB" dirty="0" smtClean="0"/>
          </a:p>
          <a:p>
            <a:endParaRPr lang="en-GB" dirty="0"/>
          </a:p>
        </p:txBody>
      </p:sp>
      <p:sp>
        <p:nvSpPr>
          <p:cNvPr id="4" name="Segnaposto numero diapos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Helvetica Neue"/>
                <a:ea typeface="Helvetica Neue"/>
                <a:cs typeface="Helvetica Neue"/>
                <a:sym typeface="Helvetica Neue"/>
              </a:rPr>
              <a:t>25</a:t>
            </a:fld>
            <a:endParaRPr lang="en-US" sz="1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68417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lgn="just">
              <a:buFont typeface="Arial" panose="020B0604020202020204" pitchFamily="34" charset="0"/>
              <a:buChar char="•"/>
            </a:pPr>
            <a:r>
              <a:rPr lang="en-GB" dirty="0" smtClean="0"/>
              <a:t>During</a:t>
            </a:r>
            <a:r>
              <a:rPr lang="en-GB" baseline="0" dirty="0" smtClean="0"/>
              <a:t> the night we ran out of gas</a:t>
            </a:r>
          </a:p>
          <a:p>
            <a:pPr marL="285750" indent="-285750" algn="just">
              <a:buFont typeface="Arial" panose="020B0604020202020204" pitchFamily="34" charset="0"/>
              <a:buChar char="•"/>
            </a:pPr>
            <a:r>
              <a:rPr lang="en-GB" baseline="0" dirty="0" smtClean="0"/>
              <a:t>Some doublets got high currents. It seems that they need again to be reconditioned</a:t>
            </a:r>
            <a:endParaRPr lang="en-GB" dirty="0" smtClean="0"/>
          </a:p>
        </p:txBody>
      </p:sp>
      <p:sp>
        <p:nvSpPr>
          <p:cNvPr id="4" name="Segnaposto numero diapos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Helvetica Neue"/>
                <a:ea typeface="Helvetica Neue"/>
                <a:cs typeface="Helvetica Neue"/>
                <a:sym typeface="Helvetica Neue"/>
              </a:rPr>
              <a:t>26</a:t>
            </a:fld>
            <a:endParaRPr lang="en-US" sz="1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71738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lgn="just">
              <a:buFont typeface="Arial" panose="020B0604020202020204" pitchFamily="34" charset="0"/>
              <a:buChar char="•"/>
            </a:pPr>
            <a:r>
              <a:rPr lang="en-GB" dirty="0" smtClean="0"/>
              <a:t>Reconditioning</a:t>
            </a:r>
          </a:p>
        </p:txBody>
      </p:sp>
      <p:sp>
        <p:nvSpPr>
          <p:cNvPr id="4" name="Segnaposto numero diapos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Helvetica Neue"/>
                <a:ea typeface="Helvetica Neue"/>
                <a:cs typeface="Helvetica Neue"/>
                <a:sym typeface="Helvetica Neue"/>
              </a:rPr>
              <a:t>27</a:t>
            </a:fld>
            <a:endParaRPr lang="en-US" sz="1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09774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11 18 39 are the doublets that draw high current. We don’t know why up to now</a:t>
            </a:r>
          </a:p>
          <a:p>
            <a:r>
              <a:rPr lang="en-GB" dirty="0" smtClean="0"/>
              <a:t>#20 saturates</a:t>
            </a:r>
            <a:endParaRPr lang="en-GB" dirty="0"/>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28</a:t>
            </a:fld>
            <a:endParaRPr lang="en-US"/>
          </a:p>
        </p:txBody>
      </p:sp>
    </p:spTree>
    <p:extLst>
      <p:ext uri="{BB962C8B-B14F-4D97-AF65-F5344CB8AC3E}">
        <p14:creationId xmlns:p14="http://schemas.microsoft.com/office/powerpoint/2010/main" val="1127122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Mu2e experiment will search for </a:t>
            </a:r>
            <a:r>
              <a:rPr lang="en-US" i="1" dirty="0" smtClean="0"/>
              <a:t>coherent</a:t>
            </a:r>
            <a:r>
              <a:rPr lang="en-US" dirty="0" smtClean="0"/>
              <a:t>, neutrino-less conversion of </a:t>
            </a:r>
            <a:r>
              <a:rPr lang="en-US" dirty="0" err="1" smtClean="0"/>
              <a:t>muons</a:t>
            </a:r>
            <a:r>
              <a:rPr lang="en-US" dirty="0" smtClean="0"/>
              <a:t> into electrons in the Coulomb field of an aluminum nucleus with a sensitivity of four orders of magnitude better than previous experiments.</a:t>
            </a:r>
          </a:p>
          <a:p>
            <a:endParaRPr lang="en-US" dirty="0" smtClean="0"/>
          </a:p>
          <a:p>
            <a:r>
              <a:rPr lang="en-US" dirty="0" smtClean="0"/>
              <a:t> The signature of this process is an electron with energy nearly equal to the </a:t>
            </a:r>
            <a:r>
              <a:rPr lang="en-US" dirty="0" err="1" smtClean="0"/>
              <a:t>muon</a:t>
            </a:r>
            <a:r>
              <a:rPr lang="en-US" dirty="0" smtClean="0"/>
              <a:t> mass, a</a:t>
            </a:r>
            <a:r>
              <a:rPr lang="en-US" baseline="0" dirty="0" smtClean="0"/>
              <a:t> bit smaller taking into account the binding energy of the </a:t>
            </a:r>
            <a:r>
              <a:rPr lang="en-US" baseline="0" dirty="0" err="1" smtClean="0"/>
              <a:t>muon</a:t>
            </a:r>
            <a:r>
              <a:rPr lang="en-US" baseline="0" dirty="0" smtClean="0"/>
              <a:t> into the aluminum nucleus</a:t>
            </a:r>
          </a:p>
          <a:p>
            <a:endParaRPr lang="en-US" baseline="0" dirty="0" smtClean="0"/>
          </a:p>
          <a:p>
            <a:r>
              <a:rPr lang="en-US" dirty="0" smtClean="0"/>
              <a:t> In order to achieve this goal, Mu2e has chosen a very low-mass straw tracker, made of 20,736 5 mm diameter thin-walled (15 µm) Mylar® straws, held under tension to avoid the need for supports within the active volume, and arranged in an approximately 3 m long by 0.7 m radius cylinder, operated in vacuum and a 1 T magnetic field.</a:t>
            </a:r>
            <a:endParaRPr lang="en-GB" dirty="0"/>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29</a:t>
            </a:fld>
            <a:endParaRPr lang="en-US"/>
          </a:p>
        </p:txBody>
      </p:sp>
    </p:spTree>
    <p:extLst>
      <p:ext uri="{BB962C8B-B14F-4D97-AF65-F5344CB8AC3E}">
        <p14:creationId xmlns:p14="http://schemas.microsoft.com/office/powerpoint/2010/main" val="974161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idx="10"/>
          </p:nvPr>
        </p:nvSpPr>
        <p:spPr/>
        <p:txBody>
          <a:bodyPr/>
          <a:lstStyle/>
          <a:p>
            <a:pPr algn="r">
              <a:buSzPts val="1200"/>
            </a:pPr>
            <a:fld id="{00000000-1234-1234-1234-123412341234}" type="slidenum">
              <a:rPr lang="en-US" sz="1200" smtClean="0">
                <a:latin typeface="Helvetica Neue"/>
                <a:ea typeface="Helvetica Neue"/>
                <a:cs typeface="Helvetica Neue"/>
                <a:sym typeface="Helvetica Neue"/>
              </a:rPr>
              <a:pPr algn="r">
                <a:buSzPts val="1200"/>
              </a:pPr>
              <a:t>32</a:t>
            </a:fld>
            <a:endParaRPr lang="en-US" sz="1200">
              <a:latin typeface="Helvetica Neue"/>
              <a:ea typeface="Helvetica Neue"/>
              <a:cs typeface="Helvetica Neue"/>
              <a:sym typeface="Helvetica Neue"/>
            </a:endParaRPr>
          </a:p>
        </p:txBody>
      </p:sp>
    </p:spTree>
    <p:extLst>
      <p:ext uri="{BB962C8B-B14F-4D97-AF65-F5344CB8AC3E}">
        <p14:creationId xmlns:p14="http://schemas.microsoft.com/office/powerpoint/2010/main" val="3980267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idx="10"/>
          </p:nvPr>
        </p:nvSpPr>
        <p:spPr/>
        <p:txBody>
          <a:bodyPr/>
          <a:lstStyle/>
          <a:p>
            <a:pPr algn="r">
              <a:buSzPts val="1200"/>
            </a:pPr>
            <a:fld id="{00000000-1234-1234-1234-123412341234}" type="slidenum">
              <a:rPr lang="en-US" sz="1200" smtClean="0">
                <a:latin typeface="Helvetica Neue"/>
                <a:ea typeface="Helvetica Neue"/>
                <a:cs typeface="Helvetica Neue"/>
                <a:sym typeface="Helvetica Neue"/>
              </a:rPr>
              <a:pPr algn="r">
                <a:buSzPts val="1200"/>
              </a:pPr>
              <a:t>34</a:t>
            </a:fld>
            <a:endParaRPr lang="en-US" sz="1200">
              <a:latin typeface="Helvetica Neue"/>
              <a:ea typeface="Helvetica Neue"/>
              <a:cs typeface="Helvetica Neue"/>
              <a:sym typeface="Helvetica Neue"/>
            </a:endParaRPr>
          </a:p>
        </p:txBody>
      </p:sp>
    </p:spTree>
    <p:extLst>
      <p:ext uri="{BB962C8B-B14F-4D97-AF65-F5344CB8AC3E}">
        <p14:creationId xmlns:p14="http://schemas.microsoft.com/office/powerpoint/2010/main" val="3506962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Mu2e experiment will search for </a:t>
            </a:r>
            <a:r>
              <a:rPr lang="en-US" i="1" dirty="0" smtClean="0"/>
              <a:t>coherent (i.e. </a:t>
            </a:r>
            <a:r>
              <a:rPr lang="en-US" dirty="0" smtClean="0"/>
              <a:t>, does not change the nuclear state) , neutrino-less conversion of </a:t>
            </a:r>
            <a:r>
              <a:rPr lang="en-US" dirty="0" err="1" smtClean="0"/>
              <a:t>muons</a:t>
            </a:r>
            <a:r>
              <a:rPr lang="en-US" dirty="0" smtClean="0"/>
              <a:t> into electrons in the Coulomb field of an aluminum nucleus with a sensitivity of four orders of magnitude better than previous experiments.</a:t>
            </a:r>
          </a:p>
          <a:p>
            <a:endParaRPr lang="en-US" dirty="0" smtClean="0"/>
          </a:p>
          <a:p>
            <a:r>
              <a:rPr lang="en-US" dirty="0" smtClean="0"/>
              <a:t>The signature of this process is an electron with energy nearly equal to the </a:t>
            </a:r>
            <a:r>
              <a:rPr lang="en-US" dirty="0" err="1" smtClean="0"/>
              <a:t>muon</a:t>
            </a:r>
            <a:r>
              <a:rPr lang="en-US" dirty="0" smtClean="0"/>
              <a:t> mass, a</a:t>
            </a:r>
            <a:r>
              <a:rPr lang="en-US" baseline="0" dirty="0" smtClean="0"/>
              <a:t> bit smaller taking into account the binding energy of the </a:t>
            </a:r>
            <a:r>
              <a:rPr lang="en-US" baseline="0" dirty="0" err="1" smtClean="0"/>
              <a:t>muon</a:t>
            </a:r>
            <a:r>
              <a:rPr lang="en-US" baseline="0" dirty="0" smtClean="0"/>
              <a:t> into the aluminum nucleus</a:t>
            </a:r>
          </a:p>
          <a:p>
            <a:endParaRPr lang="en-US" baseline="0" dirty="0" smtClean="0"/>
          </a:p>
          <a:p>
            <a:r>
              <a:rPr lang="en-US" dirty="0" smtClean="0"/>
              <a:t>High precision is required In order to achieve this goal, Mu2e has chosen a very low-mass straw tracker, made of 20,736 5 mm diameter thin-walled (15 µm) Mylar® straws, held under tension to avoid the need for supports within the active volume, and arranged in an approximately 3 m long by 0.7 m radius cylinder, operated in vacuum and a 1 T magnetic field.</a:t>
            </a:r>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1497237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Mu2e Tracker is a state of the art low mass straw tube detector that will look for charged lepton flavor violation (CLFV) by measuring the position and the momentum of the monochromatic</a:t>
            </a:r>
          </a:p>
          <a:p>
            <a:r>
              <a:rPr lang="en-US" dirty="0" smtClean="0"/>
              <a:t>105 MeV/c electron from the µ − N → e − N </a:t>
            </a:r>
            <a:r>
              <a:rPr lang="en-US" dirty="0" err="1" smtClean="0"/>
              <a:t>neutrinoless</a:t>
            </a:r>
            <a:r>
              <a:rPr lang="en-US" dirty="0" smtClean="0"/>
              <a:t> electron conversion in the presence of</a:t>
            </a:r>
          </a:p>
          <a:p>
            <a:r>
              <a:rPr lang="en-US" dirty="0" smtClean="0"/>
              <a:t>aluminum nucleus. To achieve this goal, the tracker needs to have momentum resolution of less</a:t>
            </a:r>
          </a:p>
          <a:p>
            <a:r>
              <a:rPr lang="en-US" dirty="0" smtClean="0"/>
              <a:t>than 180 </a:t>
            </a:r>
            <a:r>
              <a:rPr lang="en-US" dirty="0" err="1" smtClean="0"/>
              <a:t>keV</a:t>
            </a:r>
            <a:r>
              <a:rPr lang="en-US" dirty="0" smtClean="0"/>
              <a:t>/c [1] for the conversion electron spectrum. The tracker is still under construction</a:t>
            </a:r>
          </a:p>
          <a:p>
            <a:r>
              <a:rPr lang="en-US" dirty="0" smtClean="0"/>
              <a:t>with the joint effort of several institutes. This paper will detail technical information about the</a:t>
            </a:r>
          </a:p>
          <a:p>
            <a:r>
              <a:rPr lang="en-US" dirty="0" smtClean="0"/>
              <a:t>Mu2e tracker and show early </a:t>
            </a:r>
            <a:r>
              <a:rPr lang="en-US" dirty="0" err="1" smtClean="0"/>
              <a:t>cosmics</a:t>
            </a:r>
            <a:r>
              <a:rPr lang="en-US" dirty="0" smtClean="0"/>
              <a:t> data taken with a production tracker plane.</a:t>
            </a:r>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65022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Mu2e tracker’s smallest module is called a panel. A panel has 96 aluminized Mylar straws with a diameter of 5 mm and 15 µm walls</a:t>
            </a:r>
          </a:p>
          <a:p>
            <a:endParaRPr lang="en-US" dirty="0" smtClean="0"/>
          </a:p>
          <a:p>
            <a:r>
              <a:rPr lang="en-US" dirty="0" smtClean="0"/>
              <a:t>6 panels form a plane and two planes form</a:t>
            </a:r>
            <a:r>
              <a:rPr lang="en-US" baseline="0" dirty="0" smtClean="0"/>
              <a:t> a station. In mu2e there will be 18 stations: 2planes each  6 panels each 96 straws each:  20736 straws</a:t>
            </a:r>
          </a:p>
          <a:p>
            <a:r>
              <a:rPr lang="en-US" baseline="0" dirty="0" smtClean="0"/>
              <a:t>When an electron hits crosses the panel we get the information on which straw was hit. The readout is performed in both the ends of the wire and from the difference of time we get the information on the coordinate parallel to the wires,. Finally from the drift time of electrons inside the straw we also get the radial coordinate inside the straw.</a:t>
            </a:r>
          </a:p>
          <a:p>
            <a:endParaRPr lang="en-US" baseline="0" dirty="0" smtClean="0"/>
          </a:p>
          <a:p>
            <a:r>
              <a:rPr lang="en-US" baseline="0" dirty="0" smtClean="0"/>
              <a:t>The detector will operate with a gas mixture of </a:t>
            </a:r>
            <a:r>
              <a:rPr lang="en-US" baseline="0" dirty="0" err="1" smtClean="0"/>
              <a:t>Ar</a:t>
            </a:r>
            <a:r>
              <a:rPr lang="en-US" baseline="0" dirty="0" smtClean="0"/>
              <a:t> and CO2. The gas flows from the left to the right </a:t>
            </a:r>
            <a:r>
              <a:rPr lang="en-US" baseline="0" dirty="0" err="1" smtClean="0"/>
              <a:t>throught</a:t>
            </a:r>
            <a:r>
              <a:rPr lang="en-US" baseline="0" dirty="0" smtClean="0"/>
              <a:t> the straws. I  this side here a series of preamplifiers with integrated </a:t>
            </a:r>
            <a:r>
              <a:rPr lang="en-US" baseline="0" dirty="0" err="1" smtClean="0"/>
              <a:t>adcs</a:t>
            </a:r>
            <a:r>
              <a:rPr lang="en-US" baseline="0" dirty="0" smtClean="0"/>
              <a:t> are used</a:t>
            </a:r>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472670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Mu2e tracker’s smallest module is called a panel. A panel has 96 aluminized Mylar straws with a diameter of 5 mm and 15 µm walls</a:t>
            </a:r>
          </a:p>
          <a:p>
            <a:endParaRPr lang="en-US" dirty="0" smtClean="0"/>
          </a:p>
          <a:p>
            <a:r>
              <a:rPr lang="en-US" dirty="0" smtClean="0"/>
              <a:t>6 panels form a plane and two planes form</a:t>
            </a:r>
            <a:r>
              <a:rPr lang="en-US" baseline="0" dirty="0" smtClean="0"/>
              <a:t> a station. In mu2e there will be 18 stations: 2planes each  6 panels each 96 straws each:  20736 straws</a:t>
            </a:r>
          </a:p>
          <a:p>
            <a:endParaRPr lang="en-US" baseline="0" dirty="0" smtClean="0"/>
          </a:p>
          <a:p>
            <a:r>
              <a:rPr lang="en-US" baseline="0" dirty="0" smtClean="0"/>
              <a:t>When an electron crosses the panel we get the information on which straw was hit. The readout is performed in both the ends of the wire and from the difference of time we get the information on the coordinate parallel to the wires,. Finally from the drift time of electrons inside the straw we also get the radial coordinate inside the straw.</a:t>
            </a:r>
          </a:p>
          <a:p>
            <a:endParaRPr lang="en-US" baseline="0" dirty="0" smtClean="0"/>
          </a:p>
          <a:p>
            <a:r>
              <a:rPr lang="en-US" baseline="0" dirty="0" smtClean="0"/>
              <a:t>The detector will operate with a gas mixture of </a:t>
            </a:r>
            <a:r>
              <a:rPr lang="en-US" baseline="0" dirty="0" err="1" smtClean="0"/>
              <a:t>Ar</a:t>
            </a:r>
            <a:r>
              <a:rPr lang="en-US" baseline="0" dirty="0" smtClean="0"/>
              <a:t> and CO2. The gas flows from the left to the right </a:t>
            </a:r>
            <a:r>
              <a:rPr lang="en-US" baseline="0" dirty="0" err="1" smtClean="0"/>
              <a:t>throught</a:t>
            </a:r>
            <a:r>
              <a:rPr lang="en-US" baseline="0" dirty="0" smtClean="0"/>
              <a:t> the straws. I  this side here a series of preamplifiers with integrated </a:t>
            </a:r>
            <a:r>
              <a:rPr lang="en-US" baseline="0" dirty="0" err="1" smtClean="0"/>
              <a:t>adcs</a:t>
            </a:r>
            <a:r>
              <a:rPr lang="en-US" baseline="0" dirty="0" smtClean="0"/>
              <a:t> are used</a:t>
            </a:r>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3252047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So what’s the </a:t>
            </a:r>
            <a:r>
              <a:rPr lang="en-GB" dirty="0" err="1" smtClean="0"/>
              <a:t>prlbem</a:t>
            </a:r>
            <a:r>
              <a:rPr lang="en-GB" dirty="0" smtClean="0"/>
              <a:t>?</a:t>
            </a:r>
          </a:p>
          <a:p>
            <a:r>
              <a:rPr lang="en-GB" dirty="0" smtClean="0"/>
              <a:t>96 straws</a:t>
            </a:r>
            <a:r>
              <a:rPr lang="en-GB" dirty="0" smtClean="0">
                <a:sym typeface="Wingdings" panose="05000000000000000000" pitchFamily="2" charset="2"/>
              </a:rPr>
              <a:t> 48 currents will be clear</a:t>
            </a:r>
            <a:r>
              <a:rPr lang="en-GB" baseline="0" dirty="0" smtClean="0">
                <a:sym typeface="Wingdings" panose="05000000000000000000" pitchFamily="2" charset="2"/>
              </a:rPr>
              <a:t> later</a:t>
            </a:r>
          </a:p>
          <a:p>
            <a:r>
              <a:rPr lang="en-GB" baseline="0" dirty="0" smtClean="0">
                <a:sym typeface="Wingdings" panose="05000000000000000000" pitchFamily="2" charset="2"/>
              </a:rPr>
              <a:t>As </a:t>
            </a:r>
            <a:r>
              <a:rPr lang="en-GB" baseline="0" dirty="0" err="1" smtClean="0">
                <a:sym typeface="Wingdings" panose="05000000000000000000" pitchFamily="2" charset="2"/>
              </a:rPr>
              <a:t>weknow</a:t>
            </a:r>
            <a:r>
              <a:rPr lang="en-GB" baseline="0" dirty="0" smtClean="0">
                <a:sym typeface="Wingdings" panose="05000000000000000000" pitchFamily="2" charset="2"/>
              </a:rPr>
              <a:t> high voltage high gain</a:t>
            </a:r>
          </a:p>
          <a:p>
            <a:r>
              <a:rPr lang="en-GB" baseline="0" dirty="0" smtClean="0">
                <a:sym typeface="Wingdings" panose="05000000000000000000" pitchFamily="2" charset="2"/>
              </a:rPr>
              <a:t>No sources we expect same current at HV as well as at 0 voltage</a:t>
            </a:r>
            <a:endParaRPr lang="en-GB" dirty="0"/>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2579013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2756739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solidFill>
                  <a:srgbClr val="000000"/>
                </a:solidFill>
              </a:rPr>
              <a:t>Panel MN084 used to have high current in previous measurements. </a:t>
            </a:r>
          </a:p>
          <a:p>
            <a:endParaRPr lang="en-GB" dirty="0" smtClean="0">
              <a:solidFill>
                <a:srgbClr val="000000"/>
              </a:solidFill>
            </a:endParaRPr>
          </a:p>
          <a:p>
            <a:r>
              <a:rPr lang="en-GB" dirty="0" smtClean="0">
                <a:solidFill>
                  <a:srgbClr val="000000"/>
                </a:solidFill>
              </a:rPr>
              <a:t>Up to know the aim is to find consistencies with the previous measurements before introducing a small percentage of water vapour that can reduce this effect preserving high gain</a:t>
            </a:r>
          </a:p>
          <a:p>
            <a:endParaRPr lang="en-GB" dirty="0" smtClean="0">
              <a:solidFill>
                <a:srgbClr val="000000"/>
              </a:solidFill>
            </a:endParaRPr>
          </a:p>
          <a:p>
            <a:r>
              <a:rPr lang="en-GB" dirty="0" smtClean="0">
                <a:solidFill>
                  <a:srgbClr val="000000"/>
                </a:solidFill>
              </a:rPr>
              <a:t>From 2 straws we get one current measurement so we have in total 48 currents in one panel</a:t>
            </a:r>
          </a:p>
        </p:txBody>
      </p:sp>
      <p:sp>
        <p:nvSpPr>
          <p:cNvPr id="4" name="Segnaposto numero diapositiva 3"/>
          <p:cNvSpPr>
            <a:spLocks noGrp="1"/>
          </p:cNvSpPr>
          <p:nvPr>
            <p:ph type="sldNum" sz="quarter" idx="10"/>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2232283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smtClean="0"/>
              <a:t>Fare clic per modificare stili del testo dello schema</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smtClean="0"/>
              <a:t>Fare clic per modificare stili del testo dello schema</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9E1AFE0A-BAC7-47A3-AFF3-1C8F6037EC69}" type="datetime1">
              <a:rPr lang="en-US" smtClean="0"/>
              <a:t>8/29/2022</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smtClean="0"/>
              <a:t>Giovanni Celotto |Midterm Presentation</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‹N›</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it-IT" smtClean="0"/>
              <a:t>Fare clic per modificare lo stile del titolo</a:t>
            </a:r>
            <a:endParaRPr lang="en-US" dirty="0"/>
          </a:p>
        </p:txBody>
      </p:sp>
      <p:pic>
        <p:nvPicPr>
          <p:cNvPr id="13" name="Picture 12" descr="A picture containing icon&#10;&#10;Description automatically generated">
            <a:extLst>
              <a:ext uri="{FF2B5EF4-FFF2-40B4-BE49-F238E27FC236}">
                <a16:creationId xmlns:a16="http://schemas.microsoft.com/office/drawing/2014/main" xmlns="" id="{A6277B28-07F0-1A40-A152-F179A1370DF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xmlns=""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C159C2E-33EB-4E5F-BE86-393B752A11FF}" type="datetime1">
              <a:rPr lang="en-US" smtClean="0"/>
              <a:t>8/29/2022</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Giovanni Celotto |Midterm Presentation</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it-IT" smtClean="0"/>
              <a:t>Fare clic per modificare lo stile del titolo</a:t>
            </a:r>
            <a:endParaRPr lang="en-US" dirty="0"/>
          </a:p>
        </p:txBody>
      </p:sp>
      <p:pic>
        <p:nvPicPr>
          <p:cNvPr id="13" name="Picture 12" descr="A picture containing icon&#10;&#10;Description automatically generated">
            <a:extLst>
              <a:ext uri="{FF2B5EF4-FFF2-40B4-BE49-F238E27FC236}">
                <a16:creationId xmlns:a16="http://schemas.microsoft.com/office/drawing/2014/main" xmlns="" id="{496DF85D-9E15-6943-AE30-0ED88E91D42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xmlns=""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2B90E53-0405-4380-9DD2-440A50138054}" type="datetime1">
              <a:rPr lang="en-US" smtClean="0"/>
              <a:t>8/29/2022</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smtClean="0"/>
              <a:t>Giovanni Celotto |Midterm Presentation</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‹N›</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it-IT" smtClean="0"/>
              <a:t>Fare clic sull'icona per inserire un'immagine</a:t>
            </a:r>
            <a:endParaRPr lang="en-US"/>
          </a:p>
        </p:txBody>
      </p:sp>
      <p:pic>
        <p:nvPicPr>
          <p:cNvPr id="6" name="Picture 5" descr="A picture containing icon&#10;&#10;Description automatically generated">
            <a:extLst>
              <a:ext uri="{FF2B5EF4-FFF2-40B4-BE49-F238E27FC236}">
                <a16:creationId xmlns:a16="http://schemas.microsoft.com/office/drawing/2014/main" xmlns="" id="{7195FC8E-A302-604F-B566-3B477A1532F8}"/>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xmlns=""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13FD5640-D959-41E7-AC04-88F04814FEDB}" type="datetime1">
              <a:rPr lang="en-US" smtClean="0"/>
              <a:t>8/29/2022</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smtClean="0"/>
              <a:t>Giovanni Celotto |Midterm Presentation</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‹N›</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it-IT" smtClean="0"/>
              <a:t>Fare clic per modificare lo stile del titolo</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it-IT" smtClean="0"/>
              <a:t>Fare clic sull'icona per inserire un'immagine</a:t>
            </a:r>
            <a:endParaRPr lang="en-US" dirty="0"/>
          </a:p>
        </p:txBody>
      </p:sp>
      <p:pic>
        <p:nvPicPr>
          <p:cNvPr id="23" name="Picture 22" descr="A picture containing icon&#10;&#10;Description automatically generated">
            <a:extLst>
              <a:ext uri="{FF2B5EF4-FFF2-40B4-BE49-F238E27FC236}">
                <a16:creationId xmlns:a16="http://schemas.microsoft.com/office/drawing/2014/main" xmlns="" id="{B79370FC-E149-604A-B4F3-08DEA3D84B64}"/>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xmlns=""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Logo Bottom: Picture &amp; Caption">
  <p:cSld name="1_Logo Bottom: Picture &amp; Caption">
    <p:spTree>
      <p:nvGrpSpPr>
        <p:cNvPr id="1" name="Shape 29"/>
        <p:cNvGrpSpPr/>
        <p:nvPr/>
      </p:nvGrpSpPr>
      <p:grpSpPr>
        <a:xfrm>
          <a:off x="0" y="0"/>
          <a:ext cx="0" cy="0"/>
          <a:chOff x="0" y="0"/>
          <a:chExt cx="0" cy="0"/>
        </a:xfrm>
      </p:grpSpPr>
      <p:sp>
        <p:nvSpPr>
          <p:cNvPr id="30" name="Google Shape;30;p13"/>
          <p:cNvSpPr>
            <a:spLocks noGrp="1"/>
          </p:cNvSpPr>
          <p:nvPr>
            <p:ph type="pic" idx="2"/>
          </p:nvPr>
        </p:nvSpPr>
        <p:spPr>
          <a:xfrm>
            <a:off x="224073" y="971550"/>
            <a:ext cx="8686800" cy="3726717"/>
          </a:xfrm>
          <a:prstGeom prst="rect">
            <a:avLst/>
          </a:prstGeom>
          <a:noFill/>
          <a:ln>
            <a:noFill/>
          </a:ln>
        </p:spPr>
      </p:sp>
      <p:sp>
        <p:nvSpPr>
          <p:cNvPr id="31" name="Google Shape;31;p13"/>
          <p:cNvSpPr txBox="1">
            <a:spLocks noGrp="1"/>
          </p:cNvSpPr>
          <p:nvPr>
            <p:ph type="body" idx="1"/>
          </p:nvPr>
        </p:nvSpPr>
        <p:spPr>
          <a:xfrm>
            <a:off x="224073" y="4943005"/>
            <a:ext cx="8686800" cy="109125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2" name="Google Shape;32;p13"/>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AE4E25C-A7D6-4BE5-A949-742C6E9158A1}" type="datetime1">
              <a:rPr lang="en-US" smtClean="0"/>
              <a:t>8/29/2022</a:t>
            </a:fld>
            <a:endParaRPr/>
          </a:p>
        </p:txBody>
      </p:sp>
      <p:sp>
        <p:nvSpPr>
          <p:cNvPr id="33" name="Google Shape;33;p13"/>
          <p:cNvSpPr txBox="1">
            <a:spLocks noGrp="1"/>
          </p:cNvSpPr>
          <p:nvPr>
            <p:ph type="ftr" idx="11"/>
          </p:nvPr>
        </p:nvSpPr>
        <p:spPr>
          <a:xfrm>
            <a:off x="1530603" y="6504213"/>
            <a:ext cx="625195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34" name="Google Shape;34;p13"/>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‹N›</a:t>
            </a:fld>
            <a:endParaRPr/>
          </a:p>
        </p:txBody>
      </p:sp>
      <p:sp>
        <p:nvSpPr>
          <p:cNvPr id="35" name="Google Shape;35;p13"/>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36" name="Google Shape;36;p13"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37" name="Google Shape;37;p13"/>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30226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bg>
      <p:bgPr>
        <a:solidFill>
          <a:schemeClr val="lt1">
            <a:alpha val="0"/>
          </a:schemeClr>
        </a:solidFill>
        <a:effectLst/>
      </p:bgPr>
    </p:bg>
    <p:spTree>
      <p:nvGrpSpPr>
        <p:cNvPr id="1" name="Shape 17"/>
        <p:cNvGrpSpPr/>
        <p:nvPr/>
      </p:nvGrpSpPr>
      <p:grpSpPr>
        <a:xfrm>
          <a:off x="0" y="0"/>
          <a:ext cx="0" cy="0"/>
          <a:chOff x="0" y="0"/>
          <a:chExt cx="0" cy="0"/>
        </a:xfrm>
      </p:grpSpPr>
      <p:sp>
        <p:nvSpPr>
          <p:cNvPr id="18" name="Google Shape;18;p11"/>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11"/>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20" name="Google Shape;20;p11"/>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1" name="Google Shape;21;p11" descr="14-0218-16D.lr.jpg"/>
          <p:cNvPicPr preferRelativeResize="0"/>
          <p:nvPr/>
        </p:nvPicPr>
        <p:blipFill rotWithShape="1">
          <a:blip r:embed="rId2">
            <a:alphaModFix/>
          </a:blip>
          <a:srcRect t="25815" b="25769"/>
          <a:stretch/>
        </p:blipFill>
        <p:spPr>
          <a:xfrm>
            <a:off x="-17762" y="817011"/>
            <a:ext cx="9189720" cy="2966102"/>
          </a:xfrm>
          <a:prstGeom prst="rect">
            <a:avLst/>
          </a:prstGeom>
          <a:noFill/>
          <a:ln>
            <a:noFill/>
          </a:ln>
        </p:spPr>
      </p:pic>
      <p:pic>
        <p:nvPicPr>
          <p:cNvPr id="22" name="Google Shape;22;p11"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723855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1">
            <a:alpha val="0"/>
          </a:schemeClr>
        </a:solidFill>
        <a:effectLst/>
      </p:bgPr>
    </p:bg>
    <p:spTree>
      <p:nvGrpSpPr>
        <p:cNvPr id="1" name="Shape 23"/>
        <p:cNvGrpSpPr/>
        <p:nvPr/>
      </p:nvGrpSpPr>
      <p:grpSpPr>
        <a:xfrm>
          <a:off x="0" y="0"/>
          <a:ext cx="0" cy="0"/>
          <a:chOff x="0" y="0"/>
          <a:chExt cx="0" cy="0"/>
        </a:xfrm>
      </p:grpSpPr>
      <p:sp>
        <p:nvSpPr>
          <p:cNvPr id="24" name="Google Shape;24;p12"/>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12"/>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26" name="Google Shape;26;p12"/>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7" name="Google Shape;27;p12"/>
          <p:cNvPicPr preferRelativeResize="0"/>
          <p:nvPr/>
        </p:nvPicPr>
        <p:blipFill rotWithShape="1">
          <a:blip r:embed="rId2">
            <a:alphaModFix/>
          </a:blip>
          <a:srcRect t="27868" b="27866"/>
          <a:stretch/>
        </p:blipFill>
        <p:spPr>
          <a:xfrm>
            <a:off x="-17762" y="817011"/>
            <a:ext cx="9189720" cy="2966102"/>
          </a:xfrm>
          <a:prstGeom prst="rect">
            <a:avLst/>
          </a:prstGeom>
          <a:noFill/>
          <a:ln>
            <a:noFill/>
          </a:ln>
        </p:spPr>
      </p:pic>
      <p:pic>
        <p:nvPicPr>
          <p:cNvPr id="28" name="Google Shape;28;p12"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2608966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Logo Bottom: Picture &amp; Caption">
  <p:cSld name="Logo Bottom: Picture &amp; Caption">
    <p:spTree>
      <p:nvGrpSpPr>
        <p:cNvPr id="1" name="Shape 29"/>
        <p:cNvGrpSpPr/>
        <p:nvPr/>
      </p:nvGrpSpPr>
      <p:grpSpPr>
        <a:xfrm>
          <a:off x="0" y="0"/>
          <a:ext cx="0" cy="0"/>
          <a:chOff x="0" y="0"/>
          <a:chExt cx="0" cy="0"/>
        </a:xfrm>
      </p:grpSpPr>
      <p:sp>
        <p:nvSpPr>
          <p:cNvPr id="30" name="Google Shape;30;p13"/>
          <p:cNvSpPr>
            <a:spLocks noGrp="1"/>
          </p:cNvSpPr>
          <p:nvPr>
            <p:ph type="pic" idx="2"/>
          </p:nvPr>
        </p:nvSpPr>
        <p:spPr>
          <a:xfrm>
            <a:off x="224073" y="971550"/>
            <a:ext cx="8686800" cy="3726717"/>
          </a:xfrm>
          <a:prstGeom prst="rect">
            <a:avLst/>
          </a:prstGeom>
          <a:noFill/>
          <a:ln>
            <a:noFill/>
          </a:ln>
        </p:spPr>
      </p:sp>
      <p:sp>
        <p:nvSpPr>
          <p:cNvPr id="31" name="Google Shape;31;p13"/>
          <p:cNvSpPr txBox="1">
            <a:spLocks noGrp="1"/>
          </p:cNvSpPr>
          <p:nvPr>
            <p:ph type="body" idx="1"/>
          </p:nvPr>
        </p:nvSpPr>
        <p:spPr>
          <a:xfrm>
            <a:off x="224073" y="4943005"/>
            <a:ext cx="8686800" cy="109125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2" name="Google Shape;32;p13"/>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36EA33FC-2EAB-4BBE-A99B-4177484BECD9}" type="datetime1">
              <a:rPr lang="en-US" smtClean="0"/>
              <a:t>8/29/2022</a:t>
            </a:fld>
            <a:endParaRPr/>
          </a:p>
        </p:txBody>
      </p:sp>
      <p:sp>
        <p:nvSpPr>
          <p:cNvPr id="33" name="Google Shape;33;p13"/>
          <p:cNvSpPr txBox="1">
            <a:spLocks noGrp="1"/>
          </p:cNvSpPr>
          <p:nvPr>
            <p:ph type="ftr" idx="11"/>
          </p:nvPr>
        </p:nvSpPr>
        <p:spPr>
          <a:xfrm>
            <a:off x="1530603" y="6504213"/>
            <a:ext cx="625195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34" name="Google Shape;34;p13"/>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35" name="Google Shape;35;p13"/>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36" name="Google Shape;36;p13"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37" name="Google Shape;37;p13"/>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35216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Logo Bottom: Comparison">
  <p:cSld name="Logo Bottom: Comparison">
    <p:spTree>
      <p:nvGrpSpPr>
        <p:cNvPr id="1" name="Shape 38"/>
        <p:cNvGrpSpPr/>
        <p:nvPr/>
      </p:nvGrpSpPr>
      <p:grpSpPr>
        <a:xfrm>
          <a:off x="0" y="0"/>
          <a:ext cx="0" cy="0"/>
          <a:chOff x="0" y="0"/>
          <a:chExt cx="0" cy="0"/>
        </a:xfrm>
      </p:grpSpPr>
      <p:sp>
        <p:nvSpPr>
          <p:cNvPr id="39" name="Google Shape;39;p14"/>
          <p:cNvSpPr txBox="1">
            <a:spLocks noGrp="1"/>
          </p:cNvSpPr>
          <p:nvPr>
            <p:ph type="body" idx="1"/>
          </p:nvPr>
        </p:nvSpPr>
        <p:spPr>
          <a:xfrm>
            <a:off x="228601" y="971550"/>
            <a:ext cx="4206240" cy="3633788"/>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14"/>
          <p:cNvSpPr txBox="1">
            <a:spLocks noGrp="1"/>
          </p:cNvSpPr>
          <p:nvPr>
            <p:ph type="body" idx="2"/>
          </p:nvPr>
        </p:nvSpPr>
        <p:spPr>
          <a:xfrm>
            <a:off x="4692452" y="971550"/>
            <a:ext cx="4215383" cy="3633788"/>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14"/>
          <p:cNvSpPr txBox="1">
            <a:spLocks noGrp="1"/>
          </p:cNvSpPr>
          <p:nvPr>
            <p:ph type="body" idx="3"/>
          </p:nvPr>
        </p:nvSpPr>
        <p:spPr>
          <a:xfrm>
            <a:off x="229365" y="4765101"/>
            <a:ext cx="4205476" cy="126581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2" name="Google Shape;42;p14"/>
          <p:cNvSpPr txBox="1">
            <a:spLocks noGrp="1"/>
          </p:cNvSpPr>
          <p:nvPr>
            <p:ph type="body" idx="4"/>
          </p:nvPr>
        </p:nvSpPr>
        <p:spPr>
          <a:xfrm>
            <a:off x="4692450" y="4765101"/>
            <a:ext cx="4206239" cy="126581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3" name="Google Shape;43;p14"/>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52894675-9F83-4011-9DB4-00873D25D3B0}" type="datetime1">
              <a:rPr lang="en-US" smtClean="0"/>
              <a:t>8/29/2022</a:t>
            </a:fld>
            <a:endParaRPr/>
          </a:p>
        </p:txBody>
      </p:sp>
      <p:sp>
        <p:nvSpPr>
          <p:cNvPr id="44" name="Google Shape;44;p14"/>
          <p:cNvSpPr txBox="1">
            <a:spLocks noGrp="1"/>
          </p:cNvSpPr>
          <p:nvPr>
            <p:ph type="ftr" idx="11"/>
          </p:nvPr>
        </p:nvSpPr>
        <p:spPr>
          <a:xfrm>
            <a:off x="1530602" y="6504213"/>
            <a:ext cx="626211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45" name="Google Shape;45;p14"/>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46" name="Google Shape;46;p14"/>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47" name="Google Shape;47;p14"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48" name="Google Shape;48;p14"/>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430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Logo Bottom: Title &amp; Content">
  <p:cSld name="Logo Bottom: Title &amp; Content">
    <p:spTree>
      <p:nvGrpSpPr>
        <p:cNvPr id="1" name="Shape 49"/>
        <p:cNvGrpSpPr/>
        <p:nvPr/>
      </p:nvGrpSpPr>
      <p:grpSpPr>
        <a:xfrm>
          <a:off x="0" y="0"/>
          <a:ext cx="0" cy="0"/>
          <a:chOff x="0" y="0"/>
          <a:chExt cx="0" cy="0"/>
        </a:xfrm>
      </p:grpSpPr>
      <p:sp>
        <p:nvSpPr>
          <p:cNvPr id="50" name="Google Shape;50;p15"/>
          <p:cNvSpPr txBox="1">
            <a:spLocks noGrp="1"/>
          </p:cNvSpPr>
          <p:nvPr>
            <p:ph type="body" idx="1"/>
          </p:nvPr>
        </p:nvSpPr>
        <p:spPr>
          <a:xfrm>
            <a:off x="228600" y="971550"/>
            <a:ext cx="8672513" cy="5059363"/>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5"/>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52" name="Google Shape;52;p15"/>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D3E434D2-37C7-4F7D-9651-42FFAB474060}" type="datetime1">
              <a:rPr lang="en-US" smtClean="0"/>
              <a:t>8/29/2022</a:t>
            </a:fld>
            <a:endParaRPr/>
          </a:p>
        </p:txBody>
      </p:sp>
      <p:sp>
        <p:nvSpPr>
          <p:cNvPr id="53" name="Google Shape;53;p15"/>
          <p:cNvSpPr txBox="1">
            <a:spLocks noGrp="1"/>
          </p:cNvSpPr>
          <p:nvPr>
            <p:ph type="ftr" idx="11"/>
          </p:nvPr>
        </p:nvSpPr>
        <p:spPr>
          <a:xfrm>
            <a:off x="1530603" y="6504213"/>
            <a:ext cx="626211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54" name="Google Shape;54;p15"/>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pic>
        <p:nvPicPr>
          <p:cNvPr id="55" name="Google Shape;55;p15"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56" name="Google Shape;56;p15"/>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58500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smtClean="0"/>
              <a:t>Fare clic per modificare stili del testo dello schema</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smtClean="0"/>
              <a:t>Fare clic per modificare stili del testo dello schema</a:t>
            </a:r>
          </a:p>
        </p:txBody>
      </p:sp>
      <p:pic>
        <p:nvPicPr>
          <p:cNvPr id="13" name="Picture 12"/>
          <p:cNvPicPr>
            <a:picLocks noChangeAspect="1"/>
          </p:cNvPicPr>
          <p:nvPr userDrawn="1"/>
        </p:nvPicPr>
        <p:blipFill>
          <a:blip r:embed="rId2"/>
          <a:srcRect t="27868" b="27868"/>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8991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Logo Bottom: Content &amp; Caption">
  <p:cSld name="Logo Bottom: Content &amp; Caption">
    <p:spTree>
      <p:nvGrpSpPr>
        <p:cNvPr id="1" name="Shape 57"/>
        <p:cNvGrpSpPr/>
        <p:nvPr/>
      </p:nvGrpSpPr>
      <p:grpSpPr>
        <a:xfrm>
          <a:off x="0" y="0"/>
          <a:ext cx="0" cy="0"/>
          <a:chOff x="0" y="0"/>
          <a:chExt cx="0" cy="0"/>
        </a:xfrm>
      </p:grpSpPr>
      <p:sp>
        <p:nvSpPr>
          <p:cNvPr id="58" name="Google Shape;58;p16"/>
          <p:cNvSpPr txBox="1">
            <a:spLocks noGrp="1"/>
          </p:cNvSpPr>
          <p:nvPr>
            <p:ph type="body" idx="1"/>
          </p:nvPr>
        </p:nvSpPr>
        <p:spPr>
          <a:xfrm>
            <a:off x="228600" y="958849"/>
            <a:ext cx="3027894" cy="502267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9" name="Google Shape;59;p16"/>
          <p:cNvSpPr txBox="1">
            <a:spLocks noGrp="1"/>
          </p:cNvSpPr>
          <p:nvPr>
            <p:ph type="body" idx="2"/>
          </p:nvPr>
        </p:nvSpPr>
        <p:spPr>
          <a:xfrm>
            <a:off x="3542712" y="958850"/>
            <a:ext cx="5347605" cy="5022675"/>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6"/>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860635B-C49B-4E41-B595-60811D1E6EF6}" type="datetime1">
              <a:rPr lang="en-US" smtClean="0"/>
              <a:t>8/29/2022</a:t>
            </a:fld>
            <a:endParaRPr/>
          </a:p>
        </p:txBody>
      </p:sp>
      <p:sp>
        <p:nvSpPr>
          <p:cNvPr id="61" name="Google Shape;61;p16"/>
          <p:cNvSpPr txBox="1">
            <a:spLocks noGrp="1"/>
          </p:cNvSpPr>
          <p:nvPr>
            <p:ph type="ftr" idx="11"/>
          </p:nvPr>
        </p:nvSpPr>
        <p:spPr>
          <a:xfrm>
            <a:off x="1530601" y="6504213"/>
            <a:ext cx="6262119" cy="2500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62" name="Google Shape;62;p16"/>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63" name="Google Shape;63;p16"/>
          <p:cNvSpPr txBox="1">
            <a:spLocks noGrp="1"/>
          </p:cNvSpPr>
          <p:nvPr>
            <p:ph type="title"/>
          </p:nvPr>
        </p:nvSpPr>
        <p:spPr>
          <a:xfrm>
            <a:off x="228600" y="254026"/>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64" name="Google Shape;64;p16"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65" name="Google Shape;65;p16"/>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473898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Layout">
  <p:cSld name="Picture Layout">
    <p:spTree>
      <p:nvGrpSpPr>
        <p:cNvPr id="1" name="Shape 66"/>
        <p:cNvGrpSpPr/>
        <p:nvPr/>
      </p:nvGrpSpPr>
      <p:grpSpPr>
        <a:xfrm>
          <a:off x="0" y="0"/>
          <a:ext cx="0" cy="0"/>
          <a:chOff x="0" y="0"/>
          <a:chExt cx="0" cy="0"/>
        </a:xfrm>
      </p:grpSpPr>
      <p:sp>
        <p:nvSpPr>
          <p:cNvPr id="67" name="Google Shape;67;p17"/>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3C4502D8-85C1-4AD1-900A-A8FE1C20B36C}" type="datetime1">
              <a:rPr lang="en-US" smtClean="0"/>
              <a:t>8/29/2022</a:t>
            </a:fld>
            <a:endParaRPr/>
          </a:p>
        </p:txBody>
      </p:sp>
      <p:sp>
        <p:nvSpPr>
          <p:cNvPr id="68" name="Google Shape;68;p17"/>
          <p:cNvSpPr txBox="1">
            <a:spLocks noGrp="1"/>
          </p:cNvSpPr>
          <p:nvPr>
            <p:ph type="ftr" idx="11"/>
          </p:nvPr>
        </p:nvSpPr>
        <p:spPr>
          <a:xfrm>
            <a:off x="1530602" y="6504213"/>
            <a:ext cx="6260399"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69" name="Google Shape;69;p17"/>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70" name="Google Shape;70;p17"/>
          <p:cNvSpPr>
            <a:spLocks noGrp="1"/>
          </p:cNvSpPr>
          <p:nvPr>
            <p:ph type="pic" idx="2"/>
          </p:nvPr>
        </p:nvSpPr>
        <p:spPr>
          <a:xfrm>
            <a:off x="222250" y="254000"/>
            <a:ext cx="8675688" cy="5802923"/>
          </a:xfrm>
          <a:prstGeom prst="rect">
            <a:avLst/>
          </a:prstGeom>
          <a:noFill/>
          <a:ln>
            <a:noFill/>
          </a:ln>
        </p:spPr>
      </p:sp>
      <p:pic>
        <p:nvPicPr>
          <p:cNvPr id="71" name="Google Shape;71;p17"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72" name="Google Shape;72;p17"/>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7578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Logo Bottom: Extra Logos">
  <p:cSld name="Logo Bottom: Extra Logos">
    <p:spTree>
      <p:nvGrpSpPr>
        <p:cNvPr id="1" name="Shape 73"/>
        <p:cNvGrpSpPr/>
        <p:nvPr/>
      </p:nvGrpSpPr>
      <p:grpSpPr>
        <a:xfrm>
          <a:off x="0" y="0"/>
          <a:ext cx="0" cy="0"/>
          <a:chOff x="0" y="0"/>
          <a:chExt cx="0" cy="0"/>
        </a:xfrm>
      </p:grpSpPr>
      <p:sp>
        <p:nvSpPr>
          <p:cNvPr id="74" name="Google Shape;74;p18"/>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DEE0CAD0-DCC7-48C7-8439-2D6BD1073B31}" type="datetime1">
              <a:rPr lang="en-US" smtClean="0"/>
              <a:t>8/29/2022</a:t>
            </a:fld>
            <a:endParaRPr/>
          </a:p>
        </p:txBody>
      </p:sp>
      <p:sp>
        <p:nvSpPr>
          <p:cNvPr id="75" name="Google Shape;75;p18"/>
          <p:cNvSpPr txBox="1">
            <a:spLocks noGrp="1"/>
          </p:cNvSpPr>
          <p:nvPr>
            <p:ph type="ftr" idx="11"/>
          </p:nvPr>
        </p:nvSpPr>
        <p:spPr>
          <a:xfrm>
            <a:off x="1530603" y="6504213"/>
            <a:ext cx="627227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76" name="Google Shape;76;p18"/>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77" name="Google Shape;77;p18"/>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78" name="Google Shape;78;p18"/>
          <p:cNvSpPr>
            <a:spLocks noGrp="1"/>
          </p:cNvSpPr>
          <p:nvPr>
            <p:ph type="pic" idx="2"/>
          </p:nvPr>
        </p:nvSpPr>
        <p:spPr>
          <a:xfrm>
            <a:off x="205694" y="2715561"/>
            <a:ext cx="1600200" cy="1600200"/>
          </a:xfrm>
          <a:prstGeom prst="rect">
            <a:avLst/>
          </a:prstGeom>
          <a:noFill/>
          <a:ln>
            <a:noFill/>
          </a:ln>
        </p:spPr>
      </p:sp>
      <p:sp>
        <p:nvSpPr>
          <p:cNvPr id="79" name="Google Shape;79;p18"/>
          <p:cNvSpPr>
            <a:spLocks noGrp="1"/>
          </p:cNvSpPr>
          <p:nvPr>
            <p:ph type="pic" idx="3"/>
          </p:nvPr>
        </p:nvSpPr>
        <p:spPr>
          <a:xfrm>
            <a:off x="1979425" y="2715561"/>
            <a:ext cx="1600200" cy="1600200"/>
          </a:xfrm>
          <a:prstGeom prst="rect">
            <a:avLst/>
          </a:prstGeom>
          <a:noFill/>
          <a:ln>
            <a:noFill/>
          </a:ln>
        </p:spPr>
      </p:sp>
      <p:sp>
        <p:nvSpPr>
          <p:cNvPr id="80" name="Google Shape;80;p18"/>
          <p:cNvSpPr>
            <a:spLocks noGrp="1"/>
          </p:cNvSpPr>
          <p:nvPr>
            <p:ph type="pic" idx="4"/>
          </p:nvPr>
        </p:nvSpPr>
        <p:spPr>
          <a:xfrm>
            <a:off x="3753205" y="2715561"/>
            <a:ext cx="1600200" cy="1600200"/>
          </a:xfrm>
          <a:prstGeom prst="rect">
            <a:avLst/>
          </a:prstGeom>
          <a:noFill/>
          <a:ln>
            <a:noFill/>
          </a:ln>
        </p:spPr>
      </p:sp>
      <p:sp>
        <p:nvSpPr>
          <p:cNvPr id="81" name="Google Shape;81;p18"/>
          <p:cNvSpPr>
            <a:spLocks noGrp="1"/>
          </p:cNvSpPr>
          <p:nvPr>
            <p:ph type="pic" idx="5"/>
          </p:nvPr>
        </p:nvSpPr>
        <p:spPr>
          <a:xfrm>
            <a:off x="5534456" y="2715561"/>
            <a:ext cx="1600200" cy="1600200"/>
          </a:xfrm>
          <a:prstGeom prst="rect">
            <a:avLst/>
          </a:prstGeom>
          <a:noFill/>
          <a:ln>
            <a:noFill/>
          </a:ln>
        </p:spPr>
      </p:sp>
      <p:sp>
        <p:nvSpPr>
          <p:cNvPr id="82" name="Google Shape;82;p18"/>
          <p:cNvSpPr>
            <a:spLocks noGrp="1"/>
          </p:cNvSpPr>
          <p:nvPr>
            <p:ph type="pic" idx="6"/>
          </p:nvPr>
        </p:nvSpPr>
        <p:spPr>
          <a:xfrm>
            <a:off x="7300765" y="2715561"/>
            <a:ext cx="1600200" cy="1600200"/>
          </a:xfrm>
          <a:prstGeom prst="rect">
            <a:avLst/>
          </a:prstGeom>
          <a:noFill/>
          <a:ln>
            <a:noFill/>
          </a:ln>
        </p:spPr>
      </p:sp>
      <p:sp>
        <p:nvSpPr>
          <p:cNvPr id="83" name="Google Shape;83;p18"/>
          <p:cNvSpPr>
            <a:spLocks noGrp="1"/>
          </p:cNvSpPr>
          <p:nvPr>
            <p:ph type="pic" idx="7"/>
          </p:nvPr>
        </p:nvSpPr>
        <p:spPr>
          <a:xfrm>
            <a:off x="205694" y="972176"/>
            <a:ext cx="1600200" cy="1600200"/>
          </a:xfrm>
          <a:prstGeom prst="rect">
            <a:avLst/>
          </a:prstGeom>
          <a:noFill/>
          <a:ln>
            <a:noFill/>
          </a:ln>
        </p:spPr>
      </p:sp>
      <p:sp>
        <p:nvSpPr>
          <p:cNvPr id="84" name="Google Shape;84;p18"/>
          <p:cNvSpPr>
            <a:spLocks noGrp="1"/>
          </p:cNvSpPr>
          <p:nvPr>
            <p:ph type="pic" idx="8"/>
          </p:nvPr>
        </p:nvSpPr>
        <p:spPr>
          <a:xfrm>
            <a:off x="1979425" y="972176"/>
            <a:ext cx="1600200" cy="1600200"/>
          </a:xfrm>
          <a:prstGeom prst="rect">
            <a:avLst/>
          </a:prstGeom>
          <a:noFill/>
          <a:ln>
            <a:noFill/>
          </a:ln>
        </p:spPr>
      </p:sp>
      <p:sp>
        <p:nvSpPr>
          <p:cNvPr id="85" name="Google Shape;85;p18"/>
          <p:cNvSpPr>
            <a:spLocks noGrp="1"/>
          </p:cNvSpPr>
          <p:nvPr>
            <p:ph type="pic" idx="9"/>
          </p:nvPr>
        </p:nvSpPr>
        <p:spPr>
          <a:xfrm>
            <a:off x="3753205" y="972176"/>
            <a:ext cx="1600200" cy="1600200"/>
          </a:xfrm>
          <a:prstGeom prst="rect">
            <a:avLst/>
          </a:prstGeom>
          <a:noFill/>
          <a:ln>
            <a:noFill/>
          </a:ln>
        </p:spPr>
      </p:sp>
      <p:sp>
        <p:nvSpPr>
          <p:cNvPr id="86" name="Google Shape;86;p18"/>
          <p:cNvSpPr>
            <a:spLocks noGrp="1"/>
          </p:cNvSpPr>
          <p:nvPr>
            <p:ph type="pic" idx="13"/>
          </p:nvPr>
        </p:nvSpPr>
        <p:spPr>
          <a:xfrm>
            <a:off x="5534456" y="972176"/>
            <a:ext cx="1600200" cy="1600200"/>
          </a:xfrm>
          <a:prstGeom prst="rect">
            <a:avLst/>
          </a:prstGeom>
          <a:noFill/>
          <a:ln>
            <a:noFill/>
          </a:ln>
        </p:spPr>
      </p:sp>
      <p:sp>
        <p:nvSpPr>
          <p:cNvPr id="87" name="Google Shape;87;p18"/>
          <p:cNvSpPr>
            <a:spLocks noGrp="1"/>
          </p:cNvSpPr>
          <p:nvPr>
            <p:ph type="pic" idx="14"/>
          </p:nvPr>
        </p:nvSpPr>
        <p:spPr>
          <a:xfrm>
            <a:off x="7300765" y="972176"/>
            <a:ext cx="1600200" cy="1600200"/>
          </a:xfrm>
          <a:prstGeom prst="rect">
            <a:avLst/>
          </a:prstGeom>
          <a:noFill/>
          <a:ln>
            <a:noFill/>
          </a:ln>
        </p:spPr>
      </p:sp>
      <p:sp>
        <p:nvSpPr>
          <p:cNvPr id="88" name="Google Shape;88;p18"/>
          <p:cNvSpPr>
            <a:spLocks noGrp="1"/>
          </p:cNvSpPr>
          <p:nvPr>
            <p:ph type="pic" idx="15"/>
          </p:nvPr>
        </p:nvSpPr>
        <p:spPr>
          <a:xfrm>
            <a:off x="205694" y="4448801"/>
            <a:ext cx="1600200" cy="1600200"/>
          </a:xfrm>
          <a:prstGeom prst="rect">
            <a:avLst/>
          </a:prstGeom>
          <a:noFill/>
          <a:ln>
            <a:noFill/>
          </a:ln>
        </p:spPr>
      </p:sp>
      <p:sp>
        <p:nvSpPr>
          <p:cNvPr id="89" name="Google Shape;89;p18"/>
          <p:cNvSpPr>
            <a:spLocks noGrp="1"/>
          </p:cNvSpPr>
          <p:nvPr>
            <p:ph type="pic" idx="16"/>
          </p:nvPr>
        </p:nvSpPr>
        <p:spPr>
          <a:xfrm>
            <a:off x="1979425" y="4448801"/>
            <a:ext cx="1600200" cy="1600200"/>
          </a:xfrm>
          <a:prstGeom prst="rect">
            <a:avLst/>
          </a:prstGeom>
          <a:noFill/>
          <a:ln>
            <a:noFill/>
          </a:ln>
        </p:spPr>
      </p:sp>
      <p:sp>
        <p:nvSpPr>
          <p:cNvPr id="90" name="Google Shape;90;p18"/>
          <p:cNvSpPr>
            <a:spLocks noGrp="1"/>
          </p:cNvSpPr>
          <p:nvPr>
            <p:ph type="pic" idx="17"/>
          </p:nvPr>
        </p:nvSpPr>
        <p:spPr>
          <a:xfrm>
            <a:off x="3753205" y="4448801"/>
            <a:ext cx="1600200" cy="1600200"/>
          </a:xfrm>
          <a:prstGeom prst="rect">
            <a:avLst/>
          </a:prstGeom>
          <a:noFill/>
          <a:ln>
            <a:noFill/>
          </a:ln>
        </p:spPr>
      </p:sp>
      <p:sp>
        <p:nvSpPr>
          <p:cNvPr id="91" name="Google Shape;91;p18"/>
          <p:cNvSpPr>
            <a:spLocks noGrp="1"/>
          </p:cNvSpPr>
          <p:nvPr>
            <p:ph type="pic" idx="18"/>
          </p:nvPr>
        </p:nvSpPr>
        <p:spPr>
          <a:xfrm>
            <a:off x="5534456" y="4448801"/>
            <a:ext cx="1600200" cy="1600200"/>
          </a:xfrm>
          <a:prstGeom prst="rect">
            <a:avLst/>
          </a:prstGeom>
          <a:noFill/>
          <a:ln>
            <a:noFill/>
          </a:ln>
        </p:spPr>
      </p:sp>
      <p:sp>
        <p:nvSpPr>
          <p:cNvPr id="92" name="Google Shape;92;p18"/>
          <p:cNvSpPr>
            <a:spLocks noGrp="1"/>
          </p:cNvSpPr>
          <p:nvPr>
            <p:ph type="pic" idx="19"/>
          </p:nvPr>
        </p:nvSpPr>
        <p:spPr>
          <a:xfrm>
            <a:off x="7300765" y="4448801"/>
            <a:ext cx="1600200" cy="1600200"/>
          </a:xfrm>
          <a:prstGeom prst="rect">
            <a:avLst/>
          </a:prstGeom>
          <a:noFill/>
          <a:ln>
            <a:noFill/>
          </a:ln>
        </p:spPr>
      </p:sp>
      <p:pic>
        <p:nvPicPr>
          <p:cNvPr id="93" name="Google Shape;93;p18"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94" name="Google Shape;94;p18"/>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723967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chemeClr val="lt1">
            <a:alpha val="0"/>
          </a:schemeClr>
        </a:solidFill>
        <a:effectLst/>
      </p:bgPr>
    </p:bg>
    <p:spTree>
      <p:nvGrpSpPr>
        <p:cNvPr id="1" name="Shape 95"/>
        <p:cNvGrpSpPr/>
        <p:nvPr/>
      </p:nvGrpSpPr>
      <p:grpSpPr>
        <a:xfrm>
          <a:off x="0" y="0"/>
          <a:ext cx="0" cy="0"/>
          <a:chOff x="0" y="0"/>
          <a:chExt cx="0" cy="0"/>
        </a:xfrm>
      </p:grpSpPr>
      <p:sp>
        <p:nvSpPr>
          <p:cNvPr id="96" name="Google Shape;96;p19"/>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9"/>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98" name="Google Shape;98;p19"/>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9" name="Google Shape;99;p19"/>
          <p:cNvPicPr preferRelativeResize="0"/>
          <p:nvPr/>
        </p:nvPicPr>
        <p:blipFill rotWithShape="1">
          <a:blip r:embed="rId2">
            <a:alphaModFix/>
          </a:blip>
          <a:srcRect t="14599" b="36987"/>
          <a:stretch/>
        </p:blipFill>
        <p:spPr>
          <a:xfrm>
            <a:off x="-17762" y="817011"/>
            <a:ext cx="9189720" cy="2966102"/>
          </a:xfrm>
          <a:prstGeom prst="rect">
            <a:avLst/>
          </a:prstGeom>
          <a:noFill/>
          <a:ln w="9525" cap="flat" cmpd="sng">
            <a:solidFill>
              <a:schemeClr val="accent1"/>
            </a:solidFill>
            <a:prstDash val="solid"/>
            <a:round/>
            <a:headEnd type="none" w="sm" len="sm"/>
            <a:tailEnd type="none" w="sm" len="sm"/>
          </a:ln>
        </p:spPr>
      </p:pic>
      <p:pic>
        <p:nvPicPr>
          <p:cNvPr id="100" name="Google Shape;100;p19"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917142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lt1">
            <a:alpha val="0"/>
          </a:schemeClr>
        </a:solidFill>
        <a:effectLst/>
      </p:bgPr>
    </p:bg>
    <p:spTree>
      <p:nvGrpSpPr>
        <p:cNvPr id="1" name="Shape 101"/>
        <p:cNvGrpSpPr/>
        <p:nvPr/>
      </p:nvGrpSpPr>
      <p:grpSpPr>
        <a:xfrm>
          <a:off x="0" y="0"/>
          <a:ext cx="0" cy="0"/>
          <a:chOff x="0" y="0"/>
          <a:chExt cx="0" cy="0"/>
        </a:xfrm>
      </p:grpSpPr>
      <p:sp>
        <p:nvSpPr>
          <p:cNvPr id="102" name="Google Shape;102;p20"/>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20"/>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04" name="Google Shape;104;p20"/>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5" name="Google Shape;105;p20"/>
          <p:cNvPicPr preferRelativeResize="0"/>
          <p:nvPr/>
        </p:nvPicPr>
        <p:blipFill rotWithShape="1">
          <a:blip r:embed="rId2">
            <a:alphaModFix/>
          </a:blip>
          <a:srcRect t="10915" b="40728"/>
          <a:stretch/>
        </p:blipFill>
        <p:spPr>
          <a:xfrm>
            <a:off x="-17762" y="817011"/>
            <a:ext cx="9189720" cy="2966102"/>
          </a:xfrm>
          <a:prstGeom prst="rect">
            <a:avLst/>
          </a:prstGeom>
          <a:noFill/>
          <a:ln>
            <a:noFill/>
          </a:ln>
        </p:spPr>
      </p:pic>
      <p:pic>
        <p:nvPicPr>
          <p:cNvPr id="106" name="Google Shape;106;p20"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164059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solidFill>
          <a:schemeClr val="lt1">
            <a:alpha val="0"/>
          </a:schemeClr>
        </a:solid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21"/>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10" name="Google Shape;110;p21"/>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1" name="Google Shape;111;p21"/>
          <p:cNvPicPr preferRelativeResize="0"/>
          <p:nvPr/>
        </p:nvPicPr>
        <p:blipFill rotWithShape="1">
          <a:blip r:embed="rId2">
            <a:alphaModFix/>
          </a:blip>
          <a:srcRect t="16134" b="35511"/>
          <a:stretch/>
        </p:blipFill>
        <p:spPr>
          <a:xfrm>
            <a:off x="-17762" y="817011"/>
            <a:ext cx="9189720" cy="2966102"/>
          </a:xfrm>
          <a:prstGeom prst="rect">
            <a:avLst/>
          </a:prstGeom>
          <a:noFill/>
          <a:ln>
            <a:noFill/>
          </a:ln>
        </p:spPr>
      </p:pic>
      <p:pic>
        <p:nvPicPr>
          <p:cNvPr id="112" name="Google Shape;112;p21"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3455027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solidFill>
          <a:schemeClr val="lt1">
            <a:alpha val="0"/>
          </a:schemeClr>
        </a:solidFill>
        <a:effectLst/>
      </p:bgPr>
    </p:bg>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22"/>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16" name="Google Shape;116;p22"/>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7" name="Google Shape;117;p22"/>
          <p:cNvPicPr preferRelativeResize="0"/>
          <p:nvPr/>
        </p:nvPicPr>
        <p:blipFill rotWithShape="1">
          <a:blip r:embed="rId2">
            <a:alphaModFix/>
          </a:blip>
          <a:srcRect t="39238" b="12406"/>
          <a:stretch/>
        </p:blipFill>
        <p:spPr>
          <a:xfrm>
            <a:off x="-17762" y="817011"/>
            <a:ext cx="9189720" cy="2966102"/>
          </a:xfrm>
          <a:prstGeom prst="rect">
            <a:avLst/>
          </a:prstGeom>
          <a:noFill/>
          <a:ln>
            <a:noFill/>
          </a:ln>
        </p:spPr>
      </p:pic>
      <p:pic>
        <p:nvPicPr>
          <p:cNvPr id="118" name="Google Shape;118;p22"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2125122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solidFill>
          <a:schemeClr val="lt1">
            <a:alpha val="0"/>
          </a:schemeClr>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Google Shape;121;p23"/>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22" name="Google Shape;122;p23"/>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3" name="Google Shape;123;p23"/>
          <p:cNvPicPr preferRelativeResize="0"/>
          <p:nvPr/>
        </p:nvPicPr>
        <p:blipFill rotWithShape="1">
          <a:blip r:embed="rId2">
            <a:alphaModFix/>
          </a:blip>
          <a:srcRect l="7732" r="7730"/>
          <a:stretch/>
        </p:blipFill>
        <p:spPr>
          <a:xfrm>
            <a:off x="-17762" y="817011"/>
            <a:ext cx="9189720" cy="2966102"/>
          </a:xfrm>
          <a:prstGeom prst="rect">
            <a:avLst/>
          </a:prstGeom>
          <a:noFill/>
          <a:ln>
            <a:noFill/>
          </a:ln>
        </p:spPr>
      </p:pic>
      <p:pic>
        <p:nvPicPr>
          <p:cNvPr id="124" name="Google Shape;124;p23"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584807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bg>
      <p:bgPr>
        <a:solidFill>
          <a:schemeClr val="lt1">
            <a:alpha val="0"/>
          </a:schemeClr>
        </a:solidFill>
        <a:effectLst/>
      </p:bgPr>
    </p:bg>
    <p:spTree>
      <p:nvGrpSpPr>
        <p:cNvPr id="1" name="Shape 17"/>
        <p:cNvGrpSpPr/>
        <p:nvPr/>
      </p:nvGrpSpPr>
      <p:grpSpPr>
        <a:xfrm>
          <a:off x="0" y="0"/>
          <a:ext cx="0" cy="0"/>
          <a:chOff x="0" y="0"/>
          <a:chExt cx="0" cy="0"/>
        </a:xfrm>
      </p:grpSpPr>
      <p:sp>
        <p:nvSpPr>
          <p:cNvPr id="18" name="Google Shape;18;p11"/>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11"/>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20" name="Google Shape;20;p11"/>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1" name="Google Shape;21;p11" descr="14-0218-16D.lr.jpg"/>
          <p:cNvPicPr preferRelativeResize="0"/>
          <p:nvPr/>
        </p:nvPicPr>
        <p:blipFill rotWithShape="1">
          <a:blip r:embed="rId2">
            <a:alphaModFix/>
          </a:blip>
          <a:srcRect t="25815" b="25769"/>
          <a:stretch/>
        </p:blipFill>
        <p:spPr>
          <a:xfrm>
            <a:off x="-17762" y="817011"/>
            <a:ext cx="9189720" cy="2966102"/>
          </a:xfrm>
          <a:prstGeom prst="rect">
            <a:avLst/>
          </a:prstGeom>
          <a:noFill/>
          <a:ln>
            <a:noFill/>
          </a:ln>
        </p:spPr>
      </p:pic>
      <p:pic>
        <p:nvPicPr>
          <p:cNvPr id="22" name="Google Shape;22;p11"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167624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1">
            <a:alpha val="0"/>
          </a:schemeClr>
        </a:solidFill>
        <a:effectLst/>
      </p:bgPr>
    </p:bg>
    <p:spTree>
      <p:nvGrpSpPr>
        <p:cNvPr id="1" name="Shape 23"/>
        <p:cNvGrpSpPr/>
        <p:nvPr/>
      </p:nvGrpSpPr>
      <p:grpSpPr>
        <a:xfrm>
          <a:off x="0" y="0"/>
          <a:ext cx="0" cy="0"/>
          <a:chOff x="0" y="0"/>
          <a:chExt cx="0" cy="0"/>
        </a:xfrm>
      </p:grpSpPr>
      <p:sp>
        <p:nvSpPr>
          <p:cNvPr id="24" name="Google Shape;24;p12"/>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12"/>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26" name="Google Shape;26;p12"/>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7" name="Google Shape;27;p12"/>
          <p:cNvPicPr preferRelativeResize="0"/>
          <p:nvPr/>
        </p:nvPicPr>
        <p:blipFill rotWithShape="1">
          <a:blip r:embed="rId2">
            <a:alphaModFix/>
          </a:blip>
          <a:srcRect t="27868" b="27866"/>
          <a:stretch/>
        </p:blipFill>
        <p:spPr>
          <a:xfrm>
            <a:off x="-17762" y="817011"/>
            <a:ext cx="9189720" cy="2966102"/>
          </a:xfrm>
          <a:prstGeom prst="rect">
            <a:avLst/>
          </a:prstGeom>
          <a:noFill/>
          <a:ln>
            <a:noFill/>
          </a:ln>
        </p:spPr>
      </p:pic>
      <p:pic>
        <p:nvPicPr>
          <p:cNvPr id="28" name="Google Shape;28;p12"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2081756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smtClean="0"/>
              <a:t>Fare clic per modificare stili del testo dello schema</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smtClean="0"/>
              <a:t>Fare clic per modificare stili del testo dello schema</a:t>
            </a:r>
          </a:p>
        </p:txBody>
      </p:sp>
      <p:pic>
        <p:nvPicPr>
          <p:cNvPr id="13" name="Picture 12"/>
          <p:cNvPicPr>
            <a:picLocks noChangeAspect="1"/>
          </p:cNvPicPr>
          <p:nvPr userDrawn="1"/>
        </p:nvPicPr>
        <p:blipFill rotWithShape="1">
          <a:blip r:embed="rId2"/>
          <a:srcRect t="14599" b="36987"/>
          <a:stretch/>
        </p:blipFill>
        <p:spPr>
          <a:xfrm>
            <a:off x="-17762" y="817011"/>
            <a:ext cx="9189720" cy="2966102"/>
          </a:xfrm>
          <a:prstGeom prst="rect">
            <a:avLst/>
          </a:prstGeom>
          <a:ln>
            <a:solidFill>
              <a:schemeClr val="accent1"/>
            </a:solidFill>
          </a:ln>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478222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Logo Bottom: Picture &amp; Caption">
  <p:cSld name="Logo Bottom: Picture &amp; Caption">
    <p:spTree>
      <p:nvGrpSpPr>
        <p:cNvPr id="1" name="Shape 29"/>
        <p:cNvGrpSpPr/>
        <p:nvPr/>
      </p:nvGrpSpPr>
      <p:grpSpPr>
        <a:xfrm>
          <a:off x="0" y="0"/>
          <a:ext cx="0" cy="0"/>
          <a:chOff x="0" y="0"/>
          <a:chExt cx="0" cy="0"/>
        </a:xfrm>
      </p:grpSpPr>
      <p:sp>
        <p:nvSpPr>
          <p:cNvPr id="30" name="Google Shape;30;p13"/>
          <p:cNvSpPr>
            <a:spLocks noGrp="1"/>
          </p:cNvSpPr>
          <p:nvPr>
            <p:ph type="pic" idx="2"/>
          </p:nvPr>
        </p:nvSpPr>
        <p:spPr>
          <a:xfrm>
            <a:off x="224073" y="971550"/>
            <a:ext cx="8686800" cy="3726717"/>
          </a:xfrm>
          <a:prstGeom prst="rect">
            <a:avLst/>
          </a:prstGeom>
          <a:noFill/>
          <a:ln>
            <a:noFill/>
          </a:ln>
        </p:spPr>
      </p:sp>
      <p:sp>
        <p:nvSpPr>
          <p:cNvPr id="31" name="Google Shape;31;p13"/>
          <p:cNvSpPr txBox="1">
            <a:spLocks noGrp="1"/>
          </p:cNvSpPr>
          <p:nvPr>
            <p:ph type="body" idx="1"/>
          </p:nvPr>
        </p:nvSpPr>
        <p:spPr>
          <a:xfrm>
            <a:off x="224073" y="4943005"/>
            <a:ext cx="8686800" cy="109125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2" name="Google Shape;32;p13"/>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201D14D0-3FE3-4EE2-B76D-EB8E3D74D702}" type="datetime1">
              <a:rPr lang="en-US" smtClean="0"/>
              <a:t>8/29/2022</a:t>
            </a:fld>
            <a:endParaRPr/>
          </a:p>
        </p:txBody>
      </p:sp>
      <p:sp>
        <p:nvSpPr>
          <p:cNvPr id="33" name="Google Shape;33;p13"/>
          <p:cNvSpPr txBox="1">
            <a:spLocks noGrp="1"/>
          </p:cNvSpPr>
          <p:nvPr>
            <p:ph type="ftr" idx="11"/>
          </p:nvPr>
        </p:nvSpPr>
        <p:spPr>
          <a:xfrm>
            <a:off x="1530603" y="6504213"/>
            <a:ext cx="625195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34" name="Google Shape;34;p13"/>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35" name="Google Shape;35;p13"/>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36" name="Google Shape;36;p13"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37" name="Google Shape;37;p13"/>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93058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Logo Bottom: Comparison">
  <p:cSld name="Logo Bottom: Comparison">
    <p:spTree>
      <p:nvGrpSpPr>
        <p:cNvPr id="1" name="Shape 38"/>
        <p:cNvGrpSpPr/>
        <p:nvPr/>
      </p:nvGrpSpPr>
      <p:grpSpPr>
        <a:xfrm>
          <a:off x="0" y="0"/>
          <a:ext cx="0" cy="0"/>
          <a:chOff x="0" y="0"/>
          <a:chExt cx="0" cy="0"/>
        </a:xfrm>
      </p:grpSpPr>
      <p:sp>
        <p:nvSpPr>
          <p:cNvPr id="39" name="Google Shape;39;p14"/>
          <p:cNvSpPr txBox="1">
            <a:spLocks noGrp="1"/>
          </p:cNvSpPr>
          <p:nvPr>
            <p:ph type="body" idx="1"/>
          </p:nvPr>
        </p:nvSpPr>
        <p:spPr>
          <a:xfrm>
            <a:off x="228601" y="971550"/>
            <a:ext cx="4206240" cy="3633788"/>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14"/>
          <p:cNvSpPr txBox="1">
            <a:spLocks noGrp="1"/>
          </p:cNvSpPr>
          <p:nvPr>
            <p:ph type="body" idx="2"/>
          </p:nvPr>
        </p:nvSpPr>
        <p:spPr>
          <a:xfrm>
            <a:off x="4692452" y="971550"/>
            <a:ext cx="4215383" cy="3633788"/>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14"/>
          <p:cNvSpPr txBox="1">
            <a:spLocks noGrp="1"/>
          </p:cNvSpPr>
          <p:nvPr>
            <p:ph type="body" idx="3"/>
          </p:nvPr>
        </p:nvSpPr>
        <p:spPr>
          <a:xfrm>
            <a:off x="229365" y="4765101"/>
            <a:ext cx="4205476" cy="126581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2" name="Google Shape;42;p14"/>
          <p:cNvSpPr txBox="1">
            <a:spLocks noGrp="1"/>
          </p:cNvSpPr>
          <p:nvPr>
            <p:ph type="body" idx="4"/>
          </p:nvPr>
        </p:nvSpPr>
        <p:spPr>
          <a:xfrm>
            <a:off x="4692450" y="4765101"/>
            <a:ext cx="4206239" cy="126581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3" name="Google Shape;43;p14"/>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91210899-ED0E-49CB-A932-337B0CEE816A}" type="datetime1">
              <a:rPr lang="en-US" smtClean="0"/>
              <a:t>8/29/2022</a:t>
            </a:fld>
            <a:endParaRPr/>
          </a:p>
        </p:txBody>
      </p:sp>
      <p:sp>
        <p:nvSpPr>
          <p:cNvPr id="44" name="Google Shape;44;p14"/>
          <p:cNvSpPr txBox="1">
            <a:spLocks noGrp="1"/>
          </p:cNvSpPr>
          <p:nvPr>
            <p:ph type="ftr" idx="11"/>
          </p:nvPr>
        </p:nvSpPr>
        <p:spPr>
          <a:xfrm>
            <a:off x="1530602" y="6504213"/>
            <a:ext cx="626211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45" name="Google Shape;45;p14"/>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46" name="Google Shape;46;p14"/>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47" name="Google Shape;47;p14"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48" name="Google Shape;48;p14"/>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14421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Logo Bottom: Title &amp; Content">
  <p:cSld name="Logo Bottom: Title &amp; Content">
    <p:spTree>
      <p:nvGrpSpPr>
        <p:cNvPr id="1" name="Shape 49"/>
        <p:cNvGrpSpPr/>
        <p:nvPr/>
      </p:nvGrpSpPr>
      <p:grpSpPr>
        <a:xfrm>
          <a:off x="0" y="0"/>
          <a:ext cx="0" cy="0"/>
          <a:chOff x="0" y="0"/>
          <a:chExt cx="0" cy="0"/>
        </a:xfrm>
      </p:grpSpPr>
      <p:sp>
        <p:nvSpPr>
          <p:cNvPr id="50" name="Google Shape;50;p15"/>
          <p:cNvSpPr txBox="1">
            <a:spLocks noGrp="1"/>
          </p:cNvSpPr>
          <p:nvPr>
            <p:ph type="body" idx="1"/>
          </p:nvPr>
        </p:nvSpPr>
        <p:spPr>
          <a:xfrm>
            <a:off x="228600" y="971550"/>
            <a:ext cx="8672513" cy="5059363"/>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5"/>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52" name="Google Shape;52;p15"/>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9ABCBFD-8EF1-48D9-9D36-69DD7CCD3923}" type="datetime1">
              <a:rPr lang="en-US" smtClean="0"/>
              <a:t>8/29/2022</a:t>
            </a:fld>
            <a:endParaRPr/>
          </a:p>
        </p:txBody>
      </p:sp>
      <p:sp>
        <p:nvSpPr>
          <p:cNvPr id="53" name="Google Shape;53;p15"/>
          <p:cNvSpPr txBox="1">
            <a:spLocks noGrp="1"/>
          </p:cNvSpPr>
          <p:nvPr>
            <p:ph type="ftr" idx="11"/>
          </p:nvPr>
        </p:nvSpPr>
        <p:spPr>
          <a:xfrm>
            <a:off x="1530603" y="6504213"/>
            <a:ext cx="626211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54" name="Google Shape;54;p15"/>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pic>
        <p:nvPicPr>
          <p:cNvPr id="55" name="Google Shape;55;p15"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56" name="Google Shape;56;p15"/>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370499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Logo Bottom: Content &amp; Caption">
  <p:cSld name="Logo Bottom: Content &amp; Caption">
    <p:spTree>
      <p:nvGrpSpPr>
        <p:cNvPr id="1" name="Shape 57"/>
        <p:cNvGrpSpPr/>
        <p:nvPr/>
      </p:nvGrpSpPr>
      <p:grpSpPr>
        <a:xfrm>
          <a:off x="0" y="0"/>
          <a:ext cx="0" cy="0"/>
          <a:chOff x="0" y="0"/>
          <a:chExt cx="0" cy="0"/>
        </a:xfrm>
      </p:grpSpPr>
      <p:sp>
        <p:nvSpPr>
          <p:cNvPr id="58" name="Google Shape;58;p16"/>
          <p:cNvSpPr txBox="1">
            <a:spLocks noGrp="1"/>
          </p:cNvSpPr>
          <p:nvPr>
            <p:ph type="body" idx="1"/>
          </p:nvPr>
        </p:nvSpPr>
        <p:spPr>
          <a:xfrm>
            <a:off x="228600" y="958849"/>
            <a:ext cx="3027894" cy="502267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9" name="Google Shape;59;p16"/>
          <p:cNvSpPr txBox="1">
            <a:spLocks noGrp="1"/>
          </p:cNvSpPr>
          <p:nvPr>
            <p:ph type="body" idx="2"/>
          </p:nvPr>
        </p:nvSpPr>
        <p:spPr>
          <a:xfrm>
            <a:off x="3542712" y="958850"/>
            <a:ext cx="5347605" cy="5022675"/>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6"/>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9BAEEED8-48D7-482B-8B2D-374D9F47D9C3}" type="datetime1">
              <a:rPr lang="en-US" smtClean="0"/>
              <a:t>8/29/2022</a:t>
            </a:fld>
            <a:endParaRPr/>
          </a:p>
        </p:txBody>
      </p:sp>
      <p:sp>
        <p:nvSpPr>
          <p:cNvPr id="61" name="Google Shape;61;p16"/>
          <p:cNvSpPr txBox="1">
            <a:spLocks noGrp="1"/>
          </p:cNvSpPr>
          <p:nvPr>
            <p:ph type="ftr" idx="11"/>
          </p:nvPr>
        </p:nvSpPr>
        <p:spPr>
          <a:xfrm>
            <a:off x="1530601" y="6504213"/>
            <a:ext cx="6262119" cy="2500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62" name="Google Shape;62;p16"/>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63" name="Google Shape;63;p16"/>
          <p:cNvSpPr txBox="1">
            <a:spLocks noGrp="1"/>
          </p:cNvSpPr>
          <p:nvPr>
            <p:ph type="title"/>
          </p:nvPr>
        </p:nvSpPr>
        <p:spPr>
          <a:xfrm>
            <a:off x="228600" y="254026"/>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64" name="Google Shape;64;p16"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65" name="Google Shape;65;p16"/>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36485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Picture Layout">
  <p:cSld name="Picture Layout">
    <p:spTree>
      <p:nvGrpSpPr>
        <p:cNvPr id="1" name="Shape 66"/>
        <p:cNvGrpSpPr/>
        <p:nvPr/>
      </p:nvGrpSpPr>
      <p:grpSpPr>
        <a:xfrm>
          <a:off x="0" y="0"/>
          <a:ext cx="0" cy="0"/>
          <a:chOff x="0" y="0"/>
          <a:chExt cx="0" cy="0"/>
        </a:xfrm>
      </p:grpSpPr>
      <p:sp>
        <p:nvSpPr>
          <p:cNvPr id="67" name="Google Shape;67;p17"/>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CB0E73CD-89E6-4DC7-B7C0-8F376C04D128}" type="datetime1">
              <a:rPr lang="en-US" smtClean="0"/>
              <a:t>8/29/2022</a:t>
            </a:fld>
            <a:endParaRPr/>
          </a:p>
        </p:txBody>
      </p:sp>
      <p:sp>
        <p:nvSpPr>
          <p:cNvPr id="68" name="Google Shape;68;p17"/>
          <p:cNvSpPr txBox="1">
            <a:spLocks noGrp="1"/>
          </p:cNvSpPr>
          <p:nvPr>
            <p:ph type="ftr" idx="11"/>
          </p:nvPr>
        </p:nvSpPr>
        <p:spPr>
          <a:xfrm>
            <a:off x="1530602" y="6504213"/>
            <a:ext cx="6260399"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69" name="Google Shape;69;p17"/>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70" name="Google Shape;70;p17"/>
          <p:cNvSpPr>
            <a:spLocks noGrp="1"/>
          </p:cNvSpPr>
          <p:nvPr>
            <p:ph type="pic" idx="2"/>
          </p:nvPr>
        </p:nvSpPr>
        <p:spPr>
          <a:xfrm>
            <a:off x="222250" y="254000"/>
            <a:ext cx="8675688" cy="5802923"/>
          </a:xfrm>
          <a:prstGeom prst="rect">
            <a:avLst/>
          </a:prstGeom>
          <a:noFill/>
          <a:ln>
            <a:noFill/>
          </a:ln>
        </p:spPr>
      </p:sp>
      <p:pic>
        <p:nvPicPr>
          <p:cNvPr id="71" name="Google Shape;71;p17"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72" name="Google Shape;72;p17"/>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68192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Logo Bottom: Extra Logos">
  <p:cSld name="Logo Bottom: Extra Logos">
    <p:spTree>
      <p:nvGrpSpPr>
        <p:cNvPr id="1" name="Shape 73"/>
        <p:cNvGrpSpPr/>
        <p:nvPr/>
      </p:nvGrpSpPr>
      <p:grpSpPr>
        <a:xfrm>
          <a:off x="0" y="0"/>
          <a:ext cx="0" cy="0"/>
          <a:chOff x="0" y="0"/>
          <a:chExt cx="0" cy="0"/>
        </a:xfrm>
      </p:grpSpPr>
      <p:sp>
        <p:nvSpPr>
          <p:cNvPr id="74" name="Google Shape;74;p18"/>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28CC5177-BB15-4C2C-B798-BCAEFD5798EB}" type="datetime1">
              <a:rPr lang="en-US" smtClean="0"/>
              <a:t>8/29/2022</a:t>
            </a:fld>
            <a:endParaRPr/>
          </a:p>
        </p:txBody>
      </p:sp>
      <p:sp>
        <p:nvSpPr>
          <p:cNvPr id="75" name="Google Shape;75;p18"/>
          <p:cNvSpPr txBox="1">
            <a:spLocks noGrp="1"/>
          </p:cNvSpPr>
          <p:nvPr>
            <p:ph type="ftr" idx="11"/>
          </p:nvPr>
        </p:nvSpPr>
        <p:spPr>
          <a:xfrm>
            <a:off x="1530603" y="6504213"/>
            <a:ext cx="627227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76" name="Google Shape;76;p18"/>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77" name="Google Shape;77;p18"/>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78" name="Google Shape;78;p18"/>
          <p:cNvSpPr>
            <a:spLocks noGrp="1"/>
          </p:cNvSpPr>
          <p:nvPr>
            <p:ph type="pic" idx="2"/>
          </p:nvPr>
        </p:nvSpPr>
        <p:spPr>
          <a:xfrm>
            <a:off x="205694" y="2715561"/>
            <a:ext cx="1600200" cy="1600200"/>
          </a:xfrm>
          <a:prstGeom prst="rect">
            <a:avLst/>
          </a:prstGeom>
          <a:noFill/>
          <a:ln>
            <a:noFill/>
          </a:ln>
        </p:spPr>
      </p:sp>
      <p:sp>
        <p:nvSpPr>
          <p:cNvPr id="79" name="Google Shape;79;p18"/>
          <p:cNvSpPr>
            <a:spLocks noGrp="1"/>
          </p:cNvSpPr>
          <p:nvPr>
            <p:ph type="pic" idx="3"/>
          </p:nvPr>
        </p:nvSpPr>
        <p:spPr>
          <a:xfrm>
            <a:off x="1979425" y="2715561"/>
            <a:ext cx="1600200" cy="1600200"/>
          </a:xfrm>
          <a:prstGeom prst="rect">
            <a:avLst/>
          </a:prstGeom>
          <a:noFill/>
          <a:ln>
            <a:noFill/>
          </a:ln>
        </p:spPr>
      </p:sp>
      <p:sp>
        <p:nvSpPr>
          <p:cNvPr id="80" name="Google Shape;80;p18"/>
          <p:cNvSpPr>
            <a:spLocks noGrp="1"/>
          </p:cNvSpPr>
          <p:nvPr>
            <p:ph type="pic" idx="4"/>
          </p:nvPr>
        </p:nvSpPr>
        <p:spPr>
          <a:xfrm>
            <a:off x="3753205" y="2715561"/>
            <a:ext cx="1600200" cy="1600200"/>
          </a:xfrm>
          <a:prstGeom prst="rect">
            <a:avLst/>
          </a:prstGeom>
          <a:noFill/>
          <a:ln>
            <a:noFill/>
          </a:ln>
        </p:spPr>
      </p:sp>
      <p:sp>
        <p:nvSpPr>
          <p:cNvPr id="81" name="Google Shape;81;p18"/>
          <p:cNvSpPr>
            <a:spLocks noGrp="1"/>
          </p:cNvSpPr>
          <p:nvPr>
            <p:ph type="pic" idx="5"/>
          </p:nvPr>
        </p:nvSpPr>
        <p:spPr>
          <a:xfrm>
            <a:off x="5534456" y="2715561"/>
            <a:ext cx="1600200" cy="1600200"/>
          </a:xfrm>
          <a:prstGeom prst="rect">
            <a:avLst/>
          </a:prstGeom>
          <a:noFill/>
          <a:ln>
            <a:noFill/>
          </a:ln>
        </p:spPr>
      </p:sp>
      <p:sp>
        <p:nvSpPr>
          <p:cNvPr id="82" name="Google Shape;82;p18"/>
          <p:cNvSpPr>
            <a:spLocks noGrp="1"/>
          </p:cNvSpPr>
          <p:nvPr>
            <p:ph type="pic" idx="6"/>
          </p:nvPr>
        </p:nvSpPr>
        <p:spPr>
          <a:xfrm>
            <a:off x="7300765" y="2715561"/>
            <a:ext cx="1600200" cy="1600200"/>
          </a:xfrm>
          <a:prstGeom prst="rect">
            <a:avLst/>
          </a:prstGeom>
          <a:noFill/>
          <a:ln>
            <a:noFill/>
          </a:ln>
        </p:spPr>
      </p:sp>
      <p:sp>
        <p:nvSpPr>
          <p:cNvPr id="83" name="Google Shape;83;p18"/>
          <p:cNvSpPr>
            <a:spLocks noGrp="1"/>
          </p:cNvSpPr>
          <p:nvPr>
            <p:ph type="pic" idx="7"/>
          </p:nvPr>
        </p:nvSpPr>
        <p:spPr>
          <a:xfrm>
            <a:off x="205694" y="972176"/>
            <a:ext cx="1600200" cy="1600200"/>
          </a:xfrm>
          <a:prstGeom prst="rect">
            <a:avLst/>
          </a:prstGeom>
          <a:noFill/>
          <a:ln>
            <a:noFill/>
          </a:ln>
        </p:spPr>
      </p:sp>
      <p:sp>
        <p:nvSpPr>
          <p:cNvPr id="84" name="Google Shape;84;p18"/>
          <p:cNvSpPr>
            <a:spLocks noGrp="1"/>
          </p:cNvSpPr>
          <p:nvPr>
            <p:ph type="pic" idx="8"/>
          </p:nvPr>
        </p:nvSpPr>
        <p:spPr>
          <a:xfrm>
            <a:off x="1979425" y="972176"/>
            <a:ext cx="1600200" cy="1600200"/>
          </a:xfrm>
          <a:prstGeom prst="rect">
            <a:avLst/>
          </a:prstGeom>
          <a:noFill/>
          <a:ln>
            <a:noFill/>
          </a:ln>
        </p:spPr>
      </p:sp>
      <p:sp>
        <p:nvSpPr>
          <p:cNvPr id="85" name="Google Shape;85;p18"/>
          <p:cNvSpPr>
            <a:spLocks noGrp="1"/>
          </p:cNvSpPr>
          <p:nvPr>
            <p:ph type="pic" idx="9"/>
          </p:nvPr>
        </p:nvSpPr>
        <p:spPr>
          <a:xfrm>
            <a:off x="3753205" y="972176"/>
            <a:ext cx="1600200" cy="1600200"/>
          </a:xfrm>
          <a:prstGeom prst="rect">
            <a:avLst/>
          </a:prstGeom>
          <a:noFill/>
          <a:ln>
            <a:noFill/>
          </a:ln>
        </p:spPr>
      </p:sp>
      <p:sp>
        <p:nvSpPr>
          <p:cNvPr id="86" name="Google Shape;86;p18"/>
          <p:cNvSpPr>
            <a:spLocks noGrp="1"/>
          </p:cNvSpPr>
          <p:nvPr>
            <p:ph type="pic" idx="13"/>
          </p:nvPr>
        </p:nvSpPr>
        <p:spPr>
          <a:xfrm>
            <a:off x="5534456" y="972176"/>
            <a:ext cx="1600200" cy="1600200"/>
          </a:xfrm>
          <a:prstGeom prst="rect">
            <a:avLst/>
          </a:prstGeom>
          <a:noFill/>
          <a:ln>
            <a:noFill/>
          </a:ln>
        </p:spPr>
      </p:sp>
      <p:sp>
        <p:nvSpPr>
          <p:cNvPr id="87" name="Google Shape;87;p18"/>
          <p:cNvSpPr>
            <a:spLocks noGrp="1"/>
          </p:cNvSpPr>
          <p:nvPr>
            <p:ph type="pic" idx="14"/>
          </p:nvPr>
        </p:nvSpPr>
        <p:spPr>
          <a:xfrm>
            <a:off x="7300765" y="972176"/>
            <a:ext cx="1600200" cy="1600200"/>
          </a:xfrm>
          <a:prstGeom prst="rect">
            <a:avLst/>
          </a:prstGeom>
          <a:noFill/>
          <a:ln>
            <a:noFill/>
          </a:ln>
        </p:spPr>
      </p:sp>
      <p:sp>
        <p:nvSpPr>
          <p:cNvPr id="88" name="Google Shape;88;p18"/>
          <p:cNvSpPr>
            <a:spLocks noGrp="1"/>
          </p:cNvSpPr>
          <p:nvPr>
            <p:ph type="pic" idx="15"/>
          </p:nvPr>
        </p:nvSpPr>
        <p:spPr>
          <a:xfrm>
            <a:off x="205694" y="4448801"/>
            <a:ext cx="1600200" cy="1600200"/>
          </a:xfrm>
          <a:prstGeom prst="rect">
            <a:avLst/>
          </a:prstGeom>
          <a:noFill/>
          <a:ln>
            <a:noFill/>
          </a:ln>
        </p:spPr>
      </p:sp>
      <p:sp>
        <p:nvSpPr>
          <p:cNvPr id="89" name="Google Shape;89;p18"/>
          <p:cNvSpPr>
            <a:spLocks noGrp="1"/>
          </p:cNvSpPr>
          <p:nvPr>
            <p:ph type="pic" idx="16"/>
          </p:nvPr>
        </p:nvSpPr>
        <p:spPr>
          <a:xfrm>
            <a:off x="1979425" y="4448801"/>
            <a:ext cx="1600200" cy="1600200"/>
          </a:xfrm>
          <a:prstGeom prst="rect">
            <a:avLst/>
          </a:prstGeom>
          <a:noFill/>
          <a:ln>
            <a:noFill/>
          </a:ln>
        </p:spPr>
      </p:sp>
      <p:sp>
        <p:nvSpPr>
          <p:cNvPr id="90" name="Google Shape;90;p18"/>
          <p:cNvSpPr>
            <a:spLocks noGrp="1"/>
          </p:cNvSpPr>
          <p:nvPr>
            <p:ph type="pic" idx="17"/>
          </p:nvPr>
        </p:nvSpPr>
        <p:spPr>
          <a:xfrm>
            <a:off x="3753205" y="4448801"/>
            <a:ext cx="1600200" cy="1600200"/>
          </a:xfrm>
          <a:prstGeom prst="rect">
            <a:avLst/>
          </a:prstGeom>
          <a:noFill/>
          <a:ln>
            <a:noFill/>
          </a:ln>
        </p:spPr>
      </p:sp>
      <p:sp>
        <p:nvSpPr>
          <p:cNvPr id="91" name="Google Shape;91;p18"/>
          <p:cNvSpPr>
            <a:spLocks noGrp="1"/>
          </p:cNvSpPr>
          <p:nvPr>
            <p:ph type="pic" idx="18"/>
          </p:nvPr>
        </p:nvSpPr>
        <p:spPr>
          <a:xfrm>
            <a:off x="5534456" y="4448801"/>
            <a:ext cx="1600200" cy="1600200"/>
          </a:xfrm>
          <a:prstGeom prst="rect">
            <a:avLst/>
          </a:prstGeom>
          <a:noFill/>
          <a:ln>
            <a:noFill/>
          </a:ln>
        </p:spPr>
      </p:sp>
      <p:sp>
        <p:nvSpPr>
          <p:cNvPr id="92" name="Google Shape;92;p18"/>
          <p:cNvSpPr>
            <a:spLocks noGrp="1"/>
          </p:cNvSpPr>
          <p:nvPr>
            <p:ph type="pic" idx="19"/>
          </p:nvPr>
        </p:nvSpPr>
        <p:spPr>
          <a:xfrm>
            <a:off x="7300765" y="4448801"/>
            <a:ext cx="1600200" cy="1600200"/>
          </a:xfrm>
          <a:prstGeom prst="rect">
            <a:avLst/>
          </a:prstGeom>
          <a:noFill/>
          <a:ln>
            <a:noFill/>
          </a:ln>
        </p:spPr>
      </p:sp>
      <p:pic>
        <p:nvPicPr>
          <p:cNvPr id="93" name="Google Shape;93;p18"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94" name="Google Shape;94;p18"/>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59112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chemeClr val="lt1">
            <a:alpha val="0"/>
          </a:schemeClr>
        </a:solidFill>
        <a:effectLst/>
      </p:bgPr>
    </p:bg>
    <p:spTree>
      <p:nvGrpSpPr>
        <p:cNvPr id="1" name="Shape 95"/>
        <p:cNvGrpSpPr/>
        <p:nvPr/>
      </p:nvGrpSpPr>
      <p:grpSpPr>
        <a:xfrm>
          <a:off x="0" y="0"/>
          <a:ext cx="0" cy="0"/>
          <a:chOff x="0" y="0"/>
          <a:chExt cx="0" cy="0"/>
        </a:xfrm>
      </p:grpSpPr>
      <p:sp>
        <p:nvSpPr>
          <p:cNvPr id="96" name="Google Shape;96;p19"/>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9"/>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98" name="Google Shape;98;p19"/>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9" name="Google Shape;99;p19"/>
          <p:cNvPicPr preferRelativeResize="0"/>
          <p:nvPr/>
        </p:nvPicPr>
        <p:blipFill rotWithShape="1">
          <a:blip r:embed="rId2">
            <a:alphaModFix/>
          </a:blip>
          <a:srcRect t="14599" b="36987"/>
          <a:stretch/>
        </p:blipFill>
        <p:spPr>
          <a:xfrm>
            <a:off x="-17762" y="817011"/>
            <a:ext cx="9189720" cy="2966102"/>
          </a:xfrm>
          <a:prstGeom prst="rect">
            <a:avLst/>
          </a:prstGeom>
          <a:noFill/>
          <a:ln w="9525" cap="flat" cmpd="sng">
            <a:solidFill>
              <a:schemeClr val="accent1"/>
            </a:solidFill>
            <a:prstDash val="solid"/>
            <a:round/>
            <a:headEnd type="none" w="sm" len="sm"/>
            <a:tailEnd type="none" w="sm" len="sm"/>
          </a:ln>
        </p:spPr>
      </p:pic>
      <p:pic>
        <p:nvPicPr>
          <p:cNvPr id="100" name="Google Shape;100;p19"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2039494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lt1">
            <a:alpha val="0"/>
          </a:schemeClr>
        </a:solidFill>
        <a:effectLst/>
      </p:bgPr>
    </p:bg>
    <p:spTree>
      <p:nvGrpSpPr>
        <p:cNvPr id="1" name="Shape 101"/>
        <p:cNvGrpSpPr/>
        <p:nvPr/>
      </p:nvGrpSpPr>
      <p:grpSpPr>
        <a:xfrm>
          <a:off x="0" y="0"/>
          <a:ext cx="0" cy="0"/>
          <a:chOff x="0" y="0"/>
          <a:chExt cx="0" cy="0"/>
        </a:xfrm>
      </p:grpSpPr>
      <p:sp>
        <p:nvSpPr>
          <p:cNvPr id="102" name="Google Shape;102;p20"/>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20"/>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04" name="Google Shape;104;p20"/>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5" name="Google Shape;105;p20"/>
          <p:cNvPicPr preferRelativeResize="0"/>
          <p:nvPr/>
        </p:nvPicPr>
        <p:blipFill rotWithShape="1">
          <a:blip r:embed="rId2">
            <a:alphaModFix/>
          </a:blip>
          <a:srcRect t="10915" b="40728"/>
          <a:stretch/>
        </p:blipFill>
        <p:spPr>
          <a:xfrm>
            <a:off x="-17762" y="817011"/>
            <a:ext cx="9189720" cy="2966102"/>
          </a:xfrm>
          <a:prstGeom prst="rect">
            <a:avLst/>
          </a:prstGeom>
          <a:noFill/>
          <a:ln>
            <a:noFill/>
          </a:ln>
        </p:spPr>
      </p:pic>
      <p:pic>
        <p:nvPicPr>
          <p:cNvPr id="106" name="Google Shape;106;p20"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3203347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solidFill>
          <a:schemeClr val="lt1">
            <a:alpha val="0"/>
          </a:schemeClr>
        </a:solid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21"/>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10" name="Google Shape;110;p21"/>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1" name="Google Shape;111;p21"/>
          <p:cNvPicPr preferRelativeResize="0"/>
          <p:nvPr/>
        </p:nvPicPr>
        <p:blipFill rotWithShape="1">
          <a:blip r:embed="rId2">
            <a:alphaModFix/>
          </a:blip>
          <a:srcRect t="16134" b="35511"/>
          <a:stretch/>
        </p:blipFill>
        <p:spPr>
          <a:xfrm>
            <a:off x="-17762" y="817011"/>
            <a:ext cx="9189720" cy="2966102"/>
          </a:xfrm>
          <a:prstGeom prst="rect">
            <a:avLst/>
          </a:prstGeom>
          <a:noFill/>
          <a:ln>
            <a:noFill/>
          </a:ln>
        </p:spPr>
      </p:pic>
      <p:pic>
        <p:nvPicPr>
          <p:cNvPr id="112" name="Google Shape;112;p21"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865180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solidFill>
          <a:schemeClr val="lt1">
            <a:alpha val="0"/>
          </a:schemeClr>
        </a:solidFill>
        <a:effectLst/>
      </p:bgPr>
    </p:bg>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22"/>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16" name="Google Shape;116;p22"/>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7" name="Google Shape;117;p22"/>
          <p:cNvPicPr preferRelativeResize="0"/>
          <p:nvPr/>
        </p:nvPicPr>
        <p:blipFill rotWithShape="1">
          <a:blip r:embed="rId2">
            <a:alphaModFix/>
          </a:blip>
          <a:srcRect t="39238" b="12406"/>
          <a:stretch/>
        </p:blipFill>
        <p:spPr>
          <a:xfrm>
            <a:off x="-17762" y="817011"/>
            <a:ext cx="9189720" cy="2966102"/>
          </a:xfrm>
          <a:prstGeom prst="rect">
            <a:avLst/>
          </a:prstGeom>
          <a:noFill/>
          <a:ln>
            <a:noFill/>
          </a:ln>
        </p:spPr>
      </p:pic>
      <p:pic>
        <p:nvPicPr>
          <p:cNvPr id="118" name="Google Shape;118;p22"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269691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smtClean="0"/>
              <a:t>Fare clic per modificare stili del testo dello schema</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smtClean="0"/>
              <a:t>Fare clic per modificare stili del testo dello schema</a:t>
            </a:r>
          </a:p>
        </p:txBody>
      </p:sp>
      <p:pic>
        <p:nvPicPr>
          <p:cNvPr id="13" name="Picture 12"/>
          <p:cNvPicPr>
            <a:picLocks noChangeAspect="1"/>
          </p:cNvPicPr>
          <p:nvPr userDrawn="1"/>
        </p:nvPicPr>
        <p:blipFill rotWithShape="1">
          <a:blip r:embed="rId2"/>
          <a:srcRect t="10916" b="40730"/>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44814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solidFill>
          <a:schemeClr val="lt1">
            <a:alpha val="0"/>
          </a:schemeClr>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Google Shape;121;p23"/>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22" name="Google Shape;122;p23"/>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3" name="Google Shape;123;p23"/>
          <p:cNvPicPr preferRelativeResize="0"/>
          <p:nvPr/>
        </p:nvPicPr>
        <p:blipFill rotWithShape="1">
          <a:blip r:embed="rId2">
            <a:alphaModFix/>
          </a:blip>
          <a:srcRect l="7732" r="7730"/>
          <a:stretch/>
        </p:blipFill>
        <p:spPr>
          <a:xfrm>
            <a:off x="-17762" y="817011"/>
            <a:ext cx="9189720" cy="2966102"/>
          </a:xfrm>
          <a:prstGeom prst="rect">
            <a:avLst/>
          </a:prstGeom>
          <a:noFill/>
          <a:ln>
            <a:noFill/>
          </a:ln>
        </p:spPr>
      </p:pic>
      <p:pic>
        <p:nvPicPr>
          <p:cNvPr id="124" name="Google Shape;124;p23"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935462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bg>
      <p:bgPr>
        <a:solidFill>
          <a:schemeClr val="lt1">
            <a:alpha val="0"/>
          </a:schemeClr>
        </a:solidFill>
        <a:effectLst/>
      </p:bgPr>
    </p:bg>
    <p:spTree>
      <p:nvGrpSpPr>
        <p:cNvPr id="1" name="Shape 17"/>
        <p:cNvGrpSpPr/>
        <p:nvPr/>
      </p:nvGrpSpPr>
      <p:grpSpPr>
        <a:xfrm>
          <a:off x="0" y="0"/>
          <a:ext cx="0" cy="0"/>
          <a:chOff x="0" y="0"/>
          <a:chExt cx="0" cy="0"/>
        </a:xfrm>
      </p:grpSpPr>
      <p:sp>
        <p:nvSpPr>
          <p:cNvPr id="18" name="Google Shape;18;p11"/>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11"/>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20" name="Google Shape;20;p11"/>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1" name="Google Shape;21;p11" descr="14-0218-16D.lr.jpg"/>
          <p:cNvPicPr preferRelativeResize="0"/>
          <p:nvPr/>
        </p:nvPicPr>
        <p:blipFill rotWithShape="1">
          <a:blip r:embed="rId2">
            <a:alphaModFix/>
          </a:blip>
          <a:srcRect t="25815" b="25769"/>
          <a:stretch/>
        </p:blipFill>
        <p:spPr>
          <a:xfrm>
            <a:off x="-17762" y="817011"/>
            <a:ext cx="9189720" cy="2966102"/>
          </a:xfrm>
          <a:prstGeom prst="rect">
            <a:avLst/>
          </a:prstGeom>
          <a:noFill/>
          <a:ln>
            <a:noFill/>
          </a:ln>
        </p:spPr>
      </p:pic>
      <p:pic>
        <p:nvPicPr>
          <p:cNvPr id="22" name="Google Shape;22;p11"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2753944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1">
            <a:alpha val="0"/>
          </a:schemeClr>
        </a:solidFill>
        <a:effectLst/>
      </p:bgPr>
    </p:bg>
    <p:spTree>
      <p:nvGrpSpPr>
        <p:cNvPr id="1" name="Shape 23"/>
        <p:cNvGrpSpPr/>
        <p:nvPr/>
      </p:nvGrpSpPr>
      <p:grpSpPr>
        <a:xfrm>
          <a:off x="0" y="0"/>
          <a:ext cx="0" cy="0"/>
          <a:chOff x="0" y="0"/>
          <a:chExt cx="0" cy="0"/>
        </a:xfrm>
      </p:grpSpPr>
      <p:sp>
        <p:nvSpPr>
          <p:cNvPr id="24" name="Google Shape;24;p12"/>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12"/>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26" name="Google Shape;26;p12"/>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7" name="Google Shape;27;p12"/>
          <p:cNvPicPr preferRelativeResize="0"/>
          <p:nvPr/>
        </p:nvPicPr>
        <p:blipFill rotWithShape="1">
          <a:blip r:embed="rId2">
            <a:alphaModFix/>
          </a:blip>
          <a:srcRect t="27868" b="27866"/>
          <a:stretch/>
        </p:blipFill>
        <p:spPr>
          <a:xfrm>
            <a:off x="-17762" y="817011"/>
            <a:ext cx="9189720" cy="2966102"/>
          </a:xfrm>
          <a:prstGeom prst="rect">
            <a:avLst/>
          </a:prstGeom>
          <a:noFill/>
          <a:ln>
            <a:noFill/>
          </a:ln>
        </p:spPr>
      </p:pic>
      <p:pic>
        <p:nvPicPr>
          <p:cNvPr id="28" name="Google Shape;28;p12"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4185740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Logo Bottom: Picture &amp; Caption">
  <p:cSld name="Logo Bottom: Picture &amp; Caption">
    <p:spTree>
      <p:nvGrpSpPr>
        <p:cNvPr id="1" name="Shape 29"/>
        <p:cNvGrpSpPr/>
        <p:nvPr/>
      </p:nvGrpSpPr>
      <p:grpSpPr>
        <a:xfrm>
          <a:off x="0" y="0"/>
          <a:ext cx="0" cy="0"/>
          <a:chOff x="0" y="0"/>
          <a:chExt cx="0" cy="0"/>
        </a:xfrm>
      </p:grpSpPr>
      <p:sp>
        <p:nvSpPr>
          <p:cNvPr id="30" name="Google Shape;30;p13"/>
          <p:cNvSpPr>
            <a:spLocks noGrp="1"/>
          </p:cNvSpPr>
          <p:nvPr>
            <p:ph type="pic" idx="2"/>
          </p:nvPr>
        </p:nvSpPr>
        <p:spPr>
          <a:xfrm>
            <a:off x="224073" y="971550"/>
            <a:ext cx="8686800" cy="3726717"/>
          </a:xfrm>
          <a:prstGeom prst="rect">
            <a:avLst/>
          </a:prstGeom>
          <a:noFill/>
          <a:ln>
            <a:noFill/>
          </a:ln>
        </p:spPr>
      </p:sp>
      <p:sp>
        <p:nvSpPr>
          <p:cNvPr id="31" name="Google Shape;31;p13"/>
          <p:cNvSpPr txBox="1">
            <a:spLocks noGrp="1"/>
          </p:cNvSpPr>
          <p:nvPr>
            <p:ph type="body" idx="1"/>
          </p:nvPr>
        </p:nvSpPr>
        <p:spPr>
          <a:xfrm>
            <a:off x="224073" y="4943005"/>
            <a:ext cx="8686800" cy="109125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2" name="Google Shape;32;p13"/>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F14D279-7547-458D-A121-3C3D9C4BC771}" type="datetime1">
              <a:rPr lang="en-US" smtClean="0"/>
              <a:t>8/29/2022</a:t>
            </a:fld>
            <a:endParaRPr/>
          </a:p>
        </p:txBody>
      </p:sp>
      <p:sp>
        <p:nvSpPr>
          <p:cNvPr id="33" name="Google Shape;33;p13"/>
          <p:cNvSpPr txBox="1">
            <a:spLocks noGrp="1"/>
          </p:cNvSpPr>
          <p:nvPr>
            <p:ph type="ftr" idx="11"/>
          </p:nvPr>
        </p:nvSpPr>
        <p:spPr>
          <a:xfrm>
            <a:off x="1530603" y="6504213"/>
            <a:ext cx="625195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34" name="Google Shape;34;p13"/>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35" name="Google Shape;35;p13"/>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36" name="Google Shape;36;p13"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37" name="Google Shape;37;p13"/>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83377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Logo Bottom: Comparison">
  <p:cSld name="Logo Bottom: Comparison">
    <p:spTree>
      <p:nvGrpSpPr>
        <p:cNvPr id="1" name="Shape 38"/>
        <p:cNvGrpSpPr/>
        <p:nvPr/>
      </p:nvGrpSpPr>
      <p:grpSpPr>
        <a:xfrm>
          <a:off x="0" y="0"/>
          <a:ext cx="0" cy="0"/>
          <a:chOff x="0" y="0"/>
          <a:chExt cx="0" cy="0"/>
        </a:xfrm>
      </p:grpSpPr>
      <p:sp>
        <p:nvSpPr>
          <p:cNvPr id="39" name="Google Shape;39;p14"/>
          <p:cNvSpPr txBox="1">
            <a:spLocks noGrp="1"/>
          </p:cNvSpPr>
          <p:nvPr>
            <p:ph type="body" idx="1"/>
          </p:nvPr>
        </p:nvSpPr>
        <p:spPr>
          <a:xfrm>
            <a:off x="228601" y="971550"/>
            <a:ext cx="4206240" cy="3633788"/>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14"/>
          <p:cNvSpPr txBox="1">
            <a:spLocks noGrp="1"/>
          </p:cNvSpPr>
          <p:nvPr>
            <p:ph type="body" idx="2"/>
          </p:nvPr>
        </p:nvSpPr>
        <p:spPr>
          <a:xfrm>
            <a:off x="4692452" y="971550"/>
            <a:ext cx="4215383" cy="3633788"/>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14"/>
          <p:cNvSpPr txBox="1">
            <a:spLocks noGrp="1"/>
          </p:cNvSpPr>
          <p:nvPr>
            <p:ph type="body" idx="3"/>
          </p:nvPr>
        </p:nvSpPr>
        <p:spPr>
          <a:xfrm>
            <a:off x="229365" y="4765101"/>
            <a:ext cx="4205476" cy="126581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2" name="Google Shape;42;p14"/>
          <p:cNvSpPr txBox="1">
            <a:spLocks noGrp="1"/>
          </p:cNvSpPr>
          <p:nvPr>
            <p:ph type="body" idx="4"/>
          </p:nvPr>
        </p:nvSpPr>
        <p:spPr>
          <a:xfrm>
            <a:off x="4692450" y="4765101"/>
            <a:ext cx="4206239" cy="126581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3" name="Google Shape;43;p14"/>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8C94F82A-A2AF-493C-8744-4F288C4253C8}" type="datetime1">
              <a:rPr lang="en-US" smtClean="0"/>
              <a:t>8/29/2022</a:t>
            </a:fld>
            <a:endParaRPr/>
          </a:p>
        </p:txBody>
      </p:sp>
      <p:sp>
        <p:nvSpPr>
          <p:cNvPr id="44" name="Google Shape;44;p14"/>
          <p:cNvSpPr txBox="1">
            <a:spLocks noGrp="1"/>
          </p:cNvSpPr>
          <p:nvPr>
            <p:ph type="ftr" idx="11"/>
          </p:nvPr>
        </p:nvSpPr>
        <p:spPr>
          <a:xfrm>
            <a:off x="1530602" y="6504213"/>
            <a:ext cx="626211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45" name="Google Shape;45;p14"/>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46" name="Google Shape;46;p14"/>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47" name="Google Shape;47;p14"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48" name="Google Shape;48;p14"/>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255882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Logo Bottom: Title &amp; Content">
  <p:cSld name="Logo Bottom: Title &amp; Content">
    <p:spTree>
      <p:nvGrpSpPr>
        <p:cNvPr id="1" name="Shape 49"/>
        <p:cNvGrpSpPr/>
        <p:nvPr/>
      </p:nvGrpSpPr>
      <p:grpSpPr>
        <a:xfrm>
          <a:off x="0" y="0"/>
          <a:ext cx="0" cy="0"/>
          <a:chOff x="0" y="0"/>
          <a:chExt cx="0" cy="0"/>
        </a:xfrm>
      </p:grpSpPr>
      <p:sp>
        <p:nvSpPr>
          <p:cNvPr id="50" name="Google Shape;50;p15"/>
          <p:cNvSpPr txBox="1">
            <a:spLocks noGrp="1"/>
          </p:cNvSpPr>
          <p:nvPr>
            <p:ph type="body" idx="1"/>
          </p:nvPr>
        </p:nvSpPr>
        <p:spPr>
          <a:xfrm>
            <a:off x="228600" y="971550"/>
            <a:ext cx="8672513" cy="5059363"/>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5"/>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52" name="Google Shape;52;p15"/>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B85B5CCF-22D2-4543-B4F3-CE3946BC6D40}" type="datetime1">
              <a:rPr lang="en-US" smtClean="0"/>
              <a:t>8/29/2022</a:t>
            </a:fld>
            <a:endParaRPr/>
          </a:p>
        </p:txBody>
      </p:sp>
      <p:sp>
        <p:nvSpPr>
          <p:cNvPr id="53" name="Google Shape;53;p15"/>
          <p:cNvSpPr txBox="1">
            <a:spLocks noGrp="1"/>
          </p:cNvSpPr>
          <p:nvPr>
            <p:ph type="ftr" idx="11"/>
          </p:nvPr>
        </p:nvSpPr>
        <p:spPr>
          <a:xfrm>
            <a:off x="1530603" y="6504213"/>
            <a:ext cx="626211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54" name="Google Shape;54;p15"/>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pic>
        <p:nvPicPr>
          <p:cNvPr id="55" name="Google Shape;55;p15"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56" name="Google Shape;56;p15"/>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9680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Logo Bottom: Content &amp; Caption">
  <p:cSld name="Logo Bottom: Content &amp; Caption">
    <p:spTree>
      <p:nvGrpSpPr>
        <p:cNvPr id="1" name="Shape 57"/>
        <p:cNvGrpSpPr/>
        <p:nvPr/>
      </p:nvGrpSpPr>
      <p:grpSpPr>
        <a:xfrm>
          <a:off x="0" y="0"/>
          <a:ext cx="0" cy="0"/>
          <a:chOff x="0" y="0"/>
          <a:chExt cx="0" cy="0"/>
        </a:xfrm>
      </p:grpSpPr>
      <p:sp>
        <p:nvSpPr>
          <p:cNvPr id="58" name="Google Shape;58;p16"/>
          <p:cNvSpPr txBox="1">
            <a:spLocks noGrp="1"/>
          </p:cNvSpPr>
          <p:nvPr>
            <p:ph type="body" idx="1"/>
          </p:nvPr>
        </p:nvSpPr>
        <p:spPr>
          <a:xfrm>
            <a:off x="228600" y="958849"/>
            <a:ext cx="3027894" cy="502267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9" name="Google Shape;59;p16"/>
          <p:cNvSpPr txBox="1">
            <a:spLocks noGrp="1"/>
          </p:cNvSpPr>
          <p:nvPr>
            <p:ph type="body" idx="2"/>
          </p:nvPr>
        </p:nvSpPr>
        <p:spPr>
          <a:xfrm>
            <a:off x="3542712" y="958850"/>
            <a:ext cx="5347605" cy="5022675"/>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6"/>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2484CB85-951A-48BF-AD4C-A873475F8A05}" type="datetime1">
              <a:rPr lang="en-US" smtClean="0"/>
              <a:t>8/29/2022</a:t>
            </a:fld>
            <a:endParaRPr/>
          </a:p>
        </p:txBody>
      </p:sp>
      <p:sp>
        <p:nvSpPr>
          <p:cNvPr id="61" name="Google Shape;61;p16"/>
          <p:cNvSpPr txBox="1">
            <a:spLocks noGrp="1"/>
          </p:cNvSpPr>
          <p:nvPr>
            <p:ph type="ftr" idx="11"/>
          </p:nvPr>
        </p:nvSpPr>
        <p:spPr>
          <a:xfrm>
            <a:off x="1530601" y="6504213"/>
            <a:ext cx="6262119" cy="2500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62" name="Google Shape;62;p16"/>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63" name="Google Shape;63;p16"/>
          <p:cNvSpPr txBox="1">
            <a:spLocks noGrp="1"/>
          </p:cNvSpPr>
          <p:nvPr>
            <p:ph type="title"/>
          </p:nvPr>
        </p:nvSpPr>
        <p:spPr>
          <a:xfrm>
            <a:off x="228600" y="254026"/>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64" name="Google Shape;64;p16"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65" name="Google Shape;65;p16"/>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2048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Picture Layout">
  <p:cSld name="Picture Layout">
    <p:spTree>
      <p:nvGrpSpPr>
        <p:cNvPr id="1" name="Shape 66"/>
        <p:cNvGrpSpPr/>
        <p:nvPr/>
      </p:nvGrpSpPr>
      <p:grpSpPr>
        <a:xfrm>
          <a:off x="0" y="0"/>
          <a:ext cx="0" cy="0"/>
          <a:chOff x="0" y="0"/>
          <a:chExt cx="0" cy="0"/>
        </a:xfrm>
      </p:grpSpPr>
      <p:sp>
        <p:nvSpPr>
          <p:cNvPr id="67" name="Google Shape;67;p17"/>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C667AE06-1EDF-4331-82EE-69562A1A7FBE}" type="datetime1">
              <a:rPr lang="en-US" smtClean="0"/>
              <a:t>8/29/2022</a:t>
            </a:fld>
            <a:endParaRPr/>
          </a:p>
        </p:txBody>
      </p:sp>
      <p:sp>
        <p:nvSpPr>
          <p:cNvPr id="68" name="Google Shape;68;p17"/>
          <p:cNvSpPr txBox="1">
            <a:spLocks noGrp="1"/>
          </p:cNvSpPr>
          <p:nvPr>
            <p:ph type="ftr" idx="11"/>
          </p:nvPr>
        </p:nvSpPr>
        <p:spPr>
          <a:xfrm>
            <a:off x="1530602" y="6504213"/>
            <a:ext cx="6260399"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69" name="Google Shape;69;p17"/>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70" name="Google Shape;70;p17"/>
          <p:cNvSpPr>
            <a:spLocks noGrp="1"/>
          </p:cNvSpPr>
          <p:nvPr>
            <p:ph type="pic" idx="2"/>
          </p:nvPr>
        </p:nvSpPr>
        <p:spPr>
          <a:xfrm>
            <a:off x="222250" y="254000"/>
            <a:ext cx="8675688" cy="5802923"/>
          </a:xfrm>
          <a:prstGeom prst="rect">
            <a:avLst/>
          </a:prstGeom>
          <a:noFill/>
          <a:ln>
            <a:noFill/>
          </a:ln>
        </p:spPr>
      </p:sp>
      <p:pic>
        <p:nvPicPr>
          <p:cNvPr id="71" name="Google Shape;71;p17"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72" name="Google Shape;72;p17"/>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01471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Logo Bottom: Extra Logos">
  <p:cSld name="Logo Bottom: Extra Logos">
    <p:spTree>
      <p:nvGrpSpPr>
        <p:cNvPr id="1" name="Shape 73"/>
        <p:cNvGrpSpPr/>
        <p:nvPr/>
      </p:nvGrpSpPr>
      <p:grpSpPr>
        <a:xfrm>
          <a:off x="0" y="0"/>
          <a:ext cx="0" cy="0"/>
          <a:chOff x="0" y="0"/>
          <a:chExt cx="0" cy="0"/>
        </a:xfrm>
      </p:grpSpPr>
      <p:sp>
        <p:nvSpPr>
          <p:cNvPr id="74" name="Google Shape;74;p18"/>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2321B62C-BC92-4638-968E-0B6E1B5A452B}" type="datetime1">
              <a:rPr lang="en-US" smtClean="0"/>
              <a:t>8/29/2022</a:t>
            </a:fld>
            <a:endParaRPr/>
          </a:p>
        </p:txBody>
      </p:sp>
      <p:sp>
        <p:nvSpPr>
          <p:cNvPr id="75" name="Google Shape;75;p18"/>
          <p:cNvSpPr txBox="1">
            <a:spLocks noGrp="1"/>
          </p:cNvSpPr>
          <p:nvPr>
            <p:ph type="ftr" idx="11"/>
          </p:nvPr>
        </p:nvSpPr>
        <p:spPr>
          <a:xfrm>
            <a:off x="1530603" y="6504213"/>
            <a:ext cx="627227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76" name="Google Shape;76;p18"/>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77" name="Google Shape;77;p18"/>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78" name="Google Shape;78;p18"/>
          <p:cNvSpPr>
            <a:spLocks noGrp="1"/>
          </p:cNvSpPr>
          <p:nvPr>
            <p:ph type="pic" idx="2"/>
          </p:nvPr>
        </p:nvSpPr>
        <p:spPr>
          <a:xfrm>
            <a:off x="205694" y="2715561"/>
            <a:ext cx="1600200" cy="1600200"/>
          </a:xfrm>
          <a:prstGeom prst="rect">
            <a:avLst/>
          </a:prstGeom>
          <a:noFill/>
          <a:ln>
            <a:noFill/>
          </a:ln>
        </p:spPr>
      </p:sp>
      <p:sp>
        <p:nvSpPr>
          <p:cNvPr id="79" name="Google Shape;79;p18"/>
          <p:cNvSpPr>
            <a:spLocks noGrp="1"/>
          </p:cNvSpPr>
          <p:nvPr>
            <p:ph type="pic" idx="3"/>
          </p:nvPr>
        </p:nvSpPr>
        <p:spPr>
          <a:xfrm>
            <a:off x="1979425" y="2715561"/>
            <a:ext cx="1600200" cy="1600200"/>
          </a:xfrm>
          <a:prstGeom prst="rect">
            <a:avLst/>
          </a:prstGeom>
          <a:noFill/>
          <a:ln>
            <a:noFill/>
          </a:ln>
        </p:spPr>
      </p:sp>
      <p:sp>
        <p:nvSpPr>
          <p:cNvPr id="80" name="Google Shape;80;p18"/>
          <p:cNvSpPr>
            <a:spLocks noGrp="1"/>
          </p:cNvSpPr>
          <p:nvPr>
            <p:ph type="pic" idx="4"/>
          </p:nvPr>
        </p:nvSpPr>
        <p:spPr>
          <a:xfrm>
            <a:off x="3753205" y="2715561"/>
            <a:ext cx="1600200" cy="1600200"/>
          </a:xfrm>
          <a:prstGeom prst="rect">
            <a:avLst/>
          </a:prstGeom>
          <a:noFill/>
          <a:ln>
            <a:noFill/>
          </a:ln>
        </p:spPr>
      </p:sp>
      <p:sp>
        <p:nvSpPr>
          <p:cNvPr id="81" name="Google Shape;81;p18"/>
          <p:cNvSpPr>
            <a:spLocks noGrp="1"/>
          </p:cNvSpPr>
          <p:nvPr>
            <p:ph type="pic" idx="5"/>
          </p:nvPr>
        </p:nvSpPr>
        <p:spPr>
          <a:xfrm>
            <a:off x="5534456" y="2715561"/>
            <a:ext cx="1600200" cy="1600200"/>
          </a:xfrm>
          <a:prstGeom prst="rect">
            <a:avLst/>
          </a:prstGeom>
          <a:noFill/>
          <a:ln>
            <a:noFill/>
          </a:ln>
        </p:spPr>
      </p:sp>
      <p:sp>
        <p:nvSpPr>
          <p:cNvPr id="82" name="Google Shape;82;p18"/>
          <p:cNvSpPr>
            <a:spLocks noGrp="1"/>
          </p:cNvSpPr>
          <p:nvPr>
            <p:ph type="pic" idx="6"/>
          </p:nvPr>
        </p:nvSpPr>
        <p:spPr>
          <a:xfrm>
            <a:off x="7300765" y="2715561"/>
            <a:ext cx="1600200" cy="1600200"/>
          </a:xfrm>
          <a:prstGeom prst="rect">
            <a:avLst/>
          </a:prstGeom>
          <a:noFill/>
          <a:ln>
            <a:noFill/>
          </a:ln>
        </p:spPr>
      </p:sp>
      <p:sp>
        <p:nvSpPr>
          <p:cNvPr id="83" name="Google Shape;83;p18"/>
          <p:cNvSpPr>
            <a:spLocks noGrp="1"/>
          </p:cNvSpPr>
          <p:nvPr>
            <p:ph type="pic" idx="7"/>
          </p:nvPr>
        </p:nvSpPr>
        <p:spPr>
          <a:xfrm>
            <a:off x="205694" y="972176"/>
            <a:ext cx="1600200" cy="1600200"/>
          </a:xfrm>
          <a:prstGeom prst="rect">
            <a:avLst/>
          </a:prstGeom>
          <a:noFill/>
          <a:ln>
            <a:noFill/>
          </a:ln>
        </p:spPr>
      </p:sp>
      <p:sp>
        <p:nvSpPr>
          <p:cNvPr id="84" name="Google Shape;84;p18"/>
          <p:cNvSpPr>
            <a:spLocks noGrp="1"/>
          </p:cNvSpPr>
          <p:nvPr>
            <p:ph type="pic" idx="8"/>
          </p:nvPr>
        </p:nvSpPr>
        <p:spPr>
          <a:xfrm>
            <a:off x="1979425" y="972176"/>
            <a:ext cx="1600200" cy="1600200"/>
          </a:xfrm>
          <a:prstGeom prst="rect">
            <a:avLst/>
          </a:prstGeom>
          <a:noFill/>
          <a:ln>
            <a:noFill/>
          </a:ln>
        </p:spPr>
      </p:sp>
      <p:sp>
        <p:nvSpPr>
          <p:cNvPr id="85" name="Google Shape;85;p18"/>
          <p:cNvSpPr>
            <a:spLocks noGrp="1"/>
          </p:cNvSpPr>
          <p:nvPr>
            <p:ph type="pic" idx="9"/>
          </p:nvPr>
        </p:nvSpPr>
        <p:spPr>
          <a:xfrm>
            <a:off x="3753205" y="972176"/>
            <a:ext cx="1600200" cy="1600200"/>
          </a:xfrm>
          <a:prstGeom prst="rect">
            <a:avLst/>
          </a:prstGeom>
          <a:noFill/>
          <a:ln>
            <a:noFill/>
          </a:ln>
        </p:spPr>
      </p:sp>
      <p:sp>
        <p:nvSpPr>
          <p:cNvPr id="86" name="Google Shape;86;p18"/>
          <p:cNvSpPr>
            <a:spLocks noGrp="1"/>
          </p:cNvSpPr>
          <p:nvPr>
            <p:ph type="pic" idx="13"/>
          </p:nvPr>
        </p:nvSpPr>
        <p:spPr>
          <a:xfrm>
            <a:off x="5534456" y="972176"/>
            <a:ext cx="1600200" cy="1600200"/>
          </a:xfrm>
          <a:prstGeom prst="rect">
            <a:avLst/>
          </a:prstGeom>
          <a:noFill/>
          <a:ln>
            <a:noFill/>
          </a:ln>
        </p:spPr>
      </p:sp>
      <p:sp>
        <p:nvSpPr>
          <p:cNvPr id="87" name="Google Shape;87;p18"/>
          <p:cNvSpPr>
            <a:spLocks noGrp="1"/>
          </p:cNvSpPr>
          <p:nvPr>
            <p:ph type="pic" idx="14"/>
          </p:nvPr>
        </p:nvSpPr>
        <p:spPr>
          <a:xfrm>
            <a:off x="7300765" y="972176"/>
            <a:ext cx="1600200" cy="1600200"/>
          </a:xfrm>
          <a:prstGeom prst="rect">
            <a:avLst/>
          </a:prstGeom>
          <a:noFill/>
          <a:ln>
            <a:noFill/>
          </a:ln>
        </p:spPr>
      </p:sp>
      <p:sp>
        <p:nvSpPr>
          <p:cNvPr id="88" name="Google Shape;88;p18"/>
          <p:cNvSpPr>
            <a:spLocks noGrp="1"/>
          </p:cNvSpPr>
          <p:nvPr>
            <p:ph type="pic" idx="15"/>
          </p:nvPr>
        </p:nvSpPr>
        <p:spPr>
          <a:xfrm>
            <a:off x="205694" y="4448801"/>
            <a:ext cx="1600200" cy="1600200"/>
          </a:xfrm>
          <a:prstGeom prst="rect">
            <a:avLst/>
          </a:prstGeom>
          <a:noFill/>
          <a:ln>
            <a:noFill/>
          </a:ln>
        </p:spPr>
      </p:sp>
      <p:sp>
        <p:nvSpPr>
          <p:cNvPr id="89" name="Google Shape;89;p18"/>
          <p:cNvSpPr>
            <a:spLocks noGrp="1"/>
          </p:cNvSpPr>
          <p:nvPr>
            <p:ph type="pic" idx="16"/>
          </p:nvPr>
        </p:nvSpPr>
        <p:spPr>
          <a:xfrm>
            <a:off x="1979425" y="4448801"/>
            <a:ext cx="1600200" cy="1600200"/>
          </a:xfrm>
          <a:prstGeom prst="rect">
            <a:avLst/>
          </a:prstGeom>
          <a:noFill/>
          <a:ln>
            <a:noFill/>
          </a:ln>
        </p:spPr>
      </p:sp>
      <p:sp>
        <p:nvSpPr>
          <p:cNvPr id="90" name="Google Shape;90;p18"/>
          <p:cNvSpPr>
            <a:spLocks noGrp="1"/>
          </p:cNvSpPr>
          <p:nvPr>
            <p:ph type="pic" idx="17"/>
          </p:nvPr>
        </p:nvSpPr>
        <p:spPr>
          <a:xfrm>
            <a:off x="3753205" y="4448801"/>
            <a:ext cx="1600200" cy="1600200"/>
          </a:xfrm>
          <a:prstGeom prst="rect">
            <a:avLst/>
          </a:prstGeom>
          <a:noFill/>
          <a:ln>
            <a:noFill/>
          </a:ln>
        </p:spPr>
      </p:sp>
      <p:sp>
        <p:nvSpPr>
          <p:cNvPr id="91" name="Google Shape;91;p18"/>
          <p:cNvSpPr>
            <a:spLocks noGrp="1"/>
          </p:cNvSpPr>
          <p:nvPr>
            <p:ph type="pic" idx="18"/>
          </p:nvPr>
        </p:nvSpPr>
        <p:spPr>
          <a:xfrm>
            <a:off x="5534456" y="4448801"/>
            <a:ext cx="1600200" cy="1600200"/>
          </a:xfrm>
          <a:prstGeom prst="rect">
            <a:avLst/>
          </a:prstGeom>
          <a:noFill/>
          <a:ln>
            <a:noFill/>
          </a:ln>
        </p:spPr>
      </p:sp>
      <p:sp>
        <p:nvSpPr>
          <p:cNvPr id="92" name="Google Shape;92;p18"/>
          <p:cNvSpPr>
            <a:spLocks noGrp="1"/>
          </p:cNvSpPr>
          <p:nvPr>
            <p:ph type="pic" idx="19"/>
          </p:nvPr>
        </p:nvSpPr>
        <p:spPr>
          <a:xfrm>
            <a:off x="7300765" y="4448801"/>
            <a:ext cx="1600200" cy="1600200"/>
          </a:xfrm>
          <a:prstGeom prst="rect">
            <a:avLst/>
          </a:prstGeom>
          <a:noFill/>
          <a:ln>
            <a:noFill/>
          </a:ln>
        </p:spPr>
      </p:sp>
      <p:pic>
        <p:nvPicPr>
          <p:cNvPr id="93" name="Google Shape;93;p18"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94" name="Google Shape;94;p18"/>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30016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chemeClr val="lt1">
            <a:alpha val="0"/>
          </a:schemeClr>
        </a:solidFill>
        <a:effectLst/>
      </p:bgPr>
    </p:bg>
    <p:spTree>
      <p:nvGrpSpPr>
        <p:cNvPr id="1" name="Shape 95"/>
        <p:cNvGrpSpPr/>
        <p:nvPr/>
      </p:nvGrpSpPr>
      <p:grpSpPr>
        <a:xfrm>
          <a:off x="0" y="0"/>
          <a:ext cx="0" cy="0"/>
          <a:chOff x="0" y="0"/>
          <a:chExt cx="0" cy="0"/>
        </a:xfrm>
      </p:grpSpPr>
      <p:sp>
        <p:nvSpPr>
          <p:cNvPr id="96" name="Google Shape;96;p19"/>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9"/>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98" name="Google Shape;98;p19"/>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9" name="Google Shape;99;p19"/>
          <p:cNvPicPr preferRelativeResize="0"/>
          <p:nvPr/>
        </p:nvPicPr>
        <p:blipFill rotWithShape="1">
          <a:blip r:embed="rId2">
            <a:alphaModFix/>
          </a:blip>
          <a:srcRect t="14599" b="36987"/>
          <a:stretch/>
        </p:blipFill>
        <p:spPr>
          <a:xfrm>
            <a:off x="-17762" y="817011"/>
            <a:ext cx="9189720" cy="2966102"/>
          </a:xfrm>
          <a:prstGeom prst="rect">
            <a:avLst/>
          </a:prstGeom>
          <a:noFill/>
          <a:ln w="9525" cap="flat" cmpd="sng">
            <a:solidFill>
              <a:schemeClr val="accent1"/>
            </a:solidFill>
            <a:prstDash val="solid"/>
            <a:round/>
            <a:headEnd type="none" w="sm" len="sm"/>
            <a:tailEnd type="none" w="sm" len="sm"/>
          </a:ln>
        </p:spPr>
      </p:pic>
      <p:pic>
        <p:nvPicPr>
          <p:cNvPr id="100" name="Google Shape;100;p19"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388240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smtClean="0"/>
              <a:t>Fare clic per modificare stili del testo dello schema</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smtClean="0"/>
              <a:t>Fare clic per modificare stili del testo dello schema</a:t>
            </a:r>
          </a:p>
        </p:txBody>
      </p:sp>
      <p:pic>
        <p:nvPicPr>
          <p:cNvPr id="13" name="Picture 12"/>
          <p:cNvPicPr>
            <a:picLocks noChangeAspect="1"/>
          </p:cNvPicPr>
          <p:nvPr userDrawn="1"/>
        </p:nvPicPr>
        <p:blipFill rotWithShape="1">
          <a:blip r:embed="rId2"/>
          <a:srcRect t="16134" b="3551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99963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lt1">
            <a:alpha val="0"/>
          </a:schemeClr>
        </a:solidFill>
        <a:effectLst/>
      </p:bgPr>
    </p:bg>
    <p:spTree>
      <p:nvGrpSpPr>
        <p:cNvPr id="1" name="Shape 101"/>
        <p:cNvGrpSpPr/>
        <p:nvPr/>
      </p:nvGrpSpPr>
      <p:grpSpPr>
        <a:xfrm>
          <a:off x="0" y="0"/>
          <a:ext cx="0" cy="0"/>
          <a:chOff x="0" y="0"/>
          <a:chExt cx="0" cy="0"/>
        </a:xfrm>
      </p:grpSpPr>
      <p:sp>
        <p:nvSpPr>
          <p:cNvPr id="102" name="Google Shape;102;p20"/>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20"/>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04" name="Google Shape;104;p20"/>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5" name="Google Shape;105;p20"/>
          <p:cNvPicPr preferRelativeResize="0"/>
          <p:nvPr/>
        </p:nvPicPr>
        <p:blipFill rotWithShape="1">
          <a:blip r:embed="rId2">
            <a:alphaModFix/>
          </a:blip>
          <a:srcRect t="10915" b="40728"/>
          <a:stretch/>
        </p:blipFill>
        <p:spPr>
          <a:xfrm>
            <a:off x="-17762" y="817011"/>
            <a:ext cx="9189720" cy="2966102"/>
          </a:xfrm>
          <a:prstGeom prst="rect">
            <a:avLst/>
          </a:prstGeom>
          <a:noFill/>
          <a:ln>
            <a:noFill/>
          </a:ln>
        </p:spPr>
      </p:pic>
      <p:pic>
        <p:nvPicPr>
          <p:cNvPr id="106" name="Google Shape;106;p20"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09787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solidFill>
          <a:schemeClr val="lt1">
            <a:alpha val="0"/>
          </a:schemeClr>
        </a:solid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21"/>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10" name="Google Shape;110;p21"/>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1" name="Google Shape;111;p21"/>
          <p:cNvPicPr preferRelativeResize="0"/>
          <p:nvPr/>
        </p:nvPicPr>
        <p:blipFill rotWithShape="1">
          <a:blip r:embed="rId2">
            <a:alphaModFix/>
          </a:blip>
          <a:srcRect t="16134" b="35511"/>
          <a:stretch/>
        </p:blipFill>
        <p:spPr>
          <a:xfrm>
            <a:off x="-17762" y="817011"/>
            <a:ext cx="9189720" cy="2966102"/>
          </a:xfrm>
          <a:prstGeom prst="rect">
            <a:avLst/>
          </a:prstGeom>
          <a:noFill/>
          <a:ln>
            <a:noFill/>
          </a:ln>
        </p:spPr>
      </p:pic>
      <p:pic>
        <p:nvPicPr>
          <p:cNvPr id="112" name="Google Shape;112;p21"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2993227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solidFill>
          <a:schemeClr val="lt1">
            <a:alpha val="0"/>
          </a:schemeClr>
        </a:solidFill>
        <a:effectLst/>
      </p:bgPr>
    </p:bg>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22"/>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16" name="Google Shape;116;p22"/>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7" name="Google Shape;117;p22"/>
          <p:cNvPicPr preferRelativeResize="0"/>
          <p:nvPr/>
        </p:nvPicPr>
        <p:blipFill rotWithShape="1">
          <a:blip r:embed="rId2">
            <a:alphaModFix/>
          </a:blip>
          <a:srcRect t="39238" b="12406"/>
          <a:stretch/>
        </p:blipFill>
        <p:spPr>
          <a:xfrm>
            <a:off x="-17762" y="817011"/>
            <a:ext cx="9189720" cy="2966102"/>
          </a:xfrm>
          <a:prstGeom prst="rect">
            <a:avLst/>
          </a:prstGeom>
          <a:noFill/>
          <a:ln>
            <a:noFill/>
          </a:ln>
        </p:spPr>
      </p:pic>
      <p:pic>
        <p:nvPicPr>
          <p:cNvPr id="118" name="Google Shape;118;p22"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618783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solidFill>
          <a:schemeClr val="lt1">
            <a:alpha val="0"/>
          </a:schemeClr>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Google Shape;121;p23"/>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22" name="Google Shape;122;p23"/>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3" name="Google Shape;123;p23"/>
          <p:cNvPicPr preferRelativeResize="0"/>
          <p:nvPr/>
        </p:nvPicPr>
        <p:blipFill rotWithShape="1">
          <a:blip r:embed="rId2">
            <a:alphaModFix/>
          </a:blip>
          <a:srcRect l="7732" r="7730"/>
          <a:stretch/>
        </p:blipFill>
        <p:spPr>
          <a:xfrm>
            <a:off x="-17762" y="817011"/>
            <a:ext cx="9189720" cy="2966102"/>
          </a:xfrm>
          <a:prstGeom prst="rect">
            <a:avLst/>
          </a:prstGeom>
          <a:noFill/>
          <a:ln>
            <a:noFill/>
          </a:ln>
        </p:spPr>
      </p:pic>
      <p:pic>
        <p:nvPicPr>
          <p:cNvPr id="124" name="Google Shape;124;p23"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765119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bg>
      <p:bgPr>
        <a:solidFill>
          <a:schemeClr val="lt1">
            <a:alpha val="0"/>
          </a:schemeClr>
        </a:solidFill>
        <a:effectLst/>
      </p:bgPr>
    </p:bg>
    <p:spTree>
      <p:nvGrpSpPr>
        <p:cNvPr id="1" name="Shape 17"/>
        <p:cNvGrpSpPr/>
        <p:nvPr/>
      </p:nvGrpSpPr>
      <p:grpSpPr>
        <a:xfrm>
          <a:off x="0" y="0"/>
          <a:ext cx="0" cy="0"/>
          <a:chOff x="0" y="0"/>
          <a:chExt cx="0" cy="0"/>
        </a:xfrm>
      </p:grpSpPr>
      <p:sp>
        <p:nvSpPr>
          <p:cNvPr id="18" name="Google Shape;18;p11"/>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11"/>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20" name="Google Shape;20;p11"/>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1" name="Google Shape;21;p11" descr="14-0218-16D.lr.jpg"/>
          <p:cNvPicPr preferRelativeResize="0"/>
          <p:nvPr/>
        </p:nvPicPr>
        <p:blipFill rotWithShape="1">
          <a:blip r:embed="rId2">
            <a:alphaModFix/>
          </a:blip>
          <a:srcRect t="25815" b="25769"/>
          <a:stretch/>
        </p:blipFill>
        <p:spPr>
          <a:xfrm>
            <a:off x="-17762" y="817011"/>
            <a:ext cx="9189720" cy="2966102"/>
          </a:xfrm>
          <a:prstGeom prst="rect">
            <a:avLst/>
          </a:prstGeom>
          <a:noFill/>
          <a:ln>
            <a:noFill/>
          </a:ln>
        </p:spPr>
      </p:pic>
      <p:pic>
        <p:nvPicPr>
          <p:cNvPr id="22" name="Google Shape;22;p11"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578422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1">
            <a:alpha val="0"/>
          </a:schemeClr>
        </a:solidFill>
        <a:effectLst/>
      </p:bgPr>
    </p:bg>
    <p:spTree>
      <p:nvGrpSpPr>
        <p:cNvPr id="1" name="Shape 23"/>
        <p:cNvGrpSpPr/>
        <p:nvPr/>
      </p:nvGrpSpPr>
      <p:grpSpPr>
        <a:xfrm>
          <a:off x="0" y="0"/>
          <a:ext cx="0" cy="0"/>
          <a:chOff x="0" y="0"/>
          <a:chExt cx="0" cy="0"/>
        </a:xfrm>
      </p:grpSpPr>
      <p:sp>
        <p:nvSpPr>
          <p:cNvPr id="24" name="Google Shape;24;p12"/>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12"/>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26" name="Google Shape;26;p12"/>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7" name="Google Shape;27;p12"/>
          <p:cNvPicPr preferRelativeResize="0"/>
          <p:nvPr/>
        </p:nvPicPr>
        <p:blipFill rotWithShape="1">
          <a:blip r:embed="rId2">
            <a:alphaModFix/>
          </a:blip>
          <a:srcRect t="27868" b="27866"/>
          <a:stretch/>
        </p:blipFill>
        <p:spPr>
          <a:xfrm>
            <a:off x="-17762" y="817011"/>
            <a:ext cx="9189720" cy="2966102"/>
          </a:xfrm>
          <a:prstGeom prst="rect">
            <a:avLst/>
          </a:prstGeom>
          <a:noFill/>
          <a:ln>
            <a:noFill/>
          </a:ln>
        </p:spPr>
      </p:pic>
      <p:pic>
        <p:nvPicPr>
          <p:cNvPr id="28" name="Google Shape;28;p12"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34399621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Logo Bottom: Picture &amp; Caption">
  <p:cSld name="Logo Bottom: Picture &amp; Caption">
    <p:spTree>
      <p:nvGrpSpPr>
        <p:cNvPr id="1" name="Shape 29"/>
        <p:cNvGrpSpPr/>
        <p:nvPr/>
      </p:nvGrpSpPr>
      <p:grpSpPr>
        <a:xfrm>
          <a:off x="0" y="0"/>
          <a:ext cx="0" cy="0"/>
          <a:chOff x="0" y="0"/>
          <a:chExt cx="0" cy="0"/>
        </a:xfrm>
      </p:grpSpPr>
      <p:sp>
        <p:nvSpPr>
          <p:cNvPr id="30" name="Google Shape;30;p13"/>
          <p:cNvSpPr>
            <a:spLocks noGrp="1"/>
          </p:cNvSpPr>
          <p:nvPr>
            <p:ph type="pic" idx="2"/>
          </p:nvPr>
        </p:nvSpPr>
        <p:spPr>
          <a:xfrm>
            <a:off x="224073" y="971550"/>
            <a:ext cx="8686800" cy="3726717"/>
          </a:xfrm>
          <a:prstGeom prst="rect">
            <a:avLst/>
          </a:prstGeom>
          <a:noFill/>
          <a:ln>
            <a:noFill/>
          </a:ln>
        </p:spPr>
      </p:sp>
      <p:sp>
        <p:nvSpPr>
          <p:cNvPr id="31" name="Google Shape;31;p13"/>
          <p:cNvSpPr txBox="1">
            <a:spLocks noGrp="1"/>
          </p:cNvSpPr>
          <p:nvPr>
            <p:ph type="body" idx="1"/>
          </p:nvPr>
        </p:nvSpPr>
        <p:spPr>
          <a:xfrm>
            <a:off x="224073" y="4943005"/>
            <a:ext cx="8686800" cy="109125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2" name="Google Shape;32;p13"/>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2CC399E-0EAA-4384-B4AD-5CF47347BE75}" type="datetime1">
              <a:rPr lang="en-US" smtClean="0"/>
              <a:t>8/29/2022</a:t>
            </a:fld>
            <a:endParaRPr/>
          </a:p>
        </p:txBody>
      </p:sp>
      <p:sp>
        <p:nvSpPr>
          <p:cNvPr id="33" name="Google Shape;33;p13"/>
          <p:cNvSpPr txBox="1">
            <a:spLocks noGrp="1"/>
          </p:cNvSpPr>
          <p:nvPr>
            <p:ph type="ftr" idx="11"/>
          </p:nvPr>
        </p:nvSpPr>
        <p:spPr>
          <a:xfrm>
            <a:off x="1530603" y="6504213"/>
            <a:ext cx="625195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34" name="Google Shape;34;p13"/>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35" name="Google Shape;35;p13"/>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36" name="Google Shape;36;p13"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37" name="Google Shape;37;p13"/>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1297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Logo Bottom: Comparison">
  <p:cSld name="Logo Bottom: Comparison">
    <p:spTree>
      <p:nvGrpSpPr>
        <p:cNvPr id="1" name="Shape 38"/>
        <p:cNvGrpSpPr/>
        <p:nvPr/>
      </p:nvGrpSpPr>
      <p:grpSpPr>
        <a:xfrm>
          <a:off x="0" y="0"/>
          <a:ext cx="0" cy="0"/>
          <a:chOff x="0" y="0"/>
          <a:chExt cx="0" cy="0"/>
        </a:xfrm>
      </p:grpSpPr>
      <p:sp>
        <p:nvSpPr>
          <p:cNvPr id="39" name="Google Shape;39;p14"/>
          <p:cNvSpPr txBox="1">
            <a:spLocks noGrp="1"/>
          </p:cNvSpPr>
          <p:nvPr>
            <p:ph type="body" idx="1"/>
          </p:nvPr>
        </p:nvSpPr>
        <p:spPr>
          <a:xfrm>
            <a:off x="228601" y="971550"/>
            <a:ext cx="4206240" cy="3633788"/>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14"/>
          <p:cNvSpPr txBox="1">
            <a:spLocks noGrp="1"/>
          </p:cNvSpPr>
          <p:nvPr>
            <p:ph type="body" idx="2"/>
          </p:nvPr>
        </p:nvSpPr>
        <p:spPr>
          <a:xfrm>
            <a:off x="4692452" y="971550"/>
            <a:ext cx="4215383" cy="3633788"/>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14"/>
          <p:cNvSpPr txBox="1">
            <a:spLocks noGrp="1"/>
          </p:cNvSpPr>
          <p:nvPr>
            <p:ph type="body" idx="3"/>
          </p:nvPr>
        </p:nvSpPr>
        <p:spPr>
          <a:xfrm>
            <a:off x="229365" y="4765101"/>
            <a:ext cx="4205476" cy="126581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2" name="Google Shape;42;p14"/>
          <p:cNvSpPr txBox="1">
            <a:spLocks noGrp="1"/>
          </p:cNvSpPr>
          <p:nvPr>
            <p:ph type="body" idx="4"/>
          </p:nvPr>
        </p:nvSpPr>
        <p:spPr>
          <a:xfrm>
            <a:off x="4692450" y="4765101"/>
            <a:ext cx="4206239" cy="126581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3" name="Google Shape;43;p14"/>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09B79AA-4624-448F-A721-469F4C1E461E}" type="datetime1">
              <a:rPr lang="en-US" smtClean="0"/>
              <a:t>8/29/2022</a:t>
            </a:fld>
            <a:endParaRPr/>
          </a:p>
        </p:txBody>
      </p:sp>
      <p:sp>
        <p:nvSpPr>
          <p:cNvPr id="44" name="Google Shape;44;p14"/>
          <p:cNvSpPr txBox="1">
            <a:spLocks noGrp="1"/>
          </p:cNvSpPr>
          <p:nvPr>
            <p:ph type="ftr" idx="11"/>
          </p:nvPr>
        </p:nvSpPr>
        <p:spPr>
          <a:xfrm>
            <a:off x="1530602" y="6504213"/>
            <a:ext cx="626211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45" name="Google Shape;45;p14"/>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46" name="Google Shape;46;p14"/>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47" name="Google Shape;47;p14"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48" name="Google Shape;48;p14"/>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40551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Logo Bottom: Title &amp; Content">
  <p:cSld name="Logo Bottom: Title &amp; Content">
    <p:spTree>
      <p:nvGrpSpPr>
        <p:cNvPr id="1" name="Shape 49"/>
        <p:cNvGrpSpPr/>
        <p:nvPr/>
      </p:nvGrpSpPr>
      <p:grpSpPr>
        <a:xfrm>
          <a:off x="0" y="0"/>
          <a:ext cx="0" cy="0"/>
          <a:chOff x="0" y="0"/>
          <a:chExt cx="0" cy="0"/>
        </a:xfrm>
      </p:grpSpPr>
      <p:sp>
        <p:nvSpPr>
          <p:cNvPr id="50" name="Google Shape;50;p15"/>
          <p:cNvSpPr txBox="1">
            <a:spLocks noGrp="1"/>
          </p:cNvSpPr>
          <p:nvPr>
            <p:ph type="body" idx="1"/>
          </p:nvPr>
        </p:nvSpPr>
        <p:spPr>
          <a:xfrm>
            <a:off x="228600" y="971550"/>
            <a:ext cx="8672513" cy="5059363"/>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5"/>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52" name="Google Shape;52;p15"/>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24095EE9-9FFE-479C-A57B-5BDE4BFF2FB9}" type="datetime1">
              <a:rPr lang="en-US" smtClean="0"/>
              <a:t>8/29/2022</a:t>
            </a:fld>
            <a:endParaRPr/>
          </a:p>
        </p:txBody>
      </p:sp>
      <p:sp>
        <p:nvSpPr>
          <p:cNvPr id="53" name="Google Shape;53;p15"/>
          <p:cNvSpPr txBox="1">
            <a:spLocks noGrp="1"/>
          </p:cNvSpPr>
          <p:nvPr>
            <p:ph type="ftr" idx="11"/>
          </p:nvPr>
        </p:nvSpPr>
        <p:spPr>
          <a:xfrm>
            <a:off x="1530603" y="6504213"/>
            <a:ext cx="626211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54" name="Google Shape;54;p15"/>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pic>
        <p:nvPicPr>
          <p:cNvPr id="55" name="Google Shape;55;p15"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56" name="Google Shape;56;p15"/>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03020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Logo Bottom: Content &amp; Caption">
  <p:cSld name="Logo Bottom: Content &amp; Caption">
    <p:spTree>
      <p:nvGrpSpPr>
        <p:cNvPr id="1" name="Shape 57"/>
        <p:cNvGrpSpPr/>
        <p:nvPr/>
      </p:nvGrpSpPr>
      <p:grpSpPr>
        <a:xfrm>
          <a:off x="0" y="0"/>
          <a:ext cx="0" cy="0"/>
          <a:chOff x="0" y="0"/>
          <a:chExt cx="0" cy="0"/>
        </a:xfrm>
      </p:grpSpPr>
      <p:sp>
        <p:nvSpPr>
          <p:cNvPr id="58" name="Google Shape;58;p16"/>
          <p:cNvSpPr txBox="1">
            <a:spLocks noGrp="1"/>
          </p:cNvSpPr>
          <p:nvPr>
            <p:ph type="body" idx="1"/>
          </p:nvPr>
        </p:nvSpPr>
        <p:spPr>
          <a:xfrm>
            <a:off x="228600" y="958849"/>
            <a:ext cx="3027894" cy="502267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9" name="Google Shape;59;p16"/>
          <p:cNvSpPr txBox="1">
            <a:spLocks noGrp="1"/>
          </p:cNvSpPr>
          <p:nvPr>
            <p:ph type="body" idx="2"/>
          </p:nvPr>
        </p:nvSpPr>
        <p:spPr>
          <a:xfrm>
            <a:off x="3542712" y="958850"/>
            <a:ext cx="5347605" cy="5022675"/>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6"/>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33A68233-4517-4DA7-9346-3DF962E89FB4}" type="datetime1">
              <a:rPr lang="en-US" smtClean="0"/>
              <a:t>8/29/2022</a:t>
            </a:fld>
            <a:endParaRPr/>
          </a:p>
        </p:txBody>
      </p:sp>
      <p:sp>
        <p:nvSpPr>
          <p:cNvPr id="61" name="Google Shape;61;p16"/>
          <p:cNvSpPr txBox="1">
            <a:spLocks noGrp="1"/>
          </p:cNvSpPr>
          <p:nvPr>
            <p:ph type="ftr" idx="11"/>
          </p:nvPr>
        </p:nvSpPr>
        <p:spPr>
          <a:xfrm>
            <a:off x="1530601" y="6504213"/>
            <a:ext cx="6262119" cy="2500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62" name="Google Shape;62;p16"/>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63" name="Google Shape;63;p16"/>
          <p:cNvSpPr txBox="1">
            <a:spLocks noGrp="1"/>
          </p:cNvSpPr>
          <p:nvPr>
            <p:ph type="title"/>
          </p:nvPr>
        </p:nvSpPr>
        <p:spPr>
          <a:xfrm>
            <a:off x="228600" y="254026"/>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64" name="Google Shape;64;p16"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65" name="Google Shape;65;p16"/>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5815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smtClean="0"/>
              <a:t>Fare clic per modificare stili del testo dello schema</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smtClean="0"/>
              <a:t>Fare clic per modificare stili del testo dello schema</a:t>
            </a:r>
          </a:p>
        </p:txBody>
      </p:sp>
      <p:pic>
        <p:nvPicPr>
          <p:cNvPr id="13" name="Picture 12"/>
          <p:cNvPicPr>
            <a:picLocks noChangeAspect="1"/>
          </p:cNvPicPr>
          <p:nvPr userDrawn="1"/>
        </p:nvPicPr>
        <p:blipFill rotWithShape="1">
          <a:blip r:embed="rId2"/>
          <a:srcRect t="39239" b="12407"/>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210116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Picture Layout">
  <p:cSld name="Picture Layout">
    <p:spTree>
      <p:nvGrpSpPr>
        <p:cNvPr id="1" name="Shape 66"/>
        <p:cNvGrpSpPr/>
        <p:nvPr/>
      </p:nvGrpSpPr>
      <p:grpSpPr>
        <a:xfrm>
          <a:off x="0" y="0"/>
          <a:ext cx="0" cy="0"/>
          <a:chOff x="0" y="0"/>
          <a:chExt cx="0" cy="0"/>
        </a:xfrm>
      </p:grpSpPr>
      <p:sp>
        <p:nvSpPr>
          <p:cNvPr id="67" name="Google Shape;67;p17"/>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56AB4A57-12C0-4B16-9813-7BCAC8E2EFEE}" type="datetime1">
              <a:rPr lang="en-US" smtClean="0"/>
              <a:t>8/29/2022</a:t>
            </a:fld>
            <a:endParaRPr/>
          </a:p>
        </p:txBody>
      </p:sp>
      <p:sp>
        <p:nvSpPr>
          <p:cNvPr id="68" name="Google Shape;68;p17"/>
          <p:cNvSpPr txBox="1">
            <a:spLocks noGrp="1"/>
          </p:cNvSpPr>
          <p:nvPr>
            <p:ph type="ftr" idx="11"/>
          </p:nvPr>
        </p:nvSpPr>
        <p:spPr>
          <a:xfrm>
            <a:off x="1530602" y="6504213"/>
            <a:ext cx="6260399"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69" name="Google Shape;69;p17"/>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70" name="Google Shape;70;p17"/>
          <p:cNvSpPr>
            <a:spLocks noGrp="1"/>
          </p:cNvSpPr>
          <p:nvPr>
            <p:ph type="pic" idx="2"/>
          </p:nvPr>
        </p:nvSpPr>
        <p:spPr>
          <a:xfrm>
            <a:off x="222250" y="254000"/>
            <a:ext cx="8675688" cy="5802923"/>
          </a:xfrm>
          <a:prstGeom prst="rect">
            <a:avLst/>
          </a:prstGeom>
          <a:noFill/>
          <a:ln>
            <a:noFill/>
          </a:ln>
        </p:spPr>
      </p:sp>
      <p:pic>
        <p:nvPicPr>
          <p:cNvPr id="71" name="Google Shape;71;p17"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72" name="Google Shape;72;p17"/>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51463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Logo Bottom: Extra Logos">
  <p:cSld name="Logo Bottom: Extra Logos">
    <p:spTree>
      <p:nvGrpSpPr>
        <p:cNvPr id="1" name="Shape 73"/>
        <p:cNvGrpSpPr/>
        <p:nvPr/>
      </p:nvGrpSpPr>
      <p:grpSpPr>
        <a:xfrm>
          <a:off x="0" y="0"/>
          <a:ext cx="0" cy="0"/>
          <a:chOff x="0" y="0"/>
          <a:chExt cx="0" cy="0"/>
        </a:xfrm>
      </p:grpSpPr>
      <p:sp>
        <p:nvSpPr>
          <p:cNvPr id="74" name="Google Shape;74;p18"/>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65B9581-9F49-4CF8-B882-CFF5EDB29260}" type="datetime1">
              <a:rPr lang="en-US" smtClean="0"/>
              <a:t>8/29/2022</a:t>
            </a:fld>
            <a:endParaRPr/>
          </a:p>
        </p:txBody>
      </p:sp>
      <p:sp>
        <p:nvSpPr>
          <p:cNvPr id="75" name="Google Shape;75;p18"/>
          <p:cNvSpPr txBox="1">
            <a:spLocks noGrp="1"/>
          </p:cNvSpPr>
          <p:nvPr>
            <p:ph type="ftr" idx="11"/>
          </p:nvPr>
        </p:nvSpPr>
        <p:spPr>
          <a:xfrm>
            <a:off x="1530603" y="6504213"/>
            <a:ext cx="627227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it-IT" smtClean="0"/>
              <a:t>Giovanni Celotto |Midterm Presentation</a:t>
            </a:r>
            <a:endParaRPr/>
          </a:p>
        </p:txBody>
      </p:sp>
      <p:sp>
        <p:nvSpPr>
          <p:cNvPr id="76" name="Google Shape;76;p18"/>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77" name="Google Shape;77;p18"/>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78" name="Google Shape;78;p18"/>
          <p:cNvSpPr>
            <a:spLocks noGrp="1"/>
          </p:cNvSpPr>
          <p:nvPr>
            <p:ph type="pic" idx="2"/>
          </p:nvPr>
        </p:nvSpPr>
        <p:spPr>
          <a:xfrm>
            <a:off x="205694" y="2715561"/>
            <a:ext cx="1600200" cy="1600200"/>
          </a:xfrm>
          <a:prstGeom prst="rect">
            <a:avLst/>
          </a:prstGeom>
          <a:noFill/>
          <a:ln>
            <a:noFill/>
          </a:ln>
        </p:spPr>
      </p:sp>
      <p:sp>
        <p:nvSpPr>
          <p:cNvPr id="79" name="Google Shape;79;p18"/>
          <p:cNvSpPr>
            <a:spLocks noGrp="1"/>
          </p:cNvSpPr>
          <p:nvPr>
            <p:ph type="pic" idx="3"/>
          </p:nvPr>
        </p:nvSpPr>
        <p:spPr>
          <a:xfrm>
            <a:off x="1979425" y="2715561"/>
            <a:ext cx="1600200" cy="1600200"/>
          </a:xfrm>
          <a:prstGeom prst="rect">
            <a:avLst/>
          </a:prstGeom>
          <a:noFill/>
          <a:ln>
            <a:noFill/>
          </a:ln>
        </p:spPr>
      </p:sp>
      <p:sp>
        <p:nvSpPr>
          <p:cNvPr id="80" name="Google Shape;80;p18"/>
          <p:cNvSpPr>
            <a:spLocks noGrp="1"/>
          </p:cNvSpPr>
          <p:nvPr>
            <p:ph type="pic" idx="4"/>
          </p:nvPr>
        </p:nvSpPr>
        <p:spPr>
          <a:xfrm>
            <a:off x="3753205" y="2715561"/>
            <a:ext cx="1600200" cy="1600200"/>
          </a:xfrm>
          <a:prstGeom prst="rect">
            <a:avLst/>
          </a:prstGeom>
          <a:noFill/>
          <a:ln>
            <a:noFill/>
          </a:ln>
        </p:spPr>
      </p:sp>
      <p:sp>
        <p:nvSpPr>
          <p:cNvPr id="81" name="Google Shape;81;p18"/>
          <p:cNvSpPr>
            <a:spLocks noGrp="1"/>
          </p:cNvSpPr>
          <p:nvPr>
            <p:ph type="pic" idx="5"/>
          </p:nvPr>
        </p:nvSpPr>
        <p:spPr>
          <a:xfrm>
            <a:off x="5534456" y="2715561"/>
            <a:ext cx="1600200" cy="1600200"/>
          </a:xfrm>
          <a:prstGeom prst="rect">
            <a:avLst/>
          </a:prstGeom>
          <a:noFill/>
          <a:ln>
            <a:noFill/>
          </a:ln>
        </p:spPr>
      </p:sp>
      <p:sp>
        <p:nvSpPr>
          <p:cNvPr id="82" name="Google Shape;82;p18"/>
          <p:cNvSpPr>
            <a:spLocks noGrp="1"/>
          </p:cNvSpPr>
          <p:nvPr>
            <p:ph type="pic" idx="6"/>
          </p:nvPr>
        </p:nvSpPr>
        <p:spPr>
          <a:xfrm>
            <a:off x="7300765" y="2715561"/>
            <a:ext cx="1600200" cy="1600200"/>
          </a:xfrm>
          <a:prstGeom prst="rect">
            <a:avLst/>
          </a:prstGeom>
          <a:noFill/>
          <a:ln>
            <a:noFill/>
          </a:ln>
        </p:spPr>
      </p:sp>
      <p:sp>
        <p:nvSpPr>
          <p:cNvPr id="83" name="Google Shape;83;p18"/>
          <p:cNvSpPr>
            <a:spLocks noGrp="1"/>
          </p:cNvSpPr>
          <p:nvPr>
            <p:ph type="pic" idx="7"/>
          </p:nvPr>
        </p:nvSpPr>
        <p:spPr>
          <a:xfrm>
            <a:off x="205694" y="972176"/>
            <a:ext cx="1600200" cy="1600200"/>
          </a:xfrm>
          <a:prstGeom prst="rect">
            <a:avLst/>
          </a:prstGeom>
          <a:noFill/>
          <a:ln>
            <a:noFill/>
          </a:ln>
        </p:spPr>
      </p:sp>
      <p:sp>
        <p:nvSpPr>
          <p:cNvPr id="84" name="Google Shape;84;p18"/>
          <p:cNvSpPr>
            <a:spLocks noGrp="1"/>
          </p:cNvSpPr>
          <p:nvPr>
            <p:ph type="pic" idx="8"/>
          </p:nvPr>
        </p:nvSpPr>
        <p:spPr>
          <a:xfrm>
            <a:off x="1979425" y="972176"/>
            <a:ext cx="1600200" cy="1600200"/>
          </a:xfrm>
          <a:prstGeom prst="rect">
            <a:avLst/>
          </a:prstGeom>
          <a:noFill/>
          <a:ln>
            <a:noFill/>
          </a:ln>
        </p:spPr>
      </p:sp>
      <p:sp>
        <p:nvSpPr>
          <p:cNvPr id="85" name="Google Shape;85;p18"/>
          <p:cNvSpPr>
            <a:spLocks noGrp="1"/>
          </p:cNvSpPr>
          <p:nvPr>
            <p:ph type="pic" idx="9"/>
          </p:nvPr>
        </p:nvSpPr>
        <p:spPr>
          <a:xfrm>
            <a:off x="3753205" y="972176"/>
            <a:ext cx="1600200" cy="1600200"/>
          </a:xfrm>
          <a:prstGeom prst="rect">
            <a:avLst/>
          </a:prstGeom>
          <a:noFill/>
          <a:ln>
            <a:noFill/>
          </a:ln>
        </p:spPr>
      </p:sp>
      <p:sp>
        <p:nvSpPr>
          <p:cNvPr id="86" name="Google Shape;86;p18"/>
          <p:cNvSpPr>
            <a:spLocks noGrp="1"/>
          </p:cNvSpPr>
          <p:nvPr>
            <p:ph type="pic" idx="13"/>
          </p:nvPr>
        </p:nvSpPr>
        <p:spPr>
          <a:xfrm>
            <a:off x="5534456" y="972176"/>
            <a:ext cx="1600200" cy="1600200"/>
          </a:xfrm>
          <a:prstGeom prst="rect">
            <a:avLst/>
          </a:prstGeom>
          <a:noFill/>
          <a:ln>
            <a:noFill/>
          </a:ln>
        </p:spPr>
      </p:sp>
      <p:sp>
        <p:nvSpPr>
          <p:cNvPr id="87" name="Google Shape;87;p18"/>
          <p:cNvSpPr>
            <a:spLocks noGrp="1"/>
          </p:cNvSpPr>
          <p:nvPr>
            <p:ph type="pic" idx="14"/>
          </p:nvPr>
        </p:nvSpPr>
        <p:spPr>
          <a:xfrm>
            <a:off x="7300765" y="972176"/>
            <a:ext cx="1600200" cy="1600200"/>
          </a:xfrm>
          <a:prstGeom prst="rect">
            <a:avLst/>
          </a:prstGeom>
          <a:noFill/>
          <a:ln>
            <a:noFill/>
          </a:ln>
        </p:spPr>
      </p:sp>
      <p:sp>
        <p:nvSpPr>
          <p:cNvPr id="88" name="Google Shape;88;p18"/>
          <p:cNvSpPr>
            <a:spLocks noGrp="1"/>
          </p:cNvSpPr>
          <p:nvPr>
            <p:ph type="pic" idx="15"/>
          </p:nvPr>
        </p:nvSpPr>
        <p:spPr>
          <a:xfrm>
            <a:off x="205694" y="4448801"/>
            <a:ext cx="1600200" cy="1600200"/>
          </a:xfrm>
          <a:prstGeom prst="rect">
            <a:avLst/>
          </a:prstGeom>
          <a:noFill/>
          <a:ln>
            <a:noFill/>
          </a:ln>
        </p:spPr>
      </p:sp>
      <p:sp>
        <p:nvSpPr>
          <p:cNvPr id="89" name="Google Shape;89;p18"/>
          <p:cNvSpPr>
            <a:spLocks noGrp="1"/>
          </p:cNvSpPr>
          <p:nvPr>
            <p:ph type="pic" idx="16"/>
          </p:nvPr>
        </p:nvSpPr>
        <p:spPr>
          <a:xfrm>
            <a:off x="1979425" y="4448801"/>
            <a:ext cx="1600200" cy="1600200"/>
          </a:xfrm>
          <a:prstGeom prst="rect">
            <a:avLst/>
          </a:prstGeom>
          <a:noFill/>
          <a:ln>
            <a:noFill/>
          </a:ln>
        </p:spPr>
      </p:sp>
      <p:sp>
        <p:nvSpPr>
          <p:cNvPr id="90" name="Google Shape;90;p18"/>
          <p:cNvSpPr>
            <a:spLocks noGrp="1"/>
          </p:cNvSpPr>
          <p:nvPr>
            <p:ph type="pic" idx="17"/>
          </p:nvPr>
        </p:nvSpPr>
        <p:spPr>
          <a:xfrm>
            <a:off x="3753205" y="4448801"/>
            <a:ext cx="1600200" cy="1600200"/>
          </a:xfrm>
          <a:prstGeom prst="rect">
            <a:avLst/>
          </a:prstGeom>
          <a:noFill/>
          <a:ln>
            <a:noFill/>
          </a:ln>
        </p:spPr>
      </p:sp>
      <p:sp>
        <p:nvSpPr>
          <p:cNvPr id="91" name="Google Shape;91;p18"/>
          <p:cNvSpPr>
            <a:spLocks noGrp="1"/>
          </p:cNvSpPr>
          <p:nvPr>
            <p:ph type="pic" idx="18"/>
          </p:nvPr>
        </p:nvSpPr>
        <p:spPr>
          <a:xfrm>
            <a:off x="5534456" y="4448801"/>
            <a:ext cx="1600200" cy="1600200"/>
          </a:xfrm>
          <a:prstGeom prst="rect">
            <a:avLst/>
          </a:prstGeom>
          <a:noFill/>
          <a:ln>
            <a:noFill/>
          </a:ln>
        </p:spPr>
      </p:sp>
      <p:sp>
        <p:nvSpPr>
          <p:cNvPr id="92" name="Google Shape;92;p18"/>
          <p:cNvSpPr>
            <a:spLocks noGrp="1"/>
          </p:cNvSpPr>
          <p:nvPr>
            <p:ph type="pic" idx="19"/>
          </p:nvPr>
        </p:nvSpPr>
        <p:spPr>
          <a:xfrm>
            <a:off x="7300765" y="4448801"/>
            <a:ext cx="1600200" cy="1600200"/>
          </a:xfrm>
          <a:prstGeom prst="rect">
            <a:avLst/>
          </a:prstGeom>
          <a:noFill/>
          <a:ln>
            <a:noFill/>
          </a:ln>
        </p:spPr>
      </p:sp>
      <p:pic>
        <p:nvPicPr>
          <p:cNvPr id="93" name="Google Shape;93;p18"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94" name="Google Shape;94;p18"/>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246669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chemeClr val="lt1">
            <a:alpha val="0"/>
          </a:schemeClr>
        </a:solidFill>
        <a:effectLst/>
      </p:bgPr>
    </p:bg>
    <p:spTree>
      <p:nvGrpSpPr>
        <p:cNvPr id="1" name="Shape 95"/>
        <p:cNvGrpSpPr/>
        <p:nvPr/>
      </p:nvGrpSpPr>
      <p:grpSpPr>
        <a:xfrm>
          <a:off x="0" y="0"/>
          <a:ext cx="0" cy="0"/>
          <a:chOff x="0" y="0"/>
          <a:chExt cx="0" cy="0"/>
        </a:xfrm>
      </p:grpSpPr>
      <p:sp>
        <p:nvSpPr>
          <p:cNvPr id="96" name="Google Shape;96;p19"/>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9"/>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98" name="Google Shape;98;p19"/>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9" name="Google Shape;99;p19"/>
          <p:cNvPicPr preferRelativeResize="0"/>
          <p:nvPr/>
        </p:nvPicPr>
        <p:blipFill rotWithShape="1">
          <a:blip r:embed="rId2">
            <a:alphaModFix/>
          </a:blip>
          <a:srcRect t="14599" b="36987"/>
          <a:stretch/>
        </p:blipFill>
        <p:spPr>
          <a:xfrm>
            <a:off x="-17762" y="817011"/>
            <a:ext cx="9189720" cy="2966102"/>
          </a:xfrm>
          <a:prstGeom prst="rect">
            <a:avLst/>
          </a:prstGeom>
          <a:noFill/>
          <a:ln w="9525" cap="flat" cmpd="sng">
            <a:solidFill>
              <a:schemeClr val="accent1"/>
            </a:solidFill>
            <a:prstDash val="solid"/>
            <a:round/>
            <a:headEnd type="none" w="sm" len="sm"/>
            <a:tailEnd type="none" w="sm" len="sm"/>
          </a:ln>
        </p:spPr>
      </p:pic>
      <p:pic>
        <p:nvPicPr>
          <p:cNvPr id="100" name="Google Shape;100;p19"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5479570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lt1">
            <a:alpha val="0"/>
          </a:schemeClr>
        </a:solidFill>
        <a:effectLst/>
      </p:bgPr>
    </p:bg>
    <p:spTree>
      <p:nvGrpSpPr>
        <p:cNvPr id="1" name="Shape 101"/>
        <p:cNvGrpSpPr/>
        <p:nvPr/>
      </p:nvGrpSpPr>
      <p:grpSpPr>
        <a:xfrm>
          <a:off x="0" y="0"/>
          <a:ext cx="0" cy="0"/>
          <a:chOff x="0" y="0"/>
          <a:chExt cx="0" cy="0"/>
        </a:xfrm>
      </p:grpSpPr>
      <p:sp>
        <p:nvSpPr>
          <p:cNvPr id="102" name="Google Shape;102;p20"/>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20"/>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04" name="Google Shape;104;p20"/>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5" name="Google Shape;105;p20"/>
          <p:cNvPicPr preferRelativeResize="0"/>
          <p:nvPr/>
        </p:nvPicPr>
        <p:blipFill rotWithShape="1">
          <a:blip r:embed="rId2">
            <a:alphaModFix/>
          </a:blip>
          <a:srcRect t="10915" b="40728"/>
          <a:stretch/>
        </p:blipFill>
        <p:spPr>
          <a:xfrm>
            <a:off x="-17762" y="817011"/>
            <a:ext cx="9189720" cy="2966102"/>
          </a:xfrm>
          <a:prstGeom prst="rect">
            <a:avLst/>
          </a:prstGeom>
          <a:noFill/>
          <a:ln>
            <a:noFill/>
          </a:ln>
        </p:spPr>
      </p:pic>
      <p:pic>
        <p:nvPicPr>
          <p:cNvPr id="106" name="Google Shape;106;p20"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3465940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solidFill>
          <a:schemeClr val="lt1">
            <a:alpha val="0"/>
          </a:schemeClr>
        </a:solid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21"/>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10" name="Google Shape;110;p21"/>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1" name="Google Shape;111;p21"/>
          <p:cNvPicPr preferRelativeResize="0"/>
          <p:nvPr/>
        </p:nvPicPr>
        <p:blipFill rotWithShape="1">
          <a:blip r:embed="rId2">
            <a:alphaModFix/>
          </a:blip>
          <a:srcRect t="16134" b="35511"/>
          <a:stretch/>
        </p:blipFill>
        <p:spPr>
          <a:xfrm>
            <a:off x="-17762" y="817011"/>
            <a:ext cx="9189720" cy="2966102"/>
          </a:xfrm>
          <a:prstGeom prst="rect">
            <a:avLst/>
          </a:prstGeom>
          <a:noFill/>
          <a:ln>
            <a:noFill/>
          </a:ln>
        </p:spPr>
      </p:pic>
      <p:pic>
        <p:nvPicPr>
          <p:cNvPr id="112" name="Google Shape;112;p21"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16993859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solidFill>
          <a:schemeClr val="lt1">
            <a:alpha val="0"/>
          </a:schemeClr>
        </a:solidFill>
        <a:effectLst/>
      </p:bgPr>
    </p:bg>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22"/>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16" name="Google Shape;116;p22"/>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7" name="Google Shape;117;p22"/>
          <p:cNvPicPr preferRelativeResize="0"/>
          <p:nvPr/>
        </p:nvPicPr>
        <p:blipFill rotWithShape="1">
          <a:blip r:embed="rId2">
            <a:alphaModFix/>
          </a:blip>
          <a:srcRect t="39238" b="12406"/>
          <a:stretch/>
        </p:blipFill>
        <p:spPr>
          <a:xfrm>
            <a:off x="-17762" y="817011"/>
            <a:ext cx="9189720" cy="2966102"/>
          </a:xfrm>
          <a:prstGeom prst="rect">
            <a:avLst/>
          </a:prstGeom>
          <a:noFill/>
          <a:ln>
            <a:noFill/>
          </a:ln>
        </p:spPr>
      </p:pic>
      <p:pic>
        <p:nvPicPr>
          <p:cNvPr id="118" name="Google Shape;118;p22"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30461354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solidFill>
          <a:schemeClr val="lt1">
            <a:alpha val="0"/>
          </a:schemeClr>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Google Shape;121;p23"/>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22" name="Google Shape;122;p23"/>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3" name="Google Shape;123;p23"/>
          <p:cNvPicPr preferRelativeResize="0"/>
          <p:nvPr/>
        </p:nvPicPr>
        <p:blipFill rotWithShape="1">
          <a:blip r:embed="rId2">
            <a:alphaModFix/>
          </a:blip>
          <a:srcRect l="7732" r="7730"/>
          <a:stretch/>
        </p:blipFill>
        <p:spPr>
          <a:xfrm>
            <a:off x="-17762" y="817011"/>
            <a:ext cx="9189720" cy="2966102"/>
          </a:xfrm>
          <a:prstGeom prst="rect">
            <a:avLst/>
          </a:prstGeom>
          <a:noFill/>
          <a:ln>
            <a:noFill/>
          </a:ln>
        </p:spPr>
      </p:pic>
      <p:pic>
        <p:nvPicPr>
          <p:cNvPr id="124" name="Google Shape;124;p23"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41480394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bg>
      <p:bgPr>
        <a:solidFill>
          <a:schemeClr val="lt1">
            <a:alpha val="0"/>
          </a:schemeClr>
        </a:solidFill>
        <a:effectLst/>
      </p:bgPr>
    </p:bg>
    <p:spTree>
      <p:nvGrpSpPr>
        <p:cNvPr id="1" name="Shape 17"/>
        <p:cNvGrpSpPr/>
        <p:nvPr/>
      </p:nvGrpSpPr>
      <p:grpSpPr>
        <a:xfrm>
          <a:off x="0" y="0"/>
          <a:ext cx="0" cy="0"/>
          <a:chOff x="0" y="0"/>
          <a:chExt cx="0" cy="0"/>
        </a:xfrm>
      </p:grpSpPr>
      <p:sp>
        <p:nvSpPr>
          <p:cNvPr id="18" name="Google Shape;18;p11"/>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11"/>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20" name="Google Shape;20;p11"/>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1" name="Google Shape;21;p11" descr="14-0218-16D.lr.jpg"/>
          <p:cNvPicPr preferRelativeResize="0"/>
          <p:nvPr/>
        </p:nvPicPr>
        <p:blipFill rotWithShape="1">
          <a:blip r:embed="rId2">
            <a:alphaModFix/>
          </a:blip>
          <a:srcRect t="25815" b="25769"/>
          <a:stretch/>
        </p:blipFill>
        <p:spPr>
          <a:xfrm>
            <a:off x="-17762" y="817011"/>
            <a:ext cx="9189720" cy="2966102"/>
          </a:xfrm>
          <a:prstGeom prst="rect">
            <a:avLst/>
          </a:prstGeom>
          <a:noFill/>
          <a:ln>
            <a:noFill/>
          </a:ln>
        </p:spPr>
      </p:pic>
      <p:pic>
        <p:nvPicPr>
          <p:cNvPr id="22" name="Google Shape;22;p11"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20430306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1">
            <a:alpha val="0"/>
          </a:schemeClr>
        </a:solidFill>
        <a:effectLst/>
      </p:bgPr>
    </p:bg>
    <p:spTree>
      <p:nvGrpSpPr>
        <p:cNvPr id="1" name="Shape 23"/>
        <p:cNvGrpSpPr/>
        <p:nvPr/>
      </p:nvGrpSpPr>
      <p:grpSpPr>
        <a:xfrm>
          <a:off x="0" y="0"/>
          <a:ext cx="0" cy="0"/>
          <a:chOff x="0" y="0"/>
          <a:chExt cx="0" cy="0"/>
        </a:xfrm>
      </p:grpSpPr>
      <p:sp>
        <p:nvSpPr>
          <p:cNvPr id="24" name="Google Shape;24;p12"/>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12"/>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26" name="Google Shape;26;p12"/>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7" name="Google Shape;27;p12"/>
          <p:cNvPicPr preferRelativeResize="0"/>
          <p:nvPr/>
        </p:nvPicPr>
        <p:blipFill rotWithShape="1">
          <a:blip r:embed="rId2">
            <a:alphaModFix/>
          </a:blip>
          <a:srcRect t="27868" b="27866"/>
          <a:stretch/>
        </p:blipFill>
        <p:spPr>
          <a:xfrm>
            <a:off x="-17762" y="817011"/>
            <a:ext cx="9189720" cy="2966102"/>
          </a:xfrm>
          <a:prstGeom prst="rect">
            <a:avLst/>
          </a:prstGeom>
          <a:noFill/>
          <a:ln>
            <a:noFill/>
          </a:ln>
        </p:spPr>
      </p:pic>
      <p:pic>
        <p:nvPicPr>
          <p:cNvPr id="28" name="Google Shape;28;p12"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3705012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Logo Bottom: Picture &amp; Caption">
  <p:cSld name="Logo Bottom: Picture &amp; Caption">
    <p:spTree>
      <p:nvGrpSpPr>
        <p:cNvPr id="1" name="Shape 29"/>
        <p:cNvGrpSpPr/>
        <p:nvPr/>
      </p:nvGrpSpPr>
      <p:grpSpPr>
        <a:xfrm>
          <a:off x="0" y="0"/>
          <a:ext cx="0" cy="0"/>
          <a:chOff x="0" y="0"/>
          <a:chExt cx="0" cy="0"/>
        </a:xfrm>
      </p:grpSpPr>
      <p:sp>
        <p:nvSpPr>
          <p:cNvPr id="30" name="Google Shape;30;p13"/>
          <p:cNvSpPr>
            <a:spLocks noGrp="1"/>
          </p:cNvSpPr>
          <p:nvPr>
            <p:ph type="pic" idx="2"/>
          </p:nvPr>
        </p:nvSpPr>
        <p:spPr>
          <a:xfrm>
            <a:off x="224073" y="971550"/>
            <a:ext cx="8686800" cy="3726717"/>
          </a:xfrm>
          <a:prstGeom prst="rect">
            <a:avLst/>
          </a:prstGeom>
          <a:noFill/>
          <a:ln>
            <a:noFill/>
          </a:ln>
        </p:spPr>
      </p:sp>
      <p:sp>
        <p:nvSpPr>
          <p:cNvPr id="31" name="Google Shape;31;p13"/>
          <p:cNvSpPr txBox="1">
            <a:spLocks noGrp="1"/>
          </p:cNvSpPr>
          <p:nvPr>
            <p:ph type="body" idx="1"/>
          </p:nvPr>
        </p:nvSpPr>
        <p:spPr>
          <a:xfrm>
            <a:off x="224073" y="4943005"/>
            <a:ext cx="8686800" cy="109125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2" name="Google Shape;32;p13"/>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3"/>
          <p:cNvSpPr txBox="1">
            <a:spLocks noGrp="1"/>
          </p:cNvSpPr>
          <p:nvPr>
            <p:ph type="ftr" idx="11"/>
          </p:nvPr>
        </p:nvSpPr>
        <p:spPr>
          <a:xfrm>
            <a:off x="1530603" y="6504213"/>
            <a:ext cx="625195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3"/>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35" name="Google Shape;35;p13"/>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36" name="Google Shape;36;p13"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37" name="Google Shape;37;p13"/>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09556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smtClean="0"/>
              <a:t>Fare clic per modificare stili del testo dello schema</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smtClean="0"/>
              <a:t>Fare clic per modificare stili del testo dello schema</a:t>
            </a:r>
          </a:p>
        </p:txBody>
      </p:sp>
      <p:pic>
        <p:nvPicPr>
          <p:cNvPr id="13" name="Picture 12"/>
          <p:cNvPicPr>
            <a:picLocks noChangeAspect="1"/>
          </p:cNvPicPr>
          <p:nvPr userDrawn="1"/>
        </p:nvPicPr>
        <p:blipFill>
          <a:blip r:embed="rId2"/>
          <a:srcRect l="7732" r="773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Logo Bottom: Comparison">
  <p:cSld name="Logo Bottom: Comparison">
    <p:spTree>
      <p:nvGrpSpPr>
        <p:cNvPr id="1" name="Shape 38"/>
        <p:cNvGrpSpPr/>
        <p:nvPr/>
      </p:nvGrpSpPr>
      <p:grpSpPr>
        <a:xfrm>
          <a:off x="0" y="0"/>
          <a:ext cx="0" cy="0"/>
          <a:chOff x="0" y="0"/>
          <a:chExt cx="0" cy="0"/>
        </a:xfrm>
      </p:grpSpPr>
      <p:sp>
        <p:nvSpPr>
          <p:cNvPr id="39" name="Google Shape;39;p14"/>
          <p:cNvSpPr txBox="1">
            <a:spLocks noGrp="1"/>
          </p:cNvSpPr>
          <p:nvPr>
            <p:ph type="body" idx="1"/>
          </p:nvPr>
        </p:nvSpPr>
        <p:spPr>
          <a:xfrm>
            <a:off x="228601" y="971550"/>
            <a:ext cx="4206240" cy="3633788"/>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14"/>
          <p:cNvSpPr txBox="1">
            <a:spLocks noGrp="1"/>
          </p:cNvSpPr>
          <p:nvPr>
            <p:ph type="body" idx="2"/>
          </p:nvPr>
        </p:nvSpPr>
        <p:spPr>
          <a:xfrm>
            <a:off x="4692452" y="971550"/>
            <a:ext cx="4215383" cy="3633788"/>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14"/>
          <p:cNvSpPr txBox="1">
            <a:spLocks noGrp="1"/>
          </p:cNvSpPr>
          <p:nvPr>
            <p:ph type="body" idx="3"/>
          </p:nvPr>
        </p:nvSpPr>
        <p:spPr>
          <a:xfrm>
            <a:off x="229365" y="4765101"/>
            <a:ext cx="4205476" cy="126581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2" name="Google Shape;42;p14"/>
          <p:cNvSpPr txBox="1">
            <a:spLocks noGrp="1"/>
          </p:cNvSpPr>
          <p:nvPr>
            <p:ph type="body" idx="4"/>
          </p:nvPr>
        </p:nvSpPr>
        <p:spPr>
          <a:xfrm>
            <a:off x="4692450" y="4765101"/>
            <a:ext cx="4206239" cy="126581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3" name="Google Shape;43;p14"/>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
          <p:cNvSpPr txBox="1">
            <a:spLocks noGrp="1"/>
          </p:cNvSpPr>
          <p:nvPr>
            <p:ph type="ftr" idx="11"/>
          </p:nvPr>
        </p:nvSpPr>
        <p:spPr>
          <a:xfrm>
            <a:off x="1530602" y="6504213"/>
            <a:ext cx="626211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4"/>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46" name="Google Shape;46;p14"/>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47" name="Google Shape;47;p14"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48" name="Google Shape;48;p14"/>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549391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Logo Bottom: Title &amp; Content">
  <p:cSld name="Logo Bottom: Title &amp; Content">
    <p:spTree>
      <p:nvGrpSpPr>
        <p:cNvPr id="1" name="Shape 49"/>
        <p:cNvGrpSpPr/>
        <p:nvPr/>
      </p:nvGrpSpPr>
      <p:grpSpPr>
        <a:xfrm>
          <a:off x="0" y="0"/>
          <a:ext cx="0" cy="0"/>
          <a:chOff x="0" y="0"/>
          <a:chExt cx="0" cy="0"/>
        </a:xfrm>
      </p:grpSpPr>
      <p:sp>
        <p:nvSpPr>
          <p:cNvPr id="50" name="Google Shape;50;p15"/>
          <p:cNvSpPr txBox="1">
            <a:spLocks noGrp="1"/>
          </p:cNvSpPr>
          <p:nvPr>
            <p:ph type="body" idx="1"/>
          </p:nvPr>
        </p:nvSpPr>
        <p:spPr>
          <a:xfrm>
            <a:off x="228600" y="971550"/>
            <a:ext cx="8672513" cy="5059363"/>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5"/>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52" name="Google Shape;52;p15"/>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5"/>
          <p:cNvSpPr txBox="1">
            <a:spLocks noGrp="1"/>
          </p:cNvSpPr>
          <p:nvPr>
            <p:ph type="ftr" idx="11"/>
          </p:nvPr>
        </p:nvSpPr>
        <p:spPr>
          <a:xfrm>
            <a:off x="1530603" y="6504213"/>
            <a:ext cx="626211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5"/>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pic>
        <p:nvPicPr>
          <p:cNvPr id="55" name="Google Shape;55;p15"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56" name="Google Shape;56;p15"/>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5088375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Logo Bottom: Content &amp; Caption">
  <p:cSld name="Logo Bottom: Content &amp; Caption">
    <p:spTree>
      <p:nvGrpSpPr>
        <p:cNvPr id="1" name="Shape 57"/>
        <p:cNvGrpSpPr/>
        <p:nvPr/>
      </p:nvGrpSpPr>
      <p:grpSpPr>
        <a:xfrm>
          <a:off x="0" y="0"/>
          <a:ext cx="0" cy="0"/>
          <a:chOff x="0" y="0"/>
          <a:chExt cx="0" cy="0"/>
        </a:xfrm>
      </p:grpSpPr>
      <p:sp>
        <p:nvSpPr>
          <p:cNvPr id="58" name="Google Shape;58;p16"/>
          <p:cNvSpPr txBox="1">
            <a:spLocks noGrp="1"/>
          </p:cNvSpPr>
          <p:nvPr>
            <p:ph type="body" idx="1"/>
          </p:nvPr>
        </p:nvSpPr>
        <p:spPr>
          <a:xfrm>
            <a:off x="228600" y="958849"/>
            <a:ext cx="3027894" cy="502267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9" name="Google Shape;59;p16"/>
          <p:cNvSpPr txBox="1">
            <a:spLocks noGrp="1"/>
          </p:cNvSpPr>
          <p:nvPr>
            <p:ph type="body" idx="2"/>
          </p:nvPr>
        </p:nvSpPr>
        <p:spPr>
          <a:xfrm>
            <a:off x="3542712" y="958850"/>
            <a:ext cx="5347605" cy="5022675"/>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984"/>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lnSpc>
                <a:spcPct val="100000"/>
              </a:lnSpc>
              <a:spcBef>
                <a:spcPts val="984"/>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lnSpc>
                <a:spcPct val="100000"/>
              </a:lnSpc>
              <a:spcBef>
                <a:spcPts val="984"/>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lnSpc>
                <a:spcPct val="100000"/>
              </a:lnSpc>
              <a:spcBef>
                <a:spcPts val="984"/>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6"/>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6"/>
          <p:cNvSpPr txBox="1">
            <a:spLocks noGrp="1"/>
          </p:cNvSpPr>
          <p:nvPr>
            <p:ph type="ftr" idx="11"/>
          </p:nvPr>
        </p:nvSpPr>
        <p:spPr>
          <a:xfrm>
            <a:off x="1530601" y="6504213"/>
            <a:ext cx="6262119" cy="2500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6"/>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63" name="Google Shape;63;p16"/>
          <p:cNvSpPr txBox="1">
            <a:spLocks noGrp="1"/>
          </p:cNvSpPr>
          <p:nvPr>
            <p:ph type="title"/>
          </p:nvPr>
        </p:nvSpPr>
        <p:spPr>
          <a:xfrm>
            <a:off x="228600" y="254026"/>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pic>
        <p:nvPicPr>
          <p:cNvPr id="64" name="Google Shape;64;p16"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65" name="Google Shape;65;p16"/>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673274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Picture Layout">
  <p:cSld name="Picture Layout">
    <p:spTree>
      <p:nvGrpSpPr>
        <p:cNvPr id="1" name="Shape 66"/>
        <p:cNvGrpSpPr/>
        <p:nvPr/>
      </p:nvGrpSpPr>
      <p:grpSpPr>
        <a:xfrm>
          <a:off x="0" y="0"/>
          <a:ext cx="0" cy="0"/>
          <a:chOff x="0" y="0"/>
          <a:chExt cx="0" cy="0"/>
        </a:xfrm>
      </p:grpSpPr>
      <p:sp>
        <p:nvSpPr>
          <p:cNvPr id="67" name="Google Shape;67;p17"/>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7"/>
          <p:cNvSpPr txBox="1">
            <a:spLocks noGrp="1"/>
          </p:cNvSpPr>
          <p:nvPr>
            <p:ph type="ftr" idx="11"/>
          </p:nvPr>
        </p:nvSpPr>
        <p:spPr>
          <a:xfrm>
            <a:off x="1530602" y="6504213"/>
            <a:ext cx="6260399"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7"/>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70" name="Google Shape;70;p17"/>
          <p:cNvSpPr>
            <a:spLocks noGrp="1"/>
          </p:cNvSpPr>
          <p:nvPr>
            <p:ph type="pic" idx="2"/>
          </p:nvPr>
        </p:nvSpPr>
        <p:spPr>
          <a:xfrm>
            <a:off x="222250" y="254000"/>
            <a:ext cx="8675688" cy="5802923"/>
          </a:xfrm>
          <a:prstGeom prst="rect">
            <a:avLst/>
          </a:prstGeom>
          <a:noFill/>
          <a:ln>
            <a:noFill/>
          </a:ln>
        </p:spPr>
      </p:sp>
      <p:pic>
        <p:nvPicPr>
          <p:cNvPr id="71" name="Google Shape;71;p17"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72" name="Google Shape;72;p17"/>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0785252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Logo Bottom: Extra Logos">
  <p:cSld name="Logo Bottom: Extra Logos">
    <p:spTree>
      <p:nvGrpSpPr>
        <p:cNvPr id="1" name="Shape 73"/>
        <p:cNvGrpSpPr/>
        <p:nvPr/>
      </p:nvGrpSpPr>
      <p:grpSpPr>
        <a:xfrm>
          <a:off x="0" y="0"/>
          <a:ext cx="0" cy="0"/>
          <a:chOff x="0" y="0"/>
          <a:chExt cx="0" cy="0"/>
        </a:xfrm>
      </p:grpSpPr>
      <p:sp>
        <p:nvSpPr>
          <p:cNvPr id="74" name="Google Shape;74;p18"/>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8"/>
          <p:cNvSpPr txBox="1">
            <a:spLocks noGrp="1"/>
          </p:cNvSpPr>
          <p:nvPr>
            <p:ph type="ftr" idx="11"/>
          </p:nvPr>
        </p:nvSpPr>
        <p:spPr>
          <a:xfrm>
            <a:off x="1530603" y="6504213"/>
            <a:ext cx="6272278" cy="2428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a:pPr/>
              <a:t>‹N›</a:t>
            </a:fld>
            <a:endParaRPr/>
          </a:p>
        </p:txBody>
      </p:sp>
      <p:sp>
        <p:nvSpPr>
          <p:cNvPr id="77" name="Google Shape;77;p18"/>
          <p:cNvSpPr txBox="1">
            <a:spLocks noGrp="1"/>
          </p:cNvSpPr>
          <p:nvPr>
            <p:ph type="title"/>
          </p:nvPr>
        </p:nvSpPr>
        <p:spPr>
          <a:xfrm>
            <a:off x="228600" y="251752"/>
            <a:ext cx="8686800" cy="42787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78" name="Google Shape;78;p18"/>
          <p:cNvSpPr>
            <a:spLocks noGrp="1"/>
          </p:cNvSpPr>
          <p:nvPr>
            <p:ph type="pic" idx="2"/>
          </p:nvPr>
        </p:nvSpPr>
        <p:spPr>
          <a:xfrm>
            <a:off x="205694" y="2715561"/>
            <a:ext cx="1600200" cy="1600200"/>
          </a:xfrm>
          <a:prstGeom prst="rect">
            <a:avLst/>
          </a:prstGeom>
          <a:noFill/>
          <a:ln>
            <a:noFill/>
          </a:ln>
        </p:spPr>
      </p:sp>
      <p:sp>
        <p:nvSpPr>
          <p:cNvPr id="79" name="Google Shape;79;p18"/>
          <p:cNvSpPr>
            <a:spLocks noGrp="1"/>
          </p:cNvSpPr>
          <p:nvPr>
            <p:ph type="pic" idx="3"/>
          </p:nvPr>
        </p:nvSpPr>
        <p:spPr>
          <a:xfrm>
            <a:off x="1979425" y="2715561"/>
            <a:ext cx="1600200" cy="1600200"/>
          </a:xfrm>
          <a:prstGeom prst="rect">
            <a:avLst/>
          </a:prstGeom>
          <a:noFill/>
          <a:ln>
            <a:noFill/>
          </a:ln>
        </p:spPr>
      </p:sp>
      <p:sp>
        <p:nvSpPr>
          <p:cNvPr id="80" name="Google Shape;80;p18"/>
          <p:cNvSpPr>
            <a:spLocks noGrp="1"/>
          </p:cNvSpPr>
          <p:nvPr>
            <p:ph type="pic" idx="4"/>
          </p:nvPr>
        </p:nvSpPr>
        <p:spPr>
          <a:xfrm>
            <a:off x="3753205" y="2715561"/>
            <a:ext cx="1600200" cy="1600200"/>
          </a:xfrm>
          <a:prstGeom prst="rect">
            <a:avLst/>
          </a:prstGeom>
          <a:noFill/>
          <a:ln>
            <a:noFill/>
          </a:ln>
        </p:spPr>
      </p:sp>
      <p:sp>
        <p:nvSpPr>
          <p:cNvPr id="81" name="Google Shape;81;p18"/>
          <p:cNvSpPr>
            <a:spLocks noGrp="1"/>
          </p:cNvSpPr>
          <p:nvPr>
            <p:ph type="pic" idx="5"/>
          </p:nvPr>
        </p:nvSpPr>
        <p:spPr>
          <a:xfrm>
            <a:off x="5534456" y="2715561"/>
            <a:ext cx="1600200" cy="1600200"/>
          </a:xfrm>
          <a:prstGeom prst="rect">
            <a:avLst/>
          </a:prstGeom>
          <a:noFill/>
          <a:ln>
            <a:noFill/>
          </a:ln>
        </p:spPr>
      </p:sp>
      <p:sp>
        <p:nvSpPr>
          <p:cNvPr id="82" name="Google Shape;82;p18"/>
          <p:cNvSpPr>
            <a:spLocks noGrp="1"/>
          </p:cNvSpPr>
          <p:nvPr>
            <p:ph type="pic" idx="6"/>
          </p:nvPr>
        </p:nvSpPr>
        <p:spPr>
          <a:xfrm>
            <a:off x="7300765" y="2715561"/>
            <a:ext cx="1600200" cy="1600200"/>
          </a:xfrm>
          <a:prstGeom prst="rect">
            <a:avLst/>
          </a:prstGeom>
          <a:noFill/>
          <a:ln>
            <a:noFill/>
          </a:ln>
        </p:spPr>
      </p:sp>
      <p:sp>
        <p:nvSpPr>
          <p:cNvPr id="83" name="Google Shape;83;p18"/>
          <p:cNvSpPr>
            <a:spLocks noGrp="1"/>
          </p:cNvSpPr>
          <p:nvPr>
            <p:ph type="pic" idx="7"/>
          </p:nvPr>
        </p:nvSpPr>
        <p:spPr>
          <a:xfrm>
            <a:off x="205694" y="972176"/>
            <a:ext cx="1600200" cy="1600200"/>
          </a:xfrm>
          <a:prstGeom prst="rect">
            <a:avLst/>
          </a:prstGeom>
          <a:noFill/>
          <a:ln>
            <a:noFill/>
          </a:ln>
        </p:spPr>
      </p:sp>
      <p:sp>
        <p:nvSpPr>
          <p:cNvPr id="84" name="Google Shape;84;p18"/>
          <p:cNvSpPr>
            <a:spLocks noGrp="1"/>
          </p:cNvSpPr>
          <p:nvPr>
            <p:ph type="pic" idx="8"/>
          </p:nvPr>
        </p:nvSpPr>
        <p:spPr>
          <a:xfrm>
            <a:off x="1979425" y="972176"/>
            <a:ext cx="1600200" cy="1600200"/>
          </a:xfrm>
          <a:prstGeom prst="rect">
            <a:avLst/>
          </a:prstGeom>
          <a:noFill/>
          <a:ln>
            <a:noFill/>
          </a:ln>
        </p:spPr>
      </p:sp>
      <p:sp>
        <p:nvSpPr>
          <p:cNvPr id="85" name="Google Shape;85;p18"/>
          <p:cNvSpPr>
            <a:spLocks noGrp="1"/>
          </p:cNvSpPr>
          <p:nvPr>
            <p:ph type="pic" idx="9"/>
          </p:nvPr>
        </p:nvSpPr>
        <p:spPr>
          <a:xfrm>
            <a:off x="3753205" y="972176"/>
            <a:ext cx="1600200" cy="1600200"/>
          </a:xfrm>
          <a:prstGeom prst="rect">
            <a:avLst/>
          </a:prstGeom>
          <a:noFill/>
          <a:ln>
            <a:noFill/>
          </a:ln>
        </p:spPr>
      </p:sp>
      <p:sp>
        <p:nvSpPr>
          <p:cNvPr id="86" name="Google Shape;86;p18"/>
          <p:cNvSpPr>
            <a:spLocks noGrp="1"/>
          </p:cNvSpPr>
          <p:nvPr>
            <p:ph type="pic" idx="13"/>
          </p:nvPr>
        </p:nvSpPr>
        <p:spPr>
          <a:xfrm>
            <a:off x="5534456" y="972176"/>
            <a:ext cx="1600200" cy="1600200"/>
          </a:xfrm>
          <a:prstGeom prst="rect">
            <a:avLst/>
          </a:prstGeom>
          <a:noFill/>
          <a:ln>
            <a:noFill/>
          </a:ln>
        </p:spPr>
      </p:sp>
      <p:sp>
        <p:nvSpPr>
          <p:cNvPr id="87" name="Google Shape;87;p18"/>
          <p:cNvSpPr>
            <a:spLocks noGrp="1"/>
          </p:cNvSpPr>
          <p:nvPr>
            <p:ph type="pic" idx="14"/>
          </p:nvPr>
        </p:nvSpPr>
        <p:spPr>
          <a:xfrm>
            <a:off x="7300765" y="972176"/>
            <a:ext cx="1600200" cy="1600200"/>
          </a:xfrm>
          <a:prstGeom prst="rect">
            <a:avLst/>
          </a:prstGeom>
          <a:noFill/>
          <a:ln>
            <a:noFill/>
          </a:ln>
        </p:spPr>
      </p:sp>
      <p:sp>
        <p:nvSpPr>
          <p:cNvPr id="88" name="Google Shape;88;p18"/>
          <p:cNvSpPr>
            <a:spLocks noGrp="1"/>
          </p:cNvSpPr>
          <p:nvPr>
            <p:ph type="pic" idx="15"/>
          </p:nvPr>
        </p:nvSpPr>
        <p:spPr>
          <a:xfrm>
            <a:off x="205694" y="4448801"/>
            <a:ext cx="1600200" cy="1600200"/>
          </a:xfrm>
          <a:prstGeom prst="rect">
            <a:avLst/>
          </a:prstGeom>
          <a:noFill/>
          <a:ln>
            <a:noFill/>
          </a:ln>
        </p:spPr>
      </p:sp>
      <p:sp>
        <p:nvSpPr>
          <p:cNvPr id="89" name="Google Shape;89;p18"/>
          <p:cNvSpPr>
            <a:spLocks noGrp="1"/>
          </p:cNvSpPr>
          <p:nvPr>
            <p:ph type="pic" idx="16"/>
          </p:nvPr>
        </p:nvSpPr>
        <p:spPr>
          <a:xfrm>
            <a:off x="1979425" y="4448801"/>
            <a:ext cx="1600200" cy="1600200"/>
          </a:xfrm>
          <a:prstGeom prst="rect">
            <a:avLst/>
          </a:prstGeom>
          <a:noFill/>
          <a:ln>
            <a:noFill/>
          </a:ln>
        </p:spPr>
      </p:sp>
      <p:sp>
        <p:nvSpPr>
          <p:cNvPr id="90" name="Google Shape;90;p18"/>
          <p:cNvSpPr>
            <a:spLocks noGrp="1"/>
          </p:cNvSpPr>
          <p:nvPr>
            <p:ph type="pic" idx="17"/>
          </p:nvPr>
        </p:nvSpPr>
        <p:spPr>
          <a:xfrm>
            <a:off x="3753205" y="4448801"/>
            <a:ext cx="1600200" cy="1600200"/>
          </a:xfrm>
          <a:prstGeom prst="rect">
            <a:avLst/>
          </a:prstGeom>
          <a:noFill/>
          <a:ln>
            <a:noFill/>
          </a:ln>
        </p:spPr>
      </p:sp>
      <p:sp>
        <p:nvSpPr>
          <p:cNvPr id="91" name="Google Shape;91;p18"/>
          <p:cNvSpPr>
            <a:spLocks noGrp="1"/>
          </p:cNvSpPr>
          <p:nvPr>
            <p:ph type="pic" idx="18"/>
          </p:nvPr>
        </p:nvSpPr>
        <p:spPr>
          <a:xfrm>
            <a:off x="5534456" y="4448801"/>
            <a:ext cx="1600200" cy="1600200"/>
          </a:xfrm>
          <a:prstGeom prst="rect">
            <a:avLst/>
          </a:prstGeom>
          <a:noFill/>
          <a:ln>
            <a:noFill/>
          </a:ln>
        </p:spPr>
      </p:sp>
      <p:sp>
        <p:nvSpPr>
          <p:cNvPr id="92" name="Google Shape;92;p18"/>
          <p:cNvSpPr>
            <a:spLocks noGrp="1"/>
          </p:cNvSpPr>
          <p:nvPr>
            <p:ph type="pic" idx="19"/>
          </p:nvPr>
        </p:nvSpPr>
        <p:spPr>
          <a:xfrm>
            <a:off x="7300765" y="4448801"/>
            <a:ext cx="1600200" cy="1600200"/>
          </a:xfrm>
          <a:prstGeom prst="rect">
            <a:avLst/>
          </a:prstGeom>
          <a:noFill/>
          <a:ln>
            <a:noFill/>
          </a:ln>
        </p:spPr>
      </p:sp>
      <p:pic>
        <p:nvPicPr>
          <p:cNvPr id="93" name="Google Shape;93;p18" descr="A picture containing icon&#10;&#10;Description automatically generated"/>
          <p:cNvPicPr preferRelativeResize="0"/>
          <p:nvPr/>
        </p:nvPicPr>
        <p:blipFill rotWithShape="1">
          <a:blip r:embed="rId2">
            <a:alphaModFix/>
          </a:blip>
          <a:srcRect/>
          <a:stretch/>
        </p:blipFill>
        <p:spPr>
          <a:xfrm>
            <a:off x="7811947" y="6258848"/>
            <a:ext cx="1108394" cy="199149"/>
          </a:xfrm>
          <a:prstGeom prst="rect">
            <a:avLst/>
          </a:prstGeom>
          <a:noFill/>
          <a:ln>
            <a:noFill/>
          </a:ln>
        </p:spPr>
      </p:pic>
      <p:sp>
        <p:nvSpPr>
          <p:cNvPr id="94" name="Google Shape;94;p18"/>
          <p:cNvSpPr/>
          <p:nvPr/>
        </p:nvSpPr>
        <p:spPr>
          <a:xfrm>
            <a:off x="214491" y="6323962"/>
            <a:ext cx="7531101" cy="73025"/>
          </a:xfrm>
          <a:prstGeom prst="rect">
            <a:avLst/>
          </a:prstGeom>
          <a:solidFill>
            <a:srgbClr val="97D7EB"/>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69630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chemeClr val="lt1">
            <a:alpha val="0"/>
          </a:schemeClr>
        </a:solidFill>
        <a:effectLst/>
      </p:bgPr>
    </p:bg>
    <p:spTree>
      <p:nvGrpSpPr>
        <p:cNvPr id="1" name="Shape 95"/>
        <p:cNvGrpSpPr/>
        <p:nvPr/>
      </p:nvGrpSpPr>
      <p:grpSpPr>
        <a:xfrm>
          <a:off x="0" y="0"/>
          <a:ext cx="0" cy="0"/>
          <a:chOff x="0" y="0"/>
          <a:chExt cx="0" cy="0"/>
        </a:xfrm>
      </p:grpSpPr>
      <p:sp>
        <p:nvSpPr>
          <p:cNvPr id="96" name="Google Shape;96;p19"/>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9"/>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98" name="Google Shape;98;p19"/>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9" name="Google Shape;99;p19"/>
          <p:cNvPicPr preferRelativeResize="0"/>
          <p:nvPr/>
        </p:nvPicPr>
        <p:blipFill rotWithShape="1">
          <a:blip r:embed="rId2">
            <a:alphaModFix/>
          </a:blip>
          <a:srcRect t="14599" b="36987"/>
          <a:stretch/>
        </p:blipFill>
        <p:spPr>
          <a:xfrm>
            <a:off x="-17762" y="817011"/>
            <a:ext cx="9189720" cy="2966102"/>
          </a:xfrm>
          <a:prstGeom prst="rect">
            <a:avLst/>
          </a:prstGeom>
          <a:noFill/>
          <a:ln w="9525" cap="flat" cmpd="sng">
            <a:solidFill>
              <a:schemeClr val="accent1"/>
            </a:solidFill>
            <a:prstDash val="solid"/>
            <a:round/>
            <a:headEnd type="none" w="sm" len="sm"/>
            <a:tailEnd type="none" w="sm" len="sm"/>
          </a:ln>
        </p:spPr>
      </p:pic>
      <p:pic>
        <p:nvPicPr>
          <p:cNvPr id="100" name="Google Shape;100;p19"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9479251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lt1">
            <a:alpha val="0"/>
          </a:schemeClr>
        </a:solidFill>
        <a:effectLst/>
      </p:bgPr>
    </p:bg>
    <p:spTree>
      <p:nvGrpSpPr>
        <p:cNvPr id="1" name="Shape 101"/>
        <p:cNvGrpSpPr/>
        <p:nvPr/>
      </p:nvGrpSpPr>
      <p:grpSpPr>
        <a:xfrm>
          <a:off x="0" y="0"/>
          <a:ext cx="0" cy="0"/>
          <a:chOff x="0" y="0"/>
          <a:chExt cx="0" cy="0"/>
        </a:xfrm>
      </p:grpSpPr>
      <p:sp>
        <p:nvSpPr>
          <p:cNvPr id="102" name="Google Shape;102;p20"/>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20"/>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04" name="Google Shape;104;p20"/>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5" name="Google Shape;105;p20"/>
          <p:cNvPicPr preferRelativeResize="0"/>
          <p:nvPr/>
        </p:nvPicPr>
        <p:blipFill rotWithShape="1">
          <a:blip r:embed="rId2">
            <a:alphaModFix/>
          </a:blip>
          <a:srcRect t="10915" b="40728"/>
          <a:stretch/>
        </p:blipFill>
        <p:spPr>
          <a:xfrm>
            <a:off x="-17762" y="817011"/>
            <a:ext cx="9189720" cy="2966102"/>
          </a:xfrm>
          <a:prstGeom prst="rect">
            <a:avLst/>
          </a:prstGeom>
          <a:noFill/>
          <a:ln>
            <a:noFill/>
          </a:ln>
        </p:spPr>
      </p:pic>
      <p:pic>
        <p:nvPicPr>
          <p:cNvPr id="106" name="Google Shape;106;p20"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2582742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solidFill>
          <a:schemeClr val="lt1">
            <a:alpha val="0"/>
          </a:schemeClr>
        </a:solid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21"/>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10" name="Google Shape;110;p21"/>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1" name="Google Shape;111;p21"/>
          <p:cNvPicPr preferRelativeResize="0"/>
          <p:nvPr/>
        </p:nvPicPr>
        <p:blipFill rotWithShape="1">
          <a:blip r:embed="rId2">
            <a:alphaModFix/>
          </a:blip>
          <a:srcRect t="16134" b="35511"/>
          <a:stretch/>
        </p:blipFill>
        <p:spPr>
          <a:xfrm>
            <a:off x="-17762" y="817011"/>
            <a:ext cx="9189720" cy="2966102"/>
          </a:xfrm>
          <a:prstGeom prst="rect">
            <a:avLst/>
          </a:prstGeom>
          <a:noFill/>
          <a:ln>
            <a:noFill/>
          </a:ln>
        </p:spPr>
      </p:pic>
      <p:pic>
        <p:nvPicPr>
          <p:cNvPr id="112" name="Google Shape;112;p21"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7345962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solidFill>
          <a:schemeClr val="lt1">
            <a:alpha val="0"/>
          </a:schemeClr>
        </a:solidFill>
        <a:effectLst/>
      </p:bgPr>
    </p:bg>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22"/>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16" name="Google Shape;116;p22"/>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7" name="Google Shape;117;p22"/>
          <p:cNvPicPr preferRelativeResize="0"/>
          <p:nvPr/>
        </p:nvPicPr>
        <p:blipFill rotWithShape="1">
          <a:blip r:embed="rId2">
            <a:alphaModFix/>
          </a:blip>
          <a:srcRect t="39238" b="12406"/>
          <a:stretch/>
        </p:blipFill>
        <p:spPr>
          <a:xfrm>
            <a:off x="-17762" y="817011"/>
            <a:ext cx="9189720" cy="2966102"/>
          </a:xfrm>
          <a:prstGeom prst="rect">
            <a:avLst/>
          </a:prstGeom>
          <a:noFill/>
          <a:ln>
            <a:noFill/>
          </a:ln>
        </p:spPr>
      </p:pic>
      <p:pic>
        <p:nvPicPr>
          <p:cNvPr id="118" name="Google Shape;118;p22"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3612918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solidFill>
          <a:schemeClr val="lt1">
            <a:alpha val="0"/>
          </a:schemeClr>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body" idx="1"/>
          </p:nvPr>
        </p:nvSpPr>
        <p:spPr>
          <a:xfrm>
            <a:off x="341924" y="4963772"/>
            <a:ext cx="8499231" cy="1529241"/>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Google Shape;121;p23"/>
          <p:cNvSpPr/>
          <p:nvPr/>
        </p:nvSpPr>
        <p:spPr>
          <a:xfrm>
            <a:off x="-17762" y="-1"/>
            <a:ext cx="9189720" cy="896936"/>
          </a:xfrm>
          <a:prstGeom prst="rect">
            <a:avLst/>
          </a:prstGeom>
          <a:solidFill>
            <a:srgbClr val="004C97"/>
          </a:solid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000000"/>
              </a:buClr>
              <a:buSzPts val="2400"/>
              <a:buFont typeface="Arial"/>
              <a:buNone/>
            </a:pPr>
            <a:endParaRPr kern="0">
              <a:solidFill>
                <a:srgbClr val="FFFFFF"/>
              </a:solidFill>
              <a:latin typeface="Calibri"/>
              <a:ea typeface="Calibri"/>
              <a:cs typeface="Calibri"/>
              <a:sym typeface="Calibri"/>
            </a:endParaRPr>
          </a:p>
        </p:txBody>
      </p:sp>
      <p:sp>
        <p:nvSpPr>
          <p:cNvPr id="122" name="Google Shape;122;p23"/>
          <p:cNvSpPr txBox="1">
            <a:spLocks noGrp="1"/>
          </p:cNvSpPr>
          <p:nvPr>
            <p:ph type="body" idx="2"/>
          </p:nvPr>
        </p:nvSpPr>
        <p:spPr>
          <a:xfrm>
            <a:off x="341924" y="3951841"/>
            <a:ext cx="8499232" cy="1003049"/>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3" name="Google Shape;123;p23"/>
          <p:cNvPicPr preferRelativeResize="0"/>
          <p:nvPr/>
        </p:nvPicPr>
        <p:blipFill rotWithShape="1">
          <a:blip r:embed="rId2">
            <a:alphaModFix/>
          </a:blip>
          <a:srcRect l="7732" r="7730"/>
          <a:stretch/>
        </p:blipFill>
        <p:spPr>
          <a:xfrm>
            <a:off x="-17762" y="817011"/>
            <a:ext cx="9189720" cy="2966102"/>
          </a:xfrm>
          <a:prstGeom prst="rect">
            <a:avLst/>
          </a:prstGeom>
          <a:noFill/>
          <a:ln>
            <a:noFill/>
          </a:ln>
        </p:spPr>
      </p:pic>
      <p:pic>
        <p:nvPicPr>
          <p:cNvPr id="124" name="Google Shape;124;p23" descr="FermiLogoBar_DOE_KO_horiz.eps"/>
          <p:cNvPicPr preferRelativeResize="0"/>
          <p:nvPr/>
        </p:nvPicPr>
        <p:blipFill rotWithShape="1">
          <a:blip r:embed="rId3">
            <a:alphaModFix/>
          </a:blip>
          <a:srcRect/>
          <a:stretch/>
        </p:blipFill>
        <p:spPr>
          <a:xfrm>
            <a:off x="-17761" y="249843"/>
            <a:ext cx="9010786" cy="301891"/>
          </a:xfrm>
          <a:prstGeom prst="rect">
            <a:avLst/>
          </a:prstGeom>
          <a:noFill/>
          <a:ln>
            <a:noFill/>
          </a:ln>
        </p:spPr>
      </p:pic>
    </p:spTree>
    <p:extLst>
      <p:ext uri="{BB962C8B-B14F-4D97-AF65-F5344CB8AC3E}">
        <p14:creationId xmlns:p14="http://schemas.microsoft.com/office/powerpoint/2010/main" val="788541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it-IT" smtClean="0"/>
              <a:t>Fare clic per modificare lo stile del titolo</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FC2D9CE3-27B3-470C-94D0-774306D0ED9B}" type="datetime1">
              <a:rPr lang="en-US" smtClean="0"/>
              <a:t>8/29/2022</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Giovanni Celotto |Midterm Presentation</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pic>
        <p:nvPicPr>
          <p:cNvPr id="12" name="Picture 11" descr="A picture containing icon&#10;&#10;Description automatically generated">
            <a:extLst>
              <a:ext uri="{FF2B5EF4-FFF2-40B4-BE49-F238E27FC236}">
                <a16:creationId xmlns:a16="http://schemas.microsoft.com/office/drawing/2014/main" xmlns="" id="{9CC9F3FA-594D-7948-B9BB-A349A58089C7}"/>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xmlns=""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204DA265-EAF8-4FC9-B709-52C732B26AA0}" type="datetime1">
              <a:rPr lang="en-US" smtClean="0"/>
              <a:t>8/29/2022</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Giovanni Celotto |Midterm Presentation</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it-IT" smtClean="0"/>
              <a:t>Fare clic per modificare lo stile del titolo</a:t>
            </a:r>
            <a:endParaRPr lang="en-US" dirty="0"/>
          </a:p>
        </p:txBody>
      </p:sp>
      <p:pic>
        <p:nvPicPr>
          <p:cNvPr id="15" name="Picture 14" descr="A picture containing icon&#10;&#10;Description automatically generated">
            <a:extLst>
              <a:ext uri="{FF2B5EF4-FFF2-40B4-BE49-F238E27FC236}">
                <a16:creationId xmlns:a16="http://schemas.microsoft.com/office/drawing/2014/main" xmlns="" id="{1DA16756-E255-8B4F-A3A1-3BBDD1DB051B}"/>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xmlns=""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0.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0.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0.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0.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DE0FEE0E-B041-4690-8738-E581FA30B1F6}" type="datetime1">
              <a:rPr lang="en-US" smtClean="0"/>
              <a:t>8/29/2022</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Giovanni Celotto |Midterm Presentation</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57" r:id="rId14"/>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pPr defTabSz="914400" fontAlgn="auto"/>
            <a:fld id="{559A3C58-DFBB-45E1-8623-491BDEE819AD}" type="datetime1">
              <a:rPr lang="en-US" kern="0" smtClean="0"/>
              <a:t>8/29/2022</a:t>
            </a:fld>
            <a:endParaRPr kern="0"/>
          </a:p>
        </p:txBody>
      </p:sp>
      <p:sp>
        <p:nvSpPr>
          <p:cNvPr id="11" name="Google Shape;11;p10"/>
          <p:cNvSpPr txBox="1">
            <a:spLocks noGrp="1"/>
          </p:cNvSpPr>
          <p:nvPr>
            <p:ph type="ftr" idx="11"/>
          </p:nvPr>
        </p:nvSpPr>
        <p:spPr>
          <a:xfrm>
            <a:off x="1530602" y="6504213"/>
            <a:ext cx="6260399" cy="242873"/>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pPr defTabSz="914400" fontAlgn="auto"/>
            <a:r>
              <a:rPr lang="it-IT" kern="0" smtClean="0"/>
              <a:t>Giovanni Celotto |Midterm Presentation</a:t>
            </a:r>
            <a:endParaRPr kern="0"/>
          </a:p>
        </p:txBody>
      </p:sp>
      <p:sp>
        <p:nvSpPr>
          <p:cNvPr id="12" name="Google Shape;12;p10"/>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pPr defTabSz="914400" fontAlgn="auto"/>
            <a:fld id="{00000000-1234-1234-1234-123412341234}" type="slidenum">
              <a:rPr lang="en-US" kern="0"/>
              <a:pPr defTabSz="914400" fontAlgn="auto"/>
              <a:t>‹N›</a:t>
            </a:fld>
            <a:endParaRPr kern="0"/>
          </a:p>
        </p:txBody>
      </p:sp>
      <p:sp>
        <p:nvSpPr>
          <p:cNvPr id="13" name="Google Shape;13;p10"/>
          <p:cNvSpPr txBox="1"/>
          <p:nvPr/>
        </p:nvSpPr>
        <p:spPr>
          <a:xfrm>
            <a:off x="6450013" y="4477484"/>
            <a:ext cx="1076325" cy="241300"/>
          </a:xfrm>
          <a:prstGeom prst="rect">
            <a:avLst/>
          </a:prstGeom>
          <a:noFill/>
          <a:ln>
            <a:noFill/>
          </a:ln>
        </p:spPr>
        <p:txBody>
          <a:bodyPr spcFirstLastPara="1" wrap="square" lIns="91425" tIns="45700" rIns="91425" bIns="45700" anchor="t" anchorCtr="0">
            <a:noAutofit/>
          </a:bodyPr>
          <a:lstStyle/>
          <a:p>
            <a:pPr defTabSz="914400" fontAlgn="auto">
              <a:spcBef>
                <a:spcPts val="0"/>
              </a:spcBef>
              <a:spcAft>
                <a:spcPts val="0"/>
              </a:spcAft>
              <a:buClr>
                <a:srgbClr val="000000"/>
              </a:buClr>
              <a:buSzPts val="2400"/>
              <a:buFont typeface="Arial"/>
              <a:buNone/>
            </a:pPr>
            <a:endParaRPr kern="0">
              <a:solidFill>
                <a:srgbClr val="003087"/>
              </a:solidFill>
              <a:latin typeface="Calibri"/>
              <a:ea typeface="Calibri"/>
              <a:cs typeface="Calibri"/>
              <a:sym typeface="Calibri"/>
            </a:endParaRPr>
          </a:p>
        </p:txBody>
      </p:sp>
      <p:grpSp>
        <p:nvGrpSpPr>
          <p:cNvPr id="14" name="Google Shape;14;p10"/>
          <p:cNvGrpSpPr/>
          <p:nvPr/>
        </p:nvGrpSpPr>
        <p:grpSpPr>
          <a:xfrm>
            <a:off x="215900" y="6258863"/>
            <a:ext cx="8699500" cy="197990"/>
            <a:chOff x="600217" y="6258863"/>
            <a:chExt cx="8297721" cy="188846"/>
          </a:xfrm>
        </p:grpSpPr>
        <p:cxnSp>
          <p:nvCxnSpPr>
            <p:cNvPr id="15" name="Google Shape;15;p10"/>
            <p:cNvCxnSpPr/>
            <p:nvPr/>
          </p:nvCxnSpPr>
          <p:spPr>
            <a:xfrm>
              <a:off x="600217" y="6357936"/>
              <a:ext cx="7190785" cy="0"/>
            </a:xfrm>
            <a:prstGeom prst="straightConnector1">
              <a:avLst/>
            </a:prstGeom>
            <a:noFill/>
            <a:ln w="76200" cap="flat" cmpd="sng">
              <a:solidFill>
                <a:srgbClr val="99D6EA"/>
              </a:solidFill>
              <a:prstDash val="solid"/>
              <a:round/>
              <a:headEnd type="none" w="sm" len="sm"/>
              <a:tailEnd type="none" w="sm" len="sm"/>
            </a:ln>
          </p:spPr>
        </p:cxnSp>
        <p:pic>
          <p:nvPicPr>
            <p:cNvPr id="16" name="Google Shape;16;p10" descr="FermiLogo_RGB_NALBlue.png"/>
            <p:cNvPicPr preferRelativeResize="0"/>
            <p:nvPr/>
          </p:nvPicPr>
          <p:blipFill rotWithShape="1">
            <a:blip r:embed="rId15">
              <a:alphaModFix/>
            </a:blip>
            <a:srcRect/>
            <a:stretch/>
          </p:blipFill>
          <p:spPr>
            <a:xfrm>
              <a:off x="7853781" y="6258863"/>
              <a:ext cx="1044157" cy="188846"/>
            </a:xfrm>
            <a:prstGeom prst="rect">
              <a:avLst/>
            </a:prstGeom>
            <a:noFill/>
            <a:ln>
              <a:noFill/>
            </a:ln>
          </p:spPr>
        </p:pic>
      </p:grpSp>
    </p:spTree>
    <p:extLst>
      <p:ext uri="{BB962C8B-B14F-4D97-AF65-F5344CB8AC3E}">
        <p14:creationId xmlns:p14="http://schemas.microsoft.com/office/powerpoint/2010/main" val="2305065390"/>
      </p:ext>
    </p:extLst>
  </p:cSld>
  <p:clrMap bg1="lt1" tx1="dk1" bg2="dk2" tx2="lt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pPr defTabSz="914400" fontAlgn="auto"/>
            <a:fld id="{B4207DD4-B5AE-44BD-BBBB-7842E78A5BBA}" type="datetime1">
              <a:rPr lang="en-US" kern="0" smtClean="0"/>
              <a:t>8/29/2022</a:t>
            </a:fld>
            <a:endParaRPr kern="0"/>
          </a:p>
        </p:txBody>
      </p:sp>
      <p:sp>
        <p:nvSpPr>
          <p:cNvPr id="11" name="Google Shape;11;p10"/>
          <p:cNvSpPr txBox="1">
            <a:spLocks noGrp="1"/>
          </p:cNvSpPr>
          <p:nvPr>
            <p:ph type="ftr" idx="11"/>
          </p:nvPr>
        </p:nvSpPr>
        <p:spPr>
          <a:xfrm>
            <a:off x="1530602" y="6504213"/>
            <a:ext cx="6260399" cy="242873"/>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pPr defTabSz="914400" fontAlgn="auto"/>
            <a:r>
              <a:rPr lang="it-IT" kern="0" smtClean="0"/>
              <a:t>Giovanni Celotto |Midterm Presentation</a:t>
            </a:r>
            <a:endParaRPr kern="0"/>
          </a:p>
        </p:txBody>
      </p:sp>
      <p:sp>
        <p:nvSpPr>
          <p:cNvPr id="12" name="Google Shape;12;p10"/>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pPr defTabSz="914400" fontAlgn="auto"/>
            <a:fld id="{00000000-1234-1234-1234-123412341234}" type="slidenum">
              <a:rPr lang="en-US" kern="0"/>
              <a:pPr defTabSz="914400" fontAlgn="auto"/>
              <a:t>‹N›</a:t>
            </a:fld>
            <a:endParaRPr kern="0"/>
          </a:p>
        </p:txBody>
      </p:sp>
      <p:sp>
        <p:nvSpPr>
          <p:cNvPr id="13" name="Google Shape;13;p10"/>
          <p:cNvSpPr txBox="1"/>
          <p:nvPr/>
        </p:nvSpPr>
        <p:spPr>
          <a:xfrm>
            <a:off x="6450013" y="4477484"/>
            <a:ext cx="1076325" cy="241300"/>
          </a:xfrm>
          <a:prstGeom prst="rect">
            <a:avLst/>
          </a:prstGeom>
          <a:noFill/>
          <a:ln>
            <a:noFill/>
          </a:ln>
        </p:spPr>
        <p:txBody>
          <a:bodyPr spcFirstLastPara="1" wrap="square" lIns="91425" tIns="45700" rIns="91425" bIns="45700" anchor="t" anchorCtr="0">
            <a:noAutofit/>
          </a:bodyPr>
          <a:lstStyle/>
          <a:p>
            <a:pPr defTabSz="914400" fontAlgn="auto">
              <a:spcBef>
                <a:spcPts val="0"/>
              </a:spcBef>
              <a:spcAft>
                <a:spcPts val="0"/>
              </a:spcAft>
              <a:buClr>
                <a:srgbClr val="000000"/>
              </a:buClr>
              <a:buSzPts val="2400"/>
              <a:buFont typeface="Arial"/>
              <a:buNone/>
            </a:pPr>
            <a:endParaRPr kern="0">
              <a:solidFill>
                <a:srgbClr val="003087"/>
              </a:solidFill>
              <a:latin typeface="Calibri"/>
              <a:ea typeface="Calibri"/>
              <a:cs typeface="Calibri"/>
              <a:sym typeface="Calibri"/>
            </a:endParaRPr>
          </a:p>
        </p:txBody>
      </p:sp>
      <p:grpSp>
        <p:nvGrpSpPr>
          <p:cNvPr id="14" name="Google Shape;14;p10"/>
          <p:cNvGrpSpPr/>
          <p:nvPr/>
        </p:nvGrpSpPr>
        <p:grpSpPr>
          <a:xfrm>
            <a:off x="215900" y="6258863"/>
            <a:ext cx="8699500" cy="197990"/>
            <a:chOff x="600217" y="6258863"/>
            <a:chExt cx="8297721" cy="188846"/>
          </a:xfrm>
        </p:grpSpPr>
        <p:cxnSp>
          <p:nvCxnSpPr>
            <p:cNvPr id="15" name="Google Shape;15;p10"/>
            <p:cNvCxnSpPr/>
            <p:nvPr/>
          </p:nvCxnSpPr>
          <p:spPr>
            <a:xfrm>
              <a:off x="600217" y="6357936"/>
              <a:ext cx="7190785" cy="0"/>
            </a:xfrm>
            <a:prstGeom prst="straightConnector1">
              <a:avLst/>
            </a:prstGeom>
            <a:noFill/>
            <a:ln w="76200" cap="flat" cmpd="sng">
              <a:solidFill>
                <a:srgbClr val="99D6EA"/>
              </a:solidFill>
              <a:prstDash val="solid"/>
              <a:round/>
              <a:headEnd type="none" w="sm" len="sm"/>
              <a:tailEnd type="none" w="sm" len="sm"/>
            </a:ln>
          </p:spPr>
        </p:cxnSp>
        <p:pic>
          <p:nvPicPr>
            <p:cNvPr id="16" name="Google Shape;16;p10" descr="FermiLogo_RGB_NALBlue.png"/>
            <p:cNvPicPr preferRelativeResize="0"/>
            <p:nvPr/>
          </p:nvPicPr>
          <p:blipFill rotWithShape="1">
            <a:blip r:embed="rId15">
              <a:alphaModFix/>
            </a:blip>
            <a:srcRect/>
            <a:stretch/>
          </p:blipFill>
          <p:spPr>
            <a:xfrm>
              <a:off x="7853781" y="6258863"/>
              <a:ext cx="1044157" cy="188846"/>
            </a:xfrm>
            <a:prstGeom prst="rect">
              <a:avLst/>
            </a:prstGeom>
            <a:noFill/>
            <a:ln>
              <a:noFill/>
            </a:ln>
          </p:spPr>
        </p:pic>
      </p:grpSp>
    </p:spTree>
    <p:extLst>
      <p:ext uri="{BB962C8B-B14F-4D97-AF65-F5344CB8AC3E}">
        <p14:creationId xmlns:p14="http://schemas.microsoft.com/office/powerpoint/2010/main" val="3886846882"/>
      </p:ext>
    </p:extLst>
  </p:cSld>
  <p:clrMap bg1="lt1" tx1="dk1" bg2="dk2" tx2="lt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pPr defTabSz="914400" fontAlgn="auto"/>
            <a:fld id="{B62F12BE-FB1E-44E0-AC43-A2B9FECEAC64}" type="datetime1">
              <a:rPr lang="en-US" kern="0" smtClean="0"/>
              <a:t>8/29/2022</a:t>
            </a:fld>
            <a:endParaRPr kern="0"/>
          </a:p>
        </p:txBody>
      </p:sp>
      <p:sp>
        <p:nvSpPr>
          <p:cNvPr id="11" name="Google Shape;11;p10"/>
          <p:cNvSpPr txBox="1">
            <a:spLocks noGrp="1"/>
          </p:cNvSpPr>
          <p:nvPr>
            <p:ph type="ftr" idx="11"/>
          </p:nvPr>
        </p:nvSpPr>
        <p:spPr>
          <a:xfrm>
            <a:off x="1530602" y="6504213"/>
            <a:ext cx="6260399" cy="242873"/>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pPr defTabSz="914400" fontAlgn="auto"/>
            <a:r>
              <a:rPr lang="it-IT" kern="0" smtClean="0"/>
              <a:t>Giovanni Celotto |Midterm Presentation</a:t>
            </a:r>
            <a:endParaRPr kern="0"/>
          </a:p>
        </p:txBody>
      </p:sp>
      <p:sp>
        <p:nvSpPr>
          <p:cNvPr id="12" name="Google Shape;12;p10"/>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pPr defTabSz="914400" fontAlgn="auto"/>
            <a:fld id="{00000000-1234-1234-1234-123412341234}" type="slidenum">
              <a:rPr lang="en-US" kern="0"/>
              <a:pPr defTabSz="914400" fontAlgn="auto"/>
              <a:t>‹N›</a:t>
            </a:fld>
            <a:endParaRPr kern="0"/>
          </a:p>
        </p:txBody>
      </p:sp>
      <p:sp>
        <p:nvSpPr>
          <p:cNvPr id="13" name="Google Shape;13;p10"/>
          <p:cNvSpPr txBox="1"/>
          <p:nvPr/>
        </p:nvSpPr>
        <p:spPr>
          <a:xfrm>
            <a:off x="6450013" y="4477484"/>
            <a:ext cx="1076325" cy="241300"/>
          </a:xfrm>
          <a:prstGeom prst="rect">
            <a:avLst/>
          </a:prstGeom>
          <a:noFill/>
          <a:ln>
            <a:noFill/>
          </a:ln>
        </p:spPr>
        <p:txBody>
          <a:bodyPr spcFirstLastPara="1" wrap="square" lIns="91425" tIns="45700" rIns="91425" bIns="45700" anchor="t" anchorCtr="0">
            <a:noAutofit/>
          </a:bodyPr>
          <a:lstStyle/>
          <a:p>
            <a:pPr defTabSz="914400" fontAlgn="auto">
              <a:spcBef>
                <a:spcPts val="0"/>
              </a:spcBef>
              <a:spcAft>
                <a:spcPts val="0"/>
              </a:spcAft>
              <a:buClr>
                <a:srgbClr val="000000"/>
              </a:buClr>
              <a:buSzPts val="2400"/>
              <a:buFont typeface="Arial"/>
              <a:buNone/>
            </a:pPr>
            <a:endParaRPr kern="0">
              <a:solidFill>
                <a:srgbClr val="003087"/>
              </a:solidFill>
              <a:latin typeface="Calibri"/>
              <a:ea typeface="Calibri"/>
              <a:cs typeface="Calibri"/>
              <a:sym typeface="Calibri"/>
            </a:endParaRPr>
          </a:p>
        </p:txBody>
      </p:sp>
      <p:grpSp>
        <p:nvGrpSpPr>
          <p:cNvPr id="14" name="Google Shape;14;p10"/>
          <p:cNvGrpSpPr/>
          <p:nvPr/>
        </p:nvGrpSpPr>
        <p:grpSpPr>
          <a:xfrm>
            <a:off x="215900" y="6258863"/>
            <a:ext cx="8699500" cy="197990"/>
            <a:chOff x="600217" y="6258863"/>
            <a:chExt cx="8297721" cy="188846"/>
          </a:xfrm>
        </p:grpSpPr>
        <p:cxnSp>
          <p:nvCxnSpPr>
            <p:cNvPr id="15" name="Google Shape;15;p10"/>
            <p:cNvCxnSpPr/>
            <p:nvPr/>
          </p:nvCxnSpPr>
          <p:spPr>
            <a:xfrm>
              <a:off x="600217" y="6357936"/>
              <a:ext cx="7190785" cy="0"/>
            </a:xfrm>
            <a:prstGeom prst="straightConnector1">
              <a:avLst/>
            </a:prstGeom>
            <a:noFill/>
            <a:ln w="76200" cap="flat" cmpd="sng">
              <a:solidFill>
                <a:srgbClr val="99D6EA"/>
              </a:solidFill>
              <a:prstDash val="solid"/>
              <a:round/>
              <a:headEnd type="none" w="sm" len="sm"/>
              <a:tailEnd type="none" w="sm" len="sm"/>
            </a:ln>
          </p:spPr>
        </p:cxnSp>
        <p:pic>
          <p:nvPicPr>
            <p:cNvPr id="16" name="Google Shape;16;p10" descr="FermiLogo_RGB_NALBlue.png"/>
            <p:cNvPicPr preferRelativeResize="0"/>
            <p:nvPr/>
          </p:nvPicPr>
          <p:blipFill rotWithShape="1">
            <a:blip r:embed="rId15">
              <a:alphaModFix/>
            </a:blip>
            <a:srcRect/>
            <a:stretch/>
          </p:blipFill>
          <p:spPr>
            <a:xfrm>
              <a:off x="7853781" y="6258863"/>
              <a:ext cx="1044157" cy="188846"/>
            </a:xfrm>
            <a:prstGeom prst="rect">
              <a:avLst/>
            </a:prstGeom>
            <a:noFill/>
            <a:ln>
              <a:noFill/>
            </a:ln>
          </p:spPr>
        </p:pic>
      </p:grpSp>
    </p:spTree>
    <p:extLst>
      <p:ext uri="{BB962C8B-B14F-4D97-AF65-F5344CB8AC3E}">
        <p14:creationId xmlns:p14="http://schemas.microsoft.com/office/powerpoint/2010/main" val="2236193902"/>
      </p:ext>
    </p:extLst>
  </p:cSld>
  <p:clrMap bg1="lt1" tx1="dk1" bg2="dk2" tx2="lt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pPr defTabSz="914400" fontAlgn="auto"/>
            <a:fld id="{2ADF1789-33C4-4689-9EE2-F30BEA65B762}" type="datetime1">
              <a:rPr lang="en-US" kern="0" smtClean="0"/>
              <a:t>8/29/2022</a:t>
            </a:fld>
            <a:endParaRPr kern="0"/>
          </a:p>
        </p:txBody>
      </p:sp>
      <p:sp>
        <p:nvSpPr>
          <p:cNvPr id="11" name="Google Shape;11;p10"/>
          <p:cNvSpPr txBox="1">
            <a:spLocks noGrp="1"/>
          </p:cNvSpPr>
          <p:nvPr>
            <p:ph type="ftr" idx="11"/>
          </p:nvPr>
        </p:nvSpPr>
        <p:spPr>
          <a:xfrm>
            <a:off x="1530602" y="6504213"/>
            <a:ext cx="6260399" cy="242873"/>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pPr defTabSz="914400" fontAlgn="auto"/>
            <a:r>
              <a:rPr lang="it-IT" kern="0" smtClean="0"/>
              <a:t>Giovanni Celotto |Midterm Presentation</a:t>
            </a:r>
            <a:endParaRPr kern="0"/>
          </a:p>
        </p:txBody>
      </p:sp>
      <p:sp>
        <p:nvSpPr>
          <p:cNvPr id="12" name="Google Shape;12;p10"/>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pPr defTabSz="914400" fontAlgn="auto"/>
            <a:fld id="{00000000-1234-1234-1234-123412341234}" type="slidenum">
              <a:rPr lang="en-US" kern="0"/>
              <a:pPr defTabSz="914400" fontAlgn="auto"/>
              <a:t>‹N›</a:t>
            </a:fld>
            <a:endParaRPr kern="0"/>
          </a:p>
        </p:txBody>
      </p:sp>
      <p:sp>
        <p:nvSpPr>
          <p:cNvPr id="13" name="Google Shape;13;p10"/>
          <p:cNvSpPr txBox="1"/>
          <p:nvPr/>
        </p:nvSpPr>
        <p:spPr>
          <a:xfrm>
            <a:off x="6450013" y="4477484"/>
            <a:ext cx="1076325" cy="241300"/>
          </a:xfrm>
          <a:prstGeom prst="rect">
            <a:avLst/>
          </a:prstGeom>
          <a:noFill/>
          <a:ln>
            <a:noFill/>
          </a:ln>
        </p:spPr>
        <p:txBody>
          <a:bodyPr spcFirstLastPara="1" wrap="square" lIns="91425" tIns="45700" rIns="91425" bIns="45700" anchor="t" anchorCtr="0">
            <a:noAutofit/>
          </a:bodyPr>
          <a:lstStyle/>
          <a:p>
            <a:pPr defTabSz="914400" fontAlgn="auto">
              <a:spcBef>
                <a:spcPts val="0"/>
              </a:spcBef>
              <a:spcAft>
                <a:spcPts val="0"/>
              </a:spcAft>
              <a:buClr>
                <a:srgbClr val="000000"/>
              </a:buClr>
              <a:buSzPts val="2400"/>
              <a:buFont typeface="Arial"/>
              <a:buNone/>
            </a:pPr>
            <a:endParaRPr kern="0">
              <a:solidFill>
                <a:srgbClr val="003087"/>
              </a:solidFill>
              <a:latin typeface="Calibri"/>
              <a:ea typeface="Calibri"/>
              <a:cs typeface="Calibri"/>
              <a:sym typeface="Calibri"/>
            </a:endParaRPr>
          </a:p>
        </p:txBody>
      </p:sp>
      <p:grpSp>
        <p:nvGrpSpPr>
          <p:cNvPr id="14" name="Google Shape;14;p10"/>
          <p:cNvGrpSpPr/>
          <p:nvPr/>
        </p:nvGrpSpPr>
        <p:grpSpPr>
          <a:xfrm>
            <a:off x="215900" y="6258863"/>
            <a:ext cx="8699500" cy="197990"/>
            <a:chOff x="600217" y="6258863"/>
            <a:chExt cx="8297721" cy="188846"/>
          </a:xfrm>
        </p:grpSpPr>
        <p:cxnSp>
          <p:nvCxnSpPr>
            <p:cNvPr id="15" name="Google Shape;15;p10"/>
            <p:cNvCxnSpPr/>
            <p:nvPr/>
          </p:nvCxnSpPr>
          <p:spPr>
            <a:xfrm>
              <a:off x="600217" y="6357936"/>
              <a:ext cx="7190785" cy="0"/>
            </a:xfrm>
            <a:prstGeom prst="straightConnector1">
              <a:avLst/>
            </a:prstGeom>
            <a:noFill/>
            <a:ln w="76200" cap="flat" cmpd="sng">
              <a:solidFill>
                <a:srgbClr val="99D6EA"/>
              </a:solidFill>
              <a:prstDash val="solid"/>
              <a:round/>
              <a:headEnd type="none" w="sm" len="sm"/>
              <a:tailEnd type="none" w="sm" len="sm"/>
            </a:ln>
          </p:spPr>
        </p:cxnSp>
        <p:pic>
          <p:nvPicPr>
            <p:cNvPr id="16" name="Google Shape;16;p10" descr="FermiLogo_RGB_NALBlue.png"/>
            <p:cNvPicPr preferRelativeResize="0"/>
            <p:nvPr/>
          </p:nvPicPr>
          <p:blipFill rotWithShape="1">
            <a:blip r:embed="rId15">
              <a:alphaModFix/>
            </a:blip>
            <a:srcRect/>
            <a:stretch/>
          </p:blipFill>
          <p:spPr>
            <a:xfrm>
              <a:off x="7853781" y="6258863"/>
              <a:ext cx="1044157" cy="188846"/>
            </a:xfrm>
            <a:prstGeom prst="rect">
              <a:avLst/>
            </a:prstGeom>
            <a:noFill/>
            <a:ln>
              <a:noFill/>
            </a:ln>
          </p:spPr>
        </p:pic>
      </p:grpSp>
    </p:spTree>
    <p:extLst>
      <p:ext uri="{BB962C8B-B14F-4D97-AF65-F5344CB8AC3E}">
        <p14:creationId xmlns:p14="http://schemas.microsoft.com/office/powerpoint/2010/main" val="3702896451"/>
      </p:ext>
    </p:extLst>
  </p:cSld>
  <p:clrMap bg1="lt1" tx1="dk1" bg2="dk2" tx2="lt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dt" idx="10"/>
          </p:nvPr>
        </p:nvSpPr>
        <p:spPr>
          <a:xfrm>
            <a:off x="736827" y="6504213"/>
            <a:ext cx="675368" cy="241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pPr defTabSz="914400" fontAlgn="auto"/>
            <a:endParaRPr kern="0"/>
          </a:p>
        </p:txBody>
      </p:sp>
      <p:sp>
        <p:nvSpPr>
          <p:cNvPr id="11" name="Google Shape;11;p10"/>
          <p:cNvSpPr txBox="1">
            <a:spLocks noGrp="1"/>
          </p:cNvSpPr>
          <p:nvPr>
            <p:ph type="ftr" idx="11"/>
          </p:nvPr>
        </p:nvSpPr>
        <p:spPr>
          <a:xfrm>
            <a:off x="1530602" y="6504213"/>
            <a:ext cx="6260399" cy="242873"/>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pPr defTabSz="914400" fontAlgn="auto"/>
            <a:endParaRPr kern="0"/>
          </a:p>
        </p:txBody>
      </p:sp>
      <p:sp>
        <p:nvSpPr>
          <p:cNvPr id="12" name="Google Shape;12;p10"/>
          <p:cNvSpPr txBox="1">
            <a:spLocks noGrp="1"/>
          </p:cNvSpPr>
          <p:nvPr>
            <p:ph type="sldNum" idx="12"/>
          </p:nvPr>
        </p:nvSpPr>
        <p:spPr>
          <a:xfrm>
            <a:off x="222250" y="6504213"/>
            <a:ext cx="414338" cy="23728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004C97"/>
                </a:solidFill>
                <a:latin typeface="Helvetica Neue"/>
                <a:ea typeface="Helvetica Neue"/>
                <a:cs typeface="Helvetica Neue"/>
                <a:sym typeface="Helvetica Neue"/>
              </a:defRPr>
            </a:lvl9pPr>
          </a:lstStyle>
          <a:p>
            <a:pPr defTabSz="914400" fontAlgn="auto"/>
            <a:fld id="{00000000-1234-1234-1234-123412341234}" type="slidenum">
              <a:rPr lang="en-US" kern="0"/>
              <a:pPr defTabSz="914400" fontAlgn="auto"/>
              <a:t>‹N›</a:t>
            </a:fld>
            <a:endParaRPr kern="0"/>
          </a:p>
        </p:txBody>
      </p:sp>
      <p:sp>
        <p:nvSpPr>
          <p:cNvPr id="13" name="Google Shape;13;p10"/>
          <p:cNvSpPr txBox="1"/>
          <p:nvPr/>
        </p:nvSpPr>
        <p:spPr>
          <a:xfrm>
            <a:off x="6450013" y="4477484"/>
            <a:ext cx="1076325" cy="241300"/>
          </a:xfrm>
          <a:prstGeom prst="rect">
            <a:avLst/>
          </a:prstGeom>
          <a:noFill/>
          <a:ln>
            <a:noFill/>
          </a:ln>
        </p:spPr>
        <p:txBody>
          <a:bodyPr spcFirstLastPara="1" wrap="square" lIns="91425" tIns="45700" rIns="91425" bIns="45700" anchor="t" anchorCtr="0">
            <a:noAutofit/>
          </a:bodyPr>
          <a:lstStyle/>
          <a:p>
            <a:pPr defTabSz="914400" fontAlgn="auto">
              <a:spcBef>
                <a:spcPts val="0"/>
              </a:spcBef>
              <a:spcAft>
                <a:spcPts val="0"/>
              </a:spcAft>
              <a:buClr>
                <a:srgbClr val="000000"/>
              </a:buClr>
              <a:buSzPts val="2400"/>
              <a:buFont typeface="Arial"/>
              <a:buNone/>
            </a:pPr>
            <a:endParaRPr kern="0">
              <a:solidFill>
                <a:srgbClr val="003087"/>
              </a:solidFill>
              <a:latin typeface="Calibri"/>
              <a:ea typeface="Calibri"/>
              <a:cs typeface="Calibri"/>
              <a:sym typeface="Calibri"/>
            </a:endParaRPr>
          </a:p>
        </p:txBody>
      </p:sp>
      <p:grpSp>
        <p:nvGrpSpPr>
          <p:cNvPr id="14" name="Google Shape;14;p10"/>
          <p:cNvGrpSpPr/>
          <p:nvPr/>
        </p:nvGrpSpPr>
        <p:grpSpPr>
          <a:xfrm>
            <a:off x="215900" y="6258863"/>
            <a:ext cx="8699500" cy="197990"/>
            <a:chOff x="600217" y="6258863"/>
            <a:chExt cx="8297721" cy="188846"/>
          </a:xfrm>
        </p:grpSpPr>
        <p:cxnSp>
          <p:nvCxnSpPr>
            <p:cNvPr id="15" name="Google Shape;15;p10"/>
            <p:cNvCxnSpPr/>
            <p:nvPr/>
          </p:nvCxnSpPr>
          <p:spPr>
            <a:xfrm>
              <a:off x="600217" y="6357936"/>
              <a:ext cx="7190785" cy="0"/>
            </a:xfrm>
            <a:prstGeom prst="straightConnector1">
              <a:avLst/>
            </a:prstGeom>
            <a:noFill/>
            <a:ln w="76200" cap="flat" cmpd="sng">
              <a:solidFill>
                <a:srgbClr val="99D6EA"/>
              </a:solidFill>
              <a:prstDash val="solid"/>
              <a:round/>
              <a:headEnd type="none" w="sm" len="sm"/>
              <a:tailEnd type="none" w="sm" len="sm"/>
            </a:ln>
          </p:spPr>
        </p:cxnSp>
        <p:pic>
          <p:nvPicPr>
            <p:cNvPr id="16" name="Google Shape;16;p10" descr="FermiLogo_RGB_NALBlue.png"/>
            <p:cNvPicPr preferRelativeResize="0"/>
            <p:nvPr/>
          </p:nvPicPr>
          <p:blipFill rotWithShape="1">
            <a:blip r:embed="rId15">
              <a:alphaModFix/>
            </a:blip>
            <a:srcRect/>
            <a:stretch/>
          </p:blipFill>
          <p:spPr>
            <a:xfrm>
              <a:off x="7853781" y="6258863"/>
              <a:ext cx="1044157" cy="188846"/>
            </a:xfrm>
            <a:prstGeom prst="rect">
              <a:avLst/>
            </a:prstGeom>
            <a:noFill/>
            <a:ln>
              <a:noFill/>
            </a:ln>
          </p:spPr>
        </p:pic>
      </p:grpSp>
    </p:spTree>
    <p:extLst>
      <p:ext uri="{BB962C8B-B14F-4D97-AF65-F5344CB8AC3E}">
        <p14:creationId xmlns:p14="http://schemas.microsoft.com/office/powerpoint/2010/main" val="241623000"/>
      </p:ext>
    </p:extLst>
  </p:cSld>
  <p:clrMap bg1="lt1" tx1="dk1" bg2="dk2" tx2="lt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6.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56.xml"/><Relationship Id="rId5" Type="http://schemas.openxmlformats.org/officeDocument/2006/relationships/image" Target="../media/image46.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9.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9.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69.xml"/><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69.xml"/><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sz="1600" dirty="0" smtClean="0">
                <a:latin typeface="+mj-lt"/>
              </a:rPr>
              <a:t>Student:		Giovanni </a:t>
            </a:r>
            <a:r>
              <a:rPr lang="en-US" sz="1600" dirty="0" err="1" smtClean="0">
                <a:latin typeface="+mj-lt"/>
              </a:rPr>
              <a:t>Celotto</a:t>
            </a:r>
            <a:endParaRPr lang="en-US" sz="1600" dirty="0" smtClean="0">
              <a:latin typeface="+mj-lt"/>
            </a:endParaRPr>
          </a:p>
          <a:p>
            <a:r>
              <a:rPr lang="en-US" sz="1600" dirty="0" smtClean="0">
                <a:latin typeface="+mj-lt"/>
              </a:rPr>
              <a:t>Supervisor:	</a:t>
            </a:r>
            <a:r>
              <a:rPr lang="en-US" sz="1600" dirty="0" err="1" smtClean="0">
                <a:latin typeface="+mj-lt"/>
              </a:rPr>
              <a:t>Vadim</a:t>
            </a:r>
            <a:r>
              <a:rPr lang="en-US" sz="1600" dirty="0" smtClean="0">
                <a:latin typeface="+mj-lt"/>
              </a:rPr>
              <a:t> </a:t>
            </a:r>
            <a:r>
              <a:rPr lang="en-US" sz="1600" dirty="0" err="1" smtClean="0">
                <a:latin typeface="+mj-lt"/>
              </a:rPr>
              <a:t>Rusu</a:t>
            </a:r>
            <a:endParaRPr lang="en-US" sz="1600" dirty="0">
              <a:latin typeface="+mj-lt"/>
            </a:endParaRPr>
          </a:p>
          <a:p>
            <a:r>
              <a:rPr lang="en-US" sz="1600" b="1" dirty="0" smtClean="0">
                <a:latin typeface="+mj-lt"/>
              </a:rPr>
              <a:t>Midterm </a:t>
            </a:r>
            <a:r>
              <a:rPr lang="en-US" sz="1600" b="1" dirty="0" err="1" smtClean="0">
                <a:latin typeface="+mj-lt"/>
              </a:rPr>
              <a:t>presentaiton</a:t>
            </a:r>
            <a:endParaRPr lang="en-US" sz="1600" b="1" dirty="0">
              <a:latin typeface="+mj-lt"/>
            </a:endParaRPr>
          </a:p>
          <a:p>
            <a:r>
              <a:rPr lang="en-US" sz="1600" dirty="0" smtClean="0">
                <a:latin typeface="+mj-lt"/>
              </a:rPr>
              <a:t>29 August 2022</a:t>
            </a:r>
            <a:endParaRPr lang="en-US" sz="1600" dirty="0">
              <a:latin typeface="+mj-lt"/>
            </a:endParaRPr>
          </a:p>
          <a:p>
            <a:endParaRPr lang="en-US" dirty="0">
              <a:latin typeface="+mj-lt"/>
            </a:endParaRPr>
          </a:p>
        </p:txBody>
      </p:sp>
      <p:sp>
        <p:nvSpPr>
          <p:cNvPr id="3" name="Text Placeholder 2"/>
          <p:cNvSpPr>
            <a:spLocks noGrp="1"/>
          </p:cNvSpPr>
          <p:nvPr>
            <p:ph type="body" sz="quarter" idx="11"/>
          </p:nvPr>
        </p:nvSpPr>
        <p:spPr/>
        <p:txBody>
          <a:bodyPr>
            <a:noAutofit/>
          </a:bodyPr>
          <a:lstStyle/>
          <a:p>
            <a:pPr lvl="0">
              <a:spcBef>
                <a:spcPts val="0"/>
              </a:spcBef>
              <a:buSzPts val="1800"/>
            </a:pPr>
            <a:r>
              <a:rPr lang="en-US" sz="2800" dirty="0">
                <a:latin typeface="+mn-lt"/>
              </a:rPr>
              <a:t>Measurement of the gas gain and understanding the gas flow in the Mu2e </a:t>
            </a:r>
            <a:r>
              <a:rPr lang="en-US" sz="2800" dirty="0" smtClean="0">
                <a:latin typeface="+mn-lt"/>
              </a:rPr>
              <a:t>Tracker</a:t>
            </a:r>
            <a:endParaRPr lang="en-US" sz="2800" dirty="0">
              <a:latin typeface="+mn-lt"/>
            </a:endParaRPr>
          </a:p>
        </p:txBody>
      </p:sp>
    </p:spTree>
    <p:extLst>
      <p:ext uri="{BB962C8B-B14F-4D97-AF65-F5344CB8AC3E}">
        <p14:creationId xmlns:p14="http://schemas.microsoft.com/office/powerpoint/2010/main" val="1989597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Picture 2" descr="https://lh3.googleusercontent.com/1zNwmhbOt3Y12Mp82sL06FBC2Rc2ziQa4ppkA7zby6JFHjPTgh6xD1fnYZqUuZIZvcA64qH53g4T5vvNc-NdqPsT6vyBXyX2LNNXaTKppoeWvo80EhUw2OGDjd5dRry9qgsUlILnEt89H-zhrkn-sx3agKirgyVlzY00uDJ-yj4xcF30LtEGdI5HRRClD_W3XmJhgMIwLWXG4WGUC7CJcP2LyWtScGO3H2dggNUVZk5HX_8_Dg8GT3gxPwGuzTANZu07wkJjJswYRccKvvjwa-8WsHc9Bq8k03tt0E47P4r9dbNN8R9ZcuvLYH7cO_XgQhnAuHvSZ40CQU9MQY2-ByDMZwUDaDXOtnmcFN8iADtGaiNzsgQ_tMcdIQgwtm4ccsMx8WhxTYV8TaM2o3l3UancaSTBZ7aIkW0wpAwhF_1HFviJKpJdSAFUxEgDUZGcF6FOYeNrMlZMxlzbv_w1QEZPdo09yWYj3Ai80CpQi_80zr1bMtP9ZS7tNpO5VyV5ZPL8xdMlxev5lQ_FoBWD3EtjULdILaijXeqVC3lV2migYbiRKELh4qpEqIIEXAqdNG9wTva3s7ihWjFH3tVBsIS2QVGXxgrm5bDEHPm4fFKG1B6qZ_hbFT9gcqG4_7srmYnqDemAL1j2XwLFDkeJB6mKlluRFuNyREldiShuKuTa6Ndd-rrbXQt41KwuWo7uhkQ4ocI8yeoRGzD6irIDFzb-cSdVIAkwhOBOawVqQI7TNFxEutiNE2hyuvcAb25PmVegye9YqgJZOkdw87uRmRTQYMBfNQcOqio=w1844-h830-no?authuser=0"/>
          <p:cNvPicPr>
            <a:picLocks noChangeAspect="1" noChangeArrowheads="1"/>
          </p:cNvPicPr>
          <p:nvPr/>
        </p:nvPicPr>
        <p:blipFill rotWithShape="1">
          <a:blip r:embed="rId3">
            <a:extLst>
              <a:ext uri="{28A0092B-C50C-407E-A947-70E740481C1C}">
                <a14:useLocalDpi xmlns:a14="http://schemas.microsoft.com/office/drawing/2010/main" val="0"/>
              </a:ext>
            </a:extLst>
          </a:blip>
          <a:srcRect l="9292" t="20438" r="6134" b="8580"/>
          <a:stretch/>
        </p:blipFill>
        <p:spPr bwMode="auto">
          <a:xfrm>
            <a:off x="4768413" y="3462538"/>
            <a:ext cx="3957861" cy="1495191"/>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2"/>
          </p:nvPr>
        </p:nvSpPr>
        <p:spPr/>
        <p:txBody>
          <a:bodyPr/>
          <a:lstStyle/>
          <a:p>
            <a:pPr>
              <a:defRPr/>
            </a:pPr>
            <a:fld id="{186F44B6-3A38-4F1B-A917-02BA885258AA}" type="datetime1">
              <a:rPr lang="en-US" smtClean="0"/>
              <a:t>8/29/2022</a:t>
            </a:fld>
            <a:endParaRPr lang="en-US" dirty="0"/>
          </a:p>
        </p:txBody>
      </p:sp>
      <p:sp>
        <p:nvSpPr>
          <p:cNvPr id="7" name="Footer Placeholder 6"/>
          <p:cNvSpPr>
            <a:spLocks noGrp="1"/>
          </p:cNvSpPr>
          <p:nvPr>
            <p:ph type="ftr" sz="quarter" idx="3"/>
          </p:nvPr>
        </p:nvSpPr>
        <p:spPr/>
        <p:txBody>
          <a:bodyPr/>
          <a:lstStyle/>
          <a:p>
            <a:pPr>
              <a:defRPr/>
            </a:pPr>
            <a:r>
              <a:rPr lang="en-US" smtClean="0"/>
              <a:t>Giovanni Celotto |Midterm Presentation</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5" name="CasellaDiTesto 14"/>
          <p:cNvSpPr txBox="1"/>
          <p:nvPr/>
        </p:nvSpPr>
        <p:spPr>
          <a:xfrm>
            <a:off x="350874" y="1483891"/>
            <a:ext cx="3879280" cy="3416320"/>
          </a:xfrm>
          <a:prstGeom prst="rect">
            <a:avLst/>
          </a:prstGeom>
          <a:noFill/>
        </p:spPr>
        <p:txBody>
          <a:bodyPr wrap="square" rtlCol="0">
            <a:spAutoFit/>
          </a:bodyPr>
          <a:lstStyle/>
          <a:p>
            <a:pPr marL="342900" indent="-342900">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Gas </a:t>
            </a:r>
            <a:r>
              <a:rPr lang="it-IT" dirty="0" err="1">
                <a:solidFill>
                  <a:srgbClr val="000000"/>
                </a:solidFill>
                <a:latin typeface="Calibri" panose="020F0502020204030204" pitchFamily="34" charset="0"/>
                <a:cs typeface="Calibri" panose="020F0502020204030204" pitchFamily="34" charset="0"/>
              </a:rPr>
              <a:t>flowmeter</a:t>
            </a:r>
            <a:endParaRPr lang="it-IT"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Panel </a:t>
            </a:r>
            <a:r>
              <a:rPr lang="it-IT" dirty="0" smtClean="0">
                <a:solidFill>
                  <a:srgbClr val="000000"/>
                </a:solidFill>
                <a:latin typeface="Calibri" panose="020F0502020204030204" pitchFamily="34" charset="0"/>
                <a:cs typeface="Calibri" panose="020F0502020204030204" pitchFamily="34" charset="0"/>
              </a:rPr>
              <a:t>MN084</a:t>
            </a:r>
          </a:p>
          <a:p>
            <a:pPr marL="342900" indent="-342900">
              <a:buFont typeface="Arial" panose="020B0604020202020204" pitchFamily="34" charset="0"/>
              <a:buChar char="•"/>
            </a:pPr>
            <a:r>
              <a:rPr lang="it-IT" dirty="0" err="1" smtClean="0">
                <a:solidFill>
                  <a:srgbClr val="000000"/>
                </a:solidFill>
                <a:latin typeface="Calibri" panose="020F0502020204030204" pitchFamily="34" charset="0"/>
                <a:cs typeface="Calibri" panose="020F0502020204030204" pitchFamily="34" charset="0"/>
              </a:rPr>
              <a:t>Droege</a:t>
            </a:r>
            <a:r>
              <a:rPr lang="it-IT" dirty="0" smtClean="0">
                <a:solidFill>
                  <a:srgbClr val="000000"/>
                </a:solidFill>
                <a:latin typeface="Calibri" panose="020F0502020204030204" pitchFamily="34" charset="0"/>
                <a:cs typeface="Calibri" panose="020F0502020204030204" pitchFamily="34" charset="0"/>
              </a:rPr>
              <a:t> </a:t>
            </a:r>
            <a:r>
              <a:rPr lang="it-IT" dirty="0">
                <a:solidFill>
                  <a:srgbClr val="000000"/>
                </a:solidFill>
                <a:latin typeface="Calibri" panose="020F0502020204030204" pitchFamily="34" charset="0"/>
                <a:cs typeface="Calibri" panose="020F0502020204030204" pitchFamily="34" charset="0"/>
              </a:rPr>
              <a:t>HV </a:t>
            </a:r>
            <a:r>
              <a:rPr lang="it-IT" dirty="0" err="1">
                <a:solidFill>
                  <a:srgbClr val="000000"/>
                </a:solidFill>
                <a:latin typeface="Calibri" panose="020F0502020204030204" pitchFamily="34" charset="0"/>
                <a:cs typeface="Calibri" panose="020F0502020204030204" pitchFamily="34" charset="0"/>
              </a:rPr>
              <a:t>supplier</a:t>
            </a:r>
            <a:endParaRPr lang="it-IT"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dirty="0" smtClean="0">
                <a:solidFill>
                  <a:srgbClr val="000000"/>
                </a:solidFill>
                <a:latin typeface="Calibri" panose="020F0502020204030204" pitchFamily="34" charset="0"/>
                <a:cs typeface="Calibri" panose="020F0502020204030204" pitchFamily="34" charset="0"/>
              </a:rPr>
              <a:t>Slow </a:t>
            </a:r>
            <a:r>
              <a:rPr lang="it-IT" dirty="0" err="1" smtClean="0">
                <a:solidFill>
                  <a:srgbClr val="000000"/>
                </a:solidFill>
                <a:latin typeface="Calibri" panose="020F0502020204030204" pitchFamily="34" charset="0"/>
                <a:cs typeface="Calibri" panose="020F0502020204030204" pitchFamily="34" charset="0"/>
              </a:rPr>
              <a:t>amplifiers</a:t>
            </a:r>
            <a:endParaRPr lang="it-IT"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dirty="0" err="1">
                <a:solidFill>
                  <a:srgbClr val="000000"/>
                </a:solidFill>
                <a:latin typeface="Calibri" panose="020F0502020204030204" pitchFamily="34" charset="0"/>
                <a:cs typeface="Calibri" panose="020F0502020204030204" pitchFamily="34" charset="0"/>
              </a:rPr>
              <a:t>Raspberry</a:t>
            </a:r>
            <a:r>
              <a:rPr lang="it-IT" dirty="0">
                <a:solidFill>
                  <a:srgbClr val="000000"/>
                </a:solidFill>
                <a:latin typeface="Calibri" panose="020F0502020204030204" pitchFamily="34" charset="0"/>
                <a:cs typeface="Calibri" panose="020F0502020204030204" pitchFamily="34" charset="0"/>
              </a:rPr>
              <a:t> PI</a:t>
            </a:r>
          </a:p>
          <a:p>
            <a:endParaRPr lang="en-GB" dirty="0">
              <a:solidFill>
                <a:srgbClr val="000000"/>
              </a:solidFill>
              <a:latin typeface="Calibri" panose="020F0502020204030204" pitchFamily="34" charset="0"/>
              <a:cs typeface="Calibri" panose="020F0502020204030204" pitchFamily="34" charset="0"/>
            </a:endParaRPr>
          </a:p>
          <a:p>
            <a:endParaRPr lang="en-GB"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smtClean="0">
                <a:solidFill>
                  <a:srgbClr val="000000"/>
                </a:solidFill>
                <a:latin typeface="Calibri" panose="020F0502020204030204" pitchFamily="34" charset="0"/>
                <a:cs typeface="Calibri" panose="020F0502020204030204" pitchFamily="34" charset="0"/>
              </a:rPr>
              <a:t>V = 1450 V</a:t>
            </a:r>
          </a:p>
          <a:p>
            <a:pPr marL="342900" indent="-342900">
              <a:buFont typeface="Arial" panose="020B0604020202020204" pitchFamily="34" charset="0"/>
              <a:buChar char="•"/>
            </a:pPr>
            <a:r>
              <a:rPr lang="en-GB" dirty="0" smtClean="0">
                <a:solidFill>
                  <a:srgbClr val="000000"/>
                </a:solidFill>
                <a:latin typeface="Calibri" panose="020F0502020204030204" pitchFamily="34" charset="0"/>
                <a:cs typeface="Calibri" panose="020F0502020204030204" pitchFamily="34" charset="0"/>
              </a:rPr>
              <a:t>Pedestal measurement</a:t>
            </a:r>
            <a:endParaRPr lang="en-GB" dirty="0">
              <a:solidFill>
                <a:srgbClr val="000000"/>
              </a:solidFill>
              <a:latin typeface="Calibri" panose="020F0502020204030204" pitchFamily="34" charset="0"/>
              <a:cs typeface="Calibri" panose="020F0502020204030204" pitchFamily="34" charset="0"/>
            </a:endParaRPr>
          </a:p>
        </p:txBody>
      </p:sp>
      <p:sp>
        <p:nvSpPr>
          <p:cNvPr id="9" name="Title 6"/>
          <p:cNvSpPr txBox="1">
            <a:spLocks/>
          </p:cNvSpPr>
          <p:nvPr/>
        </p:nvSpPr>
        <p:spPr>
          <a:xfrm>
            <a:off x="457200" y="28257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smtClean="0"/>
              <a:t>The experimental setup</a:t>
            </a:r>
            <a:endParaRPr lang="en-US" dirty="0"/>
          </a:p>
        </p:txBody>
      </p:sp>
      <p:sp>
        <p:nvSpPr>
          <p:cNvPr id="474" name="Rettangolo 473"/>
          <p:cNvSpPr/>
          <p:nvPr/>
        </p:nvSpPr>
        <p:spPr>
          <a:xfrm>
            <a:off x="2802993" y="991479"/>
            <a:ext cx="2874255" cy="610778"/>
          </a:xfrm>
          <a:prstGeom prst="rect">
            <a:avLst/>
          </a:prstGeom>
          <a:solidFill>
            <a:srgbClr val="FFFFFF"/>
          </a:solidFill>
          <a:ln>
            <a:solidFill>
              <a:srgbClr val="004C97"/>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GB" dirty="0">
                <a:solidFill>
                  <a:srgbClr val="004C97"/>
                </a:solidFill>
              </a:rPr>
              <a:t>Gas </a:t>
            </a:r>
            <a:r>
              <a:rPr lang="en-GB" dirty="0" err="1">
                <a:solidFill>
                  <a:srgbClr val="004C97"/>
                </a:solidFill>
              </a:rPr>
              <a:t>Flowmeter</a:t>
            </a:r>
            <a:endParaRPr lang="en-GB" dirty="0">
              <a:solidFill>
                <a:srgbClr val="004C97"/>
              </a:solidFill>
            </a:endParaRPr>
          </a:p>
        </p:txBody>
      </p:sp>
      <p:sp>
        <p:nvSpPr>
          <p:cNvPr id="475" name="Rettangolo 474"/>
          <p:cNvSpPr/>
          <p:nvPr/>
        </p:nvSpPr>
        <p:spPr>
          <a:xfrm>
            <a:off x="6022689" y="1012404"/>
            <a:ext cx="2874255" cy="610778"/>
          </a:xfrm>
          <a:prstGeom prst="rect">
            <a:avLst/>
          </a:prstGeom>
          <a:solidFill>
            <a:srgbClr val="FFFFFF"/>
          </a:solidFill>
          <a:ln>
            <a:solidFill>
              <a:srgbClr val="004C97"/>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GB" dirty="0">
                <a:solidFill>
                  <a:srgbClr val="004C97"/>
                </a:solidFill>
              </a:rPr>
              <a:t>HV supplier</a:t>
            </a:r>
          </a:p>
        </p:txBody>
      </p:sp>
      <p:cxnSp>
        <p:nvCxnSpPr>
          <p:cNvPr id="479" name="Connettore 4 478"/>
          <p:cNvCxnSpPr>
            <a:endCxn id="474" idx="2"/>
          </p:cNvCxnSpPr>
          <p:nvPr/>
        </p:nvCxnSpPr>
        <p:spPr>
          <a:xfrm rot="16200000" flipV="1">
            <a:off x="3417119" y="2425259"/>
            <a:ext cx="2268978" cy="622973"/>
          </a:xfrm>
          <a:prstGeom prst="bentConnector3">
            <a:avLst>
              <a:gd name="adj1" fmla="val 744"/>
            </a:avLst>
          </a:prstGeom>
          <a:ln>
            <a:solidFill>
              <a:srgbClr val="004C97"/>
            </a:solidFill>
          </a:ln>
        </p:spPr>
        <p:style>
          <a:lnRef idx="2">
            <a:schemeClr val="accent1"/>
          </a:lnRef>
          <a:fillRef idx="0">
            <a:schemeClr val="accent1"/>
          </a:fillRef>
          <a:effectRef idx="1">
            <a:schemeClr val="accent1"/>
          </a:effectRef>
          <a:fontRef idx="minor">
            <a:schemeClr val="tx1"/>
          </a:fontRef>
        </p:style>
      </p:cxnSp>
      <p:cxnSp>
        <p:nvCxnSpPr>
          <p:cNvPr id="504" name="Connettore 4 503"/>
          <p:cNvCxnSpPr/>
          <p:nvPr/>
        </p:nvCxnSpPr>
        <p:spPr>
          <a:xfrm rot="5400000">
            <a:off x="5340689" y="4906945"/>
            <a:ext cx="836445" cy="754065"/>
          </a:xfrm>
          <a:prstGeom prst="bentConnector3">
            <a:avLst>
              <a:gd name="adj1" fmla="val 50000"/>
            </a:avLst>
          </a:prstGeom>
          <a:ln>
            <a:solidFill>
              <a:srgbClr val="004C97"/>
            </a:solidFill>
          </a:ln>
        </p:spPr>
        <p:style>
          <a:lnRef idx="2">
            <a:schemeClr val="accent1"/>
          </a:lnRef>
          <a:fillRef idx="0">
            <a:schemeClr val="accent1"/>
          </a:fillRef>
          <a:effectRef idx="1">
            <a:schemeClr val="accent1"/>
          </a:effectRef>
          <a:fontRef idx="minor">
            <a:schemeClr val="tx1"/>
          </a:fontRef>
        </p:style>
      </p:cxnSp>
      <p:sp>
        <p:nvSpPr>
          <p:cNvPr id="508" name="Rettangolo 507"/>
          <p:cNvSpPr/>
          <p:nvPr/>
        </p:nvSpPr>
        <p:spPr>
          <a:xfrm>
            <a:off x="3774102" y="5641309"/>
            <a:ext cx="2345744" cy="498470"/>
          </a:xfrm>
          <a:prstGeom prst="rect">
            <a:avLst/>
          </a:prstGeom>
          <a:solidFill>
            <a:srgbClr val="FFFFFF"/>
          </a:solidFill>
          <a:ln>
            <a:solidFill>
              <a:srgbClr val="004C97"/>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GB" dirty="0">
                <a:solidFill>
                  <a:srgbClr val="004C97"/>
                </a:solidFill>
              </a:rPr>
              <a:t>Raspberry Pi</a:t>
            </a:r>
          </a:p>
        </p:txBody>
      </p:sp>
      <p:pic>
        <p:nvPicPr>
          <p:cNvPr id="1026" name="Picture 2" descr="https://lh3.googleusercontent.com/lIun02psDAEdjdZsqpAkIx2dYnE9TV1OPB6BYoquU-fGbA69rtFoiF51tycBcIMiLycEMPGqjS0IDSV0Qu_56C_DTenS2PhiGmAy7GcRAsI4hGHA2lxhiNgqKs1ziih9-v-d1FE5tXHlV07fnVPoIi7a1PuKAj4ZbDfDquKyc5Hwyg2-4OFZTeSV_nfCZPVcWFYOkYuDW1LrRkNXw0BQqV7w4BjzebHjLMwNIYKSiLZ_QP2V9-pDPvNtHzXR3H3qc11-o5qbkgYZbCfAvDld1jOeJ9TeaMbjEcomcKALnDuqWn0Vkt5PIdjXr5cXPTAltgGUoKsnY4ppd7JhKfnGLhaue9r1hvSlHOe4Qd5yWYFhoVlRil2p6i3YNE5e0eIvc0Beu_R8jLOT8pyGg5Ch9z3BUIwF3oY4c-jjY_Ku5PCAaqvmWWqpAQEbYag-DJA3LhwfjxPO9npL6PwNN2i7t8cvoZcnyMX7iILjSFz2JQxYVe2XhATxikKlgxW1XKAHrc7c_b7wu27AHwYCyYYNNmZIdS21xVrT3sJ1mZfWVDUQYseJ2t6WMj9Fc5AVXMmNeVwClVU6xJI49g6_B5257OLA9eqJJDFJJ8YWcrzjVNw-xFWRBKgyyS-mU324IcE4i3sBNXN4o4QDhkZjgnIckDH4GcpLaki7ZBwcpGZOZfVNNxJItF1eIxxk56K8lsV0g-5E4Dx07_gJWNPxcezZHQYnoabqYerCsHPyLpMgNdrGvotQxj7CjVVco2qzy4QwCagCbMcYG8lruKQ5C75_C9l-sp2wrXzn1Pk=w622-h830-no?authuser=0"/>
          <p:cNvPicPr>
            <a:picLocks noChangeAspect="1" noChangeArrowheads="1"/>
          </p:cNvPicPr>
          <p:nvPr/>
        </p:nvPicPr>
        <p:blipFill rotWithShape="1">
          <a:blip r:embed="rId4">
            <a:extLst>
              <a:ext uri="{28A0092B-C50C-407E-A947-70E740481C1C}">
                <a14:useLocalDpi xmlns:a14="http://schemas.microsoft.com/office/drawing/2010/main" val="0"/>
              </a:ext>
            </a:extLst>
          </a:blip>
          <a:srcRect l="17702" t="14734" r="32325" b="11565"/>
          <a:stretch/>
        </p:blipFill>
        <p:spPr bwMode="auto">
          <a:xfrm>
            <a:off x="5297274" y="1271187"/>
            <a:ext cx="574813" cy="11330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APRShD1VDSNXLWnwdRB6hOMgIu0CQMtfTD0T5sr5hJ3D-jWtRNYmrzTj0ssazBtDIztCremLZdTCffY69rRXR-1N8F8ws1JzFKTRDEdtsceMK7E_m0mhmF1XBCSOcJTup40NjVD2FEqxBfp89iAQvpvnC7i9TebtlH0EIyg2fhkH3jqOB3epBJLlxKdkUu0_SLqhmC6YWlJyQI-d1g3wbpveHCIXjouadQbOMRpwD3Tck_OHDms55hYfHaB8PEtauGrW3eswUT4dOM-ppWVxagwt6jPwXiKHlIq9j_PlPON_RxRHBXROenJs2Yxr6dTv3S80riFR-tSlD1e4BujdXyCYj86JBEK-3qyzL6GRoMCzYJIwnWL18zwQcKYoJ161hKpVjjEdkWLSV0qBSjWfJRgSa-j7vINvRhN4_KC4jE28A8vjogP-4Qmb1V09a-C7E5eQwQVF12VWhWz392lUUaO4dqU98TYJkETJxJd4dP_NUlA0VI7vWR4L5onYt2bOSE7-aDkeSeWRhdmKUTIBjqHmN2v4sVTwq82l6R-smc7aeebYhkJ1KqYimUk4alKl4w6K8ygWVF2QJY3TItCMTtXYAT-rXePvWVagTJjGxyONhJudRoJueecAIsDP_No3VdZKCODAwIgF290uNRdq9W-ZU12nT80eY5EaFL6QkPSgYR23w8Hl1LPAAoemme0s3F2Faz5Z4NCpPMpLuAnJ60YDpvLCyA0twraHXxiEOYwM2ZyMHO1fnLBePQ1lwpe4AKUn7BtqmT89KGP4wAOoRAH-tQvTWIXlPdU=w622-h830-no?authuser=0"/>
          <p:cNvPicPr>
            <a:picLocks noChangeAspect="1" noChangeArrowheads="1"/>
          </p:cNvPicPr>
          <p:nvPr/>
        </p:nvPicPr>
        <p:blipFill rotWithShape="1">
          <a:blip r:embed="rId5">
            <a:extLst>
              <a:ext uri="{28A0092B-C50C-407E-A947-70E740481C1C}">
                <a14:useLocalDpi xmlns:a14="http://schemas.microsoft.com/office/drawing/2010/main" val="0"/>
              </a:ext>
            </a:extLst>
          </a:blip>
          <a:srcRect l="18497" t="54418" r="22416" b="2658"/>
          <a:stretch/>
        </p:blipFill>
        <p:spPr bwMode="auto">
          <a:xfrm>
            <a:off x="8221217" y="1483891"/>
            <a:ext cx="851943" cy="827177"/>
          </a:xfrm>
          <a:prstGeom prst="rect">
            <a:avLst/>
          </a:prstGeom>
          <a:noFill/>
          <a:extLst>
            <a:ext uri="{909E8E84-426E-40DD-AFC4-6F175D3DCCD1}">
              <a14:hiddenFill xmlns:a14="http://schemas.microsoft.com/office/drawing/2010/main">
                <a:solidFill>
                  <a:srgbClr val="FFFFFF"/>
                </a:solidFill>
              </a14:hiddenFill>
            </a:ext>
          </a:extLst>
        </p:spPr>
      </p:pic>
      <p:grpSp>
        <p:nvGrpSpPr>
          <p:cNvPr id="537" name="Gruppo 536"/>
          <p:cNvGrpSpPr/>
          <p:nvPr/>
        </p:nvGrpSpPr>
        <p:grpSpPr>
          <a:xfrm>
            <a:off x="7459818" y="1623182"/>
            <a:ext cx="1421533" cy="2224515"/>
            <a:chOff x="7459818" y="1623182"/>
            <a:chExt cx="1421533" cy="2224515"/>
          </a:xfrm>
        </p:grpSpPr>
        <p:cxnSp>
          <p:nvCxnSpPr>
            <p:cNvPr id="482" name="Connettore 4 481"/>
            <p:cNvCxnSpPr>
              <a:endCxn id="475" idx="2"/>
            </p:cNvCxnSpPr>
            <p:nvPr/>
          </p:nvCxnSpPr>
          <p:spPr>
            <a:xfrm rot="16200000" flipV="1">
              <a:off x="7053343" y="2029657"/>
              <a:ext cx="2224515" cy="1411566"/>
            </a:xfrm>
            <a:prstGeom prst="bentConnector3">
              <a:avLst>
                <a:gd name="adj1" fmla="val 50000"/>
              </a:avLst>
            </a:prstGeom>
            <a:ln>
              <a:solidFill>
                <a:srgbClr val="004C97"/>
              </a:solidFill>
            </a:ln>
          </p:spPr>
          <p:style>
            <a:lnRef idx="2">
              <a:schemeClr val="accent1"/>
            </a:lnRef>
            <a:fillRef idx="0">
              <a:schemeClr val="accent1"/>
            </a:fillRef>
            <a:effectRef idx="1">
              <a:schemeClr val="accent1"/>
            </a:effectRef>
            <a:fontRef idx="minor">
              <a:schemeClr val="tx1"/>
            </a:fontRef>
          </p:style>
        </p:cxnSp>
        <p:cxnSp>
          <p:nvCxnSpPr>
            <p:cNvPr id="492" name="Connettore 1 491"/>
            <p:cNvCxnSpPr/>
            <p:nvPr/>
          </p:nvCxnSpPr>
          <p:spPr>
            <a:xfrm flipH="1">
              <a:off x="8570380" y="3835791"/>
              <a:ext cx="310971" cy="0"/>
            </a:xfrm>
            <a:prstGeom prst="line">
              <a:avLst/>
            </a:prstGeom>
            <a:ln>
              <a:solidFill>
                <a:srgbClr val="004C97"/>
              </a:solidFill>
            </a:ln>
          </p:spPr>
          <p:style>
            <a:lnRef idx="2">
              <a:schemeClr val="accent1"/>
            </a:lnRef>
            <a:fillRef idx="0">
              <a:schemeClr val="accent1"/>
            </a:fillRef>
            <a:effectRef idx="1">
              <a:schemeClr val="accent1"/>
            </a:effectRef>
            <a:fontRef idx="minor">
              <a:schemeClr val="tx1"/>
            </a:fontRef>
          </p:style>
        </p:cxnSp>
      </p:grpSp>
      <p:sp>
        <p:nvSpPr>
          <p:cNvPr id="543" name="Rettangolo 542"/>
          <p:cNvSpPr/>
          <p:nvPr/>
        </p:nvSpPr>
        <p:spPr>
          <a:xfrm>
            <a:off x="7283031" y="5081012"/>
            <a:ext cx="1490542" cy="679512"/>
          </a:xfrm>
          <a:prstGeom prst="rect">
            <a:avLst/>
          </a:prstGeom>
          <a:solidFill>
            <a:srgbClr val="FFFFFF"/>
          </a:solidFill>
          <a:ln>
            <a:solidFill>
              <a:srgbClr val="004C97"/>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GB" dirty="0">
                <a:solidFill>
                  <a:srgbClr val="004C97"/>
                </a:solidFill>
              </a:rPr>
              <a:t>Slow Amplifiers</a:t>
            </a:r>
          </a:p>
        </p:txBody>
      </p:sp>
      <p:cxnSp>
        <p:nvCxnSpPr>
          <p:cNvPr id="45" name="Connettore 4 44"/>
          <p:cNvCxnSpPr/>
          <p:nvPr/>
        </p:nvCxnSpPr>
        <p:spPr>
          <a:xfrm rot="16200000" flipH="1">
            <a:off x="7900416" y="4584490"/>
            <a:ext cx="743849" cy="213480"/>
          </a:xfrm>
          <a:prstGeom prst="bentConnector3">
            <a:avLst>
              <a:gd name="adj1" fmla="val 829"/>
            </a:avLst>
          </a:prstGeom>
          <a:ln>
            <a:solidFill>
              <a:srgbClr val="004C9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5708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C8605DED-F73B-4561-89D4-93125BFB8ED6}" type="datetime1">
              <a:rPr lang="en-US" smtClean="0"/>
              <a:t>8/29/2022</a:t>
            </a:fld>
            <a:endParaRPr lang="en-US" dirty="0"/>
          </a:p>
        </p:txBody>
      </p:sp>
      <p:sp>
        <p:nvSpPr>
          <p:cNvPr id="7" name="Footer Placeholder 6"/>
          <p:cNvSpPr>
            <a:spLocks noGrp="1"/>
          </p:cNvSpPr>
          <p:nvPr>
            <p:ph type="ftr" sz="quarter" idx="3"/>
          </p:nvPr>
        </p:nvSpPr>
        <p:spPr/>
        <p:txBody>
          <a:bodyPr/>
          <a:lstStyle/>
          <a:p>
            <a:pPr>
              <a:defRPr/>
            </a:pPr>
            <a:r>
              <a:rPr lang="en-US" smtClean="0"/>
              <a:t>Giovanni Celotto |Midterm Presentation</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9" name="Title 6"/>
          <p:cNvSpPr txBox="1">
            <a:spLocks/>
          </p:cNvSpPr>
          <p:nvPr/>
        </p:nvSpPr>
        <p:spPr>
          <a:xfrm>
            <a:off x="457200" y="28257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smtClean="0"/>
              <a:t>The experimental setup</a:t>
            </a:r>
            <a:endParaRPr lang="en-US" dirty="0"/>
          </a:p>
        </p:txBody>
      </p:sp>
      <p:sp>
        <p:nvSpPr>
          <p:cNvPr id="15" name="CasellaDiTesto 14"/>
          <p:cNvSpPr txBox="1"/>
          <p:nvPr/>
        </p:nvSpPr>
        <p:spPr>
          <a:xfrm>
            <a:off x="350874" y="1017455"/>
            <a:ext cx="3879280" cy="3416320"/>
          </a:xfrm>
          <a:prstGeom prst="rect">
            <a:avLst/>
          </a:prstGeom>
          <a:noFill/>
        </p:spPr>
        <p:txBody>
          <a:bodyPr wrap="square" rtlCol="0">
            <a:spAutoFit/>
          </a:bodyPr>
          <a:lstStyle/>
          <a:p>
            <a:pPr marL="342900" indent="-342900">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Gas </a:t>
            </a:r>
            <a:r>
              <a:rPr lang="it-IT" dirty="0" err="1">
                <a:solidFill>
                  <a:srgbClr val="000000"/>
                </a:solidFill>
                <a:latin typeface="Calibri" panose="020F0502020204030204" pitchFamily="34" charset="0"/>
                <a:cs typeface="Calibri" panose="020F0502020204030204" pitchFamily="34" charset="0"/>
              </a:rPr>
              <a:t>flowmeter</a:t>
            </a:r>
            <a:endParaRPr lang="it-IT"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Panel </a:t>
            </a:r>
            <a:r>
              <a:rPr lang="it-IT" dirty="0" smtClean="0">
                <a:solidFill>
                  <a:srgbClr val="000000"/>
                </a:solidFill>
                <a:latin typeface="Calibri" panose="020F0502020204030204" pitchFamily="34" charset="0"/>
                <a:cs typeface="Calibri" panose="020F0502020204030204" pitchFamily="34" charset="0"/>
              </a:rPr>
              <a:t>MN084</a:t>
            </a:r>
          </a:p>
          <a:p>
            <a:pPr marL="342900" indent="-342900">
              <a:buFont typeface="Arial" panose="020B0604020202020204" pitchFamily="34" charset="0"/>
              <a:buChar char="•"/>
            </a:pPr>
            <a:r>
              <a:rPr lang="it-IT" dirty="0" err="1" smtClean="0">
                <a:solidFill>
                  <a:srgbClr val="000000"/>
                </a:solidFill>
                <a:latin typeface="Calibri" panose="020F0502020204030204" pitchFamily="34" charset="0"/>
                <a:cs typeface="Calibri" panose="020F0502020204030204" pitchFamily="34" charset="0"/>
              </a:rPr>
              <a:t>Droege</a:t>
            </a:r>
            <a:r>
              <a:rPr lang="it-IT" dirty="0" smtClean="0">
                <a:solidFill>
                  <a:srgbClr val="000000"/>
                </a:solidFill>
                <a:latin typeface="Calibri" panose="020F0502020204030204" pitchFamily="34" charset="0"/>
                <a:cs typeface="Calibri" panose="020F0502020204030204" pitchFamily="34" charset="0"/>
              </a:rPr>
              <a:t> </a:t>
            </a:r>
            <a:r>
              <a:rPr lang="it-IT" dirty="0">
                <a:solidFill>
                  <a:srgbClr val="000000"/>
                </a:solidFill>
                <a:latin typeface="Calibri" panose="020F0502020204030204" pitchFamily="34" charset="0"/>
                <a:cs typeface="Calibri" panose="020F0502020204030204" pitchFamily="34" charset="0"/>
              </a:rPr>
              <a:t>HV </a:t>
            </a:r>
            <a:r>
              <a:rPr lang="it-IT" dirty="0" err="1">
                <a:solidFill>
                  <a:srgbClr val="000000"/>
                </a:solidFill>
                <a:latin typeface="Calibri" panose="020F0502020204030204" pitchFamily="34" charset="0"/>
                <a:cs typeface="Calibri" panose="020F0502020204030204" pitchFamily="34" charset="0"/>
              </a:rPr>
              <a:t>supplier</a:t>
            </a:r>
            <a:endParaRPr lang="it-IT"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dirty="0" smtClean="0">
                <a:solidFill>
                  <a:srgbClr val="000000"/>
                </a:solidFill>
                <a:latin typeface="Calibri" panose="020F0502020204030204" pitchFamily="34" charset="0"/>
                <a:cs typeface="Calibri" panose="020F0502020204030204" pitchFamily="34" charset="0"/>
              </a:rPr>
              <a:t>Slow </a:t>
            </a:r>
            <a:r>
              <a:rPr lang="it-IT" dirty="0" err="1" smtClean="0">
                <a:solidFill>
                  <a:srgbClr val="000000"/>
                </a:solidFill>
                <a:latin typeface="Calibri" panose="020F0502020204030204" pitchFamily="34" charset="0"/>
                <a:cs typeface="Calibri" panose="020F0502020204030204" pitchFamily="34" charset="0"/>
              </a:rPr>
              <a:t>amplifiers</a:t>
            </a:r>
            <a:endParaRPr lang="it-IT"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dirty="0" err="1">
                <a:solidFill>
                  <a:srgbClr val="000000"/>
                </a:solidFill>
                <a:latin typeface="Calibri" panose="020F0502020204030204" pitchFamily="34" charset="0"/>
                <a:cs typeface="Calibri" panose="020F0502020204030204" pitchFamily="34" charset="0"/>
              </a:rPr>
              <a:t>Raspberry</a:t>
            </a:r>
            <a:r>
              <a:rPr lang="it-IT" dirty="0">
                <a:solidFill>
                  <a:srgbClr val="000000"/>
                </a:solidFill>
                <a:latin typeface="Calibri" panose="020F0502020204030204" pitchFamily="34" charset="0"/>
                <a:cs typeface="Calibri" panose="020F0502020204030204" pitchFamily="34" charset="0"/>
              </a:rPr>
              <a:t> PI</a:t>
            </a:r>
          </a:p>
          <a:p>
            <a:endParaRPr lang="en-GB" dirty="0">
              <a:solidFill>
                <a:srgbClr val="000000"/>
              </a:solidFill>
              <a:latin typeface="Calibri" panose="020F0502020204030204" pitchFamily="34" charset="0"/>
              <a:cs typeface="Calibri" panose="020F0502020204030204" pitchFamily="34" charset="0"/>
            </a:endParaRPr>
          </a:p>
          <a:p>
            <a:endParaRPr lang="en-GB"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smtClean="0">
                <a:solidFill>
                  <a:srgbClr val="000000"/>
                </a:solidFill>
                <a:latin typeface="Calibri" panose="020F0502020204030204" pitchFamily="34" charset="0"/>
                <a:cs typeface="Calibri" panose="020F0502020204030204" pitchFamily="34" charset="0"/>
              </a:rPr>
              <a:t>V = 1450 V</a:t>
            </a:r>
          </a:p>
          <a:p>
            <a:pPr marL="342900" indent="-342900">
              <a:buFont typeface="Arial" panose="020B0604020202020204" pitchFamily="34" charset="0"/>
              <a:buChar char="•"/>
            </a:pPr>
            <a:r>
              <a:rPr lang="en-GB" dirty="0" smtClean="0">
                <a:solidFill>
                  <a:srgbClr val="000000"/>
                </a:solidFill>
                <a:latin typeface="Calibri" panose="020F0502020204030204" pitchFamily="34" charset="0"/>
                <a:cs typeface="Calibri" panose="020F0502020204030204" pitchFamily="34" charset="0"/>
              </a:rPr>
              <a:t>Pedestal measurement</a:t>
            </a:r>
          </a:p>
        </p:txBody>
      </p:sp>
      <p:pic>
        <p:nvPicPr>
          <p:cNvPr id="34" name="Immagin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299" y="950841"/>
            <a:ext cx="4602881" cy="3444898"/>
          </a:xfrm>
          <a:prstGeom prst="rect">
            <a:avLst/>
          </a:prstGeom>
        </p:spPr>
      </p:pic>
      <p:cxnSp>
        <p:nvCxnSpPr>
          <p:cNvPr id="36" name="Connettore 4 35"/>
          <p:cNvCxnSpPr/>
          <p:nvPr/>
        </p:nvCxnSpPr>
        <p:spPr>
          <a:xfrm>
            <a:off x="2737012" y="1223828"/>
            <a:ext cx="1774028" cy="1366556"/>
          </a:xfrm>
          <a:prstGeom prst="bentConnector3">
            <a:avLst>
              <a:gd name="adj1" fmla="val 100255"/>
            </a:avLst>
          </a:prstGeom>
          <a:ln>
            <a:solidFill>
              <a:srgbClr val="004C97"/>
            </a:solidFill>
            <a:tailEnd type="triangle"/>
          </a:ln>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7" name="Connettore 4 36"/>
          <p:cNvCxnSpPr/>
          <p:nvPr/>
        </p:nvCxnSpPr>
        <p:spPr>
          <a:xfrm>
            <a:off x="2911164" y="2338379"/>
            <a:ext cx="4611300" cy="492395"/>
          </a:xfrm>
          <a:prstGeom prst="bentConnector3">
            <a:avLst>
              <a:gd name="adj1" fmla="val 99970"/>
            </a:avLst>
          </a:prstGeom>
          <a:ln>
            <a:solidFill>
              <a:srgbClr val="004C97"/>
            </a:solidFill>
            <a:tailEnd type="triangle"/>
          </a:ln>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7" name="Connettore 4 46"/>
          <p:cNvCxnSpPr/>
          <p:nvPr/>
        </p:nvCxnSpPr>
        <p:spPr>
          <a:xfrm>
            <a:off x="2479040" y="2796757"/>
            <a:ext cx="3300846" cy="429117"/>
          </a:xfrm>
          <a:prstGeom prst="bentConnector3">
            <a:avLst>
              <a:gd name="adj1" fmla="val 50000"/>
            </a:avLst>
          </a:prstGeom>
          <a:ln>
            <a:solidFill>
              <a:srgbClr val="004C97"/>
            </a:solidFill>
            <a:tailEnd type="triangle"/>
          </a:ln>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72" name="Picture 2" descr="https://lh3.googleusercontent.com/eJtuBR3aeBQAQDfFLhd_qf9iW5mBsNzeQLAbBzx00auLWLmlgNTJbMwl1PPHtxlwFwAfP4olXb087b1xgdVPrvtccjbGvHf0EJiUO_5sUGn2NVWkI_hgsdb21rQOOPzgOKvjvoJsT2-W8bJUwq_pQBKr_cSCWV3YWJ1kqTVOAZOiM8V0vV4HTYHVPj55-YwV0JyPQGkK5MFiTPuvQuFwCuwhSvO71RJuXS9ZTpG-RRcVGvER7VO1xbBvdQV4wTnqzNwQNrOeJR0VQgdytIfUEnQ2K3Wwzc7d8JgDUvWMpZpxSXqwIo15708alce6kEZd03XUSZzuf2aU6SEngZP074EGGLrcwJB0cU0RQ2QGuIGEIZB5JKvSML1rTXrgtCpjPaisPHlgMx0GRKIQV52DhZO00HrD_BSsZxSQduhPuUsisPav-OkrgPEuwsY5D2p43tzJv5zCKkGEY8R5yzkZtBdz9Rb8C5K6sJPMqVkpK1a2KJHdn5xqI149z-Iw3hv3ryx0v13gkJrf8WUkCv3B57nxp_Hx-LuyceJ5Swz9bHq2jlKBeIMrP9j66c_kmYv-FLhdmn2OTnq7I-BnsSHpxOOyzarbEtFPITSK5LCIz16rL-rlJgYb6-bF1A0ChuQflvtr3LZOV_y4uQ7HRj3CRqYTyzjUI3Akk_BRa8vDa1mZwbChf00LVS_9z4wSIreH_rztG2q5RYCLvgCRy13szKw2FQjeyAnbN9CK5oQLllb0-5S9Zo5SzKFBrdUX8KR9b3_2AGnFGFVzL50NBhXS1z2f0mWsUDbHqao=w1110-h830-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35" y="4357248"/>
            <a:ext cx="2389575" cy="1788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038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65" y="1304988"/>
            <a:ext cx="3617708" cy="2052000"/>
          </a:xfrm>
          <a:prstGeom prst="rect">
            <a:avLst/>
          </a:prstGeom>
        </p:spPr>
      </p:pic>
      <p:sp>
        <p:nvSpPr>
          <p:cNvPr id="6" name="Date Placeholder 5"/>
          <p:cNvSpPr>
            <a:spLocks noGrp="1"/>
          </p:cNvSpPr>
          <p:nvPr>
            <p:ph type="dt" sz="half" idx="2"/>
          </p:nvPr>
        </p:nvSpPr>
        <p:spPr/>
        <p:txBody>
          <a:bodyPr/>
          <a:lstStyle/>
          <a:p>
            <a:pPr>
              <a:defRPr/>
            </a:pPr>
            <a:fld id="{5D4221E2-E52F-4266-92CC-F83E02E2826D}" type="datetime1">
              <a:rPr lang="en-US" smtClean="0"/>
              <a:t>8/29/2022</a:t>
            </a:fld>
            <a:endParaRPr lang="en-US" dirty="0"/>
          </a:p>
        </p:txBody>
      </p:sp>
      <p:sp>
        <p:nvSpPr>
          <p:cNvPr id="7" name="Footer Placeholder 6"/>
          <p:cNvSpPr>
            <a:spLocks noGrp="1"/>
          </p:cNvSpPr>
          <p:nvPr>
            <p:ph type="ftr" sz="quarter" idx="3"/>
          </p:nvPr>
        </p:nvSpPr>
        <p:spPr/>
        <p:txBody>
          <a:bodyPr/>
          <a:lstStyle/>
          <a:p>
            <a:pPr>
              <a:defRPr/>
            </a:pPr>
            <a:r>
              <a:rPr lang="en-US" smtClean="0"/>
              <a:t>Giovanni Celotto |Midterm Presentation</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9" name="Title 6"/>
          <p:cNvSpPr txBox="1">
            <a:spLocks/>
          </p:cNvSpPr>
          <p:nvPr/>
        </p:nvSpPr>
        <p:spPr>
          <a:xfrm>
            <a:off x="457200" y="28257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smtClean="0"/>
              <a:t>Measuring the current</a:t>
            </a:r>
            <a:endParaRPr lang="en-US" dirty="0"/>
          </a:p>
        </p:txBody>
      </p:sp>
      <p:grpSp>
        <p:nvGrpSpPr>
          <p:cNvPr id="21" name="Gruppo 20"/>
          <p:cNvGrpSpPr/>
          <p:nvPr/>
        </p:nvGrpSpPr>
        <p:grpSpPr>
          <a:xfrm>
            <a:off x="3497600" y="1153016"/>
            <a:ext cx="720000" cy="2351262"/>
            <a:chOff x="7842085" y="3600236"/>
            <a:chExt cx="720000" cy="2351262"/>
          </a:xfrm>
        </p:grpSpPr>
        <p:sp>
          <p:nvSpPr>
            <p:cNvPr id="3" name="Ovale 2"/>
            <p:cNvSpPr/>
            <p:nvPr/>
          </p:nvSpPr>
          <p:spPr>
            <a:xfrm>
              <a:off x="7842085" y="3600236"/>
              <a:ext cx="720000" cy="720000"/>
            </a:xfrm>
            <a:prstGeom prst="ellipse">
              <a:avLst/>
            </a:prstGeom>
            <a:solidFill>
              <a:srgbClr val="FFFFFF"/>
            </a:solidFill>
            <a:ln>
              <a:solidFill>
                <a:srgbClr val="004C9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004C97"/>
                  </a:solidFill>
                </a:rPr>
                <a:t>A</a:t>
              </a:r>
              <a:endParaRPr lang="en-GB" dirty="0">
                <a:solidFill>
                  <a:srgbClr val="004C97"/>
                </a:solidFill>
              </a:endParaRPr>
            </a:p>
          </p:txBody>
        </p:sp>
        <p:sp>
          <p:nvSpPr>
            <p:cNvPr id="34" name="Ovale 33"/>
            <p:cNvSpPr/>
            <p:nvPr/>
          </p:nvSpPr>
          <p:spPr>
            <a:xfrm>
              <a:off x="7842085" y="5231498"/>
              <a:ext cx="720000" cy="720000"/>
            </a:xfrm>
            <a:prstGeom prst="ellipse">
              <a:avLst/>
            </a:prstGeom>
            <a:solidFill>
              <a:srgbClr val="FFFFFF"/>
            </a:solidFill>
            <a:ln>
              <a:solidFill>
                <a:srgbClr val="004C9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004C97"/>
                  </a:solidFill>
                </a:rPr>
                <a:t>A</a:t>
              </a:r>
              <a:endParaRPr lang="en-GB" dirty="0">
                <a:solidFill>
                  <a:srgbClr val="004C97"/>
                </a:solidFill>
              </a:endParaRPr>
            </a:p>
          </p:txBody>
        </p:sp>
        <p:sp>
          <p:nvSpPr>
            <p:cNvPr id="45" name="Ovale 44"/>
            <p:cNvSpPr/>
            <p:nvPr/>
          </p:nvSpPr>
          <p:spPr>
            <a:xfrm>
              <a:off x="8022085" y="4593510"/>
              <a:ext cx="360000" cy="360000"/>
            </a:xfrm>
            <a:prstGeom prst="ellipse">
              <a:avLst/>
            </a:prstGeom>
            <a:solidFill>
              <a:srgbClr val="004C97"/>
            </a:solidFill>
            <a:ln>
              <a:solidFill>
                <a:srgbClr val="004C9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a:t>
              </a:r>
              <a:endParaRPr lang="en-GB" dirty="0"/>
            </a:p>
          </p:txBody>
        </p:sp>
      </p:grpSp>
      <p:grpSp>
        <p:nvGrpSpPr>
          <p:cNvPr id="14" name="Gruppo 13"/>
          <p:cNvGrpSpPr/>
          <p:nvPr/>
        </p:nvGrpSpPr>
        <p:grpSpPr>
          <a:xfrm>
            <a:off x="497276" y="3648336"/>
            <a:ext cx="3360324" cy="2324569"/>
            <a:chOff x="-1267" y="6269669"/>
            <a:chExt cx="3360324" cy="2324569"/>
          </a:xfrm>
        </p:grpSpPr>
        <p:grpSp>
          <p:nvGrpSpPr>
            <p:cNvPr id="13" name="Gruppo 12"/>
            <p:cNvGrpSpPr/>
            <p:nvPr/>
          </p:nvGrpSpPr>
          <p:grpSpPr>
            <a:xfrm>
              <a:off x="-1267" y="6354022"/>
              <a:ext cx="3360324" cy="2240216"/>
              <a:chOff x="448029" y="3745645"/>
              <a:chExt cx="3360324" cy="2240216"/>
            </a:xfrm>
          </p:grpSpPr>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029" y="3745645"/>
                <a:ext cx="3360324" cy="2240216"/>
              </a:xfrm>
              <a:prstGeom prst="rect">
                <a:avLst/>
              </a:prstGeom>
            </p:spPr>
          </p:pic>
          <p:sp>
            <p:nvSpPr>
              <p:cNvPr id="10" name="Rettangolo 9"/>
              <p:cNvSpPr/>
              <p:nvPr/>
            </p:nvSpPr>
            <p:spPr>
              <a:xfrm>
                <a:off x="2226945" y="4914900"/>
                <a:ext cx="302895" cy="15621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Rettangolo 47"/>
              <p:cNvSpPr/>
              <p:nvPr/>
            </p:nvSpPr>
            <p:spPr>
              <a:xfrm>
                <a:off x="2226944" y="5217491"/>
                <a:ext cx="302895" cy="15621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1" name="CasellaDiTesto 10"/>
            <p:cNvSpPr txBox="1"/>
            <p:nvPr/>
          </p:nvSpPr>
          <p:spPr>
            <a:xfrm>
              <a:off x="532437" y="6269669"/>
              <a:ext cx="1541689" cy="461665"/>
            </a:xfrm>
            <a:prstGeom prst="rect">
              <a:avLst/>
            </a:prstGeom>
            <a:noFill/>
          </p:spPr>
          <p:txBody>
            <a:bodyPr wrap="square" rtlCol="0">
              <a:spAutoFit/>
            </a:bodyPr>
            <a:lstStyle/>
            <a:p>
              <a:r>
                <a:rPr lang="en-GB" dirty="0" smtClean="0"/>
                <a:t>ANODE</a:t>
              </a:r>
              <a:endParaRPr lang="en-GB" dirty="0"/>
            </a:p>
          </p:txBody>
        </p:sp>
        <p:sp>
          <p:nvSpPr>
            <p:cNvPr id="49" name="CasellaDiTesto 48"/>
            <p:cNvSpPr txBox="1"/>
            <p:nvPr/>
          </p:nvSpPr>
          <p:spPr>
            <a:xfrm>
              <a:off x="532437" y="7689919"/>
              <a:ext cx="1446507" cy="461665"/>
            </a:xfrm>
            <a:prstGeom prst="rect">
              <a:avLst/>
            </a:prstGeom>
            <a:noFill/>
          </p:spPr>
          <p:txBody>
            <a:bodyPr wrap="square" rtlCol="0">
              <a:spAutoFit/>
            </a:bodyPr>
            <a:lstStyle/>
            <a:p>
              <a:r>
                <a:rPr lang="en-GB" dirty="0" smtClean="0"/>
                <a:t>CATHODE</a:t>
              </a:r>
              <a:endParaRPr lang="en-GB" dirty="0"/>
            </a:p>
          </p:txBody>
        </p:sp>
      </p:grpSp>
      <p:pic>
        <p:nvPicPr>
          <p:cNvPr id="1026" name="Picture 2" descr="https://lh3.googleusercontent.com/eJtuBR3aeBQAQDfFLhd_qf9iW5mBsNzeQLAbBzx00auLWLmlgNTJbMwl1PPHtxlwFwAfP4olXb087b1xgdVPrvtccjbGvHf0EJiUO_5sUGn2NVWkI_hgsdb21rQOOPzgOKvjvoJsT2-W8bJUwq_pQBKr_cSCWV3YWJ1kqTVOAZOiM8V0vV4HTYHVPj55-YwV0JyPQGkK5MFiTPuvQuFwCuwhSvO71RJuXS9ZTpG-RRcVGvER7VO1xbBvdQV4wTnqzNwQNrOeJR0VQgdytIfUEnQ2K3Wwzc7d8JgDUvWMpZpxSXqwIo15708alce6kEZd03XUSZzuf2aU6SEngZP074EGGLrcwJB0cU0RQ2QGuIGEIZB5JKvSML1rTXrgtCpjPaisPHlgMx0GRKIQV52DhZO00HrD_BSsZxSQduhPuUsisPav-OkrgPEuwsY5D2p43tzJv5zCKkGEY8R5yzkZtBdz9Rb8C5K6sJPMqVkpK1a2KJHdn5xqI149z-Iw3hv3ryx0v13gkJrf8WUkCv3B57nxp_Hx-LuyceJ5Swz9bHq2jlKBeIMrP9j66c_kmYv-FLhdmn2OTnq7I-BnsSHpxOOyzarbEtFPITSK5LCIz16rL-rlJgYb6-bF1A0ChuQflvtr3LZOV_y4uQ7HRj3CRqYTyzjUI3Akk_BRa8vDa1mZwbChf00LVS_9z4wSIreH_rztG2q5RYCLvgCRy13szKw2FQjeyAnbN9CK5oQLllb0-5S9Zo5SzKFBrdUX8KR9b3_2AGnFGFVzL50NBhXS1z2f0mWsUDbHqao=w1110-h830-no?authuser=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440" y="3567993"/>
            <a:ext cx="3270027" cy="244736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p:cNvSpPr txBox="1"/>
          <p:nvPr/>
        </p:nvSpPr>
        <p:spPr>
          <a:xfrm>
            <a:off x="364378" y="918934"/>
            <a:ext cx="1541689" cy="461665"/>
          </a:xfrm>
          <a:prstGeom prst="rect">
            <a:avLst/>
          </a:prstGeom>
          <a:noFill/>
        </p:spPr>
        <p:txBody>
          <a:bodyPr wrap="square" rtlCol="0">
            <a:spAutoFit/>
          </a:bodyPr>
          <a:lstStyle/>
          <a:p>
            <a:r>
              <a:rPr lang="en-GB" dirty="0" smtClean="0"/>
              <a:t>ANODE</a:t>
            </a:r>
            <a:endParaRPr lang="en-GB" dirty="0"/>
          </a:p>
        </p:txBody>
      </p:sp>
      <p:sp>
        <p:nvSpPr>
          <p:cNvPr id="56" name="CasellaDiTesto 55"/>
          <p:cNvSpPr txBox="1"/>
          <p:nvPr/>
        </p:nvSpPr>
        <p:spPr>
          <a:xfrm>
            <a:off x="364378" y="2737718"/>
            <a:ext cx="1541689" cy="461665"/>
          </a:xfrm>
          <a:prstGeom prst="rect">
            <a:avLst/>
          </a:prstGeom>
          <a:noFill/>
        </p:spPr>
        <p:txBody>
          <a:bodyPr wrap="square" rtlCol="0">
            <a:spAutoFit/>
          </a:bodyPr>
          <a:lstStyle/>
          <a:p>
            <a:r>
              <a:rPr lang="en-GB" dirty="0" smtClean="0"/>
              <a:t>ANODE</a:t>
            </a:r>
            <a:endParaRPr lang="en-GB" dirty="0"/>
          </a:p>
        </p:txBody>
      </p:sp>
      <p:sp>
        <p:nvSpPr>
          <p:cNvPr id="57" name="CasellaDiTesto 56"/>
          <p:cNvSpPr txBox="1"/>
          <p:nvPr/>
        </p:nvSpPr>
        <p:spPr>
          <a:xfrm>
            <a:off x="364378" y="1760998"/>
            <a:ext cx="1446507" cy="461665"/>
          </a:xfrm>
          <a:prstGeom prst="rect">
            <a:avLst/>
          </a:prstGeom>
          <a:noFill/>
        </p:spPr>
        <p:txBody>
          <a:bodyPr wrap="square" rtlCol="0">
            <a:spAutoFit/>
          </a:bodyPr>
          <a:lstStyle/>
          <a:p>
            <a:r>
              <a:rPr lang="en-GB" dirty="0" smtClean="0"/>
              <a:t>CATHODE</a:t>
            </a:r>
            <a:endParaRPr lang="en-GB" dirty="0"/>
          </a:p>
        </p:txBody>
      </p:sp>
      <p:sp>
        <p:nvSpPr>
          <p:cNvPr id="58" name="CasellaDiTesto 57"/>
          <p:cNvSpPr txBox="1"/>
          <p:nvPr/>
        </p:nvSpPr>
        <p:spPr>
          <a:xfrm>
            <a:off x="4316860" y="1209897"/>
            <a:ext cx="4361313" cy="1569660"/>
          </a:xfrm>
          <a:prstGeom prst="rect">
            <a:avLst/>
          </a:prstGeom>
          <a:noFill/>
        </p:spPr>
        <p:txBody>
          <a:bodyPr wrap="square" rtlCol="0">
            <a:spAutoFit/>
          </a:bodyPr>
          <a:lstStyle/>
          <a:p>
            <a:pPr marL="342900" indent="-342900" algn="just">
              <a:buFont typeface="Arial" panose="020B0604020202020204" pitchFamily="34" charset="0"/>
              <a:buChar char="•"/>
            </a:pPr>
            <a:r>
              <a:rPr lang="en-GB" dirty="0" smtClean="0">
                <a:solidFill>
                  <a:srgbClr val="000000"/>
                </a:solidFill>
              </a:rPr>
              <a:t>Two rows of straws</a:t>
            </a:r>
          </a:p>
          <a:p>
            <a:pPr marL="342900" indent="-342900" algn="just">
              <a:buFont typeface="Arial" panose="020B0604020202020204" pitchFamily="34" charset="0"/>
              <a:buChar char="•"/>
            </a:pPr>
            <a:endParaRPr lang="en-GB" dirty="0">
              <a:solidFill>
                <a:srgbClr val="000000"/>
              </a:solidFill>
            </a:endParaRPr>
          </a:p>
          <a:p>
            <a:pPr marL="342900" indent="-342900" algn="just">
              <a:buFont typeface="Arial" panose="020B0604020202020204" pitchFamily="34" charset="0"/>
              <a:buChar char="•"/>
            </a:pPr>
            <a:r>
              <a:rPr lang="en-GB" dirty="0" smtClean="0">
                <a:solidFill>
                  <a:srgbClr val="000000"/>
                </a:solidFill>
              </a:rPr>
              <a:t>Measurement is performed on the cathode at low potential</a:t>
            </a:r>
            <a:endParaRPr lang="en-GB" dirty="0">
              <a:solidFill>
                <a:srgbClr val="000000"/>
              </a:solidFill>
            </a:endParaRPr>
          </a:p>
        </p:txBody>
      </p:sp>
    </p:spTree>
    <p:extLst>
      <p:ext uri="{BB962C8B-B14F-4D97-AF65-F5344CB8AC3E}">
        <p14:creationId xmlns:p14="http://schemas.microsoft.com/office/powerpoint/2010/main" val="42768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C383DC55-F01E-46F8-98B1-E2A5FCF196FC}" type="datetime1">
              <a:rPr lang="en-US" smtClean="0"/>
              <a:t>8/29/2022</a:t>
            </a:fld>
            <a:endParaRPr lang="en-US" dirty="0"/>
          </a:p>
        </p:txBody>
      </p:sp>
      <p:sp>
        <p:nvSpPr>
          <p:cNvPr id="7" name="Footer Placeholder 6"/>
          <p:cNvSpPr>
            <a:spLocks noGrp="1"/>
          </p:cNvSpPr>
          <p:nvPr>
            <p:ph type="ftr" sz="quarter" idx="3"/>
          </p:nvPr>
        </p:nvSpPr>
        <p:spPr/>
        <p:txBody>
          <a:bodyPr/>
          <a:lstStyle/>
          <a:p>
            <a:pPr>
              <a:defRPr/>
            </a:pPr>
            <a:r>
              <a:rPr lang="en-US" smtClean="0"/>
              <a:t>Giovanni Celotto |Midterm Presentation</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9" name="Title 6"/>
          <p:cNvSpPr txBox="1">
            <a:spLocks/>
          </p:cNvSpPr>
          <p:nvPr/>
        </p:nvSpPr>
        <p:spPr>
          <a:xfrm>
            <a:off x="457200" y="28257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smtClean="0"/>
              <a:t>Measuring the current</a:t>
            </a:r>
            <a:endParaRPr lang="en-US" dirty="0"/>
          </a:p>
        </p:txBody>
      </p:sp>
      <p:sp>
        <p:nvSpPr>
          <p:cNvPr id="4" name="CasellaDiTesto 3"/>
          <p:cNvSpPr txBox="1"/>
          <p:nvPr/>
        </p:nvSpPr>
        <p:spPr>
          <a:xfrm>
            <a:off x="4316860" y="1209897"/>
            <a:ext cx="4361313" cy="1569660"/>
          </a:xfrm>
          <a:prstGeom prst="rect">
            <a:avLst/>
          </a:prstGeom>
          <a:noFill/>
        </p:spPr>
        <p:txBody>
          <a:bodyPr wrap="square" rtlCol="0">
            <a:spAutoFit/>
          </a:bodyPr>
          <a:lstStyle/>
          <a:p>
            <a:pPr marL="342900" indent="-342900" algn="just">
              <a:buFont typeface="Arial" panose="020B0604020202020204" pitchFamily="34" charset="0"/>
              <a:buChar char="•"/>
            </a:pPr>
            <a:r>
              <a:rPr lang="en-GB" dirty="0" smtClean="0">
                <a:solidFill>
                  <a:srgbClr val="000000"/>
                </a:solidFill>
              </a:rPr>
              <a:t>Two rows of straws</a:t>
            </a:r>
          </a:p>
          <a:p>
            <a:pPr marL="342900" indent="-342900" algn="just">
              <a:buFont typeface="Arial" panose="020B0604020202020204" pitchFamily="34" charset="0"/>
              <a:buChar char="•"/>
            </a:pPr>
            <a:endParaRPr lang="en-GB" dirty="0">
              <a:solidFill>
                <a:srgbClr val="000000"/>
              </a:solidFill>
            </a:endParaRPr>
          </a:p>
          <a:p>
            <a:pPr marL="342900" indent="-342900" algn="just">
              <a:buFont typeface="Arial" panose="020B0604020202020204" pitchFamily="34" charset="0"/>
              <a:buChar char="•"/>
            </a:pPr>
            <a:r>
              <a:rPr lang="en-GB" dirty="0" smtClean="0">
                <a:solidFill>
                  <a:srgbClr val="000000"/>
                </a:solidFill>
              </a:rPr>
              <a:t>Measurement is performed on the cathode at low potential</a:t>
            </a:r>
            <a:endParaRPr lang="en-GB" dirty="0">
              <a:solidFill>
                <a:srgbClr val="000000"/>
              </a:solidFill>
            </a:endParaRPr>
          </a:p>
        </p:txBody>
      </p:sp>
      <p:grpSp>
        <p:nvGrpSpPr>
          <p:cNvPr id="14" name="Gruppo 13"/>
          <p:cNvGrpSpPr/>
          <p:nvPr/>
        </p:nvGrpSpPr>
        <p:grpSpPr>
          <a:xfrm>
            <a:off x="497276" y="3648336"/>
            <a:ext cx="3360324" cy="2324569"/>
            <a:chOff x="-1267" y="6269669"/>
            <a:chExt cx="3360324" cy="2324569"/>
          </a:xfrm>
        </p:grpSpPr>
        <p:grpSp>
          <p:nvGrpSpPr>
            <p:cNvPr id="13" name="Gruppo 12"/>
            <p:cNvGrpSpPr/>
            <p:nvPr/>
          </p:nvGrpSpPr>
          <p:grpSpPr>
            <a:xfrm>
              <a:off x="-1267" y="6354022"/>
              <a:ext cx="3360324" cy="2240216"/>
              <a:chOff x="448029" y="3745645"/>
              <a:chExt cx="3360324" cy="2240216"/>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29" y="3745645"/>
                <a:ext cx="3360324" cy="2240216"/>
              </a:xfrm>
              <a:prstGeom prst="rect">
                <a:avLst/>
              </a:prstGeom>
            </p:spPr>
          </p:pic>
          <p:sp>
            <p:nvSpPr>
              <p:cNvPr id="10" name="Rettangolo 9"/>
              <p:cNvSpPr/>
              <p:nvPr/>
            </p:nvSpPr>
            <p:spPr>
              <a:xfrm>
                <a:off x="2226945" y="4914900"/>
                <a:ext cx="302895" cy="15621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Rettangolo 47"/>
              <p:cNvSpPr/>
              <p:nvPr/>
            </p:nvSpPr>
            <p:spPr>
              <a:xfrm>
                <a:off x="2226944" y="5217491"/>
                <a:ext cx="302895" cy="15621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1" name="CasellaDiTesto 10"/>
            <p:cNvSpPr txBox="1"/>
            <p:nvPr/>
          </p:nvSpPr>
          <p:spPr>
            <a:xfrm>
              <a:off x="532437" y="6269669"/>
              <a:ext cx="1541689" cy="461665"/>
            </a:xfrm>
            <a:prstGeom prst="rect">
              <a:avLst/>
            </a:prstGeom>
            <a:noFill/>
          </p:spPr>
          <p:txBody>
            <a:bodyPr wrap="square" rtlCol="0">
              <a:spAutoFit/>
            </a:bodyPr>
            <a:lstStyle/>
            <a:p>
              <a:r>
                <a:rPr lang="en-GB" dirty="0" smtClean="0"/>
                <a:t>ANODE</a:t>
              </a:r>
              <a:endParaRPr lang="en-GB" dirty="0"/>
            </a:p>
          </p:txBody>
        </p:sp>
        <p:sp>
          <p:nvSpPr>
            <p:cNvPr id="49" name="CasellaDiTesto 48"/>
            <p:cNvSpPr txBox="1"/>
            <p:nvPr/>
          </p:nvSpPr>
          <p:spPr>
            <a:xfrm>
              <a:off x="532437" y="7689919"/>
              <a:ext cx="1446507" cy="461665"/>
            </a:xfrm>
            <a:prstGeom prst="rect">
              <a:avLst/>
            </a:prstGeom>
            <a:noFill/>
          </p:spPr>
          <p:txBody>
            <a:bodyPr wrap="square" rtlCol="0">
              <a:spAutoFit/>
            </a:bodyPr>
            <a:lstStyle/>
            <a:p>
              <a:r>
                <a:rPr lang="en-GB" dirty="0" smtClean="0"/>
                <a:t>CATHODE</a:t>
              </a:r>
              <a:endParaRPr lang="en-GB" dirty="0"/>
            </a:p>
          </p:txBody>
        </p:sp>
      </p:grpSp>
      <p:pic>
        <p:nvPicPr>
          <p:cNvPr id="1026" name="Picture 2" descr="https://lh3.googleusercontent.com/eJtuBR3aeBQAQDfFLhd_qf9iW5mBsNzeQLAbBzx00auLWLmlgNTJbMwl1PPHtxlwFwAfP4olXb087b1xgdVPrvtccjbGvHf0EJiUO_5sUGn2NVWkI_hgsdb21rQOOPzgOKvjvoJsT2-W8bJUwq_pQBKr_cSCWV3YWJ1kqTVOAZOiM8V0vV4HTYHVPj55-YwV0JyPQGkK5MFiTPuvQuFwCuwhSvO71RJuXS9ZTpG-RRcVGvER7VO1xbBvdQV4wTnqzNwQNrOeJR0VQgdytIfUEnQ2K3Wwzc7d8JgDUvWMpZpxSXqwIo15708alce6kEZd03XUSZzuf2aU6SEngZP074EGGLrcwJB0cU0RQ2QGuIGEIZB5JKvSML1rTXrgtCpjPaisPHlgMx0GRKIQV52DhZO00HrD_BSsZxSQduhPuUsisPav-OkrgPEuwsY5D2p43tzJv5zCKkGEY8R5yzkZtBdz9Rb8C5K6sJPMqVkpK1a2KJHdn5xqI149z-Iw3hv3ryx0v13gkJrf8WUkCv3B57nxp_Hx-LuyceJ5Swz9bHq2jlKBeIMrP9j66c_kmYv-FLhdmn2OTnq7I-BnsSHpxOOyzarbEtFPITSK5LCIz16rL-rlJgYb6-bF1A0ChuQflvtr3LZOV_y4uQ7HRj3CRqYTyzjUI3Akk_BRa8vDa1mZwbChf00LVS_9z4wSIreH_rztG2q5RYCLvgCRy13szKw2FQjeyAnbN9CK5oQLllb0-5S9Zo5SzKFBrdUX8KR9b3_2AGnFGFVzL50NBhXS1z2f0mWsUDbHqao=w1110-h830-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440" y="3567993"/>
            <a:ext cx="3270027" cy="2447360"/>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865" y="1301396"/>
            <a:ext cx="3617719" cy="2052000"/>
          </a:xfrm>
          <a:prstGeom prst="rect">
            <a:avLst/>
          </a:prstGeom>
        </p:spPr>
      </p:pic>
      <p:sp>
        <p:nvSpPr>
          <p:cNvPr id="46" name="CasellaDiTesto 45"/>
          <p:cNvSpPr txBox="1"/>
          <p:nvPr/>
        </p:nvSpPr>
        <p:spPr>
          <a:xfrm>
            <a:off x="364378" y="918934"/>
            <a:ext cx="1541689" cy="461665"/>
          </a:xfrm>
          <a:prstGeom prst="rect">
            <a:avLst/>
          </a:prstGeom>
          <a:noFill/>
        </p:spPr>
        <p:txBody>
          <a:bodyPr wrap="square" rtlCol="0">
            <a:spAutoFit/>
          </a:bodyPr>
          <a:lstStyle/>
          <a:p>
            <a:r>
              <a:rPr lang="en-GB" dirty="0" smtClean="0"/>
              <a:t>ANODE</a:t>
            </a:r>
            <a:endParaRPr lang="en-GB" dirty="0"/>
          </a:p>
        </p:txBody>
      </p:sp>
      <p:sp>
        <p:nvSpPr>
          <p:cNvPr id="47" name="CasellaDiTesto 46"/>
          <p:cNvSpPr txBox="1"/>
          <p:nvPr/>
        </p:nvSpPr>
        <p:spPr>
          <a:xfrm>
            <a:off x="364378" y="2737718"/>
            <a:ext cx="1541689" cy="461665"/>
          </a:xfrm>
          <a:prstGeom prst="rect">
            <a:avLst/>
          </a:prstGeom>
          <a:noFill/>
        </p:spPr>
        <p:txBody>
          <a:bodyPr wrap="square" rtlCol="0">
            <a:spAutoFit/>
          </a:bodyPr>
          <a:lstStyle/>
          <a:p>
            <a:r>
              <a:rPr lang="en-GB" dirty="0" smtClean="0"/>
              <a:t>ANODE</a:t>
            </a:r>
            <a:endParaRPr lang="en-GB" dirty="0"/>
          </a:p>
        </p:txBody>
      </p:sp>
      <p:sp>
        <p:nvSpPr>
          <p:cNvPr id="50" name="CasellaDiTesto 49"/>
          <p:cNvSpPr txBox="1"/>
          <p:nvPr/>
        </p:nvSpPr>
        <p:spPr>
          <a:xfrm>
            <a:off x="364378" y="1760998"/>
            <a:ext cx="1446507" cy="461665"/>
          </a:xfrm>
          <a:prstGeom prst="rect">
            <a:avLst/>
          </a:prstGeom>
          <a:noFill/>
        </p:spPr>
        <p:txBody>
          <a:bodyPr wrap="square" rtlCol="0">
            <a:spAutoFit/>
          </a:bodyPr>
          <a:lstStyle/>
          <a:p>
            <a:r>
              <a:rPr lang="en-GB" dirty="0" smtClean="0"/>
              <a:t>CATHODE</a:t>
            </a:r>
            <a:endParaRPr lang="en-GB" dirty="0"/>
          </a:p>
        </p:txBody>
      </p:sp>
    </p:spTree>
    <p:extLst>
      <p:ext uri="{BB962C8B-B14F-4D97-AF65-F5344CB8AC3E}">
        <p14:creationId xmlns:p14="http://schemas.microsoft.com/office/powerpoint/2010/main" val="4098763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11" name="Google Shape;311;g1452cab763e_0_0"/>
          <p:cNvSpPr txBox="1">
            <a:spLocks noGrp="1"/>
          </p:cNvSpPr>
          <p:nvPr>
            <p:ph type="title"/>
          </p:nvPr>
        </p:nvSpPr>
        <p:spPr>
          <a:xfrm>
            <a:off x="286474" y="251752"/>
            <a:ext cx="8686800" cy="427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smtClean="0"/>
              <a:t>New data</a:t>
            </a:r>
            <a:endParaRPr dirty="0"/>
          </a:p>
        </p:txBody>
      </p:sp>
      <p:sp>
        <p:nvSpPr>
          <p:cNvPr id="2" name="CasellaDiTesto 1"/>
          <p:cNvSpPr txBox="1"/>
          <p:nvPr/>
        </p:nvSpPr>
        <p:spPr>
          <a:xfrm>
            <a:off x="4481900" y="1202006"/>
            <a:ext cx="3747700" cy="1569660"/>
          </a:xfrm>
          <a:prstGeom prst="rect">
            <a:avLst/>
          </a:prstGeom>
          <a:noFill/>
        </p:spPr>
        <p:txBody>
          <a:bodyPr wrap="square" rtlCol="0">
            <a:spAutoFit/>
          </a:bodyPr>
          <a:lstStyle/>
          <a:p>
            <a:pPr lvl="0" algn="just"/>
            <a:r>
              <a:rPr lang="it-IT" dirty="0" err="1">
                <a:solidFill>
                  <a:srgbClr val="000000"/>
                </a:solidFill>
              </a:rPr>
              <a:t>Effect</a:t>
            </a:r>
            <a:r>
              <a:rPr lang="it-IT" dirty="0">
                <a:solidFill>
                  <a:srgbClr val="000000"/>
                </a:solidFill>
              </a:rPr>
              <a:t> of </a:t>
            </a:r>
            <a:r>
              <a:rPr lang="it-IT" b="1" dirty="0" err="1" smtClean="0">
                <a:solidFill>
                  <a:srgbClr val="004C97"/>
                </a:solidFill>
              </a:rPr>
              <a:t>conditioning</a:t>
            </a:r>
            <a:r>
              <a:rPr lang="it-IT" b="1" dirty="0" smtClean="0">
                <a:solidFill>
                  <a:srgbClr val="004C97"/>
                </a:solidFill>
              </a:rPr>
              <a:t> </a:t>
            </a:r>
            <a:endParaRPr lang="it-IT" b="1" dirty="0">
              <a:solidFill>
                <a:srgbClr val="004C97"/>
              </a:solidFill>
            </a:endParaRPr>
          </a:p>
          <a:p>
            <a:pPr algn="just"/>
            <a:endParaRPr lang="en-GB" dirty="0" smtClean="0">
              <a:solidFill>
                <a:srgbClr val="000000"/>
              </a:solidFill>
            </a:endParaRPr>
          </a:p>
          <a:p>
            <a:pPr algn="just"/>
            <a:r>
              <a:rPr lang="en-GB" dirty="0" smtClean="0">
                <a:solidFill>
                  <a:srgbClr val="000000"/>
                </a:solidFill>
              </a:rPr>
              <a:t>The first time HV is applied high currents are measured</a:t>
            </a:r>
          </a:p>
        </p:txBody>
      </p:sp>
      <p:sp>
        <p:nvSpPr>
          <p:cNvPr id="3" name="Segnaposto data 2"/>
          <p:cNvSpPr>
            <a:spLocks noGrp="1"/>
          </p:cNvSpPr>
          <p:nvPr>
            <p:ph type="dt" idx="10"/>
          </p:nvPr>
        </p:nvSpPr>
        <p:spPr/>
        <p:txBody>
          <a:bodyPr/>
          <a:lstStyle/>
          <a:p>
            <a:fld id="{F60C8F86-0827-42D4-BA27-A49AABF7D2B3}" type="datetime1">
              <a:rPr lang="en-US" smtClean="0"/>
              <a:t>8/29/2022</a:t>
            </a:fld>
            <a:endParaRPr lang="en-US"/>
          </a:p>
        </p:txBody>
      </p:sp>
      <p:sp>
        <p:nvSpPr>
          <p:cNvPr id="5" name="Segnaposto piè di pagina 4"/>
          <p:cNvSpPr>
            <a:spLocks noGrp="1"/>
          </p:cNvSpPr>
          <p:nvPr>
            <p:ph type="ftr" idx="11"/>
          </p:nvPr>
        </p:nvSpPr>
        <p:spPr/>
        <p:txBody>
          <a:bodyPr/>
          <a:lstStyle/>
          <a:p>
            <a:r>
              <a:rPr lang="it-IT" smtClean="0"/>
              <a:t>Giovanni Celotto |Midterm Presentation</a:t>
            </a:r>
            <a:endParaRPr lang="it-IT"/>
          </a:p>
        </p:txBody>
      </p:sp>
      <p:sp>
        <p:nvSpPr>
          <p:cNvPr id="6" name="Segnaposto numero diapositiva 5"/>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a:p>
        </p:txBody>
      </p:sp>
      <p:pic>
        <p:nvPicPr>
          <p:cNvPr id="10" name="Immagine 9"/>
          <p:cNvPicPr>
            <a:picLocks noChangeAspect="1"/>
          </p:cNvPicPr>
          <p:nvPr/>
        </p:nvPicPr>
        <p:blipFill rotWithShape="1">
          <a:blip r:embed="rId3"/>
          <a:srcRect r="49198" b="66410"/>
          <a:stretch/>
        </p:blipFill>
        <p:spPr>
          <a:xfrm>
            <a:off x="0" y="679552"/>
            <a:ext cx="4246879" cy="2808000"/>
          </a:xfrm>
          <a:prstGeom prst="rect">
            <a:avLst/>
          </a:prstGeom>
        </p:spPr>
      </p:pic>
      <p:pic>
        <p:nvPicPr>
          <p:cNvPr id="14" name="Immagine 13"/>
          <p:cNvPicPr>
            <a:picLocks noChangeAspect="1"/>
          </p:cNvPicPr>
          <p:nvPr/>
        </p:nvPicPr>
        <p:blipFill rotWithShape="1">
          <a:blip r:embed="rId3"/>
          <a:srcRect l="50486" b="66410"/>
          <a:stretch/>
        </p:blipFill>
        <p:spPr>
          <a:xfrm>
            <a:off x="0" y="3550626"/>
            <a:ext cx="4139212" cy="2808000"/>
          </a:xfrm>
          <a:prstGeom prst="rect">
            <a:avLst/>
          </a:prstGeom>
        </p:spPr>
      </p:pic>
    </p:spTree>
    <p:extLst>
      <p:ext uri="{BB962C8B-B14F-4D97-AF65-F5344CB8AC3E}">
        <p14:creationId xmlns:p14="http://schemas.microsoft.com/office/powerpoint/2010/main" val="1126338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rotWithShape="1">
          <a:blip r:embed="rId3"/>
          <a:srcRect r="13824"/>
          <a:stretch/>
        </p:blipFill>
        <p:spPr>
          <a:xfrm>
            <a:off x="222250" y="444653"/>
            <a:ext cx="7444722" cy="5904000"/>
          </a:xfrm>
          <a:prstGeom prst="rect">
            <a:avLst/>
          </a:prstGeom>
        </p:spPr>
      </p:pic>
      <p:sp>
        <p:nvSpPr>
          <p:cNvPr id="4" name="Segnaposto numero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15</a:t>
            </a:fld>
            <a:endParaRPr lang="en-US"/>
          </a:p>
        </p:txBody>
      </p:sp>
      <p:sp>
        <p:nvSpPr>
          <p:cNvPr id="5" name="Titolo 4"/>
          <p:cNvSpPr>
            <a:spLocks noGrp="1"/>
          </p:cNvSpPr>
          <p:nvPr>
            <p:ph type="title"/>
          </p:nvPr>
        </p:nvSpPr>
        <p:spPr>
          <a:xfrm>
            <a:off x="228600" y="16776"/>
            <a:ext cx="8686800" cy="427877"/>
          </a:xfrm>
        </p:spPr>
        <p:txBody>
          <a:bodyPr/>
          <a:lstStyle/>
          <a:p>
            <a:r>
              <a:rPr lang="en-GB" dirty="0" smtClean="0"/>
              <a:t>Comparison with old data</a:t>
            </a:r>
            <a:endParaRPr lang="en-GB" dirty="0"/>
          </a:p>
        </p:txBody>
      </p:sp>
      <p:pic>
        <p:nvPicPr>
          <p:cNvPr id="11" name="Immagine 10"/>
          <p:cNvPicPr>
            <a:picLocks noChangeAspect="1"/>
          </p:cNvPicPr>
          <p:nvPr/>
        </p:nvPicPr>
        <p:blipFill rotWithShape="1">
          <a:blip r:embed="rId4"/>
          <a:srcRect l="88460" t="10588" b="81651"/>
          <a:stretch/>
        </p:blipFill>
        <p:spPr>
          <a:xfrm>
            <a:off x="7911869" y="2633473"/>
            <a:ext cx="1094232" cy="502920"/>
          </a:xfrm>
          <a:prstGeom prst="rect">
            <a:avLst/>
          </a:prstGeom>
        </p:spPr>
      </p:pic>
      <p:sp>
        <p:nvSpPr>
          <p:cNvPr id="2" name="Segnaposto data 1"/>
          <p:cNvSpPr>
            <a:spLocks noGrp="1"/>
          </p:cNvSpPr>
          <p:nvPr>
            <p:ph type="dt" idx="10"/>
          </p:nvPr>
        </p:nvSpPr>
        <p:spPr/>
        <p:txBody>
          <a:bodyPr/>
          <a:lstStyle/>
          <a:p>
            <a:fld id="{383A666E-F661-4929-B7D5-9AD7DEB30712}" type="datetime1">
              <a:rPr lang="en-US" smtClean="0"/>
              <a:t>8/29/2022</a:t>
            </a:fld>
            <a:endParaRPr lang="en-US"/>
          </a:p>
        </p:txBody>
      </p:sp>
      <p:sp>
        <p:nvSpPr>
          <p:cNvPr id="6" name="Segnaposto piè di pagina 5"/>
          <p:cNvSpPr>
            <a:spLocks noGrp="1"/>
          </p:cNvSpPr>
          <p:nvPr>
            <p:ph type="ftr" idx="11"/>
          </p:nvPr>
        </p:nvSpPr>
        <p:spPr/>
        <p:txBody>
          <a:bodyPr/>
          <a:lstStyle/>
          <a:p>
            <a:r>
              <a:rPr lang="it-IT" smtClean="0"/>
              <a:t>Giovanni Celotto |Midterm Presentation</a:t>
            </a:r>
            <a:endParaRPr lang="it-IT"/>
          </a:p>
        </p:txBody>
      </p:sp>
    </p:spTree>
    <p:extLst>
      <p:ext uri="{BB962C8B-B14F-4D97-AF65-F5344CB8AC3E}">
        <p14:creationId xmlns:p14="http://schemas.microsoft.com/office/powerpoint/2010/main" val="230521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16</a:t>
            </a:fld>
            <a:endParaRPr lang="en-US"/>
          </a:p>
        </p:txBody>
      </p:sp>
      <p:sp>
        <p:nvSpPr>
          <p:cNvPr id="5" name="Titolo 4"/>
          <p:cNvSpPr>
            <a:spLocks noGrp="1"/>
          </p:cNvSpPr>
          <p:nvPr>
            <p:ph type="title"/>
          </p:nvPr>
        </p:nvSpPr>
        <p:spPr>
          <a:xfrm>
            <a:off x="228600" y="16776"/>
            <a:ext cx="8686800" cy="427877"/>
          </a:xfrm>
        </p:spPr>
        <p:txBody>
          <a:bodyPr/>
          <a:lstStyle/>
          <a:p>
            <a:r>
              <a:rPr lang="en-GB" dirty="0"/>
              <a:t>Comparison with old data</a:t>
            </a:r>
          </a:p>
        </p:txBody>
      </p:sp>
      <p:pic>
        <p:nvPicPr>
          <p:cNvPr id="11" name="Immagine 10"/>
          <p:cNvPicPr>
            <a:picLocks noChangeAspect="1"/>
          </p:cNvPicPr>
          <p:nvPr/>
        </p:nvPicPr>
        <p:blipFill rotWithShape="1">
          <a:blip r:embed="rId3"/>
          <a:srcRect l="88460" t="10588" b="81651"/>
          <a:stretch/>
        </p:blipFill>
        <p:spPr>
          <a:xfrm>
            <a:off x="7911869" y="2633473"/>
            <a:ext cx="1094232" cy="502920"/>
          </a:xfrm>
          <a:prstGeom prst="rect">
            <a:avLst/>
          </a:prstGeom>
        </p:spPr>
      </p:pic>
      <p:sp>
        <p:nvSpPr>
          <p:cNvPr id="3" name="Segnaposto data 2"/>
          <p:cNvSpPr>
            <a:spLocks noGrp="1"/>
          </p:cNvSpPr>
          <p:nvPr>
            <p:ph type="dt" idx="10"/>
          </p:nvPr>
        </p:nvSpPr>
        <p:spPr/>
        <p:txBody>
          <a:bodyPr/>
          <a:lstStyle/>
          <a:p>
            <a:fld id="{CCFCC9F8-6709-4CAB-B3FF-62A8E4D4DDEC}" type="datetime1">
              <a:rPr lang="en-US" smtClean="0"/>
              <a:t>8/29/2022</a:t>
            </a:fld>
            <a:endParaRPr lang="en-US"/>
          </a:p>
        </p:txBody>
      </p:sp>
      <p:sp>
        <p:nvSpPr>
          <p:cNvPr id="6" name="Segnaposto piè di pagina 5"/>
          <p:cNvSpPr>
            <a:spLocks noGrp="1"/>
          </p:cNvSpPr>
          <p:nvPr>
            <p:ph type="ftr" idx="11"/>
          </p:nvPr>
        </p:nvSpPr>
        <p:spPr/>
        <p:txBody>
          <a:bodyPr/>
          <a:lstStyle/>
          <a:p>
            <a:r>
              <a:rPr lang="it-IT" smtClean="0"/>
              <a:t>Giovanni Celotto |Midterm Presentation</a:t>
            </a:r>
            <a:endParaRPr lang="it-IT"/>
          </a:p>
        </p:txBody>
      </p:sp>
      <p:pic>
        <p:nvPicPr>
          <p:cNvPr id="12" name="Immagine 11"/>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r="13824"/>
          <a:stretch/>
        </p:blipFill>
        <p:spPr>
          <a:xfrm>
            <a:off x="219565" y="444653"/>
            <a:ext cx="7444725" cy="5904000"/>
          </a:xfrm>
          <a:prstGeom prst="rect">
            <a:avLst/>
          </a:prstGeom>
        </p:spPr>
      </p:pic>
      <p:pic>
        <p:nvPicPr>
          <p:cNvPr id="13" name="Immagine 12"/>
          <p:cNvPicPr>
            <a:picLocks noChangeAspect="1"/>
          </p:cNvPicPr>
          <p:nvPr/>
        </p:nvPicPr>
        <p:blipFill rotWithShape="1">
          <a:blip r:embed="rId6"/>
          <a:srcRect l="42043" t="1877" r="36922" b="83027"/>
          <a:stretch/>
        </p:blipFill>
        <p:spPr>
          <a:xfrm>
            <a:off x="3852729" y="555585"/>
            <a:ext cx="1817225" cy="891250"/>
          </a:xfrm>
          <a:prstGeom prst="rect">
            <a:avLst/>
          </a:prstGeom>
        </p:spPr>
      </p:pic>
    </p:spTree>
    <p:extLst>
      <p:ext uri="{BB962C8B-B14F-4D97-AF65-F5344CB8AC3E}">
        <p14:creationId xmlns:p14="http://schemas.microsoft.com/office/powerpoint/2010/main" val="2022708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r="13824"/>
          <a:stretch/>
        </p:blipFill>
        <p:spPr>
          <a:xfrm>
            <a:off x="219565" y="444653"/>
            <a:ext cx="7444725" cy="5904000"/>
          </a:xfrm>
          <a:prstGeom prst="rect">
            <a:avLst/>
          </a:prstGeom>
        </p:spPr>
      </p:pic>
      <p:sp>
        <p:nvSpPr>
          <p:cNvPr id="4" name="Segnaposto numero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17</a:t>
            </a:fld>
            <a:endParaRPr lang="en-US"/>
          </a:p>
        </p:txBody>
      </p:sp>
      <p:sp>
        <p:nvSpPr>
          <p:cNvPr id="5" name="Titolo 4"/>
          <p:cNvSpPr>
            <a:spLocks noGrp="1"/>
          </p:cNvSpPr>
          <p:nvPr>
            <p:ph type="title"/>
          </p:nvPr>
        </p:nvSpPr>
        <p:spPr>
          <a:xfrm>
            <a:off x="228600" y="16776"/>
            <a:ext cx="8686800" cy="427877"/>
          </a:xfrm>
        </p:spPr>
        <p:txBody>
          <a:bodyPr/>
          <a:lstStyle/>
          <a:p>
            <a:r>
              <a:rPr lang="en-GB" dirty="0"/>
              <a:t>Comparison with old data</a:t>
            </a:r>
          </a:p>
        </p:txBody>
      </p:sp>
      <p:pic>
        <p:nvPicPr>
          <p:cNvPr id="11" name="Immagine 10"/>
          <p:cNvPicPr>
            <a:picLocks noChangeAspect="1"/>
          </p:cNvPicPr>
          <p:nvPr/>
        </p:nvPicPr>
        <p:blipFill rotWithShape="1">
          <a:blip r:embed="rId5"/>
          <a:srcRect l="88460" t="10588" b="81651"/>
          <a:stretch/>
        </p:blipFill>
        <p:spPr>
          <a:xfrm>
            <a:off x="7911869" y="2633473"/>
            <a:ext cx="1094232" cy="502920"/>
          </a:xfrm>
          <a:prstGeom prst="rect">
            <a:avLst/>
          </a:prstGeom>
        </p:spPr>
      </p:pic>
      <p:sp>
        <p:nvSpPr>
          <p:cNvPr id="6" name="Segnaposto data 5"/>
          <p:cNvSpPr>
            <a:spLocks noGrp="1"/>
          </p:cNvSpPr>
          <p:nvPr>
            <p:ph type="dt" idx="10"/>
          </p:nvPr>
        </p:nvSpPr>
        <p:spPr/>
        <p:txBody>
          <a:bodyPr/>
          <a:lstStyle/>
          <a:p>
            <a:fld id="{B4FE1887-F8A6-4A36-9DAB-09B1F9C391DA}" type="datetime1">
              <a:rPr lang="en-US" smtClean="0"/>
              <a:t>8/29/2022</a:t>
            </a:fld>
            <a:endParaRPr lang="en-US"/>
          </a:p>
        </p:txBody>
      </p:sp>
      <p:sp>
        <p:nvSpPr>
          <p:cNvPr id="7" name="Segnaposto piè di pagina 6"/>
          <p:cNvSpPr>
            <a:spLocks noGrp="1"/>
          </p:cNvSpPr>
          <p:nvPr>
            <p:ph type="ftr" idx="11"/>
          </p:nvPr>
        </p:nvSpPr>
        <p:spPr/>
        <p:txBody>
          <a:bodyPr/>
          <a:lstStyle/>
          <a:p>
            <a:r>
              <a:rPr lang="it-IT" smtClean="0"/>
              <a:t>Giovanni Celotto |Midterm Presentation</a:t>
            </a:r>
            <a:endParaRPr lang="it-IT"/>
          </a:p>
        </p:txBody>
      </p:sp>
      <p:pic>
        <p:nvPicPr>
          <p:cNvPr id="12" name="Immagine 11"/>
          <p:cNvPicPr>
            <a:picLocks noChangeAspect="1"/>
          </p:cNvPicPr>
          <p:nvPr/>
        </p:nvPicPr>
        <p:blipFill rotWithShape="1">
          <a:blip r:embed="rId6"/>
          <a:srcRect l="62946" t="16580" r="16019" b="66952"/>
          <a:stretch/>
        </p:blipFill>
        <p:spPr>
          <a:xfrm>
            <a:off x="5657490" y="1423686"/>
            <a:ext cx="1817226" cy="972273"/>
          </a:xfrm>
          <a:prstGeom prst="rect">
            <a:avLst/>
          </a:prstGeom>
        </p:spPr>
      </p:pic>
      <p:pic>
        <p:nvPicPr>
          <p:cNvPr id="17" name="Immagine 16"/>
          <p:cNvPicPr>
            <a:picLocks noChangeAspect="1"/>
          </p:cNvPicPr>
          <p:nvPr/>
        </p:nvPicPr>
        <p:blipFill rotWithShape="1">
          <a:blip r:embed="rId6"/>
          <a:srcRect l="-295" t="33441" r="78590" b="49699"/>
          <a:stretch/>
        </p:blipFill>
        <p:spPr>
          <a:xfrm>
            <a:off x="194241" y="2419108"/>
            <a:ext cx="1875098" cy="995423"/>
          </a:xfrm>
          <a:prstGeom prst="rect">
            <a:avLst/>
          </a:prstGeom>
        </p:spPr>
      </p:pic>
    </p:spTree>
    <p:extLst>
      <p:ext uri="{BB962C8B-B14F-4D97-AF65-F5344CB8AC3E}">
        <p14:creationId xmlns:p14="http://schemas.microsoft.com/office/powerpoint/2010/main" val="4134897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o 22"/>
          <p:cNvGrpSpPr/>
          <p:nvPr/>
        </p:nvGrpSpPr>
        <p:grpSpPr>
          <a:xfrm>
            <a:off x="5076451" y="4061567"/>
            <a:ext cx="3584471" cy="1820383"/>
            <a:chOff x="5250749" y="3912098"/>
            <a:chExt cx="3584471" cy="1820383"/>
          </a:xfrm>
        </p:grpSpPr>
        <p:pic>
          <p:nvPicPr>
            <p:cNvPr id="21" name="Immagine 20"/>
            <p:cNvPicPr>
              <a:picLocks noChangeAspect="1"/>
            </p:cNvPicPr>
            <p:nvPr/>
          </p:nvPicPr>
          <p:blipFill rotWithShape="1">
            <a:blip r:embed="rId2"/>
            <a:srcRect l="-474" t="1281"/>
            <a:stretch/>
          </p:blipFill>
          <p:spPr>
            <a:xfrm>
              <a:off x="7028502" y="3913495"/>
              <a:ext cx="1806718" cy="1818000"/>
            </a:xfrm>
            <a:prstGeom prst="rect">
              <a:avLst/>
            </a:prstGeom>
          </p:spPr>
        </p:pic>
        <p:pic>
          <p:nvPicPr>
            <p:cNvPr id="20" name="Immagine 19"/>
            <p:cNvPicPr>
              <a:picLocks noChangeAspect="1"/>
            </p:cNvPicPr>
            <p:nvPr/>
          </p:nvPicPr>
          <p:blipFill rotWithShape="1">
            <a:blip r:embed="rId3"/>
            <a:srcRect r="1227"/>
            <a:stretch/>
          </p:blipFill>
          <p:spPr>
            <a:xfrm>
              <a:off x="5250749" y="3912098"/>
              <a:ext cx="1778955" cy="1820383"/>
            </a:xfrm>
            <a:prstGeom prst="rect">
              <a:avLst/>
            </a:prstGeom>
          </p:spPr>
        </p:pic>
      </p:grpSp>
      <p:sp>
        <p:nvSpPr>
          <p:cNvPr id="4" name="Segnaposto numero diapositiva 3"/>
          <p:cNvSpPr>
            <a:spLocks noGrp="1"/>
          </p:cNvSpPr>
          <p:nvPr>
            <p:ph type="sldNum" idx="12"/>
          </p:nvPr>
        </p:nvSpPr>
        <p:spPr/>
        <p:txBody>
          <a:bodyPr/>
          <a:lstStyle/>
          <a:p>
            <a:fld id="{00000000-1234-1234-1234-123412341234}" type="slidenum">
              <a:rPr lang="en-US" smtClean="0"/>
              <a:pPr/>
              <a:t>18</a:t>
            </a:fld>
            <a:endParaRPr lang="en-US"/>
          </a:p>
        </p:txBody>
      </p:sp>
      <p:sp>
        <p:nvSpPr>
          <p:cNvPr id="5" name="Titolo 4"/>
          <p:cNvSpPr>
            <a:spLocks noGrp="1"/>
          </p:cNvSpPr>
          <p:nvPr>
            <p:ph type="title"/>
          </p:nvPr>
        </p:nvSpPr>
        <p:spPr/>
        <p:txBody>
          <a:bodyPr/>
          <a:lstStyle/>
          <a:p>
            <a:r>
              <a:rPr lang="en-GB" dirty="0" smtClean="0"/>
              <a:t>High and identical currents</a:t>
            </a:r>
            <a:endParaRPr lang="en-GB" dirty="0"/>
          </a:p>
        </p:txBody>
      </p:sp>
      <p:sp>
        <p:nvSpPr>
          <p:cNvPr id="11" name="CasellaDiTesto 10"/>
          <p:cNvSpPr txBox="1"/>
          <p:nvPr/>
        </p:nvSpPr>
        <p:spPr>
          <a:xfrm>
            <a:off x="429419" y="3599986"/>
            <a:ext cx="5006181" cy="461665"/>
          </a:xfrm>
          <a:prstGeom prst="rect">
            <a:avLst/>
          </a:prstGeom>
          <a:noFill/>
        </p:spPr>
        <p:txBody>
          <a:bodyPr wrap="square" rtlCol="0">
            <a:spAutoFit/>
          </a:bodyPr>
          <a:lstStyle/>
          <a:p>
            <a:r>
              <a:rPr lang="en-GB" dirty="0">
                <a:solidFill>
                  <a:srgbClr val="000000"/>
                </a:solidFill>
              </a:rPr>
              <a:t>Also in the past measurement</a:t>
            </a:r>
          </a:p>
        </p:txBody>
      </p:sp>
      <p:sp>
        <p:nvSpPr>
          <p:cNvPr id="6" name="Segnaposto data 5"/>
          <p:cNvSpPr>
            <a:spLocks noGrp="1"/>
          </p:cNvSpPr>
          <p:nvPr>
            <p:ph type="dt" idx="10"/>
          </p:nvPr>
        </p:nvSpPr>
        <p:spPr/>
        <p:txBody>
          <a:bodyPr/>
          <a:lstStyle/>
          <a:p>
            <a:fld id="{144F2549-64BF-4CD7-A307-5D26FB79C10D}" type="datetime1">
              <a:rPr lang="en-US" smtClean="0"/>
              <a:t>8/29/2022</a:t>
            </a:fld>
            <a:endParaRPr lang="en-US"/>
          </a:p>
        </p:txBody>
      </p:sp>
      <p:sp>
        <p:nvSpPr>
          <p:cNvPr id="7" name="Segnaposto piè di pagina 6"/>
          <p:cNvSpPr>
            <a:spLocks noGrp="1"/>
          </p:cNvSpPr>
          <p:nvPr>
            <p:ph type="ftr" idx="11"/>
          </p:nvPr>
        </p:nvSpPr>
        <p:spPr/>
        <p:txBody>
          <a:bodyPr/>
          <a:lstStyle/>
          <a:p>
            <a:r>
              <a:rPr lang="it-IT" smtClean="0"/>
              <a:t>Giovanni Celotto |Midterm Presentation</a:t>
            </a:r>
            <a:endParaRPr lang="it-IT"/>
          </a:p>
        </p:txBody>
      </p:sp>
      <p:pic>
        <p:nvPicPr>
          <p:cNvPr id="18" name="Immagine 17"/>
          <p:cNvPicPr>
            <a:picLocks noChangeAspect="1"/>
          </p:cNvPicPr>
          <p:nvPr/>
        </p:nvPicPr>
        <p:blipFill rotWithShape="1">
          <a:blip r:embed="rId4"/>
          <a:srcRect r="50645"/>
          <a:stretch/>
        </p:blipFill>
        <p:spPr>
          <a:xfrm>
            <a:off x="228600" y="698410"/>
            <a:ext cx="3912811" cy="2566857"/>
          </a:xfrm>
          <a:prstGeom prst="rect">
            <a:avLst/>
          </a:prstGeom>
        </p:spPr>
      </p:pic>
      <p:pic>
        <p:nvPicPr>
          <p:cNvPr id="19" name="Immagine 18"/>
          <p:cNvPicPr>
            <a:picLocks noChangeAspect="1"/>
          </p:cNvPicPr>
          <p:nvPr/>
        </p:nvPicPr>
        <p:blipFill rotWithShape="1">
          <a:blip r:embed="rId4"/>
          <a:srcRect l="50697"/>
          <a:stretch/>
        </p:blipFill>
        <p:spPr>
          <a:xfrm>
            <a:off x="4752277" y="698410"/>
            <a:ext cx="3908645" cy="2566857"/>
          </a:xfrm>
          <a:prstGeom prst="rect">
            <a:avLst/>
          </a:prstGeom>
        </p:spPr>
      </p:pic>
      <p:pic>
        <p:nvPicPr>
          <p:cNvPr id="2" name="Immagine 1"/>
          <p:cNvPicPr>
            <a:picLocks noChangeAspect="1"/>
          </p:cNvPicPr>
          <p:nvPr/>
        </p:nvPicPr>
        <p:blipFill rotWithShape="1">
          <a:blip r:embed="rId5"/>
          <a:srcRect t="1930"/>
          <a:stretch/>
        </p:blipFill>
        <p:spPr>
          <a:xfrm>
            <a:off x="429419" y="4061567"/>
            <a:ext cx="3534844" cy="1784277"/>
          </a:xfrm>
          <a:prstGeom prst="rect">
            <a:avLst/>
          </a:prstGeom>
        </p:spPr>
      </p:pic>
    </p:spTree>
    <p:extLst>
      <p:ext uri="{BB962C8B-B14F-4D97-AF65-F5344CB8AC3E}">
        <p14:creationId xmlns:p14="http://schemas.microsoft.com/office/powerpoint/2010/main" val="184525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fld id="{00000000-1234-1234-1234-123412341234}" type="slidenum">
              <a:rPr lang="en-US" smtClean="0"/>
              <a:pPr/>
              <a:t>19</a:t>
            </a:fld>
            <a:endParaRPr lang="en-US"/>
          </a:p>
        </p:txBody>
      </p:sp>
      <p:sp>
        <p:nvSpPr>
          <p:cNvPr id="6" name="CasellaDiTesto 5"/>
          <p:cNvSpPr txBox="1"/>
          <p:nvPr/>
        </p:nvSpPr>
        <p:spPr>
          <a:xfrm>
            <a:off x="228600" y="5232073"/>
            <a:ext cx="2971800" cy="830997"/>
          </a:xfrm>
          <a:prstGeom prst="rect">
            <a:avLst/>
          </a:prstGeom>
          <a:noFill/>
        </p:spPr>
        <p:txBody>
          <a:bodyPr wrap="square" rtlCol="0">
            <a:spAutoFit/>
          </a:bodyPr>
          <a:lstStyle/>
          <a:p>
            <a:pPr algn="just" defTabSz="914400" fontAlgn="auto">
              <a:spcBef>
                <a:spcPts val="0"/>
              </a:spcBef>
              <a:spcAft>
                <a:spcPts val="0"/>
              </a:spcAft>
              <a:buClr>
                <a:srgbClr val="000000"/>
              </a:buClr>
            </a:pPr>
            <a:r>
              <a:rPr lang="en-GB" kern="0" dirty="0" smtClean="0">
                <a:solidFill>
                  <a:srgbClr val="000000"/>
                </a:solidFill>
                <a:latin typeface="Calibri" panose="020F0502020204030204" pitchFamily="34" charset="0"/>
                <a:cs typeface="Calibri" panose="020F0502020204030204" pitchFamily="34" charset="0"/>
                <a:sym typeface="Arial"/>
              </a:rPr>
              <a:t>Straw</a:t>
            </a:r>
            <a:r>
              <a:rPr lang="en-GB" kern="0" dirty="0" smtClean="0">
                <a:solidFill>
                  <a:srgbClr val="004C97"/>
                </a:solidFill>
                <a:latin typeface="Calibri" panose="020F0502020204030204" pitchFamily="34" charset="0"/>
                <a:cs typeface="Calibri" panose="020F0502020204030204" pitchFamily="34" charset="0"/>
                <a:sym typeface="Arial"/>
              </a:rPr>
              <a:t> </a:t>
            </a:r>
            <a:r>
              <a:rPr lang="en-GB" b="1" kern="0" dirty="0" smtClean="0">
                <a:solidFill>
                  <a:srgbClr val="004C97"/>
                </a:solidFill>
                <a:latin typeface="Calibri" panose="020F0502020204030204" pitchFamily="34" charset="0"/>
                <a:cs typeface="Calibri" panose="020F0502020204030204" pitchFamily="34" charset="0"/>
                <a:sym typeface="Arial"/>
              </a:rPr>
              <a:t>#43 </a:t>
            </a:r>
            <a:r>
              <a:rPr lang="en-GB" kern="0" dirty="0" smtClean="0">
                <a:solidFill>
                  <a:srgbClr val="000000"/>
                </a:solidFill>
                <a:latin typeface="Calibri" panose="020F0502020204030204" pitchFamily="34" charset="0"/>
                <a:cs typeface="Calibri" panose="020F0502020204030204" pitchFamily="34" charset="0"/>
                <a:sym typeface="Arial"/>
              </a:rPr>
              <a:t>draw </a:t>
            </a:r>
            <a:r>
              <a:rPr lang="en-GB" b="1" kern="0" dirty="0" smtClean="0">
                <a:solidFill>
                  <a:srgbClr val="004C97"/>
                </a:solidFill>
                <a:latin typeface="Calibri" panose="020F0502020204030204" pitchFamily="34" charset="0"/>
                <a:cs typeface="Calibri" panose="020F0502020204030204" pitchFamily="34" charset="0"/>
                <a:sym typeface="Arial"/>
              </a:rPr>
              <a:t>high current</a:t>
            </a:r>
            <a:endParaRPr lang="en-GB" b="1" kern="0" dirty="0">
              <a:solidFill>
                <a:srgbClr val="004C97"/>
              </a:solidFill>
              <a:latin typeface="Calibri" panose="020F0502020204030204" pitchFamily="34" charset="0"/>
              <a:cs typeface="Calibri" panose="020F0502020204030204" pitchFamily="34" charset="0"/>
              <a:sym typeface="Arial"/>
            </a:endParaRPr>
          </a:p>
        </p:txBody>
      </p:sp>
      <p:pic>
        <p:nvPicPr>
          <p:cNvPr id="8" name="Immagine 7"/>
          <p:cNvPicPr>
            <a:picLocks noChangeAspect="1"/>
          </p:cNvPicPr>
          <p:nvPr/>
        </p:nvPicPr>
        <p:blipFill rotWithShape="1">
          <a:blip r:embed="rId2"/>
          <a:srcRect r="50645"/>
          <a:stretch/>
        </p:blipFill>
        <p:spPr>
          <a:xfrm>
            <a:off x="228600" y="698410"/>
            <a:ext cx="3912811" cy="2566857"/>
          </a:xfrm>
          <a:prstGeom prst="rect">
            <a:avLst/>
          </a:prstGeom>
        </p:spPr>
      </p:pic>
      <p:sp>
        <p:nvSpPr>
          <p:cNvPr id="2" name="Segnaposto data 1"/>
          <p:cNvSpPr>
            <a:spLocks noGrp="1"/>
          </p:cNvSpPr>
          <p:nvPr>
            <p:ph type="dt" idx="10"/>
          </p:nvPr>
        </p:nvSpPr>
        <p:spPr/>
        <p:txBody>
          <a:bodyPr/>
          <a:lstStyle/>
          <a:p>
            <a:fld id="{AB6698E5-296D-4A0F-B7F1-78C356495238}" type="datetime1">
              <a:rPr lang="en-US" smtClean="0"/>
              <a:t>8/29/2022</a:t>
            </a:fld>
            <a:endParaRPr lang="en-US"/>
          </a:p>
        </p:txBody>
      </p:sp>
      <p:sp>
        <p:nvSpPr>
          <p:cNvPr id="10" name="Segnaposto piè di pagina 9"/>
          <p:cNvSpPr>
            <a:spLocks noGrp="1"/>
          </p:cNvSpPr>
          <p:nvPr>
            <p:ph type="ftr" idx="11"/>
          </p:nvPr>
        </p:nvSpPr>
        <p:spPr/>
        <p:txBody>
          <a:bodyPr/>
          <a:lstStyle/>
          <a:p>
            <a:r>
              <a:rPr lang="it-IT" smtClean="0"/>
              <a:t>Giovanni Celotto |Midterm Presentation</a:t>
            </a:r>
            <a:endParaRPr lang="it-IT"/>
          </a:p>
        </p:txBody>
      </p:sp>
      <p:pic>
        <p:nvPicPr>
          <p:cNvPr id="13" name="Immagine 12"/>
          <p:cNvPicPr>
            <a:picLocks noChangeAspect="1"/>
          </p:cNvPicPr>
          <p:nvPr/>
        </p:nvPicPr>
        <p:blipFill rotWithShape="1">
          <a:blip r:embed="rId2"/>
          <a:srcRect l="50697"/>
          <a:stretch/>
        </p:blipFill>
        <p:spPr>
          <a:xfrm>
            <a:off x="4752277" y="698410"/>
            <a:ext cx="3908645" cy="2566857"/>
          </a:xfrm>
          <a:prstGeom prst="rect">
            <a:avLst/>
          </a:prstGeom>
        </p:spPr>
      </p:pic>
      <p:pic>
        <p:nvPicPr>
          <p:cNvPr id="14" name="Immagine 13"/>
          <p:cNvPicPr>
            <a:picLocks noChangeAspect="1"/>
          </p:cNvPicPr>
          <p:nvPr/>
        </p:nvPicPr>
        <p:blipFill>
          <a:blip r:embed="rId3"/>
          <a:stretch>
            <a:fillRect/>
          </a:stretch>
        </p:blipFill>
        <p:spPr>
          <a:xfrm>
            <a:off x="3471864" y="3426621"/>
            <a:ext cx="5189058" cy="2749199"/>
          </a:xfrm>
          <a:prstGeom prst="rect">
            <a:avLst/>
          </a:prstGeom>
        </p:spPr>
      </p:pic>
      <p:sp>
        <p:nvSpPr>
          <p:cNvPr id="15" name="Freccia a destra 14"/>
          <p:cNvSpPr/>
          <p:nvPr/>
        </p:nvSpPr>
        <p:spPr>
          <a:xfrm rot="5400000">
            <a:off x="1409059" y="4785921"/>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ttangolo 15"/>
          <p:cNvSpPr/>
          <p:nvPr/>
        </p:nvSpPr>
        <p:spPr>
          <a:xfrm>
            <a:off x="228600" y="3424226"/>
            <a:ext cx="2971800" cy="1200329"/>
          </a:xfrm>
          <a:prstGeom prst="rect">
            <a:avLst/>
          </a:prstGeom>
        </p:spPr>
        <p:txBody>
          <a:bodyPr wrap="square">
            <a:spAutoFit/>
          </a:bodyPr>
          <a:lstStyle/>
          <a:p>
            <a:pPr algn="just" defTabSz="914400" fontAlgn="auto">
              <a:spcBef>
                <a:spcPts val="0"/>
              </a:spcBef>
              <a:spcAft>
                <a:spcPts val="0"/>
              </a:spcAft>
              <a:buClr>
                <a:srgbClr val="000000"/>
              </a:buClr>
            </a:pPr>
            <a:r>
              <a:rPr lang="en-GB" kern="0" dirty="0">
                <a:solidFill>
                  <a:srgbClr val="000000"/>
                </a:solidFill>
                <a:latin typeface="Calibri" panose="020F0502020204030204" pitchFamily="34" charset="0"/>
                <a:cs typeface="Calibri" panose="020F0502020204030204" pitchFamily="34" charset="0"/>
                <a:sym typeface="Arial"/>
              </a:rPr>
              <a:t>Disconnecting </a:t>
            </a:r>
          </a:p>
          <a:p>
            <a:pPr algn="just" defTabSz="914400" fontAlgn="auto">
              <a:spcBef>
                <a:spcPts val="0"/>
              </a:spcBef>
              <a:spcAft>
                <a:spcPts val="0"/>
              </a:spcAft>
              <a:buClr>
                <a:srgbClr val="000000"/>
              </a:buClr>
            </a:pPr>
            <a:r>
              <a:rPr lang="en-GB" kern="0" dirty="0">
                <a:solidFill>
                  <a:srgbClr val="000000"/>
                </a:solidFill>
                <a:latin typeface="Calibri" panose="020F0502020204030204" pitchFamily="34" charset="0"/>
                <a:cs typeface="Calibri" panose="020F0502020204030204" pitchFamily="34" charset="0"/>
                <a:sym typeface="Arial"/>
              </a:rPr>
              <a:t>#42, #43, #44, #45 one by </a:t>
            </a:r>
            <a:r>
              <a:rPr lang="en-GB" kern="0" dirty="0" smtClean="0">
                <a:solidFill>
                  <a:srgbClr val="000000"/>
                </a:solidFill>
                <a:latin typeface="Calibri" panose="020F0502020204030204" pitchFamily="34" charset="0"/>
                <a:cs typeface="Calibri" panose="020F0502020204030204" pitchFamily="34" charset="0"/>
                <a:sym typeface="Arial"/>
              </a:rPr>
              <a:t>one</a:t>
            </a:r>
            <a:endParaRPr lang="en-GB" kern="0" dirty="0">
              <a:solidFill>
                <a:srgbClr val="000000"/>
              </a:solidFill>
              <a:latin typeface="Calibri" panose="020F0502020204030204" pitchFamily="34" charset="0"/>
              <a:cs typeface="Calibri" panose="020F0502020204030204" pitchFamily="34" charset="0"/>
              <a:sym typeface="Arial"/>
            </a:endParaRPr>
          </a:p>
        </p:txBody>
      </p:sp>
      <p:pic>
        <p:nvPicPr>
          <p:cNvPr id="17" name="Immagine 16"/>
          <p:cNvPicPr>
            <a:picLocks noChangeAspect="1"/>
          </p:cNvPicPr>
          <p:nvPr/>
        </p:nvPicPr>
        <p:blipFill>
          <a:blip r:embed="rId3"/>
          <a:stretch>
            <a:fillRect/>
          </a:stretch>
        </p:blipFill>
        <p:spPr>
          <a:xfrm>
            <a:off x="3471864" y="3426622"/>
            <a:ext cx="5189058" cy="2749199"/>
          </a:xfrm>
          <a:prstGeom prst="rect">
            <a:avLst/>
          </a:prstGeom>
        </p:spPr>
      </p:pic>
      <p:sp>
        <p:nvSpPr>
          <p:cNvPr id="18" name="Freccia a destra 17"/>
          <p:cNvSpPr/>
          <p:nvPr/>
        </p:nvSpPr>
        <p:spPr>
          <a:xfrm rot="5400000">
            <a:off x="1409059" y="4785922"/>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ttangolo 18"/>
          <p:cNvSpPr/>
          <p:nvPr/>
        </p:nvSpPr>
        <p:spPr>
          <a:xfrm>
            <a:off x="228600" y="3424227"/>
            <a:ext cx="2971800" cy="1200329"/>
          </a:xfrm>
          <a:prstGeom prst="rect">
            <a:avLst/>
          </a:prstGeom>
        </p:spPr>
        <p:txBody>
          <a:bodyPr wrap="square">
            <a:spAutoFit/>
          </a:bodyPr>
          <a:lstStyle/>
          <a:p>
            <a:pPr algn="just" defTabSz="914400" fontAlgn="auto">
              <a:spcBef>
                <a:spcPts val="0"/>
              </a:spcBef>
              <a:spcAft>
                <a:spcPts val="0"/>
              </a:spcAft>
              <a:buClr>
                <a:srgbClr val="000000"/>
              </a:buClr>
            </a:pPr>
            <a:r>
              <a:rPr lang="en-GB" kern="0" dirty="0">
                <a:solidFill>
                  <a:srgbClr val="000000"/>
                </a:solidFill>
                <a:latin typeface="Calibri" panose="020F0502020204030204" pitchFamily="34" charset="0"/>
                <a:cs typeface="Calibri" panose="020F0502020204030204" pitchFamily="34" charset="0"/>
                <a:sym typeface="Arial"/>
              </a:rPr>
              <a:t>Disconnecting </a:t>
            </a:r>
          </a:p>
          <a:p>
            <a:pPr algn="just" defTabSz="914400" fontAlgn="auto">
              <a:spcBef>
                <a:spcPts val="0"/>
              </a:spcBef>
              <a:spcAft>
                <a:spcPts val="0"/>
              </a:spcAft>
              <a:buClr>
                <a:srgbClr val="000000"/>
              </a:buClr>
            </a:pPr>
            <a:r>
              <a:rPr lang="en-GB" kern="0" dirty="0">
                <a:solidFill>
                  <a:srgbClr val="000000"/>
                </a:solidFill>
                <a:latin typeface="Calibri" panose="020F0502020204030204" pitchFamily="34" charset="0"/>
                <a:cs typeface="Calibri" panose="020F0502020204030204" pitchFamily="34" charset="0"/>
                <a:sym typeface="Arial"/>
              </a:rPr>
              <a:t>#42, #43, #44, #45 one by </a:t>
            </a:r>
            <a:r>
              <a:rPr lang="en-GB" kern="0" dirty="0" smtClean="0">
                <a:solidFill>
                  <a:srgbClr val="000000"/>
                </a:solidFill>
                <a:latin typeface="Calibri" panose="020F0502020204030204" pitchFamily="34" charset="0"/>
                <a:cs typeface="Calibri" panose="020F0502020204030204" pitchFamily="34" charset="0"/>
                <a:sym typeface="Arial"/>
              </a:rPr>
              <a:t>one</a:t>
            </a:r>
            <a:endParaRPr lang="en-GB" kern="0" dirty="0">
              <a:solidFill>
                <a:srgbClr val="000000"/>
              </a:solidFill>
              <a:latin typeface="Calibri" panose="020F0502020204030204" pitchFamily="34" charset="0"/>
              <a:cs typeface="Calibri" panose="020F0502020204030204" pitchFamily="34" charset="0"/>
              <a:sym typeface="Arial"/>
            </a:endParaRPr>
          </a:p>
        </p:txBody>
      </p:sp>
      <p:sp>
        <p:nvSpPr>
          <p:cNvPr id="20" name="Freccia a destra 19"/>
          <p:cNvSpPr/>
          <p:nvPr/>
        </p:nvSpPr>
        <p:spPr>
          <a:xfrm rot="5400000">
            <a:off x="1409059" y="4785923"/>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olo 4"/>
          <p:cNvSpPr>
            <a:spLocks noGrp="1"/>
          </p:cNvSpPr>
          <p:nvPr>
            <p:ph type="title"/>
          </p:nvPr>
        </p:nvSpPr>
        <p:spPr>
          <a:xfrm>
            <a:off x="228600" y="251752"/>
            <a:ext cx="8686800" cy="427877"/>
          </a:xfrm>
        </p:spPr>
        <p:txBody>
          <a:bodyPr/>
          <a:lstStyle/>
          <a:p>
            <a:r>
              <a:rPr lang="en-GB" dirty="0" smtClean="0"/>
              <a:t>High and identical currents</a:t>
            </a:r>
            <a:endParaRPr lang="en-GB" dirty="0"/>
          </a:p>
        </p:txBody>
      </p:sp>
    </p:spTree>
    <p:extLst>
      <p:ext uri="{BB962C8B-B14F-4D97-AF65-F5344CB8AC3E}">
        <p14:creationId xmlns:p14="http://schemas.microsoft.com/office/powerpoint/2010/main" val="323563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82574"/>
            <a:ext cx="8686800" cy="427877"/>
          </a:xfrm>
        </p:spPr>
        <p:txBody>
          <a:bodyPr/>
          <a:lstStyle/>
          <a:p>
            <a:r>
              <a:rPr lang="en-US" dirty="0" smtClean="0"/>
              <a:t>Overview</a:t>
            </a:r>
            <a:endParaRPr lang="en-US" dirty="0"/>
          </a:p>
        </p:txBody>
      </p:sp>
      <p:sp>
        <p:nvSpPr>
          <p:cNvPr id="3" name="Date Placeholder 2"/>
          <p:cNvSpPr>
            <a:spLocks noGrp="1"/>
          </p:cNvSpPr>
          <p:nvPr>
            <p:ph type="dt" sz="half" idx="2"/>
          </p:nvPr>
        </p:nvSpPr>
        <p:spPr/>
        <p:txBody>
          <a:bodyPr/>
          <a:lstStyle/>
          <a:p>
            <a:pPr>
              <a:defRPr/>
            </a:pPr>
            <a:fld id="{E16A061C-1FAF-4C6E-AB5C-34DC806B942E}" type="datetime1">
              <a:rPr lang="en-US" smtClean="0"/>
              <a:t>8/29/2022</a:t>
            </a:fld>
            <a:endParaRPr lang="en-US" dirty="0"/>
          </a:p>
        </p:txBody>
      </p:sp>
      <p:sp>
        <p:nvSpPr>
          <p:cNvPr id="4" name="Footer Placeholder 3"/>
          <p:cNvSpPr>
            <a:spLocks noGrp="1"/>
          </p:cNvSpPr>
          <p:nvPr>
            <p:ph type="ftr" sz="quarter" idx="3"/>
          </p:nvPr>
        </p:nvSpPr>
        <p:spPr/>
        <p:txBody>
          <a:bodyPr/>
          <a:lstStyle/>
          <a:p>
            <a:pPr>
              <a:defRPr/>
            </a:pPr>
            <a:r>
              <a:rPr lang="en-US" smtClean="0"/>
              <a:t>Giovanni Celotto |Midterm Presentation</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2" name="CasellaDiTesto 1"/>
          <p:cNvSpPr txBox="1"/>
          <p:nvPr/>
        </p:nvSpPr>
        <p:spPr>
          <a:xfrm>
            <a:off x="350874" y="1031358"/>
            <a:ext cx="6804838" cy="3416320"/>
          </a:xfrm>
          <a:prstGeom prst="rect">
            <a:avLst/>
          </a:prstGeom>
          <a:noFill/>
        </p:spPr>
        <p:txBody>
          <a:bodyPr wrap="square" rtlCol="0">
            <a:spAutoFit/>
          </a:bodyPr>
          <a:lstStyle/>
          <a:p>
            <a:pPr marL="342900" indent="-342900">
              <a:buFont typeface="Arial" panose="020B0604020202020204" pitchFamily="34" charset="0"/>
              <a:buChar char="•"/>
            </a:pPr>
            <a:r>
              <a:rPr lang="en-GB" dirty="0" smtClean="0">
                <a:solidFill>
                  <a:srgbClr val="000000"/>
                </a:solidFill>
                <a:latin typeface="+mj-lt"/>
                <a:cs typeface="Helvetica" panose="020B0604020202020204" pitchFamily="34" charset="0"/>
              </a:rPr>
              <a:t>Mu2e experiment and tracker</a:t>
            </a:r>
          </a:p>
          <a:p>
            <a:pPr marL="342900" indent="-342900">
              <a:buFont typeface="Arial" panose="020B0604020202020204" pitchFamily="34" charset="0"/>
              <a:buChar char="•"/>
            </a:pPr>
            <a:endParaRPr lang="en-GB" dirty="0" smtClean="0">
              <a:solidFill>
                <a:srgbClr val="000000"/>
              </a:solidFill>
              <a:latin typeface="+mj-lt"/>
              <a:cs typeface="Helvetica" panose="020B0604020202020204" pitchFamily="34" charset="0"/>
            </a:endParaRPr>
          </a:p>
          <a:p>
            <a:pPr marL="342900" indent="-342900">
              <a:buFont typeface="Arial" panose="020B0604020202020204" pitchFamily="34" charset="0"/>
              <a:buChar char="•"/>
            </a:pPr>
            <a:r>
              <a:rPr lang="en-GB" dirty="0" smtClean="0">
                <a:solidFill>
                  <a:srgbClr val="000000"/>
                </a:solidFill>
                <a:latin typeface="+mj-lt"/>
                <a:cs typeface="Helvetica" panose="020B0604020202020204" pitchFamily="34" charset="0"/>
              </a:rPr>
              <a:t>Tracker’s Panel</a:t>
            </a:r>
          </a:p>
          <a:p>
            <a:pPr marL="342900" indent="-342900">
              <a:buFont typeface="Arial" panose="020B0604020202020204" pitchFamily="34" charset="0"/>
              <a:buChar char="•"/>
            </a:pPr>
            <a:endParaRPr lang="en-GB" dirty="0">
              <a:solidFill>
                <a:srgbClr val="000000"/>
              </a:solidFill>
              <a:latin typeface="+mj-lt"/>
              <a:cs typeface="Helvetica" panose="020B0604020202020204" pitchFamily="34" charset="0"/>
            </a:endParaRPr>
          </a:p>
          <a:p>
            <a:pPr marL="342900" indent="-342900">
              <a:buFont typeface="Arial" panose="020B0604020202020204" pitchFamily="34" charset="0"/>
              <a:buChar char="•"/>
            </a:pPr>
            <a:r>
              <a:rPr lang="en-GB" dirty="0" smtClean="0">
                <a:solidFill>
                  <a:srgbClr val="000000"/>
                </a:solidFill>
                <a:latin typeface="+mj-lt"/>
                <a:cs typeface="Helvetica" panose="020B0604020202020204" pitchFamily="34" charset="0"/>
              </a:rPr>
              <a:t>Experimental setup</a:t>
            </a:r>
          </a:p>
          <a:p>
            <a:pPr marL="342900" indent="-342900">
              <a:buFont typeface="Arial" panose="020B0604020202020204" pitchFamily="34" charset="0"/>
              <a:buChar char="•"/>
            </a:pPr>
            <a:endParaRPr lang="en-GB" dirty="0" smtClean="0">
              <a:solidFill>
                <a:srgbClr val="000000"/>
              </a:solidFill>
              <a:latin typeface="+mj-lt"/>
              <a:cs typeface="Helvetica" panose="020B0604020202020204" pitchFamily="34" charset="0"/>
            </a:endParaRPr>
          </a:p>
          <a:p>
            <a:pPr marL="342900" indent="-342900">
              <a:buFont typeface="Arial" panose="020B0604020202020204" pitchFamily="34" charset="0"/>
              <a:buChar char="•"/>
            </a:pPr>
            <a:r>
              <a:rPr lang="en-GB" dirty="0" smtClean="0">
                <a:solidFill>
                  <a:srgbClr val="000000"/>
                </a:solidFill>
                <a:latin typeface="+mj-lt"/>
                <a:cs typeface="Helvetica" panose="020B0604020202020204" pitchFamily="34" charset="0"/>
              </a:rPr>
              <a:t>Results: old and new data from panel MN084</a:t>
            </a:r>
          </a:p>
          <a:p>
            <a:pPr marL="342900" indent="-342900">
              <a:buFont typeface="Arial" panose="020B0604020202020204" pitchFamily="34" charset="0"/>
              <a:buChar char="•"/>
            </a:pPr>
            <a:endParaRPr lang="en-GB" dirty="0" smtClean="0">
              <a:solidFill>
                <a:srgbClr val="000000"/>
              </a:solidFill>
              <a:latin typeface="+mj-lt"/>
              <a:cs typeface="Helvetica" panose="020B0604020202020204" pitchFamily="34" charset="0"/>
            </a:endParaRPr>
          </a:p>
          <a:p>
            <a:pPr marL="342900" indent="-342900">
              <a:buFont typeface="Arial" panose="020B0604020202020204" pitchFamily="34" charset="0"/>
              <a:buChar char="•"/>
            </a:pPr>
            <a:r>
              <a:rPr lang="en-GB" dirty="0" smtClean="0">
                <a:solidFill>
                  <a:srgbClr val="000000"/>
                </a:solidFill>
                <a:latin typeface="+mj-lt"/>
                <a:cs typeface="Helvetica" panose="020B0604020202020204" pitchFamily="34" charset="0"/>
              </a:rPr>
              <a:t>Conclusion and Perspectives</a:t>
            </a:r>
            <a:endParaRPr lang="en-GB" dirty="0">
              <a:solidFill>
                <a:srgbClr val="000000"/>
              </a:solidFill>
              <a:latin typeface="+mj-lt"/>
              <a:cs typeface="Helvetica" panose="020B0604020202020204" pitchFamily="34" charset="0"/>
            </a:endParaRPr>
          </a:p>
        </p:txBody>
      </p:sp>
    </p:spTree>
    <p:extLst>
      <p:ext uri="{BB962C8B-B14F-4D97-AF65-F5344CB8AC3E}">
        <p14:creationId xmlns:p14="http://schemas.microsoft.com/office/powerpoint/2010/main" val="37846898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fld id="{00000000-1234-1234-1234-123412341234}" type="slidenum">
              <a:rPr lang="en-US" smtClean="0"/>
              <a:pPr/>
              <a:t>20</a:t>
            </a:fld>
            <a:endParaRPr lang="en-US"/>
          </a:p>
        </p:txBody>
      </p:sp>
      <p:pic>
        <p:nvPicPr>
          <p:cNvPr id="1026" name="Picture 2" descr="https://lh3.googleusercontent.com/zGrSEB0cz1Ansf8r1VtdJsntx4kx7P9mAd6qurWuzc78WY1um9WxI91EnQbbd8XKMWf0W3oClwBZ1qxMCaddBVlQ2qjF5r8zyb5lO18CaSsCPOjrJ7SA64rOIvuPW0FfS62SPeX3XiO0t3iBrWp7RMASWnMVaoIq5LRoIM51awxWkCVZOp5Z9SY7D8AV5yodOIyyzc52lhFMVdjygl18W2iJb_MYl9w97TXBn3taE4nCUq8U6FFsZXGTg2dFYLF0r1_79FaokcwLn_52erzqnLvrXilfgw4JS8ZUd8nayJ4bSEBK9Oy_t9mIIm4CyLR5vArM9L-WBkFlZyo9Dp2Gijn7gpUu2WgD7fKh6tWwldAh_Df9X2N5OZAIjWyvI7jdozvAiIYAlSKnap7XWPMr4yieif_G9qNt-BSY0uD2GnBQvzv-F0bDIOi2Zbnbecvs6p30KJDVHkCyLFh7_vNfDErWUzaQcKd1lHlUh5FJUH1LnVqDwV5C95xJ-jAem951RFSENhwTg7AsFI-b6uf-gzmaPNVLRv1iqD7FaOGpUCoIN33g3Tdz8GOmG91VD3X94aXBuvwFM-yvHEQHPZ_67yojncZX-414nKcKdFL5o1S7LwYplhWSt0yw810QTYbHyayv31UyvQWKLe-FPEK1Cj7Lq4Kw81CqKP-905rp_MuIGt-D6NpSEIfk5w7KHd52LNkwN09SuMi_5LEGTUky68xjbSu2_nkZ3QUvYn9Ty0ss1yEA9XIqnSXPMpkKOLQ8DSYgf_E5fZM3_T2QiS2JUSFsmmIK_gRVbvA=w677-h903-no?authuser=0"/>
          <p:cNvPicPr>
            <a:picLocks noChangeAspect="1" noChangeArrowheads="1"/>
          </p:cNvPicPr>
          <p:nvPr/>
        </p:nvPicPr>
        <p:blipFill rotWithShape="1">
          <a:blip r:embed="rId3">
            <a:extLst>
              <a:ext uri="{28A0092B-C50C-407E-A947-70E740481C1C}">
                <a14:useLocalDpi xmlns:a14="http://schemas.microsoft.com/office/drawing/2010/main" val="0"/>
              </a:ext>
            </a:extLst>
          </a:blip>
          <a:srcRect t="30298" r="2907" b="13037"/>
          <a:stretch/>
        </p:blipFill>
        <p:spPr bwMode="auto">
          <a:xfrm>
            <a:off x="429419" y="4105713"/>
            <a:ext cx="2265683" cy="176630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rotWithShape="1">
          <a:blip r:embed="rId4"/>
          <a:srcRect r="52013"/>
          <a:stretch/>
        </p:blipFill>
        <p:spPr>
          <a:xfrm>
            <a:off x="5106153" y="601687"/>
            <a:ext cx="3809247" cy="2692800"/>
          </a:xfrm>
          <a:prstGeom prst="rect">
            <a:avLst/>
          </a:prstGeom>
        </p:spPr>
      </p:pic>
      <p:sp>
        <p:nvSpPr>
          <p:cNvPr id="12" name="CasellaDiTesto 11"/>
          <p:cNvSpPr txBox="1"/>
          <p:nvPr/>
        </p:nvSpPr>
        <p:spPr>
          <a:xfrm>
            <a:off x="2817628" y="4294292"/>
            <a:ext cx="4338084" cy="461665"/>
          </a:xfrm>
          <a:prstGeom prst="rect">
            <a:avLst/>
          </a:prstGeom>
          <a:noFill/>
        </p:spPr>
        <p:txBody>
          <a:bodyPr wrap="square" rtlCol="0">
            <a:spAutoFit/>
          </a:bodyPr>
          <a:lstStyle/>
          <a:p>
            <a:r>
              <a:rPr lang="en-GB" b="1" dirty="0" smtClean="0">
                <a:solidFill>
                  <a:srgbClr val="004C97"/>
                </a:solidFill>
              </a:rPr>
              <a:t>Short</a:t>
            </a:r>
            <a:r>
              <a:rPr lang="en-GB" dirty="0" smtClean="0">
                <a:solidFill>
                  <a:srgbClr val="000000"/>
                </a:solidFill>
              </a:rPr>
              <a:t> and </a:t>
            </a:r>
            <a:r>
              <a:rPr lang="en-GB" b="1" dirty="0" smtClean="0">
                <a:solidFill>
                  <a:srgbClr val="004C97"/>
                </a:solidFill>
              </a:rPr>
              <a:t>high current</a:t>
            </a:r>
            <a:endParaRPr lang="en-GB" b="1" dirty="0">
              <a:solidFill>
                <a:srgbClr val="004C97"/>
              </a:solidFill>
            </a:endParaRPr>
          </a:p>
        </p:txBody>
      </p:sp>
      <p:sp>
        <p:nvSpPr>
          <p:cNvPr id="2" name="Freccia a destra 1"/>
          <p:cNvSpPr/>
          <p:nvPr/>
        </p:nvSpPr>
        <p:spPr>
          <a:xfrm>
            <a:off x="4192916" y="1708654"/>
            <a:ext cx="861732"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egnaposto data 5"/>
          <p:cNvSpPr>
            <a:spLocks noGrp="1"/>
          </p:cNvSpPr>
          <p:nvPr>
            <p:ph type="dt" idx="10"/>
          </p:nvPr>
        </p:nvSpPr>
        <p:spPr/>
        <p:txBody>
          <a:bodyPr/>
          <a:lstStyle/>
          <a:p>
            <a:fld id="{7630487B-0EB1-48A0-A219-8CDB7C5FAE1A}" type="datetime1">
              <a:rPr lang="en-US" smtClean="0"/>
              <a:t>8/29/2022</a:t>
            </a:fld>
            <a:endParaRPr lang="en-US"/>
          </a:p>
        </p:txBody>
      </p:sp>
      <p:sp>
        <p:nvSpPr>
          <p:cNvPr id="7" name="Segnaposto piè di pagina 6"/>
          <p:cNvSpPr>
            <a:spLocks noGrp="1"/>
          </p:cNvSpPr>
          <p:nvPr>
            <p:ph type="ftr" idx="11"/>
          </p:nvPr>
        </p:nvSpPr>
        <p:spPr/>
        <p:txBody>
          <a:bodyPr/>
          <a:lstStyle/>
          <a:p>
            <a:r>
              <a:rPr lang="it-IT" smtClean="0"/>
              <a:t>Giovanni Celotto |Midterm Presentation</a:t>
            </a:r>
            <a:endParaRPr lang="it-IT"/>
          </a:p>
        </p:txBody>
      </p:sp>
      <p:pic>
        <p:nvPicPr>
          <p:cNvPr id="11" name="Immagine 10"/>
          <p:cNvPicPr>
            <a:picLocks noChangeAspect="1"/>
          </p:cNvPicPr>
          <p:nvPr/>
        </p:nvPicPr>
        <p:blipFill rotWithShape="1">
          <a:blip r:embed="rId5"/>
          <a:srcRect r="50645"/>
          <a:stretch/>
        </p:blipFill>
        <p:spPr>
          <a:xfrm>
            <a:off x="228600" y="698410"/>
            <a:ext cx="3912811" cy="2566857"/>
          </a:xfrm>
          <a:prstGeom prst="rect">
            <a:avLst/>
          </a:prstGeom>
        </p:spPr>
      </p:pic>
      <p:sp>
        <p:nvSpPr>
          <p:cNvPr id="14" name="Titolo 4"/>
          <p:cNvSpPr>
            <a:spLocks noGrp="1"/>
          </p:cNvSpPr>
          <p:nvPr>
            <p:ph type="title"/>
          </p:nvPr>
        </p:nvSpPr>
        <p:spPr>
          <a:xfrm>
            <a:off x="228600" y="251752"/>
            <a:ext cx="8686800" cy="427877"/>
          </a:xfrm>
        </p:spPr>
        <p:txBody>
          <a:bodyPr/>
          <a:lstStyle/>
          <a:p>
            <a:r>
              <a:rPr lang="en-GB" dirty="0" smtClean="0"/>
              <a:t>High and identical currents</a:t>
            </a:r>
            <a:endParaRPr lang="en-GB" dirty="0"/>
          </a:p>
        </p:txBody>
      </p:sp>
    </p:spTree>
    <p:extLst>
      <p:ext uri="{BB962C8B-B14F-4D97-AF65-F5344CB8AC3E}">
        <p14:creationId xmlns:p14="http://schemas.microsoft.com/office/powerpoint/2010/main" val="2510717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224073" y="925975"/>
            <a:ext cx="8686800" cy="5108289"/>
          </a:xfrm>
        </p:spPr>
        <p:txBody>
          <a:bodyPr/>
          <a:lstStyle/>
          <a:p>
            <a:pPr marL="514350" indent="-285750">
              <a:buFont typeface="Arial" panose="020B0604020202020204" pitchFamily="34" charset="0"/>
              <a:buChar char="•"/>
            </a:pPr>
            <a:r>
              <a:rPr lang="en-GB" sz="2400" b="0" dirty="0" smtClean="0">
                <a:solidFill>
                  <a:srgbClr val="000000"/>
                </a:solidFill>
                <a:latin typeface="Calibri" panose="020F0502020204030204" pitchFamily="34" charset="0"/>
                <a:cs typeface="Calibri" panose="020F0502020204030204" pitchFamily="34" charset="0"/>
              </a:rPr>
              <a:t>What happens when air is in the panel? Do we need to wait for a reconditioning time before taking data? How long?</a:t>
            </a:r>
          </a:p>
          <a:p>
            <a:pPr marL="514350" indent="-285750">
              <a:buFont typeface="Arial" panose="020B0604020202020204" pitchFamily="34" charset="0"/>
              <a:buChar char="•"/>
            </a:pPr>
            <a:endParaRPr lang="en-GB" sz="2400" b="0" dirty="0" smtClean="0">
              <a:solidFill>
                <a:srgbClr val="000000"/>
              </a:solidFill>
              <a:latin typeface="Calibri" panose="020F0502020204030204" pitchFamily="34" charset="0"/>
              <a:cs typeface="Calibri" panose="020F0502020204030204" pitchFamily="34" charset="0"/>
            </a:endParaRPr>
          </a:p>
          <a:p>
            <a:pPr marL="514350" indent="-285750">
              <a:buFont typeface="Arial" panose="020B0604020202020204" pitchFamily="34" charset="0"/>
              <a:buChar char="•"/>
            </a:pPr>
            <a:r>
              <a:rPr lang="en-GB" sz="2400" b="0" dirty="0">
                <a:solidFill>
                  <a:srgbClr val="000000"/>
                </a:solidFill>
                <a:latin typeface="Calibri" panose="020F0502020204030204" pitchFamily="34" charset="0"/>
                <a:cs typeface="Calibri" panose="020F0502020204030204" pitchFamily="34" charset="0"/>
              </a:rPr>
              <a:t>What happens when HV is shut off? This must be taken into account as well. Again, do we need to wait before taking new data?</a:t>
            </a:r>
          </a:p>
          <a:p>
            <a:pPr marL="514350" indent="-285750">
              <a:buFont typeface="Arial" panose="020B0604020202020204" pitchFamily="34" charset="0"/>
              <a:buChar char="•"/>
            </a:pPr>
            <a:endParaRPr lang="en-GB" sz="2400" b="0" dirty="0" smtClean="0">
              <a:solidFill>
                <a:srgbClr val="000000"/>
              </a:solidFill>
              <a:latin typeface="Calibri" panose="020F0502020204030204" pitchFamily="34" charset="0"/>
              <a:cs typeface="Calibri" panose="020F0502020204030204" pitchFamily="34" charset="0"/>
            </a:endParaRPr>
          </a:p>
          <a:p>
            <a:pPr marL="514350" indent="-285750">
              <a:buFont typeface="Arial" panose="020B0604020202020204" pitchFamily="34" charset="0"/>
              <a:buChar char="•"/>
            </a:pPr>
            <a:r>
              <a:rPr lang="en-GB" sz="2400" b="0" dirty="0" smtClean="0">
                <a:solidFill>
                  <a:srgbClr val="000000"/>
                </a:solidFill>
                <a:latin typeface="Calibri" panose="020F0502020204030204" pitchFamily="34" charset="0"/>
                <a:cs typeface="Calibri" panose="020F0502020204030204" pitchFamily="34" charset="0"/>
              </a:rPr>
              <a:t>What’s the reason of the high current? Can it be reduced? What’s the compromise between reducing the high current and preserving high gain?</a:t>
            </a:r>
          </a:p>
          <a:p>
            <a:pPr marL="514350" indent="-285750">
              <a:buFont typeface="Arial" panose="020B0604020202020204" pitchFamily="34" charset="0"/>
              <a:buChar char="•"/>
            </a:pPr>
            <a:endParaRPr lang="en-GB" sz="2400" b="0" dirty="0" smtClean="0">
              <a:solidFill>
                <a:srgbClr val="000000"/>
              </a:solidFill>
              <a:latin typeface="Calibri" panose="020F0502020204030204" pitchFamily="34" charset="0"/>
              <a:cs typeface="Calibri" panose="020F0502020204030204" pitchFamily="34" charset="0"/>
            </a:endParaRPr>
          </a:p>
        </p:txBody>
      </p:sp>
      <p:sp>
        <p:nvSpPr>
          <p:cNvPr id="4" name="Segnaposto numero diapositiva 3"/>
          <p:cNvSpPr>
            <a:spLocks noGrp="1"/>
          </p:cNvSpPr>
          <p:nvPr>
            <p:ph type="sldNum" idx="12"/>
          </p:nvPr>
        </p:nvSpPr>
        <p:spPr/>
        <p:txBody>
          <a:bodyPr/>
          <a:lstStyle/>
          <a:p>
            <a:fld id="{00000000-1234-1234-1234-123412341234}" type="slidenum">
              <a:rPr lang="en-US" smtClean="0"/>
              <a:pPr/>
              <a:t>21</a:t>
            </a:fld>
            <a:endParaRPr lang="en-US"/>
          </a:p>
        </p:txBody>
      </p:sp>
      <p:sp>
        <p:nvSpPr>
          <p:cNvPr id="5" name="Titolo 4"/>
          <p:cNvSpPr>
            <a:spLocks noGrp="1"/>
          </p:cNvSpPr>
          <p:nvPr>
            <p:ph type="title"/>
          </p:nvPr>
        </p:nvSpPr>
        <p:spPr/>
        <p:txBody>
          <a:bodyPr/>
          <a:lstStyle/>
          <a:p>
            <a:r>
              <a:rPr lang="en-GB" dirty="0" smtClean="0"/>
              <a:t>Perspectives</a:t>
            </a:r>
            <a:endParaRPr lang="en-GB" dirty="0"/>
          </a:p>
        </p:txBody>
      </p:sp>
      <p:sp>
        <p:nvSpPr>
          <p:cNvPr id="2" name="Segnaposto data 1"/>
          <p:cNvSpPr>
            <a:spLocks noGrp="1"/>
          </p:cNvSpPr>
          <p:nvPr>
            <p:ph type="dt" idx="10"/>
          </p:nvPr>
        </p:nvSpPr>
        <p:spPr/>
        <p:txBody>
          <a:bodyPr/>
          <a:lstStyle/>
          <a:p>
            <a:fld id="{0506E5CC-AED0-427B-AC9E-A46EA4B47A64}" type="datetime1">
              <a:rPr lang="en-US" smtClean="0"/>
              <a:t>8/29/2022</a:t>
            </a:fld>
            <a:endParaRPr lang="en-US"/>
          </a:p>
        </p:txBody>
      </p:sp>
      <p:sp>
        <p:nvSpPr>
          <p:cNvPr id="6" name="Segnaposto piè di pagina 5"/>
          <p:cNvSpPr>
            <a:spLocks noGrp="1"/>
          </p:cNvSpPr>
          <p:nvPr>
            <p:ph type="ftr" idx="11"/>
          </p:nvPr>
        </p:nvSpPr>
        <p:spPr/>
        <p:txBody>
          <a:bodyPr/>
          <a:lstStyle/>
          <a:p>
            <a:r>
              <a:rPr lang="it-IT" smtClean="0"/>
              <a:t>Giovanni Celotto |Midterm Presentation</a:t>
            </a:r>
            <a:endParaRPr lang="it-IT"/>
          </a:p>
        </p:txBody>
      </p:sp>
    </p:spTree>
    <p:extLst>
      <p:ext uri="{BB962C8B-B14F-4D97-AF65-F5344CB8AC3E}">
        <p14:creationId xmlns:p14="http://schemas.microsoft.com/office/powerpoint/2010/main" val="465846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1"/>
          </p:nvPr>
        </p:nvSpPr>
        <p:spPr/>
        <p:txBody>
          <a:bodyPr/>
          <a:lstStyle/>
          <a:p>
            <a:r>
              <a:rPr lang="en-GB" dirty="0" smtClean="0">
                <a:latin typeface="+mj-lt"/>
              </a:rPr>
              <a:t>Thank you for your attention</a:t>
            </a:r>
            <a:endParaRPr lang="en-GB" dirty="0">
              <a:latin typeface="+mj-lt"/>
            </a:endParaRPr>
          </a:p>
        </p:txBody>
      </p:sp>
    </p:spTree>
    <p:extLst>
      <p:ext uri="{BB962C8B-B14F-4D97-AF65-F5344CB8AC3E}">
        <p14:creationId xmlns:p14="http://schemas.microsoft.com/office/powerpoint/2010/main" val="2669306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228600" y="16776"/>
            <a:ext cx="8686800" cy="427877"/>
          </a:xfrm>
        </p:spPr>
        <p:txBody>
          <a:bodyPr/>
          <a:lstStyle/>
          <a:p>
            <a:r>
              <a:rPr lang="en-GB" dirty="0"/>
              <a:t>Comparison with old data</a:t>
            </a:r>
          </a:p>
        </p:txBody>
      </p:sp>
      <p:pic>
        <p:nvPicPr>
          <p:cNvPr id="11" name="Immagine 10"/>
          <p:cNvPicPr>
            <a:picLocks noChangeAspect="1"/>
          </p:cNvPicPr>
          <p:nvPr/>
        </p:nvPicPr>
        <p:blipFill rotWithShape="1">
          <a:blip r:embed="rId3"/>
          <a:srcRect l="88460" t="10588" b="81651"/>
          <a:stretch/>
        </p:blipFill>
        <p:spPr>
          <a:xfrm>
            <a:off x="7911869" y="2633473"/>
            <a:ext cx="1094232" cy="502920"/>
          </a:xfrm>
          <a:prstGeom prst="rect">
            <a:avLst/>
          </a:prstGeom>
        </p:spPr>
      </p:pic>
      <p:grpSp>
        <p:nvGrpSpPr>
          <p:cNvPr id="9" name="Gruppo 8"/>
          <p:cNvGrpSpPr/>
          <p:nvPr/>
        </p:nvGrpSpPr>
        <p:grpSpPr>
          <a:xfrm>
            <a:off x="7800863" y="3845986"/>
            <a:ext cx="1205238" cy="1951843"/>
            <a:chOff x="4023487" y="-768096"/>
            <a:chExt cx="3639185" cy="5559552"/>
          </a:xfrm>
        </p:grpSpPr>
        <p:pic>
          <p:nvPicPr>
            <p:cNvPr id="12" name="Picture 2" descr="https://lh3.googleusercontent.com/yGKmqQAzgP69bxQIxHb5yePercvOKAB3MveRW0DfbjnwxHE0OcHNEPe1oWIA50pnCkqTeU9WEwQ0JAnBqOw7kMTjl7La1m1_-QonkMsCOHaM4eN9LMb98wL9bFky2tamJkOxfe85oBY4AlI2oOw0hetYGzxbg2hCaaG61KDgj47KkqCPFnvEGBNbw-hnO4OkSA0p_Up1PPZfhElhPl5UnmgNMfRSiybp-TEeMuznnTvoP2zi74iwcoWf-uEGzyxlQcSyUTqxGHE-72DZkVvgNh6ETPwRNid93J0RFFOa9obyAiKqoZ6sdyKig3Dy7jFXL0HtOdiBw_ZahdAxTNIDs_kFbjPRbRWONSZtFXvEau9Xly66qe5sKaJDnh0crmRw7I69mlDDct9AYSJr6doM7XHtumJBFJlW9uyFrfTGs4qfFI3glLL_bCyHXwSYdDo70uXjs6C3wHfoamTkKmI4CxpTL9cwhhvBzDdJHXmhZn2_kATLqfYCW8c18gDZdSDe4jweyXhKyxkKwqveimpqo5rVYOCRt0IxssPxJRgb8FsnkdSeFuyPGz4syMsttAC4tlhLQn-eECbwbNFiUL89JKEO-2KWf5iRIe6rOx3vrwjzMDrR-6xQd7v5UCDwCBfoUabS417vzvEIFRzgd44Xw0bbWmnMoO7aca27aoxlRFRhryyO-zZjxsTqkzDkMYkfia7cTI_1xaSB2Be81mci7sWXdBhBnMK3bR9WuuSE81duooPVU9TGkO9AQgJif7tXb5YmnwjQWqjmskFUeir4ZooJVGlxqpwu4N4=w407-h903-no?authuser=0"/>
            <p:cNvPicPr>
              <a:picLocks noChangeAspect="1" noChangeArrowheads="1"/>
            </p:cNvPicPr>
            <p:nvPr/>
          </p:nvPicPr>
          <p:blipFill rotWithShape="1">
            <a:blip r:embed="rId4">
              <a:extLst>
                <a:ext uri="{28A0092B-C50C-407E-A947-70E740481C1C}">
                  <a14:useLocalDpi xmlns:a14="http://schemas.microsoft.com/office/drawing/2010/main" val="0"/>
                </a:ext>
              </a:extLst>
            </a:blip>
            <a:srcRect t="12956" r="5895" b="22406"/>
            <a:stretch/>
          </p:blipFill>
          <p:spPr bwMode="auto">
            <a:xfrm>
              <a:off x="4023487" y="-768096"/>
              <a:ext cx="3639185" cy="555955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39;g142ba33299a_29_41"/>
            <p:cNvSpPr/>
            <p:nvPr/>
          </p:nvSpPr>
          <p:spPr>
            <a:xfrm>
              <a:off x="4484615" y="782320"/>
              <a:ext cx="1935919" cy="122936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 name="Segnaposto data 2"/>
          <p:cNvSpPr>
            <a:spLocks noGrp="1"/>
          </p:cNvSpPr>
          <p:nvPr>
            <p:ph type="dt" idx="10"/>
          </p:nvPr>
        </p:nvSpPr>
        <p:spPr/>
        <p:txBody>
          <a:bodyPr/>
          <a:lstStyle/>
          <a:p>
            <a:fld id="{8607980F-7381-42C2-93A4-BC6DEB684869}" type="datetime1">
              <a:rPr lang="en-US" smtClean="0"/>
              <a:t>8/29/2022</a:t>
            </a:fld>
            <a:endParaRPr lang="en-US"/>
          </a:p>
        </p:txBody>
      </p:sp>
      <p:sp>
        <p:nvSpPr>
          <p:cNvPr id="4" name="Segnaposto piè di pagina 3"/>
          <p:cNvSpPr>
            <a:spLocks noGrp="1"/>
          </p:cNvSpPr>
          <p:nvPr>
            <p:ph type="ftr" idx="11"/>
          </p:nvPr>
        </p:nvSpPr>
        <p:spPr/>
        <p:txBody>
          <a:bodyPr/>
          <a:lstStyle/>
          <a:p>
            <a:r>
              <a:rPr lang="it-IT" smtClean="0"/>
              <a:t>Giovanni Celotto |Midterm Presentation</a:t>
            </a:r>
            <a:endParaRPr lang="it-IT"/>
          </a:p>
        </p:txBody>
      </p:sp>
      <p:sp>
        <p:nvSpPr>
          <p:cNvPr id="6" name="Segnaposto numero diapositiva 5"/>
          <p:cNvSpPr>
            <a:spLocks noGrp="1"/>
          </p:cNvSpPr>
          <p:nvPr>
            <p:ph type="sldNum" idx="12"/>
          </p:nvPr>
        </p:nvSpPr>
        <p:spPr/>
        <p:txBody>
          <a:bodyPr/>
          <a:lstStyle/>
          <a:p>
            <a:fld id="{00000000-1234-1234-1234-123412341234}" type="slidenum">
              <a:rPr lang="en-US" smtClean="0"/>
              <a:pPr/>
              <a:t>23</a:t>
            </a:fld>
            <a:endParaRPr lang="en-US"/>
          </a:p>
        </p:txBody>
      </p:sp>
      <p:pic>
        <p:nvPicPr>
          <p:cNvPr id="16" name="Immagine 15"/>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r="13824"/>
          <a:stretch/>
        </p:blipFill>
        <p:spPr>
          <a:xfrm>
            <a:off x="217025" y="444653"/>
            <a:ext cx="7444725" cy="5904000"/>
          </a:xfrm>
          <a:prstGeom prst="rect">
            <a:avLst/>
          </a:prstGeom>
        </p:spPr>
      </p:pic>
      <p:pic>
        <p:nvPicPr>
          <p:cNvPr id="17" name="Immagine 16"/>
          <p:cNvPicPr>
            <a:picLocks noChangeAspect="1"/>
          </p:cNvPicPr>
          <p:nvPr/>
        </p:nvPicPr>
        <p:blipFill rotWithShape="1">
          <a:blip r:embed="rId7"/>
          <a:srcRect l="21142" t="66377" r="57555" b="17351"/>
          <a:stretch/>
        </p:blipFill>
        <p:spPr>
          <a:xfrm>
            <a:off x="2045174" y="4363656"/>
            <a:ext cx="1840374" cy="960697"/>
          </a:xfrm>
          <a:prstGeom prst="rect">
            <a:avLst/>
          </a:prstGeom>
        </p:spPr>
      </p:pic>
    </p:spTree>
    <p:extLst>
      <p:ext uri="{BB962C8B-B14F-4D97-AF65-F5344CB8AC3E}">
        <p14:creationId xmlns:p14="http://schemas.microsoft.com/office/powerpoint/2010/main" val="20995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fld id="{00000000-1234-1234-1234-123412341234}" type="slidenum">
              <a:rPr lang="en-US" smtClean="0"/>
              <a:pPr/>
              <a:t>24</a:t>
            </a:fld>
            <a:endParaRPr lang="en-US"/>
          </a:p>
        </p:txBody>
      </p:sp>
      <p:sp>
        <p:nvSpPr>
          <p:cNvPr id="5" name="Titolo 4"/>
          <p:cNvSpPr>
            <a:spLocks noGrp="1"/>
          </p:cNvSpPr>
          <p:nvPr>
            <p:ph type="title"/>
          </p:nvPr>
        </p:nvSpPr>
        <p:spPr/>
        <p:txBody>
          <a:bodyPr/>
          <a:lstStyle/>
          <a:p>
            <a:r>
              <a:rPr lang="en-GB" dirty="0" smtClean="0"/>
              <a:t>08/15 More measurements</a:t>
            </a:r>
            <a:endParaRPr lang="en-GB" dirty="0"/>
          </a:p>
        </p:txBody>
      </p:sp>
      <p:sp>
        <p:nvSpPr>
          <p:cNvPr id="23" name="CasellaDiTesto 22"/>
          <p:cNvSpPr txBox="1"/>
          <p:nvPr/>
        </p:nvSpPr>
        <p:spPr>
          <a:xfrm>
            <a:off x="101600" y="2077809"/>
            <a:ext cx="1287716" cy="646331"/>
          </a:xfrm>
          <a:prstGeom prst="rect">
            <a:avLst/>
          </a:prstGeom>
          <a:noFill/>
        </p:spPr>
        <p:txBody>
          <a:bodyPr wrap="square" rtlCol="0">
            <a:spAutoFit/>
          </a:bodyPr>
          <a:lstStyle/>
          <a:p>
            <a:pPr defTabSz="914400" fontAlgn="auto">
              <a:spcBef>
                <a:spcPts val="0"/>
              </a:spcBef>
              <a:spcAft>
                <a:spcPts val="0"/>
              </a:spcAft>
              <a:buClr>
                <a:srgbClr val="000000"/>
              </a:buClr>
              <a:buFont typeface="Arial"/>
              <a:buNone/>
            </a:pPr>
            <a:r>
              <a:rPr lang="en-GB" sz="1800" b="1" kern="0" dirty="0" smtClean="0">
                <a:solidFill>
                  <a:srgbClr val="000000"/>
                </a:solidFill>
                <a:latin typeface="Calibri" panose="020F0502020204030204" pitchFamily="34" charset="0"/>
                <a:cs typeface="Calibri" panose="020F0502020204030204" pitchFamily="34" charset="0"/>
                <a:sym typeface="Arial"/>
              </a:rPr>
              <a:t>New data:</a:t>
            </a:r>
          </a:p>
          <a:p>
            <a:pPr defTabSz="914400" fontAlgn="auto">
              <a:spcBef>
                <a:spcPts val="0"/>
              </a:spcBef>
              <a:spcAft>
                <a:spcPts val="0"/>
              </a:spcAft>
              <a:buClr>
                <a:srgbClr val="000000"/>
              </a:buClr>
              <a:buFont typeface="Arial"/>
              <a:buNone/>
            </a:pPr>
            <a:r>
              <a:rPr lang="en-GB" sz="1800" b="1" kern="0" dirty="0" smtClean="0">
                <a:solidFill>
                  <a:srgbClr val="000000"/>
                </a:solidFill>
                <a:latin typeface="Calibri" panose="020F0502020204030204" pitchFamily="34" charset="0"/>
                <a:cs typeface="Calibri" panose="020F0502020204030204" pitchFamily="34" charset="0"/>
                <a:sym typeface="Arial"/>
              </a:rPr>
              <a:t>2 hours</a:t>
            </a:r>
            <a:endParaRPr lang="en-GB" sz="1800" b="1" kern="0" dirty="0">
              <a:solidFill>
                <a:srgbClr val="000000"/>
              </a:solidFill>
              <a:latin typeface="Calibri" panose="020F0502020204030204" pitchFamily="34" charset="0"/>
              <a:cs typeface="Calibri" panose="020F0502020204030204" pitchFamily="34" charset="0"/>
              <a:sym typeface="Arial"/>
            </a:endParaRPr>
          </a:p>
        </p:txBody>
      </p:sp>
      <p:pic>
        <p:nvPicPr>
          <p:cNvPr id="2" name="Immagine 1"/>
          <p:cNvPicPr>
            <a:picLocks noChangeAspect="1"/>
          </p:cNvPicPr>
          <p:nvPr/>
        </p:nvPicPr>
        <p:blipFill rotWithShape="1">
          <a:blip r:embed="rId3"/>
          <a:srcRect r="16585"/>
          <a:stretch/>
        </p:blipFill>
        <p:spPr>
          <a:xfrm>
            <a:off x="1424209" y="1251600"/>
            <a:ext cx="7557231" cy="2267972"/>
          </a:xfrm>
          <a:prstGeom prst="rect">
            <a:avLst/>
          </a:prstGeom>
        </p:spPr>
      </p:pic>
      <p:sp>
        <p:nvSpPr>
          <p:cNvPr id="3" name="CasellaDiTesto 2"/>
          <p:cNvSpPr txBox="1"/>
          <p:nvPr/>
        </p:nvSpPr>
        <p:spPr>
          <a:xfrm>
            <a:off x="101600" y="839203"/>
            <a:ext cx="7091680" cy="307777"/>
          </a:xfrm>
          <a:prstGeom prst="rect">
            <a:avLst/>
          </a:prstGeom>
          <a:noFill/>
        </p:spPr>
        <p:txBody>
          <a:bodyPr wrap="square" rtlCol="0">
            <a:spAutoFit/>
          </a:bodyPr>
          <a:lstStyle/>
          <a:p>
            <a:pPr defTabSz="914400" fontAlgn="auto">
              <a:spcBef>
                <a:spcPts val="0"/>
              </a:spcBef>
              <a:spcAft>
                <a:spcPts val="0"/>
              </a:spcAft>
              <a:buClr>
                <a:srgbClr val="000000"/>
              </a:buClr>
              <a:buFont typeface="Arial"/>
              <a:buNone/>
            </a:pPr>
            <a:r>
              <a:rPr lang="en-GB" sz="1400" kern="0" dirty="0" smtClean="0">
                <a:solidFill>
                  <a:srgbClr val="000000"/>
                </a:solidFill>
                <a:latin typeface="Arial"/>
                <a:cs typeface="Arial"/>
                <a:sym typeface="Arial"/>
              </a:rPr>
              <a:t>2 cramps Z16, Z18</a:t>
            </a:r>
          </a:p>
        </p:txBody>
      </p:sp>
      <p:pic>
        <p:nvPicPr>
          <p:cNvPr id="6" name="Immagine 5"/>
          <p:cNvPicPr>
            <a:picLocks noChangeAspect="1"/>
          </p:cNvPicPr>
          <p:nvPr/>
        </p:nvPicPr>
        <p:blipFill>
          <a:blip r:embed="rId4"/>
          <a:stretch>
            <a:fillRect/>
          </a:stretch>
        </p:blipFill>
        <p:spPr>
          <a:xfrm>
            <a:off x="1488440" y="3519572"/>
            <a:ext cx="7484071" cy="2499670"/>
          </a:xfrm>
          <a:prstGeom prst="rect">
            <a:avLst/>
          </a:prstGeom>
        </p:spPr>
      </p:pic>
      <p:sp>
        <p:nvSpPr>
          <p:cNvPr id="15" name="CasellaDiTesto 14"/>
          <p:cNvSpPr txBox="1"/>
          <p:nvPr/>
        </p:nvSpPr>
        <p:spPr>
          <a:xfrm>
            <a:off x="44418" y="4291011"/>
            <a:ext cx="1287716" cy="646331"/>
          </a:xfrm>
          <a:prstGeom prst="rect">
            <a:avLst/>
          </a:prstGeom>
          <a:noFill/>
        </p:spPr>
        <p:txBody>
          <a:bodyPr wrap="square" rtlCol="0">
            <a:spAutoFit/>
          </a:bodyPr>
          <a:lstStyle/>
          <a:p>
            <a:pPr defTabSz="914400" fontAlgn="auto">
              <a:spcBef>
                <a:spcPts val="0"/>
              </a:spcBef>
              <a:spcAft>
                <a:spcPts val="0"/>
              </a:spcAft>
              <a:buClr>
                <a:srgbClr val="000000"/>
              </a:buClr>
            </a:pPr>
            <a:r>
              <a:rPr lang="en-GB" sz="1800" b="1" kern="0" dirty="0">
                <a:solidFill>
                  <a:srgbClr val="000000"/>
                </a:solidFill>
                <a:latin typeface="Calibri" panose="020F0502020204030204" pitchFamily="34" charset="0"/>
                <a:cs typeface="Calibri" panose="020F0502020204030204" pitchFamily="34" charset="0"/>
                <a:sym typeface="Arial"/>
              </a:rPr>
              <a:t>Old data:</a:t>
            </a:r>
          </a:p>
          <a:p>
            <a:pPr defTabSz="914400" fontAlgn="auto">
              <a:spcBef>
                <a:spcPts val="0"/>
              </a:spcBef>
              <a:spcAft>
                <a:spcPts val="0"/>
              </a:spcAft>
              <a:buClr>
                <a:srgbClr val="000000"/>
              </a:buClr>
            </a:pPr>
            <a:r>
              <a:rPr lang="en-GB" sz="1800" b="1" kern="0" dirty="0">
                <a:solidFill>
                  <a:srgbClr val="000000"/>
                </a:solidFill>
                <a:latin typeface="Calibri" panose="020F0502020204030204" pitchFamily="34" charset="0"/>
                <a:cs typeface="Calibri" panose="020F0502020204030204" pitchFamily="34" charset="0"/>
                <a:sym typeface="Arial"/>
              </a:rPr>
              <a:t>24 hours</a:t>
            </a:r>
          </a:p>
        </p:txBody>
      </p:sp>
    </p:spTree>
    <p:extLst>
      <p:ext uri="{BB962C8B-B14F-4D97-AF65-F5344CB8AC3E}">
        <p14:creationId xmlns:p14="http://schemas.microsoft.com/office/powerpoint/2010/main" val="40964027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25</a:t>
            </a:fld>
            <a:endParaRPr lang="en-US"/>
          </a:p>
        </p:txBody>
      </p:sp>
      <p:sp>
        <p:nvSpPr>
          <p:cNvPr id="5" name="Titolo 4"/>
          <p:cNvSpPr>
            <a:spLocks noGrp="1"/>
          </p:cNvSpPr>
          <p:nvPr>
            <p:ph type="title"/>
          </p:nvPr>
        </p:nvSpPr>
        <p:spPr/>
        <p:txBody>
          <a:bodyPr/>
          <a:lstStyle/>
          <a:p>
            <a:r>
              <a:rPr lang="en-GB" dirty="0" smtClean="0"/>
              <a:t>08/23 update</a:t>
            </a:r>
            <a:endParaRPr lang="en-GB" dirty="0"/>
          </a:p>
        </p:txBody>
      </p:sp>
      <p:pic>
        <p:nvPicPr>
          <p:cNvPr id="13" name="Immagine 12"/>
          <p:cNvPicPr>
            <a:picLocks noChangeAspect="1"/>
          </p:cNvPicPr>
          <p:nvPr/>
        </p:nvPicPr>
        <p:blipFill rotWithShape="1">
          <a:blip r:embed="rId3"/>
          <a:srcRect r="17821" b="19601"/>
          <a:stretch/>
        </p:blipFill>
        <p:spPr>
          <a:xfrm>
            <a:off x="73152" y="626541"/>
            <a:ext cx="6922008" cy="5088460"/>
          </a:xfrm>
          <a:prstGeom prst="rect">
            <a:avLst/>
          </a:prstGeom>
        </p:spPr>
      </p:pic>
      <p:pic>
        <p:nvPicPr>
          <p:cNvPr id="16" name="Immagine 15"/>
          <p:cNvPicPr>
            <a:picLocks noChangeAspect="1"/>
          </p:cNvPicPr>
          <p:nvPr/>
        </p:nvPicPr>
        <p:blipFill rotWithShape="1">
          <a:blip r:embed="rId3"/>
          <a:srcRect t="79897" r="73041"/>
          <a:stretch/>
        </p:blipFill>
        <p:spPr>
          <a:xfrm>
            <a:off x="6873240" y="4442713"/>
            <a:ext cx="2270760" cy="1272288"/>
          </a:xfrm>
          <a:prstGeom prst="rect">
            <a:avLst/>
          </a:prstGeom>
        </p:spPr>
      </p:pic>
      <p:pic>
        <p:nvPicPr>
          <p:cNvPr id="14" name="Immagine 13"/>
          <p:cNvPicPr>
            <a:picLocks noChangeAspect="1"/>
          </p:cNvPicPr>
          <p:nvPr/>
        </p:nvPicPr>
        <p:blipFill rotWithShape="1">
          <a:blip r:embed="rId3"/>
          <a:srcRect l="83039" t="12059" b="77794"/>
          <a:stretch/>
        </p:blipFill>
        <p:spPr>
          <a:xfrm>
            <a:off x="6995160" y="882904"/>
            <a:ext cx="1792605" cy="805796"/>
          </a:xfrm>
          <a:prstGeom prst="rect">
            <a:avLst/>
          </a:prstGeom>
        </p:spPr>
      </p:pic>
    </p:spTree>
    <p:extLst>
      <p:ext uri="{BB962C8B-B14F-4D97-AF65-F5344CB8AC3E}">
        <p14:creationId xmlns:p14="http://schemas.microsoft.com/office/powerpoint/2010/main" val="2631593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26</a:t>
            </a:fld>
            <a:endParaRPr lang="en-US"/>
          </a:p>
        </p:txBody>
      </p:sp>
      <p:sp>
        <p:nvSpPr>
          <p:cNvPr id="5" name="Titolo 4"/>
          <p:cNvSpPr>
            <a:spLocks noGrp="1"/>
          </p:cNvSpPr>
          <p:nvPr>
            <p:ph type="title"/>
          </p:nvPr>
        </p:nvSpPr>
        <p:spPr>
          <a:xfrm>
            <a:off x="228600" y="150152"/>
            <a:ext cx="8686800" cy="427877"/>
          </a:xfrm>
        </p:spPr>
        <p:txBody>
          <a:bodyPr/>
          <a:lstStyle/>
          <a:p>
            <a:r>
              <a:rPr lang="en-GB" dirty="0" smtClean="0"/>
              <a:t>08/24 update: run out of gas</a:t>
            </a:r>
            <a:endParaRPr lang="en-GB" dirty="0"/>
          </a:p>
        </p:txBody>
      </p:sp>
      <p:pic>
        <p:nvPicPr>
          <p:cNvPr id="3" name="Immagine 2"/>
          <p:cNvPicPr>
            <a:picLocks noChangeAspect="1"/>
          </p:cNvPicPr>
          <p:nvPr/>
        </p:nvPicPr>
        <p:blipFill>
          <a:blip r:embed="rId3"/>
          <a:stretch>
            <a:fillRect/>
          </a:stretch>
        </p:blipFill>
        <p:spPr>
          <a:xfrm>
            <a:off x="138895" y="578028"/>
            <a:ext cx="8669439" cy="5668479"/>
          </a:xfrm>
          <a:prstGeom prst="rect">
            <a:avLst/>
          </a:prstGeom>
        </p:spPr>
      </p:pic>
      <p:sp>
        <p:nvSpPr>
          <p:cNvPr id="6" name="CasellaDiTesto 5"/>
          <p:cNvSpPr txBox="1"/>
          <p:nvPr/>
        </p:nvSpPr>
        <p:spPr>
          <a:xfrm>
            <a:off x="1176688" y="7201053"/>
            <a:ext cx="4053840" cy="523220"/>
          </a:xfrm>
          <a:prstGeom prst="rect">
            <a:avLst/>
          </a:prstGeom>
          <a:noFill/>
        </p:spPr>
        <p:txBody>
          <a:bodyPr wrap="square" rtlCol="0">
            <a:spAutoFit/>
          </a:bodyPr>
          <a:lstStyle/>
          <a:p>
            <a:r>
              <a:rPr lang="en-GB" dirty="0" smtClean="0"/>
              <a:t>70mm 0.2 </a:t>
            </a:r>
            <a:r>
              <a:rPr lang="en-GB" dirty="0" err="1" smtClean="0"/>
              <a:t>scfh</a:t>
            </a:r>
            <a:endParaRPr lang="en-GB" dirty="0" smtClean="0"/>
          </a:p>
          <a:p>
            <a:r>
              <a:rPr lang="en-GB" dirty="0" smtClean="0"/>
              <a:t>40 mm 0.11 </a:t>
            </a:r>
            <a:r>
              <a:rPr lang="en-US" dirty="0" smtClean="0"/>
              <a:t>Standard </a:t>
            </a:r>
            <a:r>
              <a:rPr lang="en-US" dirty="0"/>
              <a:t>cubic feet per </a:t>
            </a:r>
            <a:r>
              <a:rPr lang="en-US" dirty="0" smtClean="0"/>
              <a:t>hour</a:t>
            </a:r>
            <a:endParaRPr lang="en-GB" dirty="0"/>
          </a:p>
        </p:txBody>
      </p:sp>
    </p:spTree>
    <p:extLst>
      <p:ext uri="{BB962C8B-B14F-4D97-AF65-F5344CB8AC3E}">
        <p14:creationId xmlns:p14="http://schemas.microsoft.com/office/powerpoint/2010/main" val="984918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27</a:t>
            </a:fld>
            <a:endParaRPr lang="en-US"/>
          </a:p>
        </p:txBody>
      </p:sp>
      <p:sp>
        <p:nvSpPr>
          <p:cNvPr id="5" name="Titolo 4"/>
          <p:cNvSpPr>
            <a:spLocks noGrp="1"/>
          </p:cNvSpPr>
          <p:nvPr>
            <p:ph type="title"/>
          </p:nvPr>
        </p:nvSpPr>
        <p:spPr>
          <a:xfrm>
            <a:off x="228600" y="150152"/>
            <a:ext cx="8686800" cy="427877"/>
          </a:xfrm>
        </p:spPr>
        <p:txBody>
          <a:bodyPr/>
          <a:lstStyle/>
          <a:p>
            <a:r>
              <a:rPr lang="en-GB" dirty="0" smtClean="0"/>
              <a:t>Gas refilled</a:t>
            </a:r>
            <a:endParaRPr lang="en-GB" dirty="0"/>
          </a:p>
        </p:txBody>
      </p:sp>
      <p:pic>
        <p:nvPicPr>
          <p:cNvPr id="2" name="Immagine 1"/>
          <p:cNvPicPr>
            <a:picLocks noChangeAspect="1"/>
          </p:cNvPicPr>
          <p:nvPr/>
        </p:nvPicPr>
        <p:blipFill rotWithShape="1">
          <a:blip r:embed="rId3"/>
          <a:srcRect b="16973"/>
          <a:stretch/>
        </p:blipFill>
        <p:spPr>
          <a:xfrm>
            <a:off x="-50799" y="528319"/>
            <a:ext cx="8887452" cy="5184669"/>
          </a:xfrm>
          <a:prstGeom prst="rect">
            <a:avLst/>
          </a:prstGeom>
        </p:spPr>
      </p:pic>
      <p:pic>
        <p:nvPicPr>
          <p:cNvPr id="8" name="Immagine 7"/>
          <p:cNvPicPr>
            <a:picLocks noChangeAspect="1"/>
          </p:cNvPicPr>
          <p:nvPr/>
        </p:nvPicPr>
        <p:blipFill rotWithShape="1">
          <a:blip r:embed="rId3"/>
          <a:srcRect t="82742" r="69935"/>
          <a:stretch/>
        </p:blipFill>
        <p:spPr>
          <a:xfrm>
            <a:off x="2418081" y="5743043"/>
            <a:ext cx="2865121" cy="1155597"/>
          </a:xfrm>
          <a:prstGeom prst="rect">
            <a:avLst/>
          </a:prstGeom>
        </p:spPr>
      </p:pic>
    </p:spTree>
    <p:extLst>
      <p:ext uri="{BB962C8B-B14F-4D97-AF65-F5344CB8AC3E}">
        <p14:creationId xmlns:p14="http://schemas.microsoft.com/office/powerpoint/2010/main" val="3369357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673872D1-1B5D-4D0E-8EC8-7AE0E1BEB53B}" type="datetime1">
              <a:rPr lang="en-US" smtClean="0"/>
              <a:t>8/29/2022</a:t>
            </a:fld>
            <a:endParaRPr lang="en-US" dirty="0"/>
          </a:p>
        </p:txBody>
      </p:sp>
      <p:sp>
        <p:nvSpPr>
          <p:cNvPr id="7" name="Footer Placeholder 6"/>
          <p:cNvSpPr>
            <a:spLocks noGrp="1"/>
          </p:cNvSpPr>
          <p:nvPr>
            <p:ph type="ftr" sz="quarter" idx="3"/>
          </p:nvPr>
        </p:nvSpPr>
        <p:spPr/>
        <p:txBody>
          <a:bodyPr/>
          <a:lstStyle/>
          <a:p>
            <a:pPr>
              <a:defRPr/>
            </a:pPr>
            <a:r>
              <a:rPr lang="en-US" smtClean="0"/>
              <a:t>Giovanni Celotto |Midterm Presentation</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10" name="Title 9"/>
          <p:cNvSpPr>
            <a:spLocks noGrp="1"/>
          </p:cNvSpPr>
          <p:nvPr>
            <p:ph type="title"/>
          </p:nvPr>
        </p:nvSpPr>
        <p:spPr>
          <a:xfrm>
            <a:off x="457200" y="251752"/>
            <a:ext cx="8686800" cy="427877"/>
          </a:xfrm>
        </p:spPr>
        <p:txBody>
          <a:bodyPr/>
          <a:lstStyle/>
          <a:p>
            <a:r>
              <a:rPr lang="en-US" dirty="0" smtClean="0"/>
              <a:t>Full dataset of panel MN084</a:t>
            </a:r>
            <a:endParaRPr lang="en-US" dirty="0"/>
          </a:p>
        </p:txBody>
      </p:sp>
      <p:sp>
        <p:nvSpPr>
          <p:cNvPr id="2" name="CasellaDiTesto 1"/>
          <p:cNvSpPr txBox="1"/>
          <p:nvPr/>
        </p:nvSpPr>
        <p:spPr>
          <a:xfrm>
            <a:off x="222250" y="914400"/>
            <a:ext cx="8687834" cy="461665"/>
          </a:xfrm>
          <a:prstGeom prst="rect">
            <a:avLst/>
          </a:prstGeom>
          <a:noFill/>
        </p:spPr>
        <p:txBody>
          <a:bodyPr wrap="square" rtlCol="0">
            <a:spAutoFit/>
          </a:bodyPr>
          <a:lstStyle/>
          <a:p>
            <a:endParaRPr lang="en-GB" dirty="0"/>
          </a:p>
        </p:txBody>
      </p:sp>
      <p:pic>
        <p:nvPicPr>
          <p:cNvPr id="4" name="Immagine 3"/>
          <p:cNvPicPr>
            <a:picLocks noChangeAspect="1"/>
          </p:cNvPicPr>
          <p:nvPr/>
        </p:nvPicPr>
        <p:blipFill>
          <a:blip r:embed="rId3"/>
          <a:stretch>
            <a:fillRect/>
          </a:stretch>
        </p:blipFill>
        <p:spPr>
          <a:xfrm>
            <a:off x="222250" y="1624453"/>
            <a:ext cx="8639175" cy="3238500"/>
          </a:xfrm>
          <a:prstGeom prst="rect">
            <a:avLst/>
          </a:prstGeom>
        </p:spPr>
      </p:pic>
    </p:spTree>
    <p:extLst>
      <p:ext uri="{BB962C8B-B14F-4D97-AF65-F5344CB8AC3E}">
        <p14:creationId xmlns:p14="http://schemas.microsoft.com/office/powerpoint/2010/main" val="141738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82574"/>
            <a:ext cx="8686800" cy="427877"/>
          </a:xfrm>
        </p:spPr>
        <p:txBody>
          <a:bodyPr/>
          <a:lstStyle/>
          <a:p>
            <a:r>
              <a:rPr lang="en-US" sz="1950" dirty="0" smtClean="0"/>
              <a:t>Mu2e Experiment</a:t>
            </a:r>
            <a:endParaRPr lang="en-US" sz="1950" dirty="0"/>
          </a:p>
        </p:txBody>
      </p:sp>
      <p:sp>
        <p:nvSpPr>
          <p:cNvPr id="3" name="Date Placeholder 2"/>
          <p:cNvSpPr>
            <a:spLocks noGrp="1"/>
          </p:cNvSpPr>
          <p:nvPr>
            <p:ph type="dt" sz="half" idx="2"/>
          </p:nvPr>
        </p:nvSpPr>
        <p:spPr/>
        <p:txBody>
          <a:bodyPr/>
          <a:lstStyle/>
          <a:p>
            <a:pPr>
              <a:defRPr/>
            </a:pPr>
            <a:fld id="{F1C9D28E-0DDC-4172-B9B5-A143E42BB52A}" type="datetime1">
              <a:rPr lang="en-US" smtClean="0"/>
              <a:t>8/29/2022</a:t>
            </a:fld>
            <a:endParaRPr lang="en-US" dirty="0"/>
          </a:p>
        </p:txBody>
      </p:sp>
      <p:sp>
        <p:nvSpPr>
          <p:cNvPr id="4" name="Footer Placeholder 3"/>
          <p:cNvSpPr>
            <a:spLocks noGrp="1"/>
          </p:cNvSpPr>
          <p:nvPr>
            <p:ph type="ftr" sz="quarter" idx="3"/>
          </p:nvPr>
        </p:nvSpPr>
        <p:spPr/>
        <p:txBody>
          <a:bodyPr/>
          <a:lstStyle/>
          <a:p>
            <a:pPr>
              <a:defRPr/>
            </a:pPr>
            <a:r>
              <a:rPr lang="en-US" smtClean="0"/>
              <a:t>Giovanni Celotto |Midterm Presentation</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2" name="Rettangolo 1"/>
          <p:cNvSpPr/>
          <p:nvPr/>
        </p:nvSpPr>
        <p:spPr>
          <a:xfrm>
            <a:off x="0" y="710451"/>
            <a:ext cx="9144000" cy="3120854"/>
          </a:xfrm>
          <a:prstGeom prst="rect">
            <a:avLst/>
          </a:prstGeom>
        </p:spPr>
        <p:txBody>
          <a:bodyPr wrap="square">
            <a:spAutoFit/>
          </a:bodyPr>
          <a:lstStyle/>
          <a:p>
            <a:endParaRPr lang="en-US" sz="1600" dirty="0">
              <a:solidFill>
                <a:srgbClr val="000000"/>
              </a:solidFill>
            </a:endParaRPr>
          </a:p>
          <a:p>
            <a:r>
              <a:rPr lang="it-IT" sz="1600" b="1" dirty="0">
                <a:solidFill>
                  <a:srgbClr val="000000"/>
                </a:solidFill>
              </a:rPr>
              <a:t>Production </a:t>
            </a:r>
            <a:r>
              <a:rPr lang="it-IT" sz="1600" b="1" dirty="0" err="1">
                <a:solidFill>
                  <a:srgbClr val="000000"/>
                </a:solidFill>
              </a:rPr>
              <a:t>Solenoid</a:t>
            </a:r>
            <a:endParaRPr lang="en-US" sz="1600" b="1" dirty="0">
              <a:solidFill>
                <a:srgbClr val="000000"/>
              </a:solidFill>
            </a:endParaRPr>
          </a:p>
          <a:p>
            <a:pPr eaLnBrk="0" hangingPunct="0">
              <a:spcBef>
                <a:spcPct val="30000"/>
              </a:spcBef>
              <a:defRPr/>
            </a:pPr>
            <a:r>
              <a:rPr lang="en-US" sz="1600" dirty="0">
                <a:solidFill>
                  <a:srgbClr val="000000"/>
                </a:solidFill>
              </a:rPr>
              <a:t>Proton beam strikes target, producing mostly </a:t>
            </a:r>
            <a:r>
              <a:rPr lang="en-US" sz="1600" dirty="0" err="1">
                <a:solidFill>
                  <a:srgbClr val="000000"/>
                </a:solidFill>
              </a:rPr>
              <a:t>pions</a:t>
            </a:r>
            <a:endParaRPr lang="en-GB" sz="1600" dirty="0">
              <a:solidFill>
                <a:srgbClr val="000000"/>
              </a:solidFill>
            </a:endParaRPr>
          </a:p>
          <a:p>
            <a:r>
              <a:rPr lang="en-US" sz="1600" dirty="0">
                <a:solidFill>
                  <a:srgbClr val="000000"/>
                </a:solidFill>
              </a:rPr>
              <a:t>Graded magnetic field contains backwards </a:t>
            </a:r>
            <a:r>
              <a:rPr lang="en-US" sz="1600" dirty="0" err="1">
                <a:solidFill>
                  <a:srgbClr val="000000"/>
                </a:solidFill>
              </a:rPr>
              <a:t>pions</a:t>
            </a:r>
            <a:r>
              <a:rPr lang="en-US" sz="1600" dirty="0">
                <a:solidFill>
                  <a:srgbClr val="000000"/>
                </a:solidFill>
              </a:rPr>
              <a:t>/</a:t>
            </a:r>
            <a:r>
              <a:rPr lang="en-US" sz="1600" dirty="0" err="1">
                <a:solidFill>
                  <a:srgbClr val="000000"/>
                </a:solidFill>
              </a:rPr>
              <a:t>muons</a:t>
            </a:r>
            <a:r>
              <a:rPr lang="en-US" sz="1600" dirty="0">
                <a:solidFill>
                  <a:srgbClr val="000000"/>
                </a:solidFill>
              </a:rPr>
              <a:t> and reflects slow forward </a:t>
            </a:r>
            <a:r>
              <a:rPr lang="en-US" sz="1600" dirty="0" err="1">
                <a:solidFill>
                  <a:srgbClr val="000000"/>
                </a:solidFill>
              </a:rPr>
              <a:t>pions</a:t>
            </a:r>
            <a:r>
              <a:rPr lang="en-US" sz="1600" dirty="0">
                <a:solidFill>
                  <a:srgbClr val="000000"/>
                </a:solidFill>
              </a:rPr>
              <a:t>/</a:t>
            </a:r>
            <a:r>
              <a:rPr lang="en-US" sz="1600" dirty="0" err="1">
                <a:solidFill>
                  <a:srgbClr val="000000"/>
                </a:solidFill>
              </a:rPr>
              <a:t>muons</a:t>
            </a:r>
            <a:r>
              <a:rPr lang="en-US" sz="1600" dirty="0">
                <a:solidFill>
                  <a:srgbClr val="000000"/>
                </a:solidFill>
              </a:rPr>
              <a:t> </a:t>
            </a:r>
          </a:p>
          <a:p>
            <a:endParaRPr lang="en-US" sz="1600" dirty="0">
              <a:solidFill>
                <a:srgbClr val="000000"/>
              </a:solidFill>
            </a:endParaRPr>
          </a:p>
          <a:p>
            <a:r>
              <a:rPr lang="en-US" sz="1600" b="1" dirty="0">
                <a:solidFill>
                  <a:srgbClr val="000000"/>
                </a:solidFill>
              </a:rPr>
              <a:t>Transport Solenoid</a:t>
            </a:r>
            <a:r>
              <a:rPr lang="en-US" sz="1600" dirty="0">
                <a:solidFill>
                  <a:srgbClr val="000000"/>
                </a:solidFill>
              </a:rPr>
              <a:t>:</a:t>
            </a:r>
          </a:p>
          <a:p>
            <a:r>
              <a:rPr lang="en-US" sz="1600" dirty="0">
                <a:solidFill>
                  <a:srgbClr val="000000"/>
                </a:solidFill>
              </a:rPr>
              <a:t>Select low momentum, negative </a:t>
            </a:r>
            <a:r>
              <a:rPr lang="en-US" sz="1600" dirty="0" err="1">
                <a:solidFill>
                  <a:srgbClr val="000000"/>
                </a:solidFill>
              </a:rPr>
              <a:t>muons</a:t>
            </a:r>
            <a:endParaRPr lang="en-US" sz="1600" dirty="0">
              <a:solidFill>
                <a:srgbClr val="000000"/>
              </a:solidFill>
            </a:endParaRPr>
          </a:p>
          <a:p>
            <a:endParaRPr lang="en-US" sz="1600" dirty="0">
              <a:solidFill>
                <a:srgbClr val="000000"/>
              </a:solidFill>
            </a:endParaRPr>
          </a:p>
          <a:p>
            <a:r>
              <a:rPr lang="it-IT" sz="1600" b="1" dirty="0">
                <a:solidFill>
                  <a:srgbClr val="000000"/>
                </a:solidFill>
              </a:rPr>
              <a:t>Detector </a:t>
            </a:r>
            <a:r>
              <a:rPr lang="it-IT" sz="1600" b="1" dirty="0" err="1">
                <a:solidFill>
                  <a:srgbClr val="000000"/>
                </a:solidFill>
              </a:rPr>
              <a:t>Solenoid</a:t>
            </a:r>
            <a:r>
              <a:rPr lang="it-IT" sz="1600" dirty="0">
                <a:solidFill>
                  <a:srgbClr val="000000"/>
                </a:solidFill>
              </a:rPr>
              <a:t>:</a:t>
            </a:r>
          </a:p>
          <a:p>
            <a:r>
              <a:rPr lang="it-IT" sz="1600" dirty="0" err="1">
                <a:solidFill>
                  <a:srgbClr val="000000"/>
                </a:solidFill>
              </a:rPr>
              <a:t>Capture</a:t>
            </a:r>
            <a:r>
              <a:rPr lang="it-IT" sz="1600" dirty="0">
                <a:solidFill>
                  <a:srgbClr val="000000"/>
                </a:solidFill>
              </a:rPr>
              <a:t> </a:t>
            </a:r>
            <a:r>
              <a:rPr lang="it-IT" sz="1600" dirty="0" err="1">
                <a:solidFill>
                  <a:srgbClr val="000000"/>
                </a:solidFill>
              </a:rPr>
              <a:t>muons</a:t>
            </a:r>
            <a:r>
              <a:rPr lang="it-IT" sz="1600" dirty="0">
                <a:solidFill>
                  <a:srgbClr val="000000"/>
                </a:solidFill>
              </a:rPr>
              <a:t> on Al target </a:t>
            </a:r>
          </a:p>
          <a:p>
            <a:r>
              <a:rPr lang="it-IT" sz="1600" dirty="0" err="1">
                <a:solidFill>
                  <a:srgbClr val="000000"/>
                </a:solidFill>
              </a:rPr>
              <a:t>Graded</a:t>
            </a:r>
            <a:r>
              <a:rPr lang="it-IT" sz="1600" dirty="0">
                <a:solidFill>
                  <a:srgbClr val="000000"/>
                </a:solidFill>
              </a:rPr>
              <a:t> </a:t>
            </a:r>
            <a:r>
              <a:rPr lang="it-IT" sz="1600" dirty="0" err="1">
                <a:solidFill>
                  <a:srgbClr val="000000"/>
                </a:solidFill>
              </a:rPr>
              <a:t>field</a:t>
            </a:r>
            <a:r>
              <a:rPr lang="it-IT" sz="1600" dirty="0">
                <a:solidFill>
                  <a:srgbClr val="000000"/>
                </a:solidFill>
              </a:rPr>
              <a:t> “</a:t>
            </a:r>
            <a:r>
              <a:rPr lang="it-IT" sz="1600" dirty="0" err="1">
                <a:solidFill>
                  <a:srgbClr val="000000"/>
                </a:solidFill>
              </a:rPr>
              <a:t>focuses</a:t>
            </a:r>
            <a:r>
              <a:rPr lang="it-IT" sz="1600" dirty="0">
                <a:solidFill>
                  <a:srgbClr val="000000"/>
                </a:solidFill>
              </a:rPr>
              <a:t>” e- in </a:t>
            </a:r>
            <a:r>
              <a:rPr lang="it-IT" sz="1600" dirty="0" err="1">
                <a:solidFill>
                  <a:srgbClr val="000000"/>
                </a:solidFill>
              </a:rPr>
              <a:t>tracker</a:t>
            </a:r>
            <a:r>
              <a:rPr lang="it-IT" sz="1600" dirty="0">
                <a:solidFill>
                  <a:srgbClr val="000000"/>
                </a:solidFill>
              </a:rPr>
              <a:t> </a:t>
            </a:r>
            <a:r>
              <a:rPr lang="it-IT" sz="1600" dirty="0" err="1">
                <a:solidFill>
                  <a:srgbClr val="000000"/>
                </a:solidFill>
              </a:rPr>
              <a:t>fiducial</a:t>
            </a:r>
            <a:r>
              <a:rPr lang="it-IT" sz="1600" dirty="0">
                <a:solidFill>
                  <a:srgbClr val="000000"/>
                </a:solidFill>
              </a:rPr>
              <a:t> </a:t>
            </a:r>
          </a:p>
          <a:p>
            <a:r>
              <a:rPr lang="it-IT" sz="1600" dirty="0" err="1">
                <a:solidFill>
                  <a:srgbClr val="000000"/>
                </a:solidFill>
              </a:rPr>
              <a:t>Measure</a:t>
            </a:r>
            <a:r>
              <a:rPr lang="it-IT" sz="1600" dirty="0">
                <a:solidFill>
                  <a:srgbClr val="000000"/>
                </a:solidFill>
              </a:rPr>
              <a:t> </a:t>
            </a:r>
            <a:r>
              <a:rPr lang="it-IT" sz="1600" dirty="0" err="1">
                <a:solidFill>
                  <a:srgbClr val="000000"/>
                </a:solidFill>
              </a:rPr>
              <a:t>momentum</a:t>
            </a:r>
            <a:r>
              <a:rPr lang="it-IT" sz="1600" dirty="0">
                <a:solidFill>
                  <a:srgbClr val="000000"/>
                </a:solidFill>
              </a:rPr>
              <a:t> in </a:t>
            </a:r>
            <a:r>
              <a:rPr lang="it-IT" sz="1600" dirty="0" err="1">
                <a:solidFill>
                  <a:srgbClr val="000000"/>
                </a:solidFill>
              </a:rPr>
              <a:t>tracker</a:t>
            </a:r>
            <a:r>
              <a:rPr lang="it-IT" sz="1600" dirty="0">
                <a:solidFill>
                  <a:srgbClr val="000000"/>
                </a:solidFill>
              </a:rPr>
              <a:t> and </a:t>
            </a:r>
            <a:r>
              <a:rPr lang="it-IT" sz="1600" dirty="0" err="1">
                <a:solidFill>
                  <a:srgbClr val="000000"/>
                </a:solidFill>
              </a:rPr>
              <a:t>energy</a:t>
            </a:r>
            <a:r>
              <a:rPr lang="it-IT" sz="1600" dirty="0">
                <a:solidFill>
                  <a:srgbClr val="000000"/>
                </a:solidFill>
              </a:rPr>
              <a:t> in </a:t>
            </a:r>
            <a:r>
              <a:rPr lang="it-IT" sz="1600" dirty="0" err="1">
                <a:solidFill>
                  <a:srgbClr val="000000"/>
                </a:solidFill>
              </a:rPr>
              <a:t>calorimeter</a:t>
            </a:r>
            <a:r>
              <a:rPr lang="it-IT" sz="1600" dirty="0">
                <a:solidFill>
                  <a:srgbClr val="000000"/>
                </a:solidFill>
              </a:rPr>
              <a:t> </a:t>
            </a:r>
            <a:endParaRPr lang="en-GB" sz="1600" dirty="0">
              <a:solidFill>
                <a:srgbClr val="000000"/>
              </a:solidFill>
            </a:endParaRPr>
          </a:p>
        </p:txBody>
      </p:sp>
      <p:pic>
        <p:nvPicPr>
          <p:cNvPr id="2050" name="Picture 2" descr="Diagram showing the layout of the Mu2e 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2" y="3831305"/>
            <a:ext cx="7000875" cy="20288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o 7"/>
          <p:cNvGrpSpPr/>
          <p:nvPr/>
        </p:nvGrpSpPr>
        <p:grpSpPr>
          <a:xfrm>
            <a:off x="9382475" y="520173"/>
            <a:ext cx="3600000" cy="3600000"/>
            <a:chOff x="4998720" y="1831716"/>
            <a:chExt cx="3600000" cy="3600000"/>
          </a:xfrm>
        </p:grpSpPr>
        <p:grpSp>
          <p:nvGrpSpPr>
            <p:cNvPr id="9" name="Gruppo 8"/>
            <p:cNvGrpSpPr/>
            <p:nvPr/>
          </p:nvGrpSpPr>
          <p:grpSpPr>
            <a:xfrm>
              <a:off x="4998720" y="1831716"/>
              <a:ext cx="3600000" cy="3600000"/>
              <a:chOff x="4096671" y="-476082"/>
              <a:chExt cx="3600000" cy="3600000"/>
            </a:xfrm>
          </p:grpSpPr>
          <p:sp>
            <p:nvSpPr>
              <p:cNvPr id="12" name="Corda 11"/>
              <p:cNvSpPr/>
              <p:nvPr/>
            </p:nvSpPr>
            <p:spPr>
              <a:xfrm rot="18893156">
                <a:off x="4096671" y="-476082"/>
                <a:ext cx="3600000" cy="3600000"/>
              </a:xfrm>
              <a:prstGeom prst="chord">
                <a:avLst>
                  <a:gd name="adj1" fmla="val 2700000"/>
                  <a:gd name="adj2" fmla="val 13510927"/>
                </a:avLst>
              </a:prstGeom>
              <a:solidFill>
                <a:schemeClr val="bg1">
                  <a:lumMod val="85000"/>
                </a:schemeClr>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Corda 12"/>
              <p:cNvSpPr/>
              <p:nvPr/>
            </p:nvSpPr>
            <p:spPr>
              <a:xfrm rot="18893156">
                <a:off x="4429469" y="-140382"/>
                <a:ext cx="2932523" cy="2932523"/>
              </a:xfrm>
              <a:prstGeom prst="chord">
                <a:avLst>
                  <a:gd name="adj1" fmla="val 2700000"/>
                  <a:gd name="adj2" fmla="val 13510927"/>
                </a:avLst>
              </a:prstGeom>
              <a:solidFill>
                <a:schemeClr val="bg1">
                  <a:lumMod val="85000"/>
                </a:schemeClr>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4" name="Connettore 1 13"/>
              <p:cNvCxnSpPr/>
              <p:nvPr/>
            </p:nvCxnSpPr>
            <p:spPr>
              <a:xfrm flipV="1">
                <a:off x="4429470" y="1424560"/>
                <a:ext cx="2923200" cy="1178"/>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a:off x="4450430" y="1587120"/>
                <a:ext cx="2883600"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a:off x="4490720" y="1729360"/>
                <a:ext cx="2808000"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a:off x="4546600" y="1881760"/>
                <a:ext cx="2700000"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Connettore 1 17"/>
              <p:cNvCxnSpPr/>
              <p:nvPr/>
            </p:nvCxnSpPr>
            <p:spPr>
              <a:xfrm>
                <a:off x="4617720" y="2035338"/>
                <a:ext cx="2556000"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Connettore 1 18"/>
              <p:cNvCxnSpPr/>
              <p:nvPr/>
            </p:nvCxnSpPr>
            <p:spPr>
              <a:xfrm>
                <a:off x="4693920" y="2187738"/>
                <a:ext cx="2397760"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a:off x="4836159" y="2340138"/>
                <a:ext cx="2124000"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a:off x="4998720" y="2492538"/>
                <a:ext cx="1800000"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Connettore 1 21"/>
              <p:cNvCxnSpPr/>
              <p:nvPr/>
            </p:nvCxnSpPr>
            <p:spPr>
              <a:xfrm>
                <a:off x="5242559" y="2643760"/>
                <a:ext cx="1296000"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flipV="1">
                <a:off x="4437730" y="1515652"/>
                <a:ext cx="2916000" cy="1178"/>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a:off x="4462780" y="1656160"/>
                <a:ext cx="2858400"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flipV="1">
                <a:off x="4513580" y="1808560"/>
                <a:ext cx="2761200" cy="1178"/>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Connettore 1 25"/>
              <p:cNvCxnSpPr/>
              <p:nvPr/>
            </p:nvCxnSpPr>
            <p:spPr>
              <a:xfrm>
                <a:off x="4582160" y="1962138"/>
                <a:ext cx="2634418"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Connettore 1 26"/>
              <p:cNvCxnSpPr/>
              <p:nvPr/>
            </p:nvCxnSpPr>
            <p:spPr>
              <a:xfrm>
                <a:off x="4661661" y="2113360"/>
                <a:ext cx="2470659"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Connettore 1 27"/>
              <p:cNvCxnSpPr/>
              <p:nvPr/>
            </p:nvCxnSpPr>
            <p:spPr>
              <a:xfrm>
                <a:off x="4775199" y="2266938"/>
                <a:ext cx="2232000"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Connettore 1 28"/>
              <p:cNvCxnSpPr/>
              <p:nvPr/>
            </p:nvCxnSpPr>
            <p:spPr>
              <a:xfrm>
                <a:off x="4942840" y="2419338"/>
                <a:ext cx="1915239"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Connettore 1 29"/>
              <p:cNvCxnSpPr/>
              <p:nvPr/>
            </p:nvCxnSpPr>
            <p:spPr>
              <a:xfrm>
                <a:off x="5120640" y="2571738"/>
                <a:ext cx="1548000"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0" name="Connettore 1 9"/>
            <p:cNvCxnSpPr/>
            <p:nvPr/>
          </p:nvCxnSpPr>
          <p:spPr>
            <a:xfrm flipH="1">
              <a:off x="6007790" y="4957409"/>
              <a:ext cx="158900" cy="288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Connettore 1 10"/>
            <p:cNvCxnSpPr/>
            <p:nvPr/>
          </p:nvCxnSpPr>
          <p:spPr>
            <a:xfrm>
              <a:off x="7444575" y="4951558"/>
              <a:ext cx="158400" cy="288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70825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82574"/>
            <a:ext cx="8686800" cy="427877"/>
          </a:xfrm>
        </p:spPr>
        <p:txBody>
          <a:bodyPr/>
          <a:lstStyle/>
          <a:p>
            <a:r>
              <a:rPr lang="en-US" dirty="0" smtClean="0"/>
              <a:t>Mu2e Experiment</a:t>
            </a:r>
            <a:endParaRPr lang="en-US" dirty="0"/>
          </a:p>
        </p:txBody>
      </p:sp>
      <p:sp>
        <p:nvSpPr>
          <p:cNvPr id="3" name="Date Placeholder 2"/>
          <p:cNvSpPr>
            <a:spLocks noGrp="1"/>
          </p:cNvSpPr>
          <p:nvPr>
            <p:ph type="dt" sz="half" idx="2"/>
          </p:nvPr>
        </p:nvSpPr>
        <p:spPr/>
        <p:txBody>
          <a:bodyPr/>
          <a:lstStyle/>
          <a:p>
            <a:pPr>
              <a:defRPr/>
            </a:pPr>
            <a:fld id="{D8D9941F-215D-4852-97AA-017075A2FED7}" type="datetime1">
              <a:rPr lang="en-US" smtClean="0"/>
              <a:t>8/29/2022</a:t>
            </a:fld>
            <a:endParaRPr lang="en-US" dirty="0"/>
          </a:p>
        </p:txBody>
      </p:sp>
      <p:sp>
        <p:nvSpPr>
          <p:cNvPr id="4" name="Footer Placeholder 3"/>
          <p:cNvSpPr>
            <a:spLocks noGrp="1"/>
          </p:cNvSpPr>
          <p:nvPr>
            <p:ph type="ftr" sz="quarter" idx="3"/>
          </p:nvPr>
        </p:nvSpPr>
        <p:spPr/>
        <p:txBody>
          <a:bodyPr/>
          <a:lstStyle/>
          <a:p>
            <a:pPr>
              <a:defRPr/>
            </a:pPr>
            <a:r>
              <a:rPr lang="en-US" smtClean="0"/>
              <a:t>Giovanni Celotto |Midterm Presentation</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1030" name="Picture 6" descr="https://mu2e.fnal.gov/images_v2/orbit_v2.jpg"/>
          <p:cNvPicPr>
            <a:picLocks noChangeAspect="1" noChangeArrowheads="1"/>
          </p:cNvPicPr>
          <p:nvPr/>
        </p:nvPicPr>
        <p:blipFill rotWithShape="1">
          <a:blip r:embed="rId3">
            <a:clrChange>
              <a:clrFrom>
                <a:srgbClr val="FFFFFF"/>
              </a:clrFrom>
              <a:clrTo>
                <a:srgbClr val="FFFFFF">
                  <a:alpha val="0"/>
                </a:srgbClr>
              </a:clrTo>
            </a:clrChange>
            <a:duotone>
              <a:prstClr val="black"/>
              <a:srgbClr val="004C97">
                <a:tint val="45000"/>
                <a:satMod val="400000"/>
              </a:srgbClr>
            </a:duotone>
            <a:extLst>
              <a:ext uri="{28A0092B-C50C-407E-A947-70E740481C1C}">
                <a14:useLocalDpi xmlns:a14="http://schemas.microsoft.com/office/drawing/2010/main" val="0"/>
              </a:ext>
            </a:extLst>
          </a:blip>
          <a:srcRect t="12888"/>
          <a:stretch/>
        </p:blipFill>
        <p:spPr bwMode="auto">
          <a:xfrm>
            <a:off x="299928" y="2117558"/>
            <a:ext cx="4134426" cy="203311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22250" y="1008529"/>
            <a:ext cx="8424209" cy="830997"/>
          </a:xfrm>
          <a:prstGeom prst="rect">
            <a:avLst/>
          </a:prstGeom>
          <a:noFill/>
        </p:spPr>
        <p:txBody>
          <a:bodyPr wrap="square" rtlCol="0">
            <a:spAutoFit/>
          </a:bodyPr>
          <a:lstStyle/>
          <a:p>
            <a:r>
              <a:rPr lang="en-US" b="1" dirty="0">
                <a:solidFill>
                  <a:srgbClr val="004C97"/>
                </a:solidFill>
                <a:latin typeface="+mn-lt"/>
                <a:cs typeface="Helvetica" panose="020B0604020202020204" pitchFamily="34" charset="0"/>
              </a:rPr>
              <a:t>Neutrino-less</a:t>
            </a:r>
            <a:r>
              <a:rPr lang="en-US" dirty="0">
                <a:solidFill>
                  <a:srgbClr val="000000"/>
                </a:solidFill>
                <a:latin typeface="+mn-lt"/>
                <a:cs typeface="Helvetica" panose="020B0604020202020204" pitchFamily="34" charset="0"/>
              </a:rPr>
              <a:t> conversion of </a:t>
            </a:r>
            <a:r>
              <a:rPr lang="en-US" dirty="0" err="1">
                <a:solidFill>
                  <a:srgbClr val="000000"/>
                </a:solidFill>
                <a:latin typeface="+mn-lt"/>
                <a:cs typeface="Helvetica" panose="020B0604020202020204" pitchFamily="34" charset="0"/>
              </a:rPr>
              <a:t>muons</a:t>
            </a:r>
            <a:r>
              <a:rPr lang="en-US" dirty="0">
                <a:solidFill>
                  <a:srgbClr val="000000"/>
                </a:solidFill>
                <a:latin typeface="+mn-lt"/>
                <a:cs typeface="Helvetica" panose="020B0604020202020204" pitchFamily="34" charset="0"/>
              </a:rPr>
              <a:t> into electrons in the Coulomb field of an Al nucleus</a:t>
            </a:r>
            <a:endParaRPr lang="en-GB" dirty="0">
              <a:solidFill>
                <a:srgbClr val="000000"/>
              </a:solidFill>
              <a:latin typeface="+mn-lt"/>
              <a:cs typeface="Helvetica" panose="020B0604020202020204" pitchFamily="34" charset="0"/>
            </a:endParaRPr>
          </a:p>
        </p:txBody>
      </p:sp>
      <p:pic>
        <p:nvPicPr>
          <p:cNvPr id="6" name="Immagine 5"/>
          <p:cNvPicPr>
            <a:picLocks noChangeAspect="1"/>
          </p:cNvPicPr>
          <p:nvPr/>
        </p:nvPicPr>
        <p:blipFill>
          <a:blip r:embed="rId4"/>
          <a:stretch>
            <a:fillRect/>
          </a:stretch>
        </p:blipFill>
        <p:spPr>
          <a:xfrm>
            <a:off x="4584222" y="3031173"/>
            <a:ext cx="4563006" cy="396000"/>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924" y="4000113"/>
            <a:ext cx="5550860" cy="2197415"/>
          </a:xfrm>
          <a:prstGeom prst="rect">
            <a:avLst/>
          </a:prstGeom>
        </p:spPr>
      </p:pic>
      <p:sp>
        <p:nvSpPr>
          <p:cNvPr id="11" name="CasellaDiTesto 10"/>
          <p:cNvSpPr txBox="1"/>
          <p:nvPr/>
        </p:nvSpPr>
        <p:spPr>
          <a:xfrm>
            <a:off x="1864895" y="4433684"/>
            <a:ext cx="577515" cy="461665"/>
          </a:xfrm>
          <a:prstGeom prst="rect">
            <a:avLst/>
          </a:prstGeom>
          <a:noFill/>
        </p:spPr>
        <p:txBody>
          <a:bodyPr wrap="square" rtlCol="0">
            <a:spAutoFit/>
          </a:bodyPr>
          <a:lstStyle/>
          <a:p>
            <a:r>
              <a:rPr lang="en-GB" b="1" dirty="0" smtClean="0"/>
              <a:t>PS</a:t>
            </a:r>
            <a:endParaRPr lang="en-GB" b="1" dirty="0"/>
          </a:p>
        </p:txBody>
      </p:sp>
      <p:sp>
        <p:nvSpPr>
          <p:cNvPr id="14" name="CasellaDiTesto 13"/>
          <p:cNvSpPr txBox="1"/>
          <p:nvPr/>
        </p:nvSpPr>
        <p:spPr>
          <a:xfrm>
            <a:off x="3196390" y="5235789"/>
            <a:ext cx="577515" cy="461665"/>
          </a:xfrm>
          <a:prstGeom prst="rect">
            <a:avLst/>
          </a:prstGeom>
          <a:noFill/>
        </p:spPr>
        <p:txBody>
          <a:bodyPr wrap="square" rtlCol="0">
            <a:spAutoFit/>
          </a:bodyPr>
          <a:lstStyle/>
          <a:p>
            <a:r>
              <a:rPr lang="en-GB" b="1" dirty="0" smtClean="0"/>
              <a:t>TS</a:t>
            </a:r>
            <a:endParaRPr lang="en-GB" b="1" dirty="0"/>
          </a:p>
        </p:txBody>
      </p:sp>
      <p:sp>
        <p:nvSpPr>
          <p:cNvPr id="15" name="CasellaDiTesto 14"/>
          <p:cNvSpPr txBox="1"/>
          <p:nvPr/>
        </p:nvSpPr>
        <p:spPr>
          <a:xfrm>
            <a:off x="5350043" y="4433683"/>
            <a:ext cx="577515" cy="461665"/>
          </a:xfrm>
          <a:prstGeom prst="rect">
            <a:avLst/>
          </a:prstGeom>
          <a:noFill/>
        </p:spPr>
        <p:txBody>
          <a:bodyPr wrap="square" rtlCol="0">
            <a:spAutoFit/>
          </a:bodyPr>
          <a:lstStyle/>
          <a:p>
            <a:r>
              <a:rPr lang="en-GB" b="1" dirty="0"/>
              <a:t>D</a:t>
            </a:r>
            <a:r>
              <a:rPr lang="en-GB" b="1" dirty="0" smtClean="0"/>
              <a:t>S</a:t>
            </a:r>
            <a:endParaRPr lang="en-GB" b="1" dirty="0"/>
          </a:p>
        </p:txBody>
      </p:sp>
      <p:pic>
        <p:nvPicPr>
          <p:cNvPr id="12" name="Immagine 11"/>
          <p:cNvPicPr>
            <a:picLocks noChangeAspect="1"/>
          </p:cNvPicPr>
          <p:nvPr/>
        </p:nvPicPr>
        <p:blipFill>
          <a:blip r:embed="rId6"/>
          <a:stretch>
            <a:fillRect/>
          </a:stretch>
        </p:blipFill>
        <p:spPr>
          <a:xfrm>
            <a:off x="4584222" y="2593690"/>
            <a:ext cx="1754133" cy="396000"/>
          </a:xfrm>
          <a:prstGeom prst="rect">
            <a:avLst/>
          </a:prstGeom>
        </p:spPr>
      </p:pic>
    </p:spTree>
    <p:extLst>
      <p:ext uri="{BB962C8B-B14F-4D97-AF65-F5344CB8AC3E}">
        <p14:creationId xmlns:p14="http://schemas.microsoft.com/office/powerpoint/2010/main" val="37395714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fld id="{00000000-1234-1234-1234-123412341234}" type="slidenum">
              <a:rPr lang="en-US" smtClean="0"/>
              <a:pPr/>
              <a:t>30</a:t>
            </a:fld>
            <a:endParaRPr lang="en-US"/>
          </a:p>
        </p:txBody>
      </p:sp>
      <p:sp>
        <p:nvSpPr>
          <p:cNvPr id="5" name="Titolo 4"/>
          <p:cNvSpPr>
            <a:spLocks noGrp="1"/>
          </p:cNvSpPr>
          <p:nvPr>
            <p:ph type="title"/>
          </p:nvPr>
        </p:nvSpPr>
        <p:spPr/>
        <p:txBody>
          <a:bodyPr/>
          <a:lstStyle/>
          <a:p>
            <a:r>
              <a:rPr lang="en-GB" dirty="0" smtClean="0"/>
              <a:t>08/12 </a:t>
            </a:r>
            <a:r>
              <a:rPr lang="en-GB" dirty="0"/>
              <a:t>P</a:t>
            </a:r>
            <a:r>
              <a:rPr lang="en-GB" dirty="0" smtClean="0"/>
              <a:t>edestal measurement</a:t>
            </a:r>
            <a:endParaRPr lang="en-GB" dirty="0"/>
          </a:p>
        </p:txBody>
      </p:sp>
      <p:pic>
        <p:nvPicPr>
          <p:cNvPr id="6" name="Immagine 5"/>
          <p:cNvPicPr>
            <a:picLocks noChangeAspect="1"/>
          </p:cNvPicPr>
          <p:nvPr/>
        </p:nvPicPr>
        <p:blipFill rotWithShape="1">
          <a:blip r:embed="rId2"/>
          <a:srcRect r="22194"/>
          <a:stretch/>
        </p:blipFill>
        <p:spPr>
          <a:xfrm>
            <a:off x="0" y="1954470"/>
            <a:ext cx="6671388" cy="4289996"/>
          </a:xfrm>
          <a:prstGeom prst="rect">
            <a:avLst/>
          </a:prstGeom>
        </p:spPr>
      </p:pic>
      <p:pic>
        <p:nvPicPr>
          <p:cNvPr id="7" name="Immagine 6"/>
          <p:cNvPicPr>
            <a:picLocks noChangeAspect="1"/>
          </p:cNvPicPr>
          <p:nvPr/>
        </p:nvPicPr>
        <p:blipFill>
          <a:blip r:embed="rId3"/>
          <a:stretch>
            <a:fillRect/>
          </a:stretch>
        </p:blipFill>
        <p:spPr>
          <a:xfrm>
            <a:off x="6686550" y="4924342"/>
            <a:ext cx="2457450" cy="866775"/>
          </a:xfrm>
          <a:prstGeom prst="rect">
            <a:avLst/>
          </a:prstGeom>
        </p:spPr>
      </p:pic>
      <p:sp>
        <p:nvSpPr>
          <p:cNvPr id="8" name="CasellaDiTesto 7"/>
          <p:cNvSpPr txBox="1"/>
          <p:nvPr/>
        </p:nvSpPr>
        <p:spPr>
          <a:xfrm>
            <a:off x="228600" y="839203"/>
            <a:ext cx="8915400" cy="954107"/>
          </a:xfrm>
          <a:prstGeom prst="rect">
            <a:avLst/>
          </a:prstGeom>
          <a:noFill/>
        </p:spPr>
        <p:txBody>
          <a:bodyPr wrap="square" rtlCol="0">
            <a:spAutoFit/>
          </a:bodyPr>
          <a:lstStyle/>
          <a:p>
            <a:pPr defTabSz="914400" fontAlgn="auto">
              <a:spcBef>
                <a:spcPts val="0"/>
              </a:spcBef>
              <a:spcAft>
                <a:spcPts val="0"/>
              </a:spcAft>
              <a:buClr>
                <a:srgbClr val="000000"/>
              </a:buClr>
              <a:buFont typeface="Arial"/>
              <a:buNone/>
            </a:pPr>
            <a:r>
              <a:rPr lang="en-GB" sz="1400" kern="0" dirty="0" smtClean="0">
                <a:solidFill>
                  <a:srgbClr val="000000"/>
                </a:solidFill>
                <a:latin typeface="Calibri" panose="020F0502020204030204" pitchFamily="34" charset="0"/>
                <a:cs typeface="Calibri" panose="020F0502020204030204" pitchFamily="34" charset="0"/>
                <a:sym typeface="Arial"/>
              </a:rPr>
              <a:t>6 S.A. connected Z30, Z32, Z34, Z40, Z42, Z44</a:t>
            </a:r>
          </a:p>
          <a:p>
            <a:pPr defTabSz="914400" fontAlgn="auto">
              <a:spcBef>
                <a:spcPts val="0"/>
              </a:spcBef>
              <a:spcAft>
                <a:spcPts val="0"/>
              </a:spcAft>
              <a:buClr>
                <a:srgbClr val="000000"/>
              </a:buClr>
              <a:buFont typeface="Arial"/>
              <a:buNone/>
            </a:pPr>
            <a:r>
              <a:rPr lang="en-GB" sz="1400" b="1" kern="0" dirty="0" smtClean="0">
                <a:solidFill>
                  <a:srgbClr val="000000"/>
                </a:solidFill>
                <a:latin typeface="Calibri" panose="020F0502020204030204" pitchFamily="34" charset="0"/>
                <a:cs typeface="Calibri" panose="020F0502020204030204" pitchFamily="34" charset="0"/>
                <a:sym typeface="Arial"/>
              </a:rPr>
              <a:t>Panel MN084				Nominal Voltage=5 V</a:t>
            </a:r>
            <a:endParaRPr lang="en-GB" sz="1400" b="1" kern="0" dirty="0">
              <a:solidFill>
                <a:srgbClr val="000000"/>
              </a:solidFill>
              <a:latin typeface="Calibri" panose="020F0502020204030204" pitchFamily="34" charset="0"/>
              <a:cs typeface="Calibri" panose="020F0502020204030204" pitchFamily="34" charset="0"/>
              <a:sym typeface="Arial"/>
            </a:endParaRPr>
          </a:p>
          <a:p>
            <a:pPr marL="285750" indent="-285750" defTabSz="914400" fontAlgn="auto">
              <a:spcBef>
                <a:spcPts val="0"/>
              </a:spcBef>
              <a:spcAft>
                <a:spcPts val="0"/>
              </a:spcAft>
              <a:buClr>
                <a:srgbClr val="000000"/>
              </a:buClr>
              <a:buFont typeface="Arial" panose="020B0604020202020204" pitchFamily="34" charset="0"/>
              <a:buChar char="•"/>
            </a:pPr>
            <a:r>
              <a:rPr lang="en-GB" sz="1400" kern="0" dirty="0" smtClean="0">
                <a:solidFill>
                  <a:srgbClr val="000000"/>
                </a:solidFill>
                <a:latin typeface="Calibri" panose="020F0502020204030204" pitchFamily="34" charset="0"/>
                <a:cs typeface="Calibri" panose="020F0502020204030204" pitchFamily="34" charset="0"/>
                <a:sym typeface="Arial"/>
              </a:rPr>
              <a:t>3 min of measurements with the switch off (few mV)</a:t>
            </a:r>
          </a:p>
          <a:p>
            <a:pPr marL="285750" indent="-285750" defTabSz="914400" fontAlgn="auto">
              <a:spcBef>
                <a:spcPts val="0"/>
              </a:spcBef>
              <a:spcAft>
                <a:spcPts val="0"/>
              </a:spcAft>
              <a:buClr>
                <a:srgbClr val="000000"/>
              </a:buClr>
              <a:buFont typeface="Arial" panose="020B0604020202020204" pitchFamily="34" charset="0"/>
              <a:buChar char="•"/>
            </a:pPr>
            <a:r>
              <a:rPr lang="en-GB" sz="1400" kern="0" dirty="0" smtClean="0">
                <a:solidFill>
                  <a:srgbClr val="000000"/>
                </a:solidFill>
                <a:latin typeface="Calibri" panose="020F0502020204030204" pitchFamily="34" charset="0"/>
                <a:cs typeface="Calibri" panose="020F0502020204030204" pitchFamily="34" charset="0"/>
                <a:sym typeface="Arial"/>
              </a:rPr>
              <a:t>7min of measurements with the switch ON but the voltage set to the minimum (5 Volts)</a:t>
            </a:r>
            <a:endParaRPr lang="en-GB" sz="1400" kern="0" dirty="0">
              <a:solidFill>
                <a:srgbClr val="000000"/>
              </a:solidFill>
              <a:latin typeface="Calibri" panose="020F0502020204030204" pitchFamily="34" charset="0"/>
              <a:cs typeface="Calibri" panose="020F0502020204030204" pitchFamily="34" charset="0"/>
              <a:sym typeface="Arial"/>
            </a:endParaRPr>
          </a:p>
        </p:txBody>
      </p:sp>
      <p:pic>
        <p:nvPicPr>
          <p:cNvPr id="10" name="Immagine 9"/>
          <p:cNvPicPr>
            <a:picLocks noChangeAspect="1"/>
          </p:cNvPicPr>
          <p:nvPr/>
        </p:nvPicPr>
        <p:blipFill>
          <a:blip r:embed="rId4"/>
          <a:stretch>
            <a:fillRect/>
          </a:stretch>
        </p:blipFill>
        <p:spPr>
          <a:xfrm>
            <a:off x="6665174" y="2148840"/>
            <a:ext cx="2478826" cy="1835386"/>
          </a:xfrm>
          <a:prstGeom prst="rect">
            <a:avLst/>
          </a:prstGeom>
        </p:spPr>
      </p:pic>
    </p:spTree>
    <p:extLst>
      <p:ext uri="{BB962C8B-B14F-4D97-AF65-F5344CB8AC3E}">
        <p14:creationId xmlns:p14="http://schemas.microsoft.com/office/powerpoint/2010/main" val="9720528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fld id="{00000000-1234-1234-1234-123412341234}" type="slidenum">
              <a:rPr lang="en-US" smtClean="0"/>
              <a:pPr/>
              <a:t>31</a:t>
            </a:fld>
            <a:endParaRPr lang="en-US"/>
          </a:p>
        </p:txBody>
      </p:sp>
      <p:sp>
        <p:nvSpPr>
          <p:cNvPr id="5" name="Titolo 4"/>
          <p:cNvSpPr>
            <a:spLocks noGrp="1"/>
          </p:cNvSpPr>
          <p:nvPr>
            <p:ph type="title"/>
          </p:nvPr>
        </p:nvSpPr>
        <p:spPr/>
        <p:txBody>
          <a:bodyPr/>
          <a:lstStyle/>
          <a:p>
            <a:r>
              <a:rPr lang="en-GB" dirty="0" smtClean="0"/>
              <a:t>08/12 </a:t>
            </a:r>
            <a:r>
              <a:rPr lang="en-GB" dirty="0"/>
              <a:t>P</a:t>
            </a:r>
            <a:r>
              <a:rPr lang="en-GB" dirty="0" smtClean="0"/>
              <a:t>edestal measurement</a:t>
            </a:r>
            <a:endParaRPr lang="en-GB" dirty="0"/>
          </a:p>
        </p:txBody>
      </p:sp>
      <p:sp>
        <p:nvSpPr>
          <p:cNvPr id="8" name="CasellaDiTesto 7"/>
          <p:cNvSpPr txBox="1"/>
          <p:nvPr/>
        </p:nvSpPr>
        <p:spPr>
          <a:xfrm>
            <a:off x="228600" y="839203"/>
            <a:ext cx="8915400" cy="923330"/>
          </a:xfrm>
          <a:prstGeom prst="rect">
            <a:avLst/>
          </a:prstGeom>
          <a:noFill/>
        </p:spPr>
        <p:txBody>
          <a:bodyPr wrap="square" rtlCol="0">
            <a:spAutoFit/>
          </a:bodyPr>
          <a:lstStyle/>
          <a:p>
            <a:pPr marL="285750" indent="-285750" defTabSz="914400" fontAlgn="auto">
              <a:spcBef>
                <a:spcPts val="0"/>
              </a:spcBef>
              <a:spcAft>
                <a:spcPts val="0"/>
              </a:spcAft>
              <a:buClr>
                <a:srgbClr val="000000"/>
              </a:buClr>
              <a:buFont typeface="Arial" panose="020B0604020202020204" pitchFamily="34" charset="0"/>
              <a:buChar char="•"/>
            </a:pPr>
            <a:r>
              <a:rPr lang="en-GB" sz="1800" kern="0" dirty="0">
                <a:solidFill>
                  <a:srgbClr val="000000"/>
                </a:solidFill>
                <a:latin typeface="Calibri" panose="020F0502020204030204" pitchFamily="34" charset="0"/>
                <a:cs typeface="Calibri" panose="020F0502020204030204" pitchFamily="34" charset="0"/>
                <a:sym typeface="Arial"/>
              </a:rPr>
              <a:t>The problem is not </a:t>
            </a:r>
            <a:r>
              <a:rPr lang="en-GB" sz="1800" kern="0" dirty="0" smtClean="0">
                <a:solidFill>
                  <a:srgbClr val="000000"/>
                </a:solidFill>
                <a:latin typeface="Calibri" panose="020F0502020204030204" pitchFamily="34" charset="0"/>
                <a:cs typeface="Calibri" panose="020F0502020204030204" pitchFamily="34" charset="0"/>
                <a:sym typeface="Arial"/>
              </a:rPr>
              <a:t>in the slow amplifier. Moving the same slow amplifier to another slot it works. Using different slow amplifiers in Z40 they have the same issue.</a:t>
            </a: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smtClean="0">
              <a:solidFill>
                <a:srgbClr val="000000"/>
              </a:solidFill>
              <a:latin typeface="Calibri" panose="020F0502020204030204" pitchFamily="34" charset="0"/>
              <a:cs typeface="Calibri" panose="020F0502020204030204" pitchFamily="34" charset="0"/>
              <a:sym typeface="Arial"/>
            </a:endParaRPr>
          </a:p>
        </p:txBody>
      </p:sp>
      <p:pic>
        <p:nvPicPr>
          <p:cNvPr id="9" name="Immagine 8"/>
          <p:cNvPicPr>
            <a:picLocks noChangeAspect="1"/>
          </p:cNvPicPr>
          <p:nvPr/>
        </p:nvPicPr>
        <p:blipFill>
          <a:blip r:embed="rId2"/>
          <a:stretch>
            <a:fillRect/>
          </a:stretch>
        </p:blipFill>
        <p:spPr>
          <a:xfrm>
            <a:off x="1824568" y="1522768"/>
            <a:ext cx="1604432" cy="2771292"/>
          </a:xfrm>
          <a:prstGeom prst="rect">
            <a:avLst/>
          </a:prstGeom>
        </p:spPr>
      </p:pic>
      <p:pic>
        <p:nvPicPr>
          <p:cNvPr id="10" name="Immagine 9"/>
          <p:cNvPicPr>
            <a:picLocks noChangeAspect="1"/>
          </p:cNvPicPr>
          <p:nvPr/>
        </p:nvPicPr>
        <p:blipFill>
          <a:blip r:embed="rId3"/>
          <a:stretch>
            <a:fillRect/>
          </a:stretch>
        </p:blipFill>
        <p:spPr>
          <a:xfrm>
            <a:off x="5275392" y="1522768"/>
            <a:ext cx="1570399" cy="2771292"/>
          </a:xfrm>
          <a:prstGeom prst="rect">
            <a:avLst/>
          </a:prstGeom>
        </p:spPr>
      </p:pic>
      <p:sp>
        <p:nvSpPr>
          <p:cNvPr id="3" name="Ovale 2"/>
          <p:cNvSpPr/>
          <p:nvPr/>
        </p:nvSpPr>
        <p:spPr>
          <a:xfrm>
            <a:off x="1636776" y="2606040"/>
            <a:ext cx="1911096" cy="713232"/>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buClr>
                <a:srgbClr val="000000"/>
              </a:buClr>
              <a:buFont typeface="Arial"/>
              <a:buNone/>
            </a:pPr>
            <a:endParaRPr lang="en-GB" sz="1400" kern="0">
              <a:solidFill>
                <a:srgbClr val="FFFFFF"/>
              </a:solidFill>
              <a:sym typeface="Arial"/>
            </a:endParaRPr>
          </a:p>
        </p:txBody>
      </p:sp>
      <p:sp>
        <p:nvSpPr>
          <p:cNvPr id="11" name="Ovale 10"/>
          <p:cNvSpPr/>
          <p:nvPr/>
        </p:nvSpPr>
        <p:spPr>
          <a:xfrm>
            <a:off x="5024968" y="1453493"/>
            <a:ext cx="1911096" cy="713232"/>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buClr>
                <a:srgbClr val="000000"/>
              </a:buClr>
              <a:buFont typeface="Arial"/>
              <a:buNone/>
            </a:pPr>
            <a:endParaRPr lang="en-GB" sz="1400" kern="0">
              <a:solidFill>
                <a:srgbClr val="FFFFFF"/>
              </a:solidFill>
              <a:sym typeface="Arial"/>
            </a:endParaRPr>
          </a:p>
        </p:txBody>
      </p:sp>
      <p:sp>
        <p:nvSpPr>
          <p:cNvPr id="12" name="Freccia in giù 11"/>
          <p:cNvSpPr/>
          <p:nvPr/>
        </p:nvSpPr>
        <p:spPr>
          <a:xfrm rot="16200000">
            <a:off x="4264187" y="2356983"/>
            <a:ext cx="336749" cy="1184811"/>
          </a:xfrm>
          <a:prstGeom prst="downArrow">
            <a:avLst/>
          </a:prstGeom>
          <a:solidFill>
            <a:srgbClr val="97D7EB"/>
          </a:solidFill>
          <a:ln>
            <a:solidFill>
              <a:srgbClr val="004D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fontAlgn="auto">
              <a:spcBef>
                <a:spcPts val="0"/>
              </a:spcBef>
              <a:spcAft>
                <a:spcPts val="0"/>
              </a:spcAft>
              <a:buClr>
                <a:srgbClr val="000000"/>
              </a:buClr>
              <a:buFont typeface="Arial"/>
              <a:buNone/>
            </a:pPr>
            <a:endParaRPr lang="en-GB" sz="1400" kern="0">
              <a:solidFill>
                <a:srgbClr val="FFFFFF"/>
              </a:solidFill>
              <a:sym typeface="Arial"/>
            </a:endParaRPr>
          </a:p>
        </p:txBody>
      </p:sp>
    </p:spTree>
    <p:extLst>
      <p:ext uri="{BB962C8B-B14F-4D97-AF65-F5344CB8AC3E}">
        <p14:creationId xmlns:p14="http://schemas.microsoft.com/office/powerpoint/2010/main" val="27972758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fld id="{00000000-1234-1234-1234-123412341234}" type="slidenum">
              <a:rPr lang="en-US" smtClean="0"/>
              <a:pPr/>
              <a:t>32</a:t>
            </a:fld>
            <a:endParaRPr lang="en-US"/>
          </a:p>
        </p:txBody>
      </p:sp>
      <p:sp>
        <p:nvSpPr>
          <p:cNvPr id="5" name="Titolo 4"/>
          <p:cNvSpPr>
            <a:spLocks noGrp="1"/>
          </p:cNvSpPr>
          <p:nvPr>
            <p:ph type="title"/>
          </p:nvPr>
        </p:nvSpPr>
        <p:spPr/>
        <p:txBody>
          <a:bodyPr/>
          <a:lstStyle/>
          <a:p>
            <a:r>
              <a:rPr lang="en-GB" dirty="0" smtClean="0"/>
              <a:t>08/12 </a:t>
            </a:r>
            <a:r>
              <a:rPr lang="en-GB" dirty="0"/>
              <a:t>P</a:t>
            </a:r>
            <a:r>
              <a:rPr lang="en-GB" dirty="0" smtClean="0"/>
              <a:t>edestal measurement</a:t>
            </a:r>
            <a:endParaRPr lang="en-GB" dirty="0"/>
          </a:p>
        </p:txBody>
      </p:sp>
      <p:sp>
        <p:nvSpPr>
          <p:cNvPr id="8" name="CasellaDiTesto 7"/>
          <p:cNvSpPr txBox="1"/>
          <p:nvPr/>
        </p:nvSpPr>
        <p:spPr>
          <a:xfrm>
            <a:off x="228600" y="839203"/>
            <a:ext cx="8915400" cy="1754326"/>
          </a:xfrm>
          <a:prstGeom prst="rect">
            <a:avLst/>
          </a:prstGeom>
          <a:noFill/>
        </p:spPr>
        <p:txBody>
          <a:bodyPr wrap="square" rtlCol="0">
            <a:spAutoFit/>
          </a:bodyPr>
          <a:lstStyle/>
          <a:p>
            <a:pPr marL="285750" indent="-285750" defTabSz="914400" fontAlgn="auto">
              <a:spcBef>
                <a:spcPts val="0"/>
              </a:spcBef>
              <a:spcAft>
                <a:spcPts val="0"/>
              </a:spcAft>
              <a:buClr>
                <a:srgbClr val="000000"/>
              </a:buClr>
              <a:buFont typeface="Arial" panose="020B0604020202020204" pitchFamily="34" charset="0"/>
              <a:buChar char="•"/>
            </a:pPr>
            <a:r>
              <a:rPr lang="en-GB" sz="1800" kern="0" dirty="0">
                <a:solidFill>
                  <a:srgbClr val="000000"/>
                </a:solidFill>
                <a:latin typeface="Calibri" panose="020F0502020204030204" pitchFamily="34" charset="0"/>
                <a:cs typeface="Calibri" panose="020F0502020204030204" pitchFamily="34" charset="0"/>
                <a:sym typeface="Arial"/>
              </a:rPr>
              <a:t>The problem is not in the slow amplifier. Moving the same slow amplifier to another slot it works. Using different slow amplifiers in Z40 they have the same issue.</a:t>
            </a: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smtClean="0">
              <a:solidFill>
                <a:srgbClr val="000000"/>
              </a:solidFill>
              <a:latin typeface="Calibri" panose="020F0502020204030204" pitchFamily="34" charset="0"/>
              <a:cs typeface="Calibri" panose="020F0502020204030204" pitchFamily="34" charset="0"/>
              <a:sym typeface="Arial"/>
            </a:endParaRPr>
          </a:p>
          <a:p>
            <a:pPr marL="285750" indent="-285750" defTabSz="914400" fontAlgn="auto">
              <a:spcBef>
                <a:spcPts val="0"/>
              </a:spcBef>
              <a:spcAft>
                <a:spcPts val="0"/>
              </a:spcAft>
              <a:buClr>
                <a:srgbClr val="000000"/>
              </a:buClr>
              <a:buFont typeface="Arial" panose="020B0604020202020204" pitchFamily="34" charset="0"/>
              <a:buChar char="•"/>
            </a:pPr>
            <a:r>
              <a:rPr lang="en-GB" sz="1800" kern="0" dirty="0" smtClean="0">
                <a:solidFill>
                  <a:srgbClr val="000000"/>
                </a:solidFill>
                <a:latin typeface="Calibri" panose="020F0502020204030204" pitchFamily="34" charset="0"/>
                <a:cs typeface="Calibri" panose="020F0502020204030204" pitchFamily="34" charset="0"/>
                <a:sym typeface="Arial"/>
              </a:rPr>
              <a:t>Placing the same cramp on Z39, Z40, Z41 connected to the same </a:t>
            </a:r>
            <a:r>
              <a:rPr lang="en-GB" sz="1800" b="1" kern="0" dirty="0" smtClean="0">
                <a:solidFill>
                  <a:srgbClr val="000000"/>
                </a:solidFill>
                <a:latin typeface="Calibri" panose="020F0502020204030204" pitchFamily="34" charset="0"/>
                <a:cs typeface="Calibri" panose="020F0502020204030204" pitchFamily="34" charset="0"/>
                <a:sym typeface="Arial"/>
              </a:rPr>
              <a:t>straws #80-83 </a:t>
            </a:r>
            <a:r>
              <a:rPr lang="en-GB" sz="1800" kern="0" dirty="0" smtClean="0">
                <a:solidFill>
                  <a:srgbClr val="000000"/>
                </a:solidFill>
                <a:latin typeface="Calibri" panose="020F0502020204030204" pitchFamily="34" charset="0"/>
                <a:cs typeface="Calibri" panose="020F0502020204030204" pitchFamily="34" charset="0"/>
                <a:sym typeface="Arial"/>
              </a:rPr>
              <a:t>saturates in current</a:t>
            </a: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a:solidFill>
                <a:srgbClr val="000000"/>
              </a:solidFill>
              <a:latin typeface="Calibri" panose="020F0502020204030204" pitchFamily="34" charset="0"/>
              <a:cs typeface="Calibri" panose="020F0502020204030204" pitchFamily="34" charset="0"/>
              <a:sym typeface="Arial"/>
            </a:endParaRPr>
          </a:p>
        </p:txBody>
      </p:sp>
      <p:pic>
        <p:nvPicPr>
          <p:cNvPr id="6" name="Immagine 5"/>
          <p:cNvPicPr>
            <a:picLocks noChangeAspect="1"/>
          </p:cNvPicPr>
          <p:nvPr/>
        </p:nvPicPr>
        <p:blipFill rotWithShape="1">
          <a:blip r:embed="rId3"/>
          <a:srcRect t="11692" b="44791"/>
          <a:stretch/>
        </p:blipFill>
        <p:spPr>
          <a:xfrm>
            <a:off x="3609586" y="2877307"/>
            <a:ext cx="2355561" cy="2279905"/>
          </a:xfrm>
          <a:prstGeom prst="rect">
            <a:avLst/>
          </a:prstGeom>
        </p:spPr>
      </p:pic>
      <p:pic>
        <p:nvPicPr>
          <p:cNvPr id="1026" name="Picture 2" descr="https://lh3.googleusercontent.com/Ux3xxNpCdX3lTL7OCpSr_tkfIm0elnhhli-y638biY_O5RDU1Wk_E_0VZ6dvIRYHTg0ACyHkk7o6XT6CvM3N32pw5GT62M1FJzSYsTVcjnYndeO69V2xousD6p3xDNX4TuBZ-blaVPzh8_imYv_HTo5-zGMDPDfolPsi1gDU_b8ztU3w3I1R5bLLGrolzeJ_nKZFr4CyQSmjuFsxlNmCufaPGb79dk2Lsed71lDWafd8nyrnGxbnRUsJusdYwVp1s2oLWtRyLXUjXmcNeKWZX4affJt5oaE4dX1K2h-YfqRCKaoBN5j860WTFq8tl5LarLM6-BQcg1G13353PJ8iZQuiTozcPqTOnRBnX8sGREro8rG2tQQdueleSPIWdBybYtISX0LYc92c4V69BgOjCinL7r5ubmSKXG3YjkfXbKJMpCwXTyyxR-Vl1r9blUUCuARQKymaOOwXpVZipyPfyBEX8npkc8xCOa4U7xUICO2TnM72GtYexYpA-p1YJlPzBJX7_lRHb-phlbp8_85pvXUg7hcO29MFVqEqKaUR279jigXahIfyuDpuT-CpVDQO_T2jdNv3S9kM_N13Rka5XPQtq6EWIv06JFF2XLMMkArISZLW97yuji5McLoPvDQsZTXb2iMbxErkagfhxSpIiMjK7zSgNr_QuxpLw-QqB2aZupRMzS-zCrMqi7Uc0WYyMj8uTshyzx4zy-dyxawWXEOdIMA6sFoK-aNTCz0W0QtCxBwJnQmNSHlcUoU8qXdr4bhQr0r5TRXP3-VFfqtTcTavKYDjzuWTLi5L=w407-h903-no?authuser=0"/>
          <p:cNvPicPr>
            <a:picLocks noChangeAspect="1" noChangeArrowheads="1"/>
          </p:cNvPicPr>
          <p:nvPr/>
        </p:nvPicPr>
        <p:blipFill rotWithShape="1">
          <a:blip r:embed="rId4">
            <a:extLst>
              <a:ext uri="{28A0092B-C50C-407E-A947-70E740481C1C}">
                <a14:useLocalDpi xmlns:a14="http://schemas.microsoft.com/office/drawing/2010/main" val="0"/>
              </a:ext>
            </a:extLst>
          </a:blip>
          <a:srcRect t="1439" r="-337" b="47814"/>
          <a:stretch/>
        </p:blipFill>
        <p:spPr bwMode="auto">
          <a:xfrm>
            <a:off x="6763639" y="2877308"/>
            <a:ext cx="2026793" cy="22799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kqJeZL4wdxoLYYO_MA95mzi2Xej5_QG0CB1VuS4YIjsQGLLtYikGiN9uanyGpVyhBJti-ExBFz9dWiwVVUtoJ9M9Kikge8KNDhDLC2nZLcMIL_dELcpigUicfFi3TOstHQm79zokD5SpHs6FNh8ueo7zD7tHHxFDPcPim0T_6idCpQB94vafRWr_7kdZ40vID54-w_kdfktkxdhGuyY9_kK4TEtriV-yRpRJfkt2HLqDMN-jBtL7kogEALrYSQffCKXGBJz5ZrNsQl5Hjj5CFZjKUqRRu5m5LQxZ-aGp6PPMmMS7g5FP2GbkK_bI6FtSvWHu4GWd1ueh9_MQYgGQdz43yuXVz6AfrnoZ0y97NYhiByUC0C1qA49I14lZLMq5P0fVDEAmrBEokFu7Lh0WkmxmF56dA9gxt3mnMPssbmdDl5fCzZcBdM_lTrkgkNnDzrDyRUr-0eggSNcb5sszpSGZfhsisgwPAK7m0-JlsuOUfOUgjRP6iNbBuqSoUi7MC1aQoo-vYlUr6oF_L8zac3G4ugMwP6bh4uJd9Hov9BcsRMl-LXHiwesFTApZeqVEcmNrfX1s-z7Uohc7tEkmFdWXadZ3n35CEih6bCLYNGgKlUgAnZ3AigbHPqknrU098Q0Fk_lsAdvGGQmj55x1RWgdXyzf3QwCDGaRP9QSnr64q61-vZdab2cEbSWgbEGaHNxnJGehVzaNicvU8tP0jqZ3B3UnR0QwyxwWhP9yFHLhm4cX21o6SnfOhzh_2hXH2xDzTa8qbfzfLPjTi-Fssk1AQiMK6hUzm87e=w408-h903-no?authuser=0"/>
          <p:cNvPicPr>
            <a:picLocks noChangeAspect="1" noChangeArrowheads="1"/>
          </p:cNvPicPr>
          <p:nvPr/>
        </p:nvPicPr>
        <p:blipFill rotWithShape="1">
          <a:blip r:embed="rId5">
            <a:extLst>
              <a:ext uri="{28A0092B-C50C-407E-A947-70E740481C1C}">
                <a14:useLocalDpi xmlns:a14="http://schemas.microsoft.com/office/drawing/2010/main" val="0"/>
              </a:ext>
            </a:extLst>
          </a:blip>
          <a:srcRect b="54761"/>
          <a:stretch/>
        </p:blipFill>
        <p:spPr bwMode="auto">
          <a:xfrm>
            <a:off x="636588" y="2877307"/>
            <a:ext cx="2271459" cy="227990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636587" y="5260290"/>
            <a:ext cx="577897" cy="307777"/>
          </a:xfrm>
          <a:prstGeom prst="rect">
            <a:avLst/>
          </a:prstGeom>
          <a:noFill/>
        </p:spPr>
        <p:txBody>
          <a:bodyPr wrap="square" rtlCol="0">
            <a:spAutoFit/>
          </a:bodyPr>
          <a:lstStyle/>
          <a:p>
            <a:pPr defTabSz="914400" fontAlgn="auto">
              <a:spcBef>
                <a:spcPts val="0"/>
              </a:spcBef>
              <a:spcAft>
                <a:spcPts val="0"/>
              </a:spcAft>
              <a:buClr>
                <a:srgbClr val="000000"/>
              </a:buClr>
              <a:buFont typeface="Arial"/>
              <a:buNone/>
            </a:pPr>
            <a:r>
              <a:rPr lang="en-GB" sz="1400" kern="0" dirty="0" smtClean="0">
                <a:solidFill>
                  <a:srgbClr val="000000"/>
                </a:solidFill>
                <a:latin typeface="Arial"/>
                <a:cs typeface="Arial"/>
                <a:sym typeface="Arial"/>
              </a:rPr>
              <a:t>Z39</a:t>
            </a:r>
            <a:endParaRPr lang="en-GB" sz="1400" kern="0" dirty="0">
              <a:solidFill>
                <a:srgbClr val="000000"/>
              </a:solidFill>
              <a:latin typeface="Arial"/>
              <a:cs typeface="Arial"/>
              <a:sym typeface="Arial"/>
            </a:endParaRPr>
          </a:p>
        </p:txBody>
      </p:sp>
      <p:sp>
        <p:nvSpPr>
          <p:cNvPr id="15" name="CasellaDiTesto 14"/>
          <p:cNvSpPr txBox="1"/>
          <p:nvPr/>
        </p:nvSpPr>
        <p:spPr>
          <a:xfrm>
            <a:off x="3609586" y="5260292"/>
            <a:ext cx="758952" cy="307777"/>
          </a:xfrm>
          <a:prstGeom prst="rect">
            <a:avLst/>
          </a:prstGeom>
          <a:noFill/>
        </p:spPr>
        <p:txBody>
          <a:bodyPr wrap="square" rtlCol="0">
            <a:spAutoFit/>
          </a:bodyPr>
          <a:lstStyle/>
          <a:p>
            <a:pPr defTabSz="914400" fontAlgn="auto">
              <a:spcBef>
                <a:spcPts val="0"/>
              </a:spcBef>
              <a:spcAft>
                <a:spcPts val="0"/>
              </a:spcAft>
              <a:buClr>
                <a:srgbClr val="000000"/>
              </a:buClr>
              <a:buFont typeface="Arial"/>
              <a:buNone/>
            </a:pPr>
            <a:r>
              <a:rPr lang="en-GB" sz="1400" kern="0" dirty="0">
                <a:solidFill>
                  <a:srgbClr val="000000"/>
                </a:solidFill>
                <a:latin typeface="Arial"/>
                <a:cs typeface="Arial"/>
                <a:sym typeface="Arial"/>
              </a:rPr>
              <a:t>Z40</a:t>
            </a:r>
          </a:p>
        </p:txBody>
      </p:sp>
      <p:sp>
        <p:nvSpPr>
          <p:cNvPr id="17" name="CasellaDiTesto 16"/>
          <p:cNvSpPr txBox="1"/>
          <p:nvPr/>
        </p:nvSpPr>
        <p:spPr>
          <a:xfrm>
            <a:off x="6763639" y="5260291"/>
            <a:ext cx="758952" cy="307777"/>
          </a:xfrm>
          <a:prstGeom prst="rect">
            <a:avLst/>
          </a:prstGeom>
          <a:noFill/>
        </p:spPr>
        <p:txBody>
          <a:bodyPr wrap="square" rtlCol="0">
            <a:spAutoFit/>
          </a:bodyPr>
          <a:lstStyle/>
          <a:p>
            <a:pPr defTabSz="914400" fontAlgn="auto">
              <a:spcBef>
                <a:spcPts val="0"/>
              </a:spcBef>
              <a:spcAft>
                <a:spcPts val="0"/>
              </a:spcAft>
              <a:buClr>
                <a:srgbClr val="000000"/>
              </a:buClr>
              <a:buFont typeface="Arial"/>
              <a:buNone/>
            </a:pPr>
            <a:r>
              <a:rPr lang="en-GB" sz="1400" kern="0" dirty="0" smtClean="0">
                <a:solidFill>
                  <a:srgbClr val="000000"/>
                </a:solidFill>
                <a:latin typeface="Arial"/>
                <a:cs typeface="Arial"/>
                <a:sym typeface="Arial"/>
              </a:rPr>
              <a:t>Z41</a:t>
            </a:r>
            <a:endParaRPr lang="en-GB" sz="1400" kern="0" dirty="0">
              <a:solidFill>
                <a:srgbClr val="000000"/>
              </a:solidFill>
              <a:latin typeface="Arial"/>
              <a:cs typeface="Arial"/>
              <a:sym typeface="Arial"/>
            </a:endParaRPr>
          </a:p>
        </p:txBody>
      </p:sp>
      <p:sp>
        <p:nvSpPr>
          <p:cNvPr id="23" name="CasellaDiTesto 22"/>
          <p:cNvSpPr txBox="1"/>
          <p:nvPr/>
        </p:nvSpPr>
        <p:spPr>
          <a:xfrm>
            <a:off x="2589605" y="3005063"/>
            <a:ext cx="871728" cy="523220"/>
          </a:xfrm>
          <a:prstGeom prst="rect">
            <a:avLst/>
          </a:prstGeom>
          <a:noFill/>
        </p:spPr>
        <p:txBody>
          <a:bodyPr wrap="square" rtlCol="0">
            <a:spAutoFit/>
          </a:bodyPr>
          <a:lstStyle/>
          <a:p>
            <a:pPr defTabSz="914400" fontAlgn="auto">
              <a:spcBef>
                <a:spcPts val="0"/>
              </a:spcBef>
              <a:spcAft>
                <a:spcPts val="0"/>
              </a:spcAft>
              <a:buClr>
                <a:srgbClr val="000000"/>
              </a:buClr>
              <a:buFont typeface="Arial"/>
              <a:buNone/>
            </a:pPr>
            <a:r>
              <a:rPr lang="en-GB" sz="1400" b="1" kern="0" dirty="0" smtClean="0">
                <a:solidFill>
                  <a:srgbClr val="000000"/>
                </a:solidFill>
                <a:latin typeface="Arial"/>
                <a:cs typeface="Arial"/>
                <a:sym typeface="Arial"/>
              </a:rPr>
              <a:t>Straws #80-83</a:t>
            </a:r>
            <a:endParaRPr lang="en-GB" sz="1400" b="1" kern="0" dirty="0">
              <a:solidFill>
                <a:srgbClr val="000000"/>
              </a:solidFill>
              <a:latin typeface="Arial"/>
              <a:cs typeface="Arial"/>
              <a:sym typeface="Arial"/>
            </a:endParaRPr>
          </a:p>
        </p:txBody>
      </p:sp>
      <p:sp>
        <p:nvSpPr>
          <p:cNvPr id="28" name="Freccia in giù 27"/>
          <p:cNvSpPr/>
          <p:nvPr/>
        </p:nvSpPr>
        <p:spPr>
          <a:xfrm rot="3498793" flipV="1">
            <a:off x="1306393" y="4788960"/>
            <a:ext cx="180000" cy="737656"/>
          </a:xfrm>
          <a:prstGeom prst="downArrow">
            <a:avLst/>
          </a:prstGeom>
          <a:solidFill>
            <a:srgbClr val="97D7EB"/>
          </a:solidFill>
          <a:ln>
            <a:solidFill>
              <a:srgbClr val="004D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fontAlgn="auto">
              <a:spcBef>
                <a:spcPts val="0"/>
              </a:spcBef>
              <a:spcAft>
                <a:spcPts val="0"/>
              </a:spcAft>
              <a:buClr>
                <a:srgbClr val="000000"/>
              </a:buClr>
              <a:buFont typeface="Arial"/>
              <a:buNone/>
            </a:pPr>
            <a:endParaRPr lang="en-GB" sz="1400" kern="0">
              <a:solidFill>
                <a:srgbClr val="FFFFFF"/>
              </a:solidFill>
              <a:sym typeface="Arial"/>
            </a:endParaRPr>
          </a:p>
        </p:txBody>
      </p:sp>
      <p:sp>
        <p:nvSpPr>
          <p:cNvPr id="30" name="Freccia in giù 29"/>
          <p:cNvSpPr/>
          <p:nvPr/>
        </p:nvSpPr>
        <p:spPr>
          <a:xfrm rot="2211372" flipV="1">
            <a:off x="4146928" y="4821128"/>
            <a:ext cx="180000" cy="560391"/>
          </a:xfrm>
          <a:prstGeom prst="downArrow">
            <a:avLst/>
          </a:prstGeom>
          <a:solidFill>
            <a:srgbClr val="97D7EB"/>
          </a:solidFill>
          <a:ln w="25400">
            <a:solidFill>
              <a:srgbClr val="004D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fontAlgn="auto">
              <a:spcBef>
                <a:spcPts val="0"/>
              </a:spcBef>
              <a:spcAft>
                <a:spcPts val="0"/>
              </a:spcAft>
              <a:buClr>
                <a:srgbClr val="000000"/>
              </a:buClr>
              <a:buFont typeface="Arial"/>
              <a:buNone/>
            </a:pPr>
            <a:endParaRPr lang="en-GB" sz="1400" kern="0">
              <a:solidFill>
                <a:srgbClr val="FFFFFF"/>
              </a:solidFill>
              <a:sym typeface="Arial"/>
            </a:endParaRPr>
          </a:p>
        </p:txBody>
      </p:sp>
      <p:sp>
        <p:nvSpPr>
          <p:cNvPr id="31" name="Freccia in giù 30"/>
          <p:cNvSpPr/>
          <p:nvPr/>
        </p:nvSpPr>
        <p:spPr>
          <a:xfrm rot="1794741" flipH="1" flipV="1">
            <a:off x="7256948" y="4568543"/>
            <a:ext cx="180000" cy="809391"/>
          </a:xfrm>
          <a:prstGeom prst="downArrow">
            <a:avLst/>
          </a:prstGeom>
          <a:solidFill>
            <a:srgbClr val="97D7EB"/>
          </a:solidFill>
          <a:ln>
            <a:solidFill>
              <a:srgbClr val="004D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fontAlgn="auto">
              <a:spcBef>
                <a:spcPts val="0"/>
              </a:spcBef>
              <a:spcAft>
                <a:spcPts val="0"/>
              </a:spcAft>
              <a:buClr>
                <a:srgbClr val="000000"/>
              </a:buClr>
              <a:buFont typeface="Arial"/>
              <a:buNone/>
            </a:pPr>
            <a:endParaRPr lang="en-GB" sz="1400" kern="0">
              <a:solidFill>
                <a:srgbClr val="FFFFFF"/>
              </a:solidFill>
              <a:sym typeface="Arial"/>
            </a:endParaRPr>
          </a:p>
        </p:txBody>
      </p:sp>
      <p:sp>
        <p:nvSpPr>
          <p:cNvPr id="33" name="Freccia in giù 32"/>
          <p:cNvSpPr/>
          <p:nvPr/>
        </p:nvSpPr>
        <p:spPr>
          <a:xfrm rot="13378395" flipV="1">
            <a:off x="2496094" y="3387296"/>
            <a:ext cx="187023" cy="633625"/>
          </a:xfrm>
          <a:prstGeom prst="downArrow">
            <a:avLst/>
          </a:prstGeom>
          <a:solidFill>
            <a:srgbClr val="97D7EB"/>
          </a:solidFill>
          <a:ln>
            <a:solidFill>
              <a:srgbClr val="004D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fontAlgn="auto">
              <a:spcBef>
                <a:spcPts val="0"/>
              </a:spcBef>
              <a:spcAft>
                <a:spcPts val="0"/>
              </a:spcAft>
              <a:buClr>
                <a:srgbClr val="000000"/>
              </a:buClr>
              <a:buFont typeface="Arial"/>
              <a:buNone/>
            </a:pPr>
            <a:endParaRPr lang="en-GB" sz="1400" kern="0">
              <a:solidFill>
                <a:srgbClr val="FFFFFF"/>
              </a:solidFill>
              <a:sym typeface="Arial"/>
            </a:endParaRPr>
          </a:p>
        </p:txBody>
      </p:sp>
      <p:sp>
        <p:nvSpPr>
          <p:cNvPr id="34" name="CasellaDiTesto 33"/>
          <p:cNvSpPr txBox="1"/>
          <p:nvPr/>
        </p:nvSpPr>
        <p:spPr>
          <a:xfrm>
            <a:off x="5677536" y="3529071"/>
            <a:ext cx="871728" cy="523220"/>
          </a:xfrm>
          <a:prstGeom prst="rect">
            <a:avLst/>
          </a:prstGeom>
          <a:noFill/>
        </p:spPr>
        <p:txBody>
          <a:bodyPr wrap="square" rtlCol="0">
            <a:spAutoFit/>
          </a:bodyPr>
          <a:lstStyle/>
          <a:p>
            <a:pPr defTabSz="914400" fontAlgn="auto">
              <a:spcBef>
                <a:spcPts val="0"/>
              </a:spcBef>
              <a:spcAft>
                <a:spcPts val="0"/>
              </a:spcAft>
              <a:buClr>
                <a:srgbClr val="000000"/>
              </a:buClr>
              <a:buFont typeface="Arial"/>
              <a:buNone/>
            </a:pPr>
            <a:r>
              <a:rPr lang="en-GB" sz="1400" b="1" kern="0" dirty="0" smtClean="0">
                <a:solidFill>
                  <a:srgbClr val="000000"/>
                </a:solidFill>
                <a:latin typeface="Arial"/>
                <a:cs typeface="Arial"/>
                <a:sym typeface="Arial"/>
              </a:rPr>
              <a:t>Straws #80-83</a:t>
            </a:r>
            <a:endParaRPr lang="en-GB" sz="1400" b="1" kern="0" dirty="0">
              <a:solidFill>
                <a:srgbClr val="000000"/>
              </a:solidFill>
              <a:latin typeface="Arial"/>
              <a:cs typeface="Arial"/>
              <a:sym typeface="Arial"/>
            </a:endParaRPr>
          </a:p>
        </p:txBody>
      </p:sp>
      <p:sp>
        <p:nvSpPr>
          <p:cNvPr id="35" name="Freccia in giù 34"/>
          <p:cNvSpPr/>
          <p:nvPr/>
        </p:nvSpPr>
        <p:spPr>
          <a:xfrm rot="13378395" flipV="1">
            <a:off x="5584025" y="3911304"/>
            <a:ext cx="187023" cy="633625"/>
          </a:xfrm>
          <a:prstGeom prst="downArrow">
            <a:avLst/>
          </a:prstGeom>
          <a:solidFill>
            <a:srgbClr val="97D7EB"/>
          </a:solidFill>
          <a:ln>
            <a:solidFill>
              <a:srgbClr val="004D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fontAlgn="auto">
              <a:spcBef>
                <a:spcPts val="0"/>
              </a:spcBef>
              <a:spcAft>
                <a:spcPts val="0"/>
              </a:spcAft>
              <a:buClr>
                <a:srgbClr val="000000"/>
              </a:buClr>
              <a:buFont typeface="Arial"/>
              <a:buNone/>
            </a:pPr>
            <a:endParaRPr lang="en-GB" sz="1400" kern="0">
              <a:solidFill>
                <a:srgbClr val="FFFFFF"/>
              </a:solidFill>
              <a:sym typeface="Arial"/>
            </a:endParaRPr>
          </a:p>
        </p:txBody>
      </p:sp>
      <p:sp>
        <p:nvSpPr>
          <p:cNvPr id="36" name="CasellaDiTesto 35"/>
          <p:cNvSpPr txBox="1"/>
          <p:nvPr/>
        </p:nvSpPr>
        <p:spPr>
          <a:xfrm>
            <a:off x="8473271" y="3266673"/>
            <a:ext cx="871728" cy="523220"/>
          </a:xfrm>
          <a:prstGeom prst="rect">
            <a:avLst/>
          </a:prstGeom>
          <a:noFill/>
        </p:spPr>
        <p:txBody>
          <a:bodyPr wrap="square" rtlCol="0">
            <a:spAutoFit/>
          </a:bodyPr>
          <a:lstStyle/>
          <a:p>
            <a:pPr defTabSz="914400" fontAlgn="auto">
              <a:spcBef>
                <a:spcPts val="0"/>
              </a:spcBef>
              <a:spcAft>
                <a:spcPts val="0"/>
              </a:spcAft>
              <a:buClr>
                <a:srgbClr val="000000"/>
              </a:buClr>
              <a:buFont typeface="Arial"/>
              <a:buNone/>
            </a:pPr>
            <a:r>
              <a:rPr lang="en-GB" sz="1400" b="1" kern="0" dirty="0" smtClean="0">
                <a:solidFill>
                  <a:srgbClr val="000000"/>
                </a:solidFill>
                <a:latin typeface="Arial"/>
                <a:cs typeface="Arial"/>
                <a:sym typeface="Arial"/>
              </a:rPr>
              <a:t>Straws #80-83</a:t>
            </a:r>
            <a:endParaRPr lang="en-GB" sz="1400" b="1" kern="0" dirty="0">
              <a:solidFill>
                <a:srgbClr val="000000"/>
              </a:solidFill>
              <a:latin typeface="Arial"/>
              <a:cs typeface="Arial"/>
              <a:sym typeface="Arial"/>
            </a:endParaRPr>
          </a:p>
        </p:txBody>
      </p:sp>
      <p:sp>
        <p:nvSpPr>
          <p:cNvPr id="37" name="Freccia in giù 36"/>
          <p:cNvSpPr/>
          <p:nvPr/>
        </p:nvSpPr>
        <p:spPr>
          <a:xfrm rot="12304278" flipV="1">
            <a:off x="8572258" y="3789012"/>
            <a:ext cx="212646" cy="633625"/>
          </a:xfrm>
          <a:prstGeom prst="downArrow">
            <a:avLst/>
          </a:prstGeom>
          <a:solidFill>
            <a:srgbClr val="97D7EB"/>
          </a:solidFill>
          <a:ln>
            <a:solidFill>
              <a:srgbClr val="004D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fontAlgn="auto">
              <a:spcBef>
                <a:spcPts val="0"/>
              </a:spcBef>
              <a:spcAft>
                <a:spcPts val="0"/>
              </a:spcAft>
              <a:buClr>
                <a:srgbClr val="000000"/>
              </a:buClr>
              <a:buFont typeface="Arial"/>
              <a:buNone/>
            </a:pPr>
            <a:endParaRPr lang="en-GB" sz="1400" kern="0">
              <a:solidFill>
                <a:srgbClr val="FFFFFF"/>
              </a:solidFill>
              <a:sym typeface="Arial"/>
            </a:endParaRPr>
          </a:p>
        </p:txBody>
      </p:sp>
    </p:spTree>
    <p:extLst>
      <p:ext uri="{BB962C8B-B14F-4D97-AF65-F5344CB8AC3E}">
        <p14:creationId xmlns:p14="http://schemas.microsoft.com/office/powerpoint/2010/main" val="14537933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fld id="{00000000-1234-1234-1234-123412341234}" type="slidenum">
              <a:rPr lang="en-US" smtClean="0"/>
              <a:pPr/>
              <a:t>33</a:t>
            </a:fld>
            <a:endParaRPr lang="en-US"/>
          </a:p>
        </p:txBody>
      </p:sp>
      <p:sp>
        <p:nvSpPr>
          <p:cNvPr id="5" name="Titolo 4"/>
          <p:cNvSpPr>
            <a:spLocks noGrp="1"/>
          </p:cNvSpPr>
          <p:nvPr>
            <p:ph type="title"/>
          </p:nvPr>
        </p:nvSpPr>
        <p:spPr/>
        <p:txBody>
          <a:bodyPr/>
          <a:lstStyle/>
          <a:p>
            <a:r>
              <a:rPr lang="en-GB" dirty="0" smtClean="0"/>
              <a:t>08/12 </a:t>
            </a:r>
            <a:r>
              <a:rPr lang="en-GB" dirty="0"/>
              <a:t>P</a:t>
            </a:r>
            <a:r>
              <a:rPr lang="en-GB" dirty="0" smtClean="0"/>
              <a:t>edestal measurement</a:t>
            </a:r>
            <a:endParaRPr lang="en-GB" dirty="0"/>
          </a:p>
        </p:txBody>
      </p:sp>
      <p:sp>
        <p:nvSpPr>
          <p:cNvPr id="8" name="CasellaDiTesto 7"/>
          <p:cNvSpPr txBox="1"/>
          <p:nvPr/>
        </p:nvSpPr>
        <p:spPr>
          <a:xfrm>
            <a:off x="228600" y="839203"/>
            <a:ext cx="8915400" cy="5078313"/>
          </a:xfrm>
          <a:prstGeom prst="rect">
            <a:avLst/>
          </a:prstGeom>
          <a:noFill/>
        </p:spPr>
        <p:txBody>
          <a:bodyPr wrap="square" rtlCol="0">
            <a:spAutoFit/>
          </a:bodyPr>
          <a:lstStyle/>
          <a:p>
            <a:pPr marL="285750" indent="-285750" defTabSz="914400" fontAlgn="auto">
              <a:spcBef>
                <a:spcPts val="0"/>
              </a:spcBef>
              <a:spcAft>
                <a:spcPts val="0"/>
              </a:spcAft>
              <a:buClr>
                <a:srgbClr val="000000"/>
              </a:buClr>
              <a:buFont typeface="Arial" panose="020B0604020202020204" pitchFamily="34" charset="0"/>
              <a:buChar char="•"/>
            </a:pPr>
            <a:r>
              <a:rPr lang="en-GB" sz="1800" kern="0" dirty="0">
                <a:solidFill>
                  <a:srgbClr val="000000"/>
                </a:solidFill>
                <a:latin typeface="Calibri" panose="020F0502020204030204" pitchFamily="34" charset="0"/>
                <a:cs typeface="Calibri" panose="020F0502020204030204" pitchFamily="34" charset="0"/>
                <a:sym typeface="Arial"/>
              </a:rPr>
              <a:t>The problem is not in the slow amplifier. Moving the same slow amplifier to another slot it works. Using different slow amplifiers in Z40 they have the same issue.</a:t>
            </a: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smtClean="0">
              <a:solidFill>
                <a:srgbClr val="000000"/>
              </a:solidFill>
              <a:latin typeface="Calibri" panose="020F0502020204030204" pitchFamily="34" charset="0"/>
              <a:cs typeface="Calibri" panose="020F0502020204030204" pitchFamily="34" charset="0"/>
              <a:sym typeface="Arial"/>
            </a:endParaRPr>
          </a:p>
          <a:p>
            <a:pPr marL="285750" indent="-285750" defTabSz="914400" fontAlgn="auto">
              <a:spcBef>
                <a:spcPts val="0"/>
              </a:spcBef>
              <a:spcAft>
                <a:spcPts val="0"/>
              </a:spcAft>
              <a:buClr>
                <a:srgbClr val="000000"/>
              </a:buClr>
              <a:buFont typeface="Arial" panose="020B0604020202020204" pitchFamily="34" charset="0"/>
              <a:buChar char="•"/>
            </a:pPr>
            <a:r>
              <a:rPr lang="en-GB" sz="1800" kern="0" dirty="0" smtClean="0">
                <a:solidFill>
                  <a:srgbClr val="000000"/>
                </a:solidFill>
                <a:latin typeface="Calibri" panose="020F0502020204030204" pitchFamily="34" charset="0"/>
                <a:cs typeface="Calibri" panose="020F0502020204030204" pitchFamily="34" charset="0"/>
                <a:sym typeface="Arial"/>
              </a:rPr>
              <a:t>Placing the same S.A. on Z39, Z40, Z41 connected to the same </a:t>
            </a:r>
            <a:r>
              <a:rPr lang="en-GB" sz="1800" b="1" kern="0" dirty="0" smtClean="0">
                <a:solidFill>
                  <a:srgbClr val="000000"/>
                </a:solidFill>
                <a:latin typeface="Calibri" panose="020F0502020204030204" pitchFamily="34" charset="0"/>
                <a:cs typeface="Calibri" panose="020F0502020204030204" pitchFamily="34" charset="0"/>
                <a:sym typeface="Arial"/>
              </a:rPr>
              <a:t>straw #80</a:t>
            </a:r>
            <a:r>
              <a:rPr lang="en-GB" sz="1800" kern="0" dirty="0" smtClean="0">
                <a:solidFill>
                  <a:srgbClr val="000000"/>
                </a:solidFill>
                <a:latin typeface="Calibri" panose="020F0502020204030204" pitchFamily="34" charset="0"/>
                <a:cs typeface="Calibri" panose="020F0502020204030204" pitchFamily="34" charset="0"/>
                <a:sym typeface="Arial"/>
              </a:rPr>
              <a:t> saturates in current</a:t>
            </a:r>
          </a:p>
          <a:p>
            <a:pPr defTabSz="914400" fontAlgn="auto">
              <a:spcBef>
                <a:spcPts val="0"/>
              </a:spcBef>
              <a:spcAft>
                <a:spcPts val="0"/>
              </a:spcAft>
              <a:buClr>
                <a:srgbClr val="000000"/>
              </a:buClr>
            </a:pPr>
            <a:endParaRPr lang="en-GB" sz="1800" kern="0" dirty="0" smtClean="0">
              <a:solidFill>
                <a:srgbClr val="000000"/>
              </a:solidFill>
              <a:latin typeface="Calibri" panose="020F0502020204030204" pitchFamily="34" charset="0"/>
              <a:cs typeface="Calibri" panose="020F0502020204030204" pitchFamily="34" charset="0"/>
              <a:sym typeface="Arial"/>
            </a:endParaRPr>
          </a:p>
          <a:p>
            <a:pPr marL="285750" indent="-285750" defTabSz="914400" fontAlgn="auto">
              <a:spcBef>
                <a:spcPts val="0"/>
              </a:spcBef>
              <a:spcAft>
                <a:spcPts val="0"/>
              </a:spcAft>
              <a:buClr>
                <a:srgbClr val="000000"/>
              </a:buClr>
              <a:buFont typeface="Arial" panose="020B0604020202020204" pitchFamily="34" charset="0"/>
              <a:buChar char="•"/>
            </a:pPr>
            <a:r>
              <a:rPr lang="en-GB" sz="1800" kern="0" dirty="0" smtClean="0">
                <a:solidFill>
                  <a:srgbClr val="000000"/>
                </a:solidFill>
                <a:latin typeface="Calibri" panose="020F0502020204030204" pitchFamily="34" charset="0"/>
                <a:cs typeface="Calibri" panose="020F0502020204030204" pitchFamily="34" charset="0"/>
                <a:sym typeface="Arial"/>
              </a:rPr>
              <a:t>The problem is not in Z40, it seems to be in the straw</a:t>
            </a: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smtClean="0">
              <a:solidFill>
                <a:srgbClr val="000000"/>
              </a:solidFill>
              <a:latin typeface="Calibri" panose="020F0502020204030204" pitchFamily="34" charset="0"/>
              <a:cs typeface="Calibri" panose="020F0502020204030204" pitchFamily="34" charset="0"/>
              <a:sym typeface="Arial"/>
            </a:endParaRP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smtClean="0">
              <a:solidFill>
                <a:srgbClr val="000000"/>
              </a:solidFill>
              <a:latin typeface="Calibri" panose="020F0502020204030204" pitchFamily="34" charset="0"/>
              <a:cs typeface="Calibri" panose="020F0502020204030204" pitchFamily="34" charset="0"/>
              <a:sym typeface="Arial"/>
            </a:endParaRP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a:solidFill>
                <a:srgbClr val="000000"/>
              </a:solidFill>
              <a:latin typeface="Calibri" panose="020F0502020204030204" pitchFamily="34" charset="0"/>
              <a:cs typeface="Calibri" panose="020F0502020204030204" pitchFamily="34" charset="0"/>
              <a:sym typeface="Arial"/>
            </a:endParaRP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smtClean="0">
              <a:solidFill>
                <a:srgbClr val="000000"/>
              </a:solidFill>
              <a:latin typeface="Calibri" panose="020F0502020204030204" pitchFamily="34" charset="0"/>
              <a:cs typeface="Calibri" panose="020F0502020204030204" pitchFamily="34" charset="0"/>
              <a:sym typeface="Arial"/>
            </a:endParaRPr>
          </a:p>
          <a:p>
            <a:pPr marL="285750" indent="-285750" defTabSz="914400" fontAlgn="auto">
              <a:spcBef>
                <a:spcPts val="0"/>
              </a:spcBef>
              <a:spcAft>
                <a:spcPts val="0"/>
              </a:spcAft>
              <a:buClr>
                <a:srgbClr val="000000"/>
              </a:buClr>
              <a:buFont typeface="Arial" panose="020B0604020202020204" pitchFamily="34" charset="0"/>
              <a:buChar char="•"/>
            </a:pPr>
            <a:r>
              <a:rPr lang="en-GB" sz="1800" kern="0" dirty="0" smtClean="0">
                <a:solidFill>
                  <a:srgbClr val="000000"/>
                </a:solidFill>
                <a:latin typeface="Calibri" panose="020F0502020204030204" pitchFamily="34" charset="0"/>
                <a:cs typeface="Calibri" panose="020F0502020204030204" pitchFamily="34" charset="0"/>
                <a:sym typeface="Arial"/>
              </a:rPr>
              <a:t>We checked </a:t>
            </a:r>
            <a:r>
              <a:rPr lang="en-GB" sz="1800" b="1" kern="0" dirty="0" smtClean="0">
                <a:solidFill>
                  <a:srgbClr val="000000"/>
                </a:solidFill>
                <a:latin typeface="Calibri" panose="020F0502020204030204" pitchFamily="34" charset="0"/>
                <a:cs typeface="Calibri" panose="020F0502020204030204" pitchFamily="34" charset="0"/>
                <a:sym typeface="Arial"/>
              </a:rPr>
              <a:t>connectivity</a:t>
            </a:r>
            <a:r>
              <a:rPr lang="en-GB" sz="1800" kern="0" dirty="0" smtClean="0">
                <a:solidFill>
                  <a:srgbClr val="000000"/>
                </a:solidFill>
                <a:latin typeface="Calibri" panose="020F0502020204030204" pitchFamily="34" charset="0"/>
                <a:cs typeface="Calibri" panose="020F0502020204030204" pitchFamily="34" charset="0"/>
                <a:sym typeface="Arial"/>
              </a:rPr>
              <a:t> in the straw with the </a:t>
            </a:r>
            <a:r>
              <a:rPr lang="en-GB" sz="1800" kern="0" dirty="0" err="1" smtClean="0">
                <a:solidFill>
                  <a:srgbClr val="000000"/>
                </a:solidFill>
                <a:latin typeface="Calibri" panose="020F0502020204030204" pitchFamily="34" charset="0"/>
                <a:cs typeface="Calibri" panose="020F0502020204030204" pitchFamily="34" charset="0"/>
                <a:sym typeface="Arial"/>
              </a:rPr>
              <a:t>multimeter</a:t>
            </a:r>
            <a:r>
              <a:rPr lang="en-GB" sz="1800" kern="0" dirty="0" smtClean="0">
                <a:solidFill>
                  <a:srgbClr val="000000"/>
                </a:solidFill>
                <a:latin typeface="Calibri" panose="020F0502020204030204" pitchFamily="34" charset="0"/>
                <a:cs typeface="Calibri" panose="020F0502020204030204" pitchFamily="34" charset="0"/>
                <a:sym typeface="Arial"/>
              </a:rPr>
              <a:t> and that was good (same values of all the other straws)</a:t>
            </a: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smtClean="0">
              <a:solidFill>
                <a:srgbClr val="000000"/>
              </a:solidFill>
              <a:latin typeface="Calibri" panose="020F0502020204030204" pitchFamily="34" charset="0"/>
              <a:cs typeface="Calibri" panose="020F0502020204030204" pitchFamily="34" charset="0"/>
              <a:sym typeface="Arial"/>
            </a:endParaRPr>
          </a:p>
          <a:p>
            <a:pPr marL="285750" indent="-285750" defTabSz="914400" fontAlgn="auto">
              <a:spcBef>
                <a:spcPts val="0"/>
              </a:spcBef>
              <a:spcAft>
                <a:spcPts val="0"/>
              </a:spcAft>
              <a:buClr>
                <a:srgbClr val="000000"/>
              </a:buClr>
              <a:buFont typeface="Arial" panose="020B0604020202020204" pitchFamily="34" charset="0"/>
              <a:buChar char="•"/>
            </a:pPr>
            <a:r>
              <a:rPr lang="en-GB" sz="1800" kern="0" dirty="0" smtClean="0">
                <a:solidFill>
                  <a:srgbClr val="000000"/>
                </a:solidFill>
                <a:latin typeface="Calibri" panose="020F0502020204030204" pitchFamily="34" charset="0"/>
                <a:cs typeface="Calibri" panose="020F0502020204030204" pitchFamily="34" charset="0"/>
                <a:sym typeface="Arial"/>
              </a:rPr>
              <a:t>We checked </a:t>
            </a:r>
            <a:r>
              <a:rPr lang="en-GB" sz="1800" b="1" kern="0" dirty="0" smtClean="0">
                <a:solidFill>
                  <a:srgbClr val="000000"/>
                </a:solidFill>
                <a:latin typeface="Calibri" panose="020F0502020204030204" pitchFamily="34" charset="0"/>
                <a:cs typeface="Calibri" panose="020F0502020204030204" pitchFamily="34" charset="0"/>
                <a:sym typeface="Arial"/>
              </a:rPr>
              <a:t>contact</a:t>
            </a:r>
            <a:r>
              <a:rPr lang="en-GB" sz="1800" kern="0" dirty="0" smtClean="0">
                <a:solidFill>
                  <a:srgbClr val="000000"/>
                </a:solidFill>
                <a:latin typeface="Calibri" panose="020F0502020204030204" pitchFamily="34" charset="0"/>
                <a:cs typeface="Calibri" panose="020F0502020204030204" pitchFamily="34" charset="0"/>
                <a:sym typeface="Arial"/>
              </a:rPr>
              <a:t> between the anode and the ground and the same behaviour was found in the other straws</a:t>
            </a: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smtClean="0">
              <a:solidFill>
                <a:srgbClr val="000000"/>
              </a:solidFill>
              <a:latin typeface="Calibri" panose="020F0502020204030204" pitchFamily="34" charset="0"/>
              <a:cs typeface="Calibri" panose="020F0502020204030204" pitchFamily="34" charset="0"/>
              <a:sym typeface="Arial"/>
            </a:endParaRP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smtClean="0">
              <a:solidFill>
                <a:srgbClr val="000000"/>
              </a:solidFill>
              <a:latin typeface="Calibri" panose="020F0502020204030204" pitchFamily="34" charset="0"/>
              <a:cs typeface="Calibri" panose="020F0502020204030204" pitchFamily="34" charset="0"/>
              <a:sym typeface="Arial"/>
            </a:endParaRPr>
          </a:p>
        </p:txBody>
      </p:sp>
      <p:sp>
        <p:nvSpPr>
          <p:cNvPr id="2" name="Freccia in giù 1"/>
          <p:cNvSpPr/>
          <p:nvPr/>
        </p:nvSpPr>
        <p:spPr>
          <a:xfrm>
            <a:off x="1160915" y="3186684"/>
            <a:ext cx="173736" cy="466344"/>
          </a:xfrm>
          <a:prstGeom prst="downArrow">
            <a:avLst/>
          </a:prstGeom>
          <a:solidFill>
            <a:srgbClr val="97D7EB"/>
          </a:solidFill>
          <a:ln>
            <a:solidFill>
              <a:srgbClr val="004D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fontAlgn="auto">
              <a:spcBef>
                <a:spcPts val="0"/>
              </a:spcBef>
              <a:spcAft>
                <a:spcPts val="0"/>
              </a:spcAft>
              <a:buClr>
                <a:srgbClr val="000000"/>
              </a:buClr>
              <a:buFont typeface="Arial"/>
              <a:buNone/>
            </a:pPr>
            <a:endParaRPr lang="en-GB" sz="1400" kern="0">
              <a:solidFill>
                <a:srgbClr val="FFFFFF"/>
              </a:solidFill>
              <a:sym typeface="Arial"/>
            </a:endParaRPr>
          </a:p>
        </p:txBody>
      </p:sp>
    </p:spTree>
    <p:extLst>
      <p:ext uri="{BB962C8B-B14F-4D97-AF65-F5344CB8AC3E}">
        <p14:creationId xmlns:p14="http://schemas.microsoft.com/office/powerpoint/2010/main" val="48007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fld id="{00000000-1234-1234-1234-123412341234}" type="slidenum">
              <a:rPr lang="en-US" smtClean="0"/>
              <a:pPr/>
              <a:t>34</a:t>
            </a:fld>
            <a:endParaRPr lang="en-US"/>
          </a:p>
        </p:txBody>
      </p:sp>
      <p:sp>
        <p:nvSpPr>
          <p:cNvPr id="5" name="Titolo 4"/>
          <p:cNvSpPr>
            <a:spLocks noGrp="1"/>
          </p:cNvSpPr>
          <p:nvPr>
            <p:ph type="title"/>
          </p:nvPr>
        </p:nvSpPr>
        <p:spPr/>
        <p:txBody>
          <a:bodyPr/>
          <a:lstStyle/>
          <a:p>
            <a:r>
              <a:rPr lang="en-GB" dirty="0" smtClean="0"/>
              <a:t>08/15 Short in straw 80 of panel MN084</a:t>
            </a:r>
            <a:endParaRPr lang="en-GB" dirty="0"/>
          </a:p>
        </p:txBody>
      </p:sp>
      <p:sp>
        <p:nvSpPr>
          <p:cNvPr id="8" name="CasellaDiTesto 7"/>
          <p:cNvSpPr txBox="1"/>
          <p:nvPr/>
        </p:nvSpPr>
        <p:spPr>
          <a:xfrm>
            <a:off x="228600" y="839203"/>
            <a:ext cx="8915400" cy="646331"/>
          </a:xfrm>
          <a:prstGeom prst="rect">
            <a:avLst/>
          </a:prstGeom>
          <a:noFill/>
        </p:spPr>
        <p:txBody>
          <a:bodyPr wrap="square" rtlCol="0">
            <a:spAutoFit/>
          </a:bodyPr>
          <a:lstStyle/>
          <a:p>
            <a:pPr marL="285750" indent="-285750" defTabSz="914400" fontAlgn="auto">
              <a:spcBef>
                <a:spcPts val="0"/>
              </a:spcBef>
              <a:spcAft>
                <a:spcPts val="0"/>
              </a:spcAft>
              <a:buClr>
                <a:srgbClr val="000000"/>
              </a:buClr>
              <a:buFont typeface="Arial" panose="020B0604020202020204" pitchFamily="34" charset="0"/>
              <a:buChar char="•"/>
            </a:pPr>
            <a:r>
              <a:rPr lang="en-GB" sz="1800" kern="0" dirty="0" smtClean="0">
                <a:solidFill>
                  <a:srgbClr val="000000"/>
                </a:solidFill>
                <a:latin typeface="Calibri" panose="020F0502020204030204" pitchFamily="34" charset="0"/>
                <a:cs typeface="Calibri" panose="020F0502020204030204" pitchFamily="34" charset="0"/>
                <a:sym typeface="Arial"/>
              </a:rPr>
              <a:t>Pigtail caused the </a:t>
            </a:r>
            <a:r>
              <a:rPr lang="en-GB" sz="1800" b="1" kern="0" dirty="0" smtClean="0">
                <a:solidFill>
                  <a:srgbClr val="000000"/>
                </a:solidFill>
                <a:latin typeface="Calibri" panose="020F0502020204030204" pitchFamily="34" charset="0"/>
                <a:cs typeface="Calibri" panose="020F0502020204030204" pitchFamily="34" charset="0"/>
                <a:sym typeface="Arial"/>
              </a:rPr>
              <a:t>short </a:t>
            </a:r>
            <a:r>
              <a:rPr lang="en-GB" sz="1800" kern="0" dirty="0" smtClean="0">
                <a:solidFill>
                  <a:srgbClr val="000000"/>
                </a:solidFill>
                <a:latin typeface="Calibri" panose="020F0502020204030204" pitchFamily="34" charset="0"/>
                <a:cs typeface="Calibri" panose="020F0502020204030204" pitchFamily="34" charset="0"/>
                <a:sym typeface="Arial"/>
              </a:rPr>
              <a:t>on wire </a:t>
            </a:r>
            <a:r>
              <a:rPr lang="en-GB" sz="1800" b="1" kern="0" dirty="0" smtClean="0">
                <a:solidFill>
                  <a:srgbClr val="000000"/>
                </a:solidFill>
                <a:latin typeface="Calibri" panose="020F0502020204030204" pitchFamily="34" charset="0"/>
                <a:cs typeface="Calibri" panose="020F0502020204030204" pitchFamily="34" charset="0"/>
                <a:sym typeface="Arial"/>
              </a:rPr>
              <a:t>#80 </a:t>
            </a:r>
            <a:r>
              <a:rPr lang="en-GB" sz="1800" kern="0" dirty="0" smtClean="0">
                <a:solidFill>
                  <a:srgbClr val="000000"/>
                </a:solidFill>
                <a:latin typeface="Calibri" panose="020F0502020204030204" pitchFamily="34" charset="0"/>
                <a:cs typeface="Calibri" panose="020F0502020204030204" pitchFamily="34" charset="0"/>
                <a:sym typeface="Arial"/>
              </a:rPr>
              <a:t>in panel MN084</a:t>
            </a:r>
            <a:endParaRPr lang="en-GB" sz="1800" b="1" kern="0" dirty="0" smtClean="0">
              <a:solidFill>
                <a:srgbClr val="000000"/>
              </a:solidFill>
              <a:latin typeface="Calibri" panose="020F0502020204030204" pitchFamily="34" charset="0"/>
              <a:cs typeface="Calibri" panose="020F0502020204030204" pitchFamily="34" charset="0"/>
              <a:sym typeface="Arial"/>
            </a:endParaRPr>
          </a:p>
          <a:p>
            <a:pPr marL="285750" indent="-285750" defTabSz="914400" fontAlgn="auto">
              <a:spcBef>
                <a:spcPts val="0"/>
              </a:spcBef>
              <a:spcAft>
                <a:spcPts val="0"/>
              </a:spcAft>
              <a:buClr>
                <a:srgbClr val="000000"/>
              </a:buClr>
              <a:buFont typeface="Arial" panose="020B0604020202020204" pitchFamily="34" charset="0"/>
              <a:buChar char="•"/>
            </a:pPr>
            <a:endParaRPr lang="en-GB" sz="1800" kern="0" dirty="0">
              <a:solidFill>
                <a:srgbClr val="000000"/>
              </a:solidFill>
              <a:latin typeface="Calibri" panose="020F0502020204030204" pitchFamily="34" charset="0"/>
              <a:cs typeface="Calibri" panose="020F0502020204030204" pitchFamily="34" charset="0"/>
              <a:sym typeface="Arial"/>
            </a:endParaRPr>
          </a:p>
        </p:txBody>
      </p:sp>
      <p:pic>
        <p:nvPicPr>
          <p:cNvPr id="1030" name="Picture 6" descr="https://lh3.googleusercontent.com/R9WUOEk3eRhhjv3aRxQvO4cpnZVo2w_4NP2foeRLDh2X25mL5Pbs5Qy401-p0UEDzoDjp9Upg-re26o3kLwFqU75rofv6Axqt8YPZ9bXDozw_TpQEZ5Hw_PWbio_n79hOfhBIXDbToWaAR6c-Uqmr_lEW0QSH6zCFaLTyBJlDC709S-75Q_-f-4Vt-vcs0vGr1A4nJATjMGnRZ2My9iMhipjG0FAR-8gejw8Kf1vPhpLY7Kry64JkOTAHgeXWiJ8y-D3ZAfAXmkx6QUchXPqEwEVCnnzQNc25XJZx3z0-h9OyeSpc7GtwiG-aPJWobWN3Mwx05XX7MBrLljVIDuRb5GkmevUr0EoQL40o_LgaMdLlm6gsuGU5WGE_kwyHQs8HRhM-7otBkW-6P3auBFkNuarFRuwVrdjL85AAi1-Ftm8npiOhy7zVmHarXDsXfiaQ3ax3vMMTZBOS4HQutDjSuebPSSzoFORH2c_zmJdrGugW1Tw5LoI6vtNImestmNfMnqq01oKZDZ8DmWQ4d_qkuVeIVaSinlymsGne6gPkcO8B6W2TZHsitcn74tDg2GHyILCh0hmATaZfvS_4_6qStw-W_sdbY-Qcxq5P4u1WhoAP6MlrvEIJD06g9YPgc_hVVEnFM9rBYp3ha4yImmzgbmm4OV8YW3J3lCmPNmhxfZHNjdE-c7-dB3YkzSaziVitAlP-327OE4ANN1YJUSMsU0pIFunPigeKU7ITwuTi4Y1BoJXC3vd_BGrxWHqDy8MDpslASfWk5ApqgDK7Warir8RwfPJus-0tr8r=w407-h903-no?authuser=0"/>
          <p:cNvPicPr>
            <a:picLocks noChangeAspect="1" noChangeArrowheads="1"/>
          </p:cNvPicPr>
          <p:nvPr/>
        </p:nvPicPr>
        <p:blipFill rotWithShape="1">
          <a:blip r:embed="rId3">
            <a:extLst>
              <a:ext uri="{28A0092B-C50C-407E-A947-70E740481C1C}">
                <a14:useLocalDpi xmlns:a14="http://schemas.microsoft.com/office/drawing/2010/main" val="0"/>
              </a:ext>
            </a:extLst>
          </a:blip>
          <a:srcRect t="41608" b="34169"/>
          <a:stretch/>
        </p:blipFill>
        <p:spPr bwMode="auto">
          <a:xfrm>
            <a:off x="429418" y="3715702"/>
            <a:ext cx="3867150" cy="20834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3.googleusercontent.com/tVijWzHvyCMkQs9ANDOVrlXprOstGBRSU-Sd_A5-9So2echYeSuNWaPH-8l2VLsN9guZGvHWx49R83JoRJJuFjV-5jGtBWKIwDr8fnnuanxV2zGsKe7ulrTL4hnK5TLI81ap67Hu6MlhsuP7TT4lGF90g_UgMH7crYjo5f_Udp21B45cXd4wpDCEEAm1oVWZflH6n9I7cyEQAN5vpAa1L-33eZC8V3s4ZIgfnin_iCc3Q1OqtEPkvylhkxFBZxbw85Ol3fX8HsOUUcqFPhFXJ_HmklvvJxO3rZU1v5ORtd4D4RxMZIQj3ITT6K5wVP8Nmi4G-wjDO6oL5pQD7EFo38EhUdX0PJmGdn3B7OWFIuKLtqYSnlzUpRZHjBv9swSoUUW-Dx0gtOMHu-8zYuCABQzma3hXkPIIhdsSNWhaLUaIYQl-io8vyS7G-uQxT68sykkHY_8QYj6nzikiJ8slvVCHqult289bG-q-b8w5qfrACeRVUZlT04EQatJN8BkAl2ThhP4Iz5el3fdSFPZc-99GcZvJLDSxl4AX-Syvr6QPmYxGePaCYfPx_7jOj6RncMZtgC8AiOtH_7UgcLUrJgBQtPqyVLUog2R0IPRfyU3lyAVHxqNN17rUi59BFKTRbM18UZI6a-XFZSadSxqEf90LjAAcloN4UdwstowfCpk0DU4b8jjl-2LdgdIaDmEalGTf0QA6LTAjFJ0-zRyNhurJjC-KQ8fakwWPAjSdwBeMX8Fw-syLZDkPgtebaspdLmg-e8Qe3FeGfvABlgo1B3_G_ZlioWiBeSjH=w407-h903-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93635" y="690830"/>
            <a:ext cx="1738718" cy="38671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3.googleusercontent.com/075PavIWQyIs6Fu1vaosRoBE6NnayPVZnXk52KBBFgCbagwVfVF6Plt9HQnaoQF7SSX2T6yZl3ULvUsfnVuG-LdlBLfJXyTzZCjjiL_zIUlLX62bKJMqPHYAacn5rTxgoeSc0MFVor-ZVoC5I_FSMihXWfVjQ5t0GyntOx4B5Vf1Uir7vvPEw_9RzMuZZpKPDsMFlJ3fJgkY9Dfno-VHsc10BWHYyWbG5UDZTXU2Hof_cVpHGNmEzHqis2Tk_nNMZAa1wQLwK6XSSYUQD2BJm5LGSQ-elN89tooGVbziW5lVYlgD2_YQz_VWUI9mBd1epSyN3lSK9uJl7ESssFKft27O1yw7Zy_XKj1SgbVT1TJ3dUnMAbBRc0ZAc-82miHSvD1WWVDmwQZnhJjYmkRnxFRs0XA-pw27hn9zEhxRAdJ6yDKKLyxJdWci009g6NiLrqgYPXbBiMJZ50OAeQ4hmqppSq04feYzgYfF9jmye7GqlO8AFtSPGeNk1mvbcQ0UpbRDqEG6EQHmGuhCxIKupgzh3x5Bg5UubZuB8zC8Iq-IJohyKMFx-Ocs-xhRMOLYmHmR24Fkb_elrjO5AR3VnihoVd4tHsnaiCT-VDq1qzKGMtdoxkoGc9jZ3XrEX4kqaAmTquUVZw04cUwA2zyl8yOAyqjm1cYvy2T4N6OEvjZfr7Jf0FRJYIHnPes3H3K6HKryeIJTOZj6B5yeH1Yp6ELcqqJWfXXwBvoKrJIUSud-kZir_yVDYcjef6tVN_x60FB__03PS_Ft8ox2nFTxlR5CZzHsxm0ftck4=w407-h903-no?authuser=0"/>
          <p:cNvPicPr>
            <a:picLocks noChangeAspect="1" noChangeArrowheads="1"/>
          </p:cNvPicPr>
          <p:nvPr/>
        </p:nvPicPr>
        <p:blipFill rotWithShape="1">
          <a:blip r:embed="rId5">
            <a:extLst>
              <a:ext uri="{28A0092B-C50C-407E-A947-70E740481C1C}">
                <a14:useLocalDpi xmlns:a14="http://schemas.microsoft.com/office/drawing/2010/main" val="0"/>
              </a:ext>
            </a:extLst>
          </a:blip>
          <a:srcRect t="40774" r="15720" b="40799"/>
          <a:stretch/>
        </p:blipFill>
        <p:spPr bwMode="auto">
          <a:xfrm>
            <a:off x="4463489" y="3715702"/>
            <a:ext cx="4284272" cy="2083443"/>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239;g142ba33299a_29_41"/>
          <p:cNvSpPr/>
          <p:nvPr/>
        </p:nvSpPr>
        <p:spPr>
          <a:xfrm>
            <a:off x="1853761" y="3911600"/>
            <a:ext cx="1018463" cy="568032"/>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SzPts val="1400"/>
              <a:buFont typeface="Arial"/>
              <a:buNone/>
            </a:pPr>
            <a:endParaRPr sz="1400" kern="0">
              <a:solidFill>
                <a:srgbClr val="000000"/>
              </a:solidFill>
              <a:latin typeface="Arial"/>
              <a:ea typeface="Arial"/>
              <a:cs typeface="Arial"/>
              <a:sym typeface="Arial"/>
            </a:endParaRPr>
          </a:p>
        </p:txBody>
      </p:sp>
      <p:sp>
        <p:nvSpPr>
          <p:cNvPr id="27" name="Google Shape;239;g142ba33299a_29_41"/>
          <p:cNvSpPr/>
          <p:nvPr/>
        </p:nvSpPr>
        <p:spPr>
          <a:xfrm>
            <a:off x="6643209" y="4368800"/>
            <a:ext cx="1018463" cy="568032"/>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SzPts val="1400"/>
              <a:buFont typeface="Arial"/>
              <a:buNone/>
            </a:pPr>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539152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91566"/>
            <a:ext cx="4018156" cy="1590664"/>
          </a:xfrm>
          <a:prstGeom prst="rect">
            <a:avLst/>
          </a:prstGeom>
        </p:spPr>
      </p:pic>
      <p:sp>
        <p:nvSpPr>
          <p:cNvPr id="6" name="Rettangolo 5"/>
          <p:cNvSpPr/>
          <p:nvPr/>
        </p:nvSpPr>
        <p:spPr>
          <a:xfrm>
            <a:off x="222249" y="847189"/>
            <a:ext cx="8655937" cy="1938992"/>
          </a:xfrm>
          <a:prstGeom prst="rect">
            <a:avLst/>
          </a:prstGeom>
        </p:spPr>
        <p:txBody>
          <a:bodyPr wrap="square">
            <a:spAutoFit/>
          </a:bodyPr>
          <a:lstStyle/>
          <a:p>
            <a:pPr marL="342900" indent="-342900">
              <a:buFont typeface="Arial" panose="020B0604020202020204" pitchFamily="34" charset="0"/>
              <a:buChar char="•"/>
            </a:pPr>
            <a:r>
              <a:rPr lang="en-US" b="1" dirty="0">
                <a:solidFill>
                  <a:srgbClr val="004C97"/>
                </a:solidFill>
                <a:latin typeface="Calibri" panose="020F0502020204030204" pitchFamily="34" charset="0"/>
                <a:cs typeface="Calibri" panose="020F0502020204030204" pitchFamily="34" charset="0"/>
              </a:rPr>
              <a:t>Low mass </a:t>
            </a:r>
            <a:r>
              <a:rPr lang="en-US" dirty="0">
                <a:solidFill>
                  <a:srgbClr val="000000"/>
                </a:solidFill>
                <a:latin typeface="Calibri" panose="020F0502020204030204" pitchFamily="34" charset="0"/>
                <a:cs typeface="Calibri" panose="020F0502020204030204" pitchFamily="34" charset="0"/>
              </a:rPr>
              <a:t>straw tube </a:t>
            </a:r>
            <a:r>
              <a:rPr lang="en-US" dirty="0" smtClean="0">
                <a:solidFill>
                  <a:srgbClr val="000000"/>
                </a:solidFill>
                <a:latin typeface="Calibri" panose="020F0502020204030204" pitchFamily="34" charset="0"/>
                <a:cs typeface="Calibri" panose="020F0502020204030204" pitchFamily="34" charset="0"/>
              </a:rPr>
              <a:t>detector</a:t>
            </a:r>
          </a:p>
          <a:p>
            <a:pPr marL="342900" indent="-342900">
              <a:buFont typeface="Arial" panose="020B0604020202020204" pitchFamily="34" charset="0"/>
              <a:buChar char="•"/>
            </a:pPr>
            <a:endParaRPr lang="en-GB"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Position and the momentum of the </a:t>
            </a:r>
            <a:r>
              <a:rPr lang="en-GB" dirty="0" smtClean="0">
                <a:solidFill>
                  <a:srgbClr val="000000"/>
                </a:solidFill>
                <a:latin typeface="Calibri" panose="020F0502020204030204" pitchFamily="34" charset="0"/>
                <a:cs typeface="Calibri" panose="020F0502020204030204" pitchFamily="34" charset="0"/>
              </a:rPr>
              <a:t>electron</a:t>
            </a:r>
          </a:p>
          <a:p>
            <a:pPr marL="342900" indent="-342900">
              <a:buFont typeface="Arial" panose="020B0604020202020204" pitchFamily="34" charset="0"/>
              <a:buChar char="•"/>
            </a:pPr>
            <a:endParaRPr lang="en-GB"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smtClean="0">
                <a:solidFill>
                  <a:srgbClr val="000000"/>
                </a:solidFill>
                <a:latin typeface="Calibri" panose="020F0502020204030204" pitchFamily="34" charset="0"/>
                <a:cs typeface="Calibri" panose="020F0502020204030204" pitchFamily="34" charset="0"/>
              </a:rPr>
              <a:t>Still </a:t>
            </a:r>
            <a:r>
              <a:rPr lang="en-GB" dirty="0">
                <a:solidFill>
                  <a:srgbClr val="000000"/>
                </a:solidFill>
                <a:latin typeface="Calibri" panose="020F0502020204030204" pitchFamily="34" charset="0"/>
                <a:cs typeface="Calibri" panose="020F0502020204030204" pitchFamily="34" charset="0"/>
              </a:rPr>
              <a:t>under construction</a:t>
            </a:r>
          </a:p>
        </p:txBody>
      </p:sp>
      <p:sp>
        <p:nvSpPr>
          <p:cNvPr id="7" name="Title 6"/>
          <p:cNvSpPr>
            <a:spLocks noGrp="1"/>
          </p:cNvSpPr>
          <p:nvPr>
            <p:ph type="title"/>
          </p:nvPr>
        </p:nvSpPr>
        <p:spPr>
          <a:xfrm>
            <a:off x="457200" y="282101"/>
            <a:ext cx="8686800" cy="427877"/>
          </a:xfrm>
        </p:spPr>
        <p:txBody>
          <a:bodyPr/>
          <a:lstStyle/>
          <a:p>
            <a:r>
              <a:rPr lang="en-US" dirty="0" smtClean="0"/>
              <a:t>Mu2e Tracker</a:t>
            </a:r>
            <a:endParaRPr lang="en-US" dirty="0"/>
          </a:p>
        </p:txBody>
      </p:sp>
      <p:sp>
        <p:nvSpPr>
          <p:cNvPr id="3" name="Date Placeholder 2"/>
          <p:cNvSpPr>
            <a:spLocks noGrp="1"/>
          </p:cNvSpPr>
          <p:nvPr>
            <p:ph type="dt" sz="half" idx="2"/>
          </p:nvPr>
        </p:nvSpPr>
        <p:spPr/>
        <p:txBody>
          <a:bodyPr/>
          <a:lstStyle/>
          <a:p>
            <a:pPr>
              <a:defRPr/>
            </a:pPr>
            <a:fld id="{58696038-BAFF-410E-B9BE-E0CD981C8B61}" type="datetime1">
              <a:rPr lang="en-US" smtClean="0"/>
              <a:t>8/29/2022</a:t>
            </a:fld>
            <a:endParaRPr lang="en-US" dirty="0"/>
          </a:p>
        </p:txBody>
      </p:sp>
      <p:sp>
        <p:nvSpPr>
          <p:cNvPr id="4" name="Footer Placeholder 3"/>
          <p:cNvSpPr>
            <a:spLocks noGrp="1"/>
          </p:cNvSpPr>
          <p:nvPr>
            <p:ph type="ftr" sz="quarter" idx="3"/>
          </p:nvPr>
        </p:nvSpPr>
        <p:spPr/>
        <p:txBody>
          <a:bodyPr/>
          <a:lstStyle/>
          <a:p>
            <a:pPr>
              <a:defRPr/>
            </a:pPr>
            <a:r>
              <a:rPr lang="en-US" smtClean="0"/>
              <a:t>Giovanni Celotto |Midterm Presentation</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1026" name="Picture 2" descr="https://news.fnal.gov/wp-content/uploads/2022/03/21-0031-07.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0911"/>
            <a:ext cx="3956795" cy="2680729"/>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5"/>
          <a:stretch>
            <a:fillRect/>
          </a:stretch>
        </p:blipFill>
        <p:spPr>
          <a:xfrm>
            <a:off x="5432719" y="3038823"/>
            <a:ext cx="3115857" cy="2682817"/>
          </a:xfrm>
          <a:prstGeom prst="rect">
            <a:avLst/>
          </a:prstGeom>
        </p:spPr>
      </p:pic>
      <p:pic>
        <p:nvPicPr>
          <p:cNvPr id="11" name="Immagine 10"/>
          <p:cNvPicPr>
            <a:picLocks noChangeAspect="1"/>
          </p:cNvPicPr>
          <p:nvPr/>
        </p:nvPicPr>
        <p:blipFill rotWithShape="1">
          <a:blip r:embed="rId6">
            <a:extLst>
              <a:ext uri="{28A0092B-C50C-407E-A947-70E740481C1C}">
                <a14:useLocalDpi xmlns:a14="http://schemas.microsoft.com/office/drawing/2010/main" val="0"/>
              </a:ext>
            </a:extLst>
          </a:blip>
          <a:srcRect l="12538" t="20033" r="36929" b="26203"/>
          <a:stretch/>
        </p:blipFill>
        <p:spPr>
          <a:xfrm rot="21115873">
            <a:off x="7517920" y="878275"/>
            <a:ext cx="487352" cy="256502"/>
          </a:xfrm>
          <a:prstGeom prst="rect">
            <a:avLst/>
          </a:prstGeom>
        </p:spPr>
      </p:pic>
    </p:spTree>
    <p:extLst>
      <p:ext uri="{BB962C8B-B14F-4D97-AF65-F5344CB8AC3E}">
        <p14:creationId xmlns:p14="http://schemas.microsoft.com/office/powerpoint/2010/main" val="285209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222249" y="847189"/>
            <a:ext cx="8655937" cy="1938992"/>
          </a:xfrm>
          <a:prstGeom prst="rect">
            <a:avLst/>
          </a:prstGeom>
        </p:spPr>
        <p:txBody>
          <a:bodyPr wrap="square">
            <a:spAutoFit/>
          </a:bodyPr>
          <a:lstStyle/>
          <a:p>
            <a:pPr marL="342900" indent="-342900">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96 Mylar </a:t>
            </a:r>
            <a:r>
              <a:rPr lang="en-GB" dirty="0" smtClean="0">
                <a:solidFill>
                  <a:srgbClr val="000000"/>
                </a:solidFill>
                <a:latin typeface="Calibri" panose="020F0502020204030204" pitchFamily="34" charset="0"/>
                <a:cs typeface="Calibri" panose="020F0502020204030204" pitchFamily="34" charset="0"/>
              </a:rPr>
              <a:t>straws</a:t>
            </a:r>
            <a:endParaRPr lang="en-GB"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5 mm diameter and 15 </a:t>
            </a:r>
            <a:r>
              <a:rPr lang="en-US" dirty="0">
                <a:solidFill>
                  <a:srgbClr val="000000"/>
                </a:solidFill>
                <a:latin typeface="Calibri" panose="020F0502020204030204" pitchFamily="34" charset="0"/>
                <a:cs typeface="Calibri" panose="020F0502020204030204" pitchFamily="34" charset="0"/>
              </a:rPr>
              <a:t>µm walls</a:t>
            </a:r>
          </a:p>
          <a:p>
            <a:pPr marL="342900" indent="-342900">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25µm </a:t>
            </a:r>
            <a:r>
              <a:rPr lang="it-IT" dirty="0" err="1">
                <a:solidFill>
                  <a:srgbClr val="000000"/>
                </a:solidFill>
                <a:latin typeface="Calibri" panose="020F0502020204030204" pitchFamily="34" charset="0"/>
                <a:cs typeface="Calibri" panose="020F0502020204030204" pitchFamily="34" charset="0"/>
              </a:rPr>
              <a:t>gold</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plated</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tungsten</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sense</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wire</a:t>
            </a:r>
            <a:endParaRPr lang="en-US" dirty="0">
              <a:solidFill>
                <a:srgbClr val="000000"/>
              </a:solidFill>
              <a:latin typeface="Calibri" panose="020F0502020204030204" pitchFamily="34" charset="0"/>
              <a:cs typeface="Calibri" panose="020F0502020204030204" pitchFamily="34" charset="0"/>
            </a:endParaRPr>
          </a:p>
        </p:txBody>
      </p:sp>
      <p:sp>
        <p:nvSpPr>
          <p:cNvPr id="11" name="Rettangolo 10"/>
          <p:cNvSpPr/>
          <p:nvPr/>
        </p:nvSpPr>
        <p:spPr>
          <a:xfrm>
            <a:off x="222249" y="813719"/>
            <a:ext cx="8655937" cy="461665"/>
          </a:xfrm>
          <a:prstGeom prst="rect">
            <a:avLst/>
          </a:prstGeom>
        </p:spPr>
        <p:txBody>
          <a:bodyPr wrap="square">
            <a:spAutoFit/>
          </a:bodyPr>
          <a:lstStyle/>
          <a:p>
            <a:pPr marL="342900" indent="-342900">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p:txBody>
      </p:sp>
      <p:sp>
        <p:nvSpPr>
          <p:cNvPr id="6" name="Date Placeholder 5"/>
          <p:cNvSpPr>
            <a:spLocks noGrp="1"/>
          </p:cNvSpPr>
          <p:nvPr>
            <p:ph type="dt" sz="half" idx="2"/>
          </p:nvPr>
        </p:nvSpPr>
        <p:spPr/>
        <p:txBody>
          <a:bodyPr/>
          <a:lstStyle/>
          <a:p>
            <a:pPr>
              <a:defRPr/>
            </a:pPr>
            <a:fld id="{BAF04661-0D5F-4481-A5CB-05C874F3665C}" type="datetime1">
              <a:rPr lang="en-US" smtClean="0"/>
              <a:t>8/29/2022</a:t>
            </a:fld>
            <a:endParaRPr lang="en-US" dirty="0"/>
          </a:p>
        </p:txBody>
      </p:sp>
      <p:sp>
        <p:nvSpPr>
          <p:cNvPr id="7" name="Footer Placeholder 6"/>
          <p:cNvSpPr>
            <a:spLocks noGrp="1"/>
          </p:cNvSpPr>
          <p:nvPr>
            <p:ph type="ftr" sz="quarter" idx="3"/>
          </p:nvPr>
        </p:nvSpPr>
        <p:spPr/>
        <p:txBody>
          <a:bodyPr/>
          <a:lstStyle/>
          <a:p>
            <a:pPr>
              <a:defRPr/>
            </a:pPr>
            <a:r>
              <a:rPr lang="en-US" smtClean="0"/>
              <a:t>Giovanni Celotto |Midterm Presentation</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13" name="Immagine 12"/>
          <p:cNvPicPr>
            <a:picLocks noChangeAspect="1"/>
          </p:cNvPicPr>
          <p:nvPr/>
        </p:nvPicPr>
        <p:blipFill rotWithShape="1">
          <a:blip r:embed="rId3"/>
          <a:srcRect l="1886" t="1792" r="1768" b="2621"/>
          <a:stretch/>
        </p:blipFill>
        <p:spPr>
          <a:xfrm>
            <a:off x="6065520" y="3666930"/>
            <a:ext cx="2529840" cy="1776122"/>
          </a:xfrm>
          <a:prstGeom prst="rect">
            <a:avLst/>
          </a:prstGeom>
        </p:spPr>
      </p:pic>
      <p:pic>
        <p:nvPicPr>
          <p:cNvPr id="3074" name="Picture 2" descr="https://lh3.googleusercontent.com/1zNwmhbOt3Y12Mp82sL06FBC2Rc2ziQa4ppkA7zby6JFHjPTgh6xD1fnYZqUuZIZvcA64qH53g4T5vvNc-NdqPsT6vyBXyX2LNNXaTKppoeWvo80EhUw2OGDjd5dRry9qgsUlILnEt89H-zhrkn-sx3agKirgyVlzY00uDJ-yj4xcF30LtEGdI5HRRClD_W3XmJhgMIwLWXG4WGUC7CJcP2LyWtScGO3H2dggNUVZk5HX_8_Dg8GT3gxPwGuzTANZu07wkJjJswYRccKvvjwa-8WsHc9Bq8k03tt0E47P4r9dbNN8R9ZcuvLYH7cO_XgQhnAuHvSZ40CQU9MQY2-ByDMZwUDaDXOtnmcFN8iADtGaiNzsgQ_tMcdIQgwtm4ccsMx8WhxTYV8TaM2o3l3UancaSTBZ7aIkW0wpAwhF_1HFviJKpJdSAFUxEgDUZGcF6FOYeNrMlZMxlzbv_w1QEZPdo09yWYj3Ai80CpQi_80zr1bMtP9ZS7tNpO5VyV5ZPL8xdMlxev5lQ_FoBWD3EtjULdILaijXeqVC3lV2migYbiRKELh4qpEqIIEXAqdNG9wTva3s7ihWjFH3tVBsIS2QVGXxgrm5bDEHPm4fFKG1B6qZ_hbFT9gcqG4_7srmYnqDemAL1j2XwLFDkeJB6mKlluRFuNyREldiShuKuTa6Ndd-rrbXQt41KwuWo7uhkQ4ocI8yeoRGzD6irIDFzb-cSdVIAkwhOBOawVqQI7TNFxEutiNE2hyuvcAb25PmVegye9YqgJZOkdw87uRmRTQYMBfNQcOqio=w1844-h830-no?authuser=0"/>
          <p:cNvPicPr>
            <a:picLocks noChangeAspect="1" noChangeArrowheads="1"/>
          </p:cNvPicPr>
          <p:nvPr/>
        </p:nvPicPr>
        <p:blipFill rotWithShape="1">
          <a:blip r:embed="rId4">
            <a:extLst>
              <a:ext uri="{28A0092B-C50C-407E-A947-70E740481C1C}">
                <a14:useLocalDpi xmlns:a14="http://schemas.microsoft.com/office/drawing/2010/main" val="0"/>
              </a:ext>
            </a:extLst>
          </a:blip>
          <a:srcRect l="9292" t="20438" r="6134" b="8580"/>
          <a:stretch/>
        </p:blipFill>
        <p:spPr bwMode="auto">
          <a:xfrm>
            <a:off x="353931" y="3666930"/>
            <a:ext cx="4670786" cy="1764519"/>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350873" y="5437767"/>
            <a:ext cx="3798119" cy="307777"/>
          </a:xfrm>
          <a:prstGeom prst="rect">
            <a:avLst/>
          </a:prstGeom>
          <a:noFill/>
        </p:spPr>
        <p:txBody>
          <a:bodyPr wrap="square" rtlCol="0">
            <a:spAutoFit/>
          </a:bodyPr>
          <a:lstStyle/>
          <a:p>
            <a:r>
              <a:rPr lang="en-GB" sz="1400" dirty="0" smtClean="0"/>
              <a:t>Panel MN084</a:t>
            </a:r>
            <a:endParaRPr lang="en-GB" sz="1400" dirty="0"/>
          </a:p>
        </p:txBody>
      </p:sp>
      <p:pic>
        <p:nvPicPr>
          <p:cNvPr id="20" name="Immagine 19"/>
          <p:cNvPicPr>
            <a:picLocks noChangeAspect="1"/>
          </p:cNvPicPr>
          <p:nvPr/>
        </p:nvPicPr>
        <p:blipFill rotWithShape="1">
          <a:blip r:embed="rId5"/>
          <a:srcRect l="1953" t="2824" r="1081"/>
          <a:stretch/>
        </p:blipFill>
        <p:spPr>
          <a:xfrm>
            <a:off x="6065520" y="1158240"/>
            <a:ext cx="2529840" cy="1169043"/>
          </a:xfrm>
          <a:prstGeom prst="rect">
            <a:avLst/>
          </a:prstGeom>
        </p:spPr>
      </p:pic>
      <p:sp>
        <p:nvSpPr>
          <p:cNvPr id="16" name="Title 6"/>
          <p:cNvSpPr>
            <a:spLocks noGrp="1"/>
          </p:cNvSpPr>
          <p:nvPr>
            <p:ph type="title"/>
          </p:nvPr>
        </p:nvSpPr>
        <p:spPr>
          <a:xfrm>
            <a:off x="457200" y="282574"/>
            <a:ext cx="8686800" cy="427877"/>
          </a:xfrm>
        </p:spPr>
        <p:txBody>
          <a:bodyPr/>
          <a:lstStyle/>
          <a:p>
            <a:r>
              <a:rPr lang="en-US" dirty="0" smtClean="0"/>
              <a:t>Mu2e Tracker’s panel</a:t>
            </a:r>
            <a:endParaRPr lang="en-US" dirty="0"/>
          </a:p>
        </p:txBody>
      </p:sp>
    </p:spTree>
    <p:extLst>
      <p:ext uri="{BB962C8B-B14F-4D97-AF65-F5344CB8AC3E}">
        <p14:creationId xmlns:p14="http://schemas.microsoft.com/office/powerpoint/2010/main" val="2319708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65316AA9-0139-46A0-9069-89F4BFDED7D9}" type="datetime1">
              <a:rPr lang="en-US" smtClean="0"/>
              <a:t>8/29/2022</a:t>
            </a:fld>
            <a:endParaRPr lang="en-US" dirty="0"/>
          </a:p>
        </p:txBody>
      </p:sp>
      <p:sp>
        <p:nvSpPr>
          <p:cNvPr id="7" name="Footer Placeholder 6"/>
          <p:cNvSpPr>
            <a:spLocks noGrp="1"/>
          </p:cNvSpPr>
          <p:nvPr>
            <p:ph type="ftr" sz="quarter" idx="3"/>
          </p:nvPr>
        </p:nvSpPr>
        <p:spPr/>
        <p:txBody>
          <a:bodyPr/>
          <a:lstStyle/>
          <a:p>
            <a:pPr>
              <a:defRPr/>
            </a:pPr>
            <a:r>
              <a:rPr lang="en-US" smtClean="0"/>
              <a:t>Giovanni Celotto |Midterm Presentation</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18" name="Immagine 17"/>
          <p:cNvPicPr>
            <a:picLocks noChangeAspect="1"/>
          </p:cNvPicPr>
          <p:nvPr/>
        </p:nvPicPr>
        <p:blipFill rotWithShape="1">
          <a:blip r:embed="rId3"/>
          <a:srcRect b="3428"/>
          <a:stretch/>
        </p:blipFill>
        <p:spPr>
          <a:xfrm flipH="1">
            <a:off x="222250" y="3785476"/>
            <a:ext cx="4998336" cy="1619901"/>
          </a:xfrm>
          <a:prstGeom prst="rect">
            <a:avLst/>
          </a:prstGeom>
        </p:spPr>
      </p:pic>
      <p:pic>
        <p:nvPicPr>
          <p:cNvPr id="12" name="Immagine 11"/>
          <p:cNvPicPr>
            <a:picLocks noChangeAspect="1"/>
          </p:cNvPicPr>
          <p:nvPr/>
        </p:nvPicPr>
        <p:blipFill rotWithShape="1">
          <a:blip r:embed="rId3"/>
          <a:srcRect l="65104" b="3428"/>
          <a:stretch/>
        </p:blipFill>
        <p:spPr>
          <a:xfrm flipH="1">
            <a:off x="222250" y="3785476"/>
            <a:ext cx="1744244" cy="1619901"/>
          </a:xfrm>
          <a:prstGeom prst="rect">
            <a:avLst/>
          </a:prstGeom>
        </p:spPr>
      </p:pic>
      <p:pic>
        <p:nvPicPr>
          <p:cNvPr id="14" name="Immagine 13"/>
          <p:cNvPicPr>
            <a:picLocks noChangeAspect="1"/>
          </p:cNvPicPr>
          <p:nvPr/>
        </p:nvPicPr>
        <p:blipFill rotWithShape="1">
          <a:blip r:embed="rId3"/>
          <a:srcRect l="80566" t="-1" b="3794"/>
          <a:stretch/>
        </p:blipFill>
        <p:spPr>
          <a:xfrm flipH="1">
            <a:off x="222249" y="3791606"/>
            <a:ext cx="971359" cy="1613771"/>
          </a:xfrm>
          <a:prstGeom prst="rect">
            <a:avLst/>
          </a:prstGeom>
        </p:spPr>
      </p:pic>
      <p:sp>
        <p:nvSpPr>
          <p:cNvPr id="15" name="Title 6"/>
          <p:cNvSpPr txBox="1">
            <a:spLocks/>
          </p:cNvSpPr>
          <p:nvPr/>
        </p:nvSpPr>
        <p:spPr>
          <a:xfrm>
            <a:off x="457200" y="28257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smtClean="0"/>
              <a:t>Mu2e Tracker’s panel</a:t>
            </a:r>
            <a:endParaRPr lang="en-US" dirty="0"/>
          </a:p>
        </p:txBody>
      </p:sp>
      <p:pic>
        <p:nvPicPr>
          <p:cNvPr id="16" name="Immagine 15"/>
          <p:cNvPicPr>
            <a:picLocks noChangeAspect="1"/>
          </p:cNvPicPr>
          <p:nvPr/>
        </p:nvPicPr>
        <p:blipFill rotWithShape="1">
          <a:blip r:embed="rId4"/>
          <a:srcRect l="1886" t="1792" r="1768" b="2621"/>
          <a:stretch/>
        </p:blipFill>
        <p:spPr>
          <a:xfrm>
            <a:off x="6065520" y="3666930"/>
            <a:ext cx="2529840" cy="1776122"/>
          </a:xfrm>
          <a:prstGeom prst="rect">
            <a:avLst/>
          </a:prstGeom>
        </p:spPr>
      </p:pic>
      <p:pic>
        <p:nvPicPr>
          <p:cNvPr id="17" name="Immagine 16"/>
          <p:cNvPicPr>
            <a:picLocks noChangeAspect="1"/>
          </p:cNvPicPr>
          <p:nvPr/>
        </p:nvPicPr>
        <p:blipFill rotWithShape="1">
          <a:blip r:embed="rId5"/>
          <a:srcRect l="1953" t="2824" r="1081"/>
          <a:stretch/>
        </p:blipFill>
        <p:spPr>
          <a:xfrm>
            <a:off x="6065520" y="1158240"/>
            <a:ext cx="2529840" cy="1169043"/>
          </a:xfrm>
          <a:prstGeom prst="rect">
            <a:avLst/>
          </a:prstGeom>
        </p:spPr>
      </p:pic>
      <p:sp>
        <p:nvSpPr>
          <p:cNvPr id="19" name="Rettangolo 18"/>
          <p:cNvSpPr/>
          <p:nvPr/>
        </p:nvSpPr>
        <p:spPr>
          <a:xfrm>
            <a:off x="222249" y="847189"/>
            <a:ext cx="8655937" cy="1938992"/>
          </a:xfrm>
          <a:prstGeom prst="rect">
            <a:avLst/>
          </a:prstGeom>
        </p:spPr>
        <p:txBody>
          <a:bodyPr wrap="square">
            <a:spAutoFit/>
          </a:bodyPr>
          <a:lstStyle/>
          <a:p>
            <a:pPr marL="342900" indent="-342900">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96 Mylar </a:t>
            </a:r>
            <a:r>
              <a:rPr lang="en-GB" dirty="0" smtClean="0">
                <a:solidFill>
                  <a:srgbClr val="000000"/>
                </a:solidFill>
                <a:latin typeface="Calibri" panose="020F0502020204030204" pitchFamily="34" charset="0"/>
                <a:cs typeface="Calibri" panose="020F0502020204030204" pitchFamily="34" charset="0"/>
              </a:rPr>
              <a:t>straws</a:t>
            </a:r>
            <a:endParaRPr lang="en-GB"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5 mm diameter and 15 </a:t>
            </a:r>
            <a:r>
              <a:rPr lang="en-US" dirty="0">
                <a:solidFill>
                  <a:srgbClr val="000000"/>
                </a:solidFill>
                <a:latin typeface="Calibri" panose="020F0502020204030204" pitchFamily="34" charset="0"/>
                <a:cs typeface="Calibri" panose="020F0502020204030204" pitchFamily="34" charset="0"/>
              </a:rPr>
              <a:t>µm walls</a:t>
            </a:r>
          </a:p>
          <a:p>
            <a:pPr marL="342900" indent="-342900">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25µm </a:t>
            </a:r>
            <a:r>
              <a:rPr lang="it-IT" dirty="0" err="1">
                <a:solidFill>
                  <a:srgbClr val="000000"/>
                </a:solidFill>
                <a:latin typeface="Calibri" panose="020F0502020204030204" pitchFamily="34" charset="0"/>
                <a:cs typeface="Calibri" panose="020F0502020204030204" pitchFamily="34" charset="0"/>
              </a:rPr>
              <a:t>gold</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plated</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tungsten</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sense</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wire</a:t>
            </a:r>
            <a:endParaRPr 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47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data 5"/>
          <p:cNvSpPr>
            <a:spLocks noGrp="1"/>
          </p:cNvSpPr>
          <p:nvPr>
            <p:ph type="dt" sz="half" idx="2"/>
          </p:nvPr>
        </p:nvSpPr>
        <p:spPr/>
        <p:txBody>
          <a:bodyPr/>
          <a:lstStyle/>
          <a:p>
            <a:pPr>
              <a:defRPr/>
            </a:pPr>
            <a:fld id="{86E13250-0F70-4213-8144-1BE686E6FE9E}" type="datetime1">
              <a:rPr lang="en-US" smtClean="0"/>
              <a:t>8/29/2022</a:t>
            </a:fld>
            <a:endParaRPr lang="en-US" dirty="0"/>
          </a:p>
        </p:txBody>
      </p:sp>
      <p:sp>
        <p:nvSpPr>
          <p:cNvPr id="7" name="Segnaposto piè di pagina 6"/>
          <p:cNvSpPr>
            <a:spLocks noGrp="1"/>
          </p:cNvSpPr>
          <p:nvPr>
            <p:ph type="ftr" sz="quarter" idx="3"/>
          </p:nvPr>
        </p:nvSpPr>
        <p:spPr/>
        <p:txBody>
          <a:bodyPr/>
          <a:lstStyle/>
          <a:p>
            <a:pPr>
              <a:defRPr/>
            </a:pPr>
            <a:r>
              <a:rPr lang="en-US" smtClean="0"/>
              <a:t>Giovanni Celotto |Midterm Presentation</a:t>
            </a:r>
            <a:endParaRPr lang="en-US" b="1" dirty="0"/>
          </a:p>
        </p:txBody>
      </p:sp>
      <p:sp>
        <p:nvSpPr>
          <p:cNvPr id="8" name="Segnaposto numero diapositiva 7"/>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9" name="Titolo 8"/>
          <p:cNvSpPr>
            <a:spLocks noGrp="1"/>
          </p:cNvSpPr>
          <p:nvPr>
            <p:ph type="title"/>
          </p:nvPr>
        </p:nvSpPr>
        <p:spPr/>
        <p:txBody>
          <a:bodyPr/>
          <a:lstStyle/>
          <a:p>
            <a:r>
              <a:rPr lang="en-GB" dirty="0" smtClean="0"/>
              <a:t>What’s the problem? </a:t>
            </a:r>
            <a:endParaRPr lang="en-GB" dirty="0"/>
          </a:p>
        </p:txBody>
      </p:sp>
      <p:sp>
        <p:nvSpPr>
          <p:cNvPr id="2" name="CasellaDiTesto 1"/>
          <p:cNvSpPr txBox="1"/>
          <p:nvPr/>
        </p:nvSpPr>
        <p:spPr>
          <a:xfrm>
            <a:off x="222250" y="682751"/>
            <a:ext cx="2280327" cy="461665"/>
          </a:xfrm>
          <a:prstGeom prst="rect">
            <a:avLst/>
          </a:prstGeom>
          <a:noFill/>
        </p:spPr>
        <p:txBody>
          <a:bodyPr wrap="square" rtlCol="0">
            <a:spAutoFit/>
          </a:bodyPr>
          <a:lstStyle/>
          <a:p>
            <a:r>
              <a:rPr lang="en-GB" dirty="0" smtClean="0">
                <a:solidFill>
                  <a:srgbClr val="000000"/>
                </a:solidFill>
              </a:rPr>
              <a:t>Higher Voltage</a:t>
            </a:r>
            <a:endParaRPr lang="en-GB" dirty="0">
              <a:solidFill>
                <a:srgbClr val="000000"/>
              </a:solidFill>
            </a:endParaRPr>
          </a:p>
        </p:txBody>
      </p:sp>
      <p:sp>
        <p:nvSpPr>
          <p:cNvPr id="11" name="Freccia a destra 10"/>
          <p:cNvSpPr/>
          <p:nvPr/>
        </p:nvSpPr>
        <p:spPr>
          <a:xfrm>
            <a:off x="2502577" y="746000"/>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p:cNvSpPr txBox="1"/>
          <p:nvPr/>
        </p:nvSpPr>
        <p:spPr>
          <a:xfrm>
            <a:off x="3250121" y="682751"/>
            <a:ext cx="1684188" cy="461665"/>
          </a:xfrm>
          <a:prstGeom prst="rect">
            <a:avLst/>
          </a:prstGeom>
          <a:noFill/>
        </p:spPr>
        <p:txBody>
          <a:bodyPr wrap="square" rtlCol="0">
            <a:spAutoFit/>
          </a:bodyPr>
          <a:lstStyle/>
          <a:p>
            <a:r>
              <a:rPr lang="en-GB" dirty="0" smtClean="0">
                <a:solidFill>
                  <a:srgbClr val="000000"/>
                </a:solidFill>
              </a:rPr>
              <a:t>Higher gain</a:t>
            </a:r>
            <a:endParaRPr lang="en-GB" dirty="0">
              <a:solidFill>
                <a:srgbClr val="000000"/>
              </a:solidFill>
            </a:endParaRPr>
          </a:p>
        </p:txBody>
      </p:sp>
      <p:sp>
        <p:nvSpPr>
          <p:cNvPr id="4" name="CasellaDiTesto 3"/>
          <p:cNvSpPr txBox="1"/>
          <p:nvPr/>
        </p:nvSpPr>
        <p:spPr>
          <a:xfrm>
            <a:off x="230377" y="1388853"/>
            <a:ext cx="2135536" cy="830997"/>
          </a:xfrm>
          <a:prstGeom prst="rect">
            <a:avLst/>
          </a:prstGeom>
          <a:noFill/>
        </p:spPr>
        <p:txBody>
          <a:bodyPr wrap="square" rtlCol="0">
            <a:spAutoFit/>
          </a:bodyPr>
          <a:lstStyle/>
          <a:p>
            <a:pPr algn="just"/>
            <a:r>
              <a:rPr lang="en-GB" dirty="0" smtClean="0">
                <a:solidFill>
                  <a:srgbClr val="000000"/>
                </a:solidFill>
              </a:rPr>
              <a:t>Measurement with no sources</a:t>
            </a:r>
            <a:endParaRPr lang="en-GB" dirty="0">
              <a:solidFill>
                <a:srgbClr val="000000"/>
              </a:solidFill>
            </a:endParaRPr>
          </a:p>
        </p:txBody>
      </p:sp>
      <p:sp>
        <p:nvSpPr>
          <p:cNvPr id="12" name="Freccia a destra 11"/>
          <p:cNvSpPr/>
          <p:nvPr/>
        </p:nvSpPr>
        <p:spPr>
          <a:xfrm>
            <a:off x="2502576" y="1632148"/>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p:cNvSpPr txBox="1"/>
          <p:nvPr/>
        </p:nvSpPr>
        <p:spPr>
          <a:xfrm>
            <a:off x="3250121" y="1388395"/>
            <a:ext cx="2363637" cy="830997"/>
          </a:xfrm>
          <a:prstGeom prst="rect">
            <a:avLst/>
          </a:prstGeom>
          <a:noFill/>
        </p:spPr>
        <p:txBody>
          <a:bodyPr wrap="square" rtlCol="0">
            <a:spAutoFit/>
          </a:bodyPr>
          <a:lstStyle/>
          <a:p>
            <a:r>
              <a:rPr lang="en-GB" dirty="0" smtClean="0">
                <a:solidFill>
                  <a:srgbClr val="000000"/>
                </a:solidFill>
              </a:rPr>
              <a:t>No ionization </a:t>
            </a:r>
            <a:r>
              <a:rPr lang="en-GB" dirty="0" smtClean="0">
                <a:solidFill>
                  <a:srgbClr val="000000"/>
                </a:solidFill>
              </a:rPr>
              <a:t>products</a:t>
            </a:r>
            <a:endParaRPr lang="en-GB" dirty="0">
              <a:solidFill>
                <a:srgbClr val="000000"/>
              </a:solidFill>
            </a:endParaRPr>
          </a:p>
        </p:txBody>
      </p:sp>
      <p:sp>
        <p:nvSpPr>
          <p:cNvPr id="15" name="CasellaDiTesto 14"/>
          <p:cNvSpPr txBox="1"/>
          <p:nvPr/>
        </p:nvSpPr>
        <p:spPr>
          <a:xfrm>
            <a:off x="6103424" y="1388394"/>
            <a:ext cx="1568530" cy="830997"/>
          </a:xfrm>
          <a:prstGeom prst="rect">
            <a:avLst/>
          </a:prstGeom>
          <a:noFill/>
        </p:spPr>
        <p:txBody>
          <a:bodyPr wrap="square" rtlCol="0">
            <a:spAutoFit/>
          </a:bodyPr>
          <a:lstStyle/>
          <a:p>
            <a:r>
              <a:rPr lang="en-GB" smtClean="0">
                <a:solidFill>
                  <a:srgbClr val="000000"/>
                </a:solidFill>
              </a:rPr>
              <a:t>Small</a:t>
            </a:r>
            <a:r>
              <a:rPr lang="en-GB" smtClean="0">
                <a:solidFill>
                  <a:srgbClr val="000000"/>
                </a:solidFill>
              </a:rPr>
              <a:t> </a:t>
            </a:r>
            <a:r>
              <a:rPr lang="en-GB" dirty="0" smtClean="0">
                <a:solidFill>
                  <a:srgbClr val="000000"/>
                </a:solidFill>
              </a:rPr>
              <a:t>current</a:t>
            </a:r>
            <a:endParaRPr lang="en-GB" dirty="0">
              <a:solidFill>
                <a:srgbClr val="000000"/>
              </a:solidFill>
            </a:endParaRPr>
          </a:p>
        </p:txBody>
      </p:sp>
      <p:sp>
        <p:nvSpPr>
          <p:cNvPr id="16" name="Freccia a destra 15"/>
          <p:cNvSpPr/>
          <p:nvPr/>
        </p:nvSpPr>
        <p:spPr>
          <a:xfrm>
            <a:off x="5308317" y="1619226"/>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magine 18"/>
          <p:cNvPicPr>
            <a:picLocks noChangeAspect="1"/>
          </p:cNvPicPr>
          <p:nvPr/>
        </p:nvPicPr>
        <p:blipFill>
          <a:blip r:embed="rId3"/>
          <a:stretch>
            <a:fillRect/>
          </a:stretch>
        </p:blipFill>
        <p:spPr>
          <a:xfrm>
            <a:off x="0" y="2133729"/>
            <a:ext cx="6756632" cy="4117948"/>
          </a:xfrm>
          <a:prstGeom prst="rect">
            <a:avLst/>
          </a:prstGeom>
        </p:spPr>
      </p:pic>
    </p:spTree>
    <p:extLst>
      <p:ext uri="{BB962C8B-B14F-4D97-AF65-F5344CB8AC3E}">
        <p14:creationId xmlns:p14="http://schemas.microsoft.com/office/powerpoint/2010/main" val="224600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data 5"/>
          <p:cNvSpPr>
            <a:spLocks noGrp="1"/>
          </p:cNvSpPr>
          <p:nvPr>
            <p:ph type="dt" sz="half" idx="2"/>
          </p:nvPr>
        </p:nvSpPr>
        <p:spPr/>
        <p:txBody>
          <a:bodyPr/>
          <a:lstStyle/>
          <a:p>
            <a:pPr>
              <a:defRPr/>
            </a:pPr>
            <a:fld id="{86E13250-0F70-4213-8144-1BE686E6FE9E}" type="datetime1">
              <a:rPr lang="en-US" smtClean="0"/>
              <a:t>8/29/2022</a:t>
            </a:fld>
            <a:endParaRPr lang="en-US" dirty="0"/>
          </a:p>
        </p:txBody>
      </p:sp>
      <p:sp>
        <p:nvSpPr>
          <p:cNvPr id="7" name="Segnaposto piè di pagina 6"/>
          <p:cNvSpPr>
            <a:spLocks noGrp="1"/>
          </p:cNvSpPr>
          <p:nvPr>
            <p:ph type="ftr" sz="quarter" idx="3"/>
          </p:nvPr>
        </p:nvSpPr>
        <p:spPr/>
        <p:txBody>
          <a:bodyPr/>
          <a:lstStyle/>
          <a:p>
            <a:pPr>
              <a:defRPr/>
            </a:pPr>
            <a:r>
              <a:rPr lang="en-US" smtClean="0"/>
              <a:t>Giovanni Celotto |Midterm Presentation</a:t>
            </a:r>
            <a:endParaRPr lang="en-US" b="1" dirty="0"/>
          </a:p>
        </p:txBody>
      </p:sp>
      <p:sp>
        <p:nvSpPr>
          <p:cNvPr id="8" name="Segnaposto numero diapositiva 7"/>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9" name="Titolo 8"/>
          <p:cNvSpPr>
            <a:spLocks noGrp="1"/>
          </p:cNvSpPr>
          <p:nvPr>
            <p:ph type="title"/>
          </p:nvPr>
        </p:nvSpPr>
        <p:spPr/>
        <p:txBody>
          <a:bodyPr/>
          <a:lstStyle/>
          <a:p>
            <a:r>
              <a:rPr lang="en-GB" dirty="0" smtClean="0"/>
              <a:t>What’s the problem? </a:t>
            </a:r>
            <a:endParaRPr lang="en-GB" dirty="0"/>
          </a:p>
        </p:txBody>
      </p:sp>
      <p:sp>
        <p:nvSpPr>
          <p:cNvPr id="2" name="CasellaDiTesto 1"/>
          <p:cNvSpPr txBox="1"/>
          <p:nvPr/>
        </p:nvSpPr>
        <p:spPr>
          <a:xfrm>
            <a:off x="222250" y="682751"/>
            <a:ext cx="2280327" cy="461665"/>
          </a:xfrm>
          <a:prstGeom prst="rect">
            <a:avLst/>
          </a:prstGeom>
          <a:noFill/>
        </p:spPr>
        <p:txBody>
          <a:bodyPr wrap="square" rtlCol="0">
            <a:spAutoFit/>
          </a:bodyPr>
          <a:lstStyle/>
          <a:p>
            <a:r>
              <a:rPr lang="en-GB" dirty="0" smtClean="0">
                <a:solidFill>
                  <a:srgbClr val="000000"/>
                </a:solidFill>
              </a:rPr>
              <a:t>Higher Voltage</a:t>
            </a:r>
            <a:endParaRPr lang="en-GB" dirty="0">
              <a:solidFill>
                <a:srgbClr val="000000"/>
              </a:solidFill>
            </a:endParaRPr>
          </a:p>
        </p:txBody>
      </p:sp>
      <p:sp>
        <p:nvSpPr>
          <p:cNvPr id="11" name="Freccia a destra 10"/>
          <p:cNvSpPr/>
          <p:nvPr/>
        </p:nvSpPr>
        <p:spPr>
          <a:xfrm>
            <a:off x="2502577" y="746000"/>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p:cNvSpPr txBox="1"/>
          <p:nvPr/>
        </p:nvSpPr>
        <p:spPr>
          <a:xfrm>
            <a:off x="3250121" y="682751"/>
            <a:ext cx="1684188" cy="461665"/>
          </a:xfrm>
          <a:prstGeom prst="rect">
            <a:avLst/>
          </a:prstGeom>
          <a:noFill/>
        </p:spPr>
        <p:txBody>
          <a:bodyPr wrap="square" rtlCol="0">
            <a:spAutoFit/>
          </a:bodyPr>
          <a:lstStyle/>
          <a:p>
            <a:r>
              <a:rPr lang="en-GB" dirty="0" smtClean="0">
                <a:solidFill>
                  <a:srgbClr val="000000"/>
                </a:solidFill>
              </a:rPr>
              <a:t>Higher gain</a:t>
            </a:r>
            <a:endParaRPr lang="en-GB" dirty="0">
              <a:solidFill>
                <a:srgbClr val="000000"/>
              </a:solidFill>
            </a:endParaRPr>
          </a:p>
        </p:txBody>
      </p:sp>
      <p:sp>
        <p:nvSpPr>
          <p:cNvPr id="4" name="CasellaDiTesto 3"/>
          <p:cNvSpPr txBox="1"/>
          <p:nvPr/>
        </p:nvSpPr>
        <p:spPr>
          <a:xfrm>
            <a:off x="230377" y="1388853"/>
            <a:ext cx="2135536" cy="830997"/>
          </a:xfrm>
          <a:prstGeom prst="rect">
            <a:avLst/>
          </a:prstGeom>
          <a:noFill/>
        </p:spPr>
        <p:txBody>
          <a:bodyPr wrap="square" rtlCol="0">
            <a:spAutoFit/>
          </a:bodyPr>
          <a:lstStyle/>
          <a:p>
            <a:pPr algn="just"/>
            <a:r>
              <a:rPr lang="en-GB" dirty="0" smtClean="0">
                <a:solidFill>
                  <a:srgbClr val="000000"/>
                </a:solidFill>
              </a:rPr>
              <a:t>Measurement with no sources</a:t>
            </a:r>
            <a:endParaRPr lang="en-GB" dirty="0">
              <a:solidFill>
                <a:srgbClr val="000000"/>
              </a:solidFill>
            </a:endParaRPr>
          </a:p>
        </p:txBody>
      </p:sp>
      <p:sp>
        <p:nvSpPr>
          <p:cNvPr id="12" name="Freccia a destra 11"/>
          <p:cNvSpPr/>
          <p:nvPr/>
        </p:nvSpPr>
        <p:spPr>
          <a:xfrm>
            <a:off x="2502576" y="1632148"/>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p:cNvSpPr txBox="1"/>
          <p:nvPr/>
        </p:nvSpPr>
        <p:spPr>
          <a:xfrm>
            <a:off x="3250121" y="1388395"/>
            <a:ext cx="2363637" cy="830997"/>
          </a:xfrm>
          <a:prstGeom prst="rect">
            <a:avLst/>
          </a:prstGeom>
          <a:noFill/>
        </p:spPr>
        <p:txBody>
          <a:bodyPr wrap="square" rtlCol="0">
            <a:spAutoFit/>
          </a:bodyPr>
          <a:lstStyle/>
          <a:p>
            <a:r>
              <a:rPr lang="en-GB" dirty="0" smtClean="0">
                <a:solidFill>
                  <a:srgbClr val="000000"/>
                </a:solidFill>
              </a:rPr>
              <a:t>No ionization </a:t>
            </a:r>
            <a:r>
              <a:rPr lang="en-GB" dirty="0" smtClean="0">
                <a:solidFill>
                  <a:srgbClr val="000000"/>
                </a:solidFill>
              </a:rPr>
              <a:t>products</a:t>
            </a:r>
            <a:endParaRPr lang="en-GB" dirty="0">
              <a:solidFill>
                <a:srgbClr val="000000"/>
              </a:solidFill>
            </a:endParaRPr>
          </a:p>
        </p:txBody>
      </p:sp>
      <p:sp>
        <p:nvSpPr>
          <p:cNvPr id="15" name="CasellaDiTesto 14"/>
          <p:cNvSpPr txBox="1"/>
          <p:nvPr/>
        </p:nvSpPr>
        <p:spPr>
          <a:xfrm>
            <a:off x="6103424" y="1388394"/>
            <a:ext cx="1568530" cy="830997"/>
          </a:xfrm>
          <a:prstGeom prst="rect">
            <a:avLst/>
          </a:prstGeom>
          <a:noFill/>
        </p:spPr>
        <p:txBody>
          <a:bodyPr wrap="square" rtlCol="0">
            <a:spAutoFit/>
          </a:bodyPr>
          <a:lstStyle/>
          <a:p>
            <a:r>
              <a:rPr lang="en-GB" dirty="0" smtClean="0">
                <a:solidFill>
                  <a:srgbClr val="000000"/>
                </a:solidFill>
              </a:rPr>
              <a:t>Small</a:t>
            </a:r>
            <a:r>
              <a:rPr lang="en-GB" dirty="0" smtClean="0">
                <a:solidFill>
                  <a:srgbClr val="000000"/>
                </a:solidFill>
              </a:rPr>
              <a:t> </a:t>
            </a:r>
            <a:r>
              <a:rPr lang="en-GB" dirty="0" smtClean="0">
                <a:solidFill>
                  <a:srgbClr val="000000"/>
                </a:solidFill>
              </a:rPr>
              <a:t>current</a:t>
            </a:r>
            <a:endParaRPr lang="en-GB" dirty="0">
              <a:solidFill>
                <a:srgbClr val="000000"/>
              </a:solidFill>
            </a:endParaRPr>
          </a:p>
        </p:txBody>
      </p:sp>
      <p:sp>
        <p:nvSpPr>
          <p:cNvPr id="16" name="Freccia a destra 15"/>
          <p:cNvSpPr/>
          <p:nvPr/>
        </p:nvSpPr>
        <p:spPr>
          <a:xfrm>
            <a:off x="5308317" y="1619226"/>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magine 18"/>
          <p:cNvPicPr>
            <a:picLocks noChangeAspect="1"/>
          </p:cNvPicPr>
          <p:nvPr/>
        </p:nvPicPr>
        <p:blipFill>
          <a:blip r:embed="rId3"/>
          <a:stretch>
            <a:fillRect/>
          </a:stretch>
        </p:blipFill>
        <p:spPr>
          <a:xfrm>
            <a:off x="0" y="2133729"/>
            <a:ext cx="6756632" cy="4117948"/>
          </a:xfrm>
          <a:prstGeom prst="rect">
            <a:avLst/>
          </a:prstGeom>
        </p:spPr>
      </p:pic>
      <p:sp>
        <p:nvSpPr>
          <p:cNvPr id="23" name="Rettangolo 22"/>
          <p:cNvSpPr/>
          <p:nvPr/>
        </p:nvSpPr>
        <p:spPr>
          <a:xfrm>
            <a:off x="15240" y="2102595"/>
            <a:ext cx="1127760" cy="716805"/>
          </a:xfrm>
          <a:prstGeom prst="rect">
            <a:avLst/>
          </a:prstGeom>
          <a:noFill/>
          <a:ln w="19050">
            <a:solidFill>
              <a:srgbClr val="004C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5" name="Connettore 1 24"/>
          <p:cNvCxnSpPr/>
          <p:nvPr/>
        </p:nvCxnSpPr>
        <p:spPr>
          <a:xfrm>
            <a:off x="1139190" y="2102595"/>
            <a:ext cx="5632682" cy="401513"/>
          </a:xfrm>
          <a:prstGeom prst="line">
            <a:avLst/>
          </a:prstGeom>
          <a:ln>
            <a:solidFill>
              <a:srgbClr val="004C97"/>
            </a:solidFill>
          </a:ln>
        </p:spPr>
        <p:style>
          <a:lnRef idx="2">
            <a:schemeClr val="accent1"/>
          </a:lnRef>
          <a:fillRef idx="0">
            <a:schemeClr val="accent1"/>
          </a:fillRef>
          <a:effectRef idx="1">
            <a:schemeClr val="accent1"/>
          </a:effectRef>
          <a:fontRef idx="minor">
            <a:schemeClr val="tx1"/>
          </a:fontRef>
        </p:style>
      </p:cxnSp>
      <p:cxnSp>
        <p:nvCxnSpPr>
          <p:cNvPr id="27" name="Connettore 1 26"/>
          <p:cNvCxnSpPr/>
          <p:nvPr/>
        </p:nvCxnSpPr>
        <p:spPr>
          <a:xfrm>
            <a:off x="1143000" y="2819400"/>
            <a:ext cx="5613632" cy="1916372"/>
          </a:xfrm>
          <a:prstGeom prst="line">
            <a:avLst/>
          </a:prstGeom>
          <a:ln>
            <a:solidFill>
              <a:srgbClr val="004C97"/>
            </a:solidFill>
          </a:ln>
        </p:spPr>
        <p:style>
          <a:lnRef idx="2">
            <a:schemeClr val="accent1"/>
          </a:lnRef>
          <a:fillRef idx="0">
            <a:schemeClr val="accent1"/>
          </a:fillRef>
          <a:effectRef idx="1">
            <a:schemeClr val="accent1"/>
          </a:effectRef>
          <a:fontRef idx="minor">
            <a:schemeClr val="tx1"/>
          </a:fontRef>
        </p:style>
      </p:cxnSp>
      <p:sp>
        <p:nvSpPr>
          <p:cNvPr id="30" name="Rettangolo 29"/>
          <p:cNvSpPr/>
          <p:nvPr/>
        </p:nvSpPr>
        <p:spPr>
          <a:xfrm>
            <a:off x="6756632" y="2504108"/>
            <a:ext cx="2334028" cy="2231664"/>
          </a:xfrm>
          <a:prstGeom prst="rect">
            <a:avLst/>
          </a:prstGeom>
          <a:noFill/>
          <a:ln w="19050">
            <a:solidFill>
              <a:srgbClr val="004C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Immagine 4"/>
          <p:cNvPicPr>
            <a:picLocks noChangeAspect="1"/>
          </p:cNvPicPr>
          <p:nvPr/>
        </p:nvPicPr>
        <p:blipFill>
          <a:blip r:embed="rId4"/>
          <a:stretch>
            <a:fillRect/>
          </a:stretch>
        </p:blipFill>
        <p:spPr>
          <a:xfrm>
            <a:off x="6763654" y="2550901"/>
            <a:ext cx="2319983" cy="2196000"/>
          </a:xfrm>
          <a:prstGeom prst="rect">
            <a:avLst/>
          </a:prstGeom>
        </p:spPr>
      </p:pic>
    </p:spTree>
    <p:extLst>
      <p:ext uri="{BB962C8B-B14F-4D97-AF65-F5344CB8AC3E}">
        <p14:creationId xmlns:p14="http://schemas.microsoft.com/office/powerpoint/2010/main" val="2741104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data 5"/>
          <p:cNvSpPr>
            <a:spLocks noGrp="1"/>
          </p:cNvSpPr>
          <p:nvPr>
            <p:ph type="dt" sz="half" idx="2"/>
          </p:nvPr>
        </p:nvSpPr>
        <p:spPr/>
        <p:txBody>
          <a:bodyPr/>
          <a:lstStyle/>
          <a:p>
            <a:pPr>
              <a:defRPr/>
            </a:pPr>
            <a:fld id="{2D8E5E02-F5CB-4009-884A-B6AD5A4BD2A9}" type="datetime1">
              <a:rPr lang="en-US" smtClean="0"/>
              <a:t>8/29/2022</a:t>
            </a:fld>
            <a:endParaRPr lang="en-US" dirty="0"/>
          </a:p>
        </p:txBody>
      </p:sp>
      <p:sp>
        <p:nvSpPr>
          <p:cNvPr id="7" name="Segnaposto piè di pagina 6"/>
          <p:cNvSpPr>
            <a:spLocks noGrp="1"/>
          </p:cNvSpPr>
          <p:nvPr>
            <p:ph type="ftr" sz="quarter" idx="3"/>
          </p:nvPr>
        </p:nvSpPr>
        <p:spPr/>
        <p:txBody>
          <a:bodyPr/>
          <a:lstStyle/>
          <a:p>
            <a:pPr>
              <a:defRPr/>
            </a:pPr>
            <a:r>
              <a:rPr lang="en-US" smtClean="0"/>
              <a:t>Giovanni Celotto |Midterm Presentation</a:t>
            </a:r>
            <a:endParaRPr lang="en-US" b="1" dirty="0"/>
          </a:p>
        </p:txBody>
      </p:sp>
      <p:sp>
        <p:nvSpPr>
          <p:cNvPr id="8" name="Segnaposto numero diapositiva 7"/>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9" name="Titolo 8"/>
          <p:cNvSpPr>
            <a:spLocks noGrp="1"/>
          </p:cNvSpPr>
          <p:nvPr>
            <p:ph type="title"/>
          </p:nvPr>
        </p:nvSpPr>
        <p:spPr/>
        <p:txBody>
          <a:bodyPr/>
          <a:lstStyle/>
          <a:p>
            <a:r>
              <a:rPr lang="en-GB" dirty="0" smtClean="0"/>
              <a:t>What’s the problem? </a:t>
            </a:r>
            <a:endParaRPr lang="en-GB" dirty="0"/>
          </a:p>
        </p:txBody>
      </p:sp>
      <p:sp>
        <p:nvSpPr>
          <p:cNvPr id="2" name="CasellaDiTesto 1"/>
          <p:cNvSpPr txBox="1"/>
          <p:nvPr/>
        </p:nvSpPr>
        <p:spPr>
          <a:xfrm>
            <a:off x="222250" y="682751"/>
            <a:ext cx="2280327" cy="461665"/>
          </a:xfrm>
          <a:prstGeom prst="rect">
            <a:avLst/>
          </a:prstGeom>
          <a:noFill/>
        </p:spPr>
        <p:txBody>
          <a:bodyPr wrap="square" rtlCol="0">
            <a:spAutoFit/>
          </a:bodyPr>
          <a:lstStyle/>
          <a:p>
            <a:r>
              <a:rPr lang="en-GB" dirty="0" smtClean="0">
                <a:solidFill>
                  <a:srgbClr val="000000"/>
                </a:solidFill>
              </a:rPr>
              <a:t>Higher Voltage</a:t>
            </a:r>
            <a:endParaRPr lang="en-GB" dirty="0">
              <a:solidFill>
                <a:srgbClr val="000000"/>
              </a:solidFill>
            </a:endParaRPr>
          </a:p>
        </p:txBody>
      </p:sp>
      <p:sp>
        <p:nvSpPr>
          <p:cNvPr id="11" name="Freccia a destra 10"/>
          <p:cNvSpPr/>
          <p:nvPr/>
        </p:nvSpPr>
        <p:spPr>
          <a:xfrm>
            <a:off x="2502577" y="746000"/>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p:cNvSpPr txBox="1"/>
          <p:nvPr/>
        </p:nvSpPr>
        <p:spPr>
          <a:xfrm>
            <a:off x="3250121" y="682751"/>
            <a:ext cx="1684188" cy="461665"/>
          </a:xfrm>
          <a:prstGeom prst="rect">
            <a:avLst/>
          </a:prstGeom>
          <a:noFill/>
        </p:spPr>
        <p:txBody>
          <a:bodyPr wrap="square" rtlCol="0">
            <a:spAutoFit/>
          </a:bodyPr>
          <a:lstStyle/>
          <a:p>
            <a:r>
              <a:rPr lang="en-GB" dirty="0" smtClean="0">
                <a:solidFill>
                  <a:srgbClr val="000000"/>
                </a:solidFill>
              </a:rPr>
              <a:t>Higher gain</a:t>
            </a:r>
            <a:endParaRPr lang="en-GB" dirty="0">
              <a:solidFill>
                <a:srgbClr val="000000"/>
              </a:solidFill>
            </a:endParaRPr>
          </a:p>
        </p:txBody>
      </p:sp>
      <p:sp>
        <p:nvSpPr>
          <p:cNvPr id="4" name="CasellaDiTesto 3"/>
          <p:cNvSpPr txBox="1"/>
          <p:nvPr/>
        </p:nvSpPr>
        <p:spPr>
          <a:xfrm>
            <a:off x="230376" y="1388853"/>
            <a:ext cx="2363637" cy="830997"/>
          </a:xfrm>
          <a:prstGeom prst="rect">
            <a:avLst/>
          </a:prstGeom>
          <a:noFill/>
        </p:spPr>
        <p:txBody>
          <a:bodyPr wrap="square" rtlCol="0">
            <a:spAutoFit/>
          </a:bodyPr>
          <a:lstStyle/>
          <a:p>
            <a:r>
              <a:rPr lang="en-GB" dirty="0" smtClean="0">
                <a:solidFill>
                  <a:srgbClr val="000000"/>
                </a:solidFill>
              </a:rPr>
              <a:t>Measurement with no sources</a:t>
            </a:r>
            <a:endParaRPr lang="en-GB" dirty="0">
              <a:solidFill>
                <a:srgbClr val="000000"/>
              </a:solidFill>
            </a:endParaRPr>
          </a:p>
        </p:txBody>
      </p:sp>
      <p:sp>
        <p:nvSpPr>
          <p:cNvPr id="12" name="Freccia a destra 11"/>
          <p:cNvSpPr/>
          <p:nvPr/>
        </p:nvSpPr>
        <p:spPr>
          <a:xfrm>
            <a:off x="2502576" y="1632148"/>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p:cNvSpPr txBox="1"/>
          <p:nvPr/>
        </p:nvSpPr>
        <p:spPr>
          <a:xfrm>
            <a:off x="3250121" y="1388395"/>
            <a:ext cx="2363637" cy="830997"/>
          </a:xfrm>
          <a:prstGeom prst="rect">
            <a:avLst/>
          </a:prstGeom>
          <a:noFill/>
        </p:spPr>
        <p:txBody>
          <a:bodyPr wrap="square" rtlCol="0">
            <a:spAutoFit/>
          </a:bodyPr>
          <a:lstStyle/>
          <a:p>
            <a:r>
              <a:rPr lang="en-GB" dirty="0" smtClean="0">
                <a:solidFill>
                  <a:srgbClr val="000000"/>
                </a:solidFill>
              </a:rPr>
              <a:t>No ionization </a:t>
            </a:r>
            <a:r>
              <a:rPr lang="en-GB" dirty="0" smtClean="0">
                <a:solidFill>
                  <a:srgbClr val="000000"/>
                </a:solidFill>
              </a:rPr>
              <a:t>products</a:t>
            </a:r>
            <a:endParaRPr lang="en-GB" dirty="0">
              <a:solidFill>
                <a:srgbClr val="000000"/>
              </a:solidFill>
            </a:endParaRPr>
          </a:p>
        </p:txBody>
      </p:sp>
      <p:sp>
        <p:nvSpPr>
          <p:cNvPr id="15" name="CasellaDiTesto 14"/>
          <p:cNvSpPr txBox="1"/>
          <p:nvPr/>
        </p:nvSpPr>
        <p:spPr>
          <a:xfrm>
            <a:off x="6103424" y="1388394"/>
            <a:ext cx="1568530" cy="830997"/>
          </a:xfrm>
          <a:prstGeom prst="rect">
            <a:avLst/>
          </a:prstGeom>
          <a:noFill/>
        </p:spPr>
        <p:txBody>
          <a:bodyPr wrap="square" rtlCol="0">
            <a:spAutoFit/>
          </a:bodyPr>
          <a:lstStyle/>
          <a:p>
            <a:r>
              <a:rPr lang="en-GB" dirty="0" smtClean="0">
                <a:solidFill>
                  <a:srgbClr val="000000"/>
                </a:solidFill>
              </a:rPr>
              <a:t>Small</a:t>
            </a:r>
            <a:r>
              <a:rPr lang="en-GB" dirty="0" smtClean="0">
                <a:solidFill>
                  <a:srgbClr val="000000"/>
                </a:solidFill>
              </a:rPr>
              <a:t> </a:t>
            </a:r>
            <a:r>
              <a:rPr lang="en-GB" dirty="0" smtClean="0">
                <a:solidFill>
                  <a:srgbClr val="000000"/>
                </a:solidFill>
              </a:rPr>
              <a:t>current</a:t>
            </a:r>
            <a:endParaRPr lang="en-GB" dirty="0">
              <a:solidFill>
                <a:srgbClr val="000000"/>
              </a:solidFill>
            </a:endParaRPr>
          </a:p>
        </p:txBody>
      </p:sp>
      <p:sp>
        <p:nvSpPr>
          <p:cNvPr id="16" name="Freccia a destra 15"/>
          <p:cNvSpPr/>
          <p:nvPr/>
        </p:nvSpPr>
        <p:spPr>
          <a:xfrm>
            <a:off x="5308317" y="1619226"/>
            <a:ext cx="610881" cy="335166"/>
          </a:xfrm>
          <a:prstGeom prst="rightArrow">
            <a:avLst/>
          </a:prstGeom>
          <a:solidFill>
            <a:srgbClr val="97D7EB"/>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Immagine 20"/>
          <p:cNvPicPr>
            <a:picLocks noChangeAspect="1"/>
          </p:cNvPicPr>
          <p:nvPr/>
        </p:nvPicPr>
        <p:blipFill>
          <a:blip r:embed="rId2"/>
          <a:stretch>
            <a:fillRect/>
          </a:stretch>
        </p:blipFill>
        <p:spPr>
          <a:xfrm>
            <a:off x="-743" y="2133277"/>
            <a:ext cx="6757375" cy="4118400"/>
          </a:xfrm>
          <a:prstGeom prst="rect">
            <a:avLst/>
          </a:prstGeom>
        </p:spPr>
      </p:pic>
    </p:spTree>
    <p:extLst>
      <p:ext uri="{BB962C8B-B14F-4D97-AF65-F5344CB8AC3E}">
        <p14:creationId xmlns:p14="http://schemas.microsoft.com/office/powerpoint/2010/main" val="3344862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zione standard2" id="{DD8993C7-F14F-4670-861E-FD52FA5A0437}" vid="{D156D49D-7887-4BE3-A697-7522D879047E}"/>
    </a:ext>
  </a:ext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Presentazione standard2</Template>
  <TotalTime>3052</TotalTime>
  <Words>2173</Words>
  <Application>Microsoft Office PowerPoint</Application>
  <PresentationFormat>Presentazione su schermo (4:3)</PresentationFormat>
  <Paragraphs>352</Paragraphs>
  <Slides>34</Slides>
  <Notes>26</Notes>
  <HiddenSlides>1</HiddenSlides>
  <MMClips>0</MMClips>
  <ScaleCrop>false</ScaleCrop>
  <HeadingPairs>
    <vt:vector size="6" baseType="variant">
      <vt:variant>
        <vt:lpstr>Caratteri utilizzati</vt:lpstr>
      </vt:variant>
      <vt:variant>
        <vt:i4>7</vt:i4>
      </vt:variant>
      <vt:variant>
        <vt:lpstr>Tema</vt:lpstr>
      </vt:variant>
      <vt:variant>
        <vt:i4>6</vt:i4>
      </vt:variant>
      <vt:variant>
        <vt:lpstr>Titoli diapositive</vt:lpstr>
      </vt:variant>
      <vt:variant>
        <vt:i4>34</vt:i4>
      </vt:variant>
    </vt:vector>
  </HeadingPairs>
  <TitlesOfParts>
    <vt:vector size="47" baseType="lpstr">
      <vt:lpstr>ＭＳ Ｐゴシック</vt:lpstr>
      <vt:lpstr>Arial</vt:lpstr>
      <vt:lpstr>Calibri</vt:lpstr>
      <vt:lpstr>Geneva</vt:lpstr>
      <vt:lpstr>Helvetica</vt:lpstr>
      <vt:lpstr>Helvetica Neue</vt:lpstr>
      <vt:lpstr>Wingdings</vt:lpstr>
      <vt:lpstr>Fermilab_PPT_090815</vt:lpstr>
      <vt:lpstr>1_Fermilab_PPT_090815</vt:lpstr>
      <vt:lpstr>3_Fermilab_PPT_090815</vt:lpstr>
      <vt:lpstr>4_Fermilab_PPT_090815</vt:lpstr>
      <vt:lpstr>2_Fermilab_PPT_090815</vt:lpstr>
      <vt:lpstr>5_Fermilab_PPT_090815</vt:lpstr>
      <vt:lpstr>Presentazione standard di PowerPoint</vt:lpstr>
      <vt:lpstr>Overview</vt:lpstr>
      <vt:lpstr>Mu2e Experiment</vt:lpstr>
      <vt:lpstr>Mu2e Tracker</vt:lpstr>
      <vt:lpstr>Mu2e Tracker’s panel</vt:lpstr>
      <vt:lpstr>Presentazione standard di PowerPoint</vt:lpstr>
      <vt:lpstr>What’s the problem? </vt:lpstr>
      <vt:lpstr>What’s the problem? </vt:lpstr>
      <vt:lpstr>What’s the problem? </vt:lpstr>
      <vt:lpstr>Presentazione standard di PowerPoint</vt:lpstr>
      <vt:lpstr>Presentazione standard di PowerPoint</vt:lpstr>
      <vt:lpstr>Presentazione standard di PowerPoint</vt:lpstr>
      <vt:lpstr>Presentazione standard di PowerPoint</vt:lpstr>
      <vt:lpstr>New data</vt:lpstr>
      <vt:lpstr>Comparison with old data</vt:lpstr>
      <vt:lpstr>Comparison with old data</vt:lpstr>
      <vt:lpstr>Comparison with old data</vt:lpstr>
      <vt:lpstr>High and identical currents</vt:lpstr>
      <vt:lpstr>High and identical currents</vt:lpstr>
      <vt:lpstr>High and identical currents</vt:lpstr>
      <vt:lpstr>Perspectives</vt:lpstr>
      <vt:lpstr>Presentazione standard di PowerPoint</vt:lpstr>
      <vt:lpstr>Comparison with old data</vt:lpstr>
      <vt:lpstr>08/15 More measurements</vt:lpstr>
      <vt:lpstr>08/23 update</vt:lpstr>
      <vt:lpstr>08/24 update: run out of gas</vt:lpstr>
      <vt:lpstr>Gas refilled</vt:lpstr>
      <vt:lpstr>Full dataset of panel MN084</vt:lpstr>
      <vt:lpstr>Mu2e Experiment</vt:lpstr>
      <vt:lpstr>08/12 Pedestal measurement</vt:lpstr>
      <vt:lpstr>08/12 Pedestal measurement</vt:lpstr>
      <vt:lpstr>08/12 Pedestal measurement</vt:lpstr>
      <vt:lpstr>08/12 Pedestal measurement</vt:lpstr>
      <vt:lpstr>08/15 Short in straw 80 of panel MN084</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cel8giovanni@gmail.com</dc:creator>
  <cp:lastModifiedBy>cel8giovanni@gmail.com</cp:lastModifiedBy>
  <cp:revision>110</cp:revision>
  <cp:lastPrinted>2014-01-20T19:40:21Z</cp:lastPrinted>
  <dcterms:created xsi:type="dcterms:W3CDTF">2022-08-22T16:01:37Z</dcterms:created>
  <dcterms:modified xsi:type="dcterms:W3CDTF">2022-08-29T19:11:20Z</dcterms:modified>
</cp:coreProperties>
</file>