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3"/>
  </p:notesMasterIdLst>
  <p:handoutMasterIdLst>
    <p:handoutMasterId r:id="rId14"/>
  </p:handoutMasterIdLst>
  <p:sldIdLst>
    <p:sldId id="294" r:id="rId2"/>
    <p:sldId id="275" r:id="rId3"/>
    <p:sldId id="284" r:id="rId4"/>
    <p:sldId id="304" r:id="rId5"/>
    <p:sldId id="295" r:id="rId6"/>
    <p:sldId id="302" r:id="rId7"/>
    <p:sldId id="296" r:id="rId8"/>
    <p:sldId id="298" r:id="rId9"/>
    <p:sldId id="299" r:id="rId10"/>
    <p:sldId id="300" r:id="rId11"/>
    <p:sldId id="303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7" autoAdjust="0"/>
    <p:restoredTop sz="94663"/>
  </p:normalViewPr>
  <p:slideViewPr>
    <p:cSldViewPr snapToGrid="0" snapToObjects="1" showGuides="1">
      <p:cViewPr>
        <p:scale>
          <a:sx n="99" d="100"/>
          <a:sy n="99" d="100"/>
        </p:scale>
        <p:origin x="712" y="7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166E29D0-EBE8-46F5-AB20-4080EBAE0538}" type="datetime1">
              <a:rPr lang="en-US" smtClean="0"/>
              <a:t>8/29/2022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Marco Ferrini | Midterm presentation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6F200F58-3539-44DA-96C1-9144E532B011}" type="datetime1">
              <a:rPr lang="en-US" smtClean="0"/>
              <a:t>8/29/2022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Marco Ferrini | Midterm presentation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5D87C23E-D1F1-49EF-BF1C-74D294BE279E}" type="datetime1">
              <a:rPr lang="en-US" smtClean="0"/>
              <a:t>8/29/2022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Marco Ferrini | Midterm presentation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5D5E77-D43A-4C0F-BD67-CC9E430A3CF2}" type="datetime1">
              <a:rPr lang="en-US" smtClean="0"/>
              <a:t>8/29/2022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Marco Ferrini | Midterm presentation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C324784-7316-4D52-9BD9-68D4E85CFEA6}" type="datetime1">
              <a:rPr lang="en-US" smtClean="0"/>
              <a:t>8/29/2022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Marco Ferrini | Midterm presentation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7ABA835-133B-41DF-841A-77E73B5E64A9}" type="datetime1">
              <a:rPr lang="en-US" smtClean="0"/>
              <a:t>8/29/2022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Marco Ferrini | Midterm presentation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61DD61B9-551D-40EE-8D1F-654DEB2CED5C}" type="datetime1">
              <a:rPr lang="en-US" smtClean="0"/>
              <a:t>8/29/2022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Marco Ferrini | Midterm presentation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5" y="5045612"/>
            <a:ext cx="2661158" cy="1390219"/>
          </a:xfrm>
        </p:spPr>
        <p:txBody>
          <a:bodyPr/>
          <a:lstStyle/>
          <a:p>
            <a:r>
              <a:rPr lang="en-US" sz="1600" dirty="0"/>
              <a:t>Marco Ferrini</a:t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Midterm Presentation </a:t>
            </a:r>
          </a:p>
          <a:p>
            <a:r>
              <a:rPr lang="en-US" sz="1400" dirty="0"/>
              <a:t>08/29/2022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Analysis and design of HW/SW electronic systems for Mu2e data acquisition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896BE223-B721-C260-B8B9-00A3BFDB264E}"/>
              </a:ext>
            </a:extLst>
          </p:cNvPr>
          <p:cNvSpPr txBox="1">
            <a:spLocks/>
          </p:cNvSpPr>
          <p:nvPr/>
        </p:nvSpPr>
        <p:spPr>
          <a:xfrm>
            <a:off x="6140919" y="4736773"/>
            <a:ext cx="2882538" cy="115156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  <a:p>
            <a:r>
              <a:rPr lang="en-US" sz="1600" dirty="0"/>
              <a:t>Supervisors:</a:t>
            </a:r>
          </a:p>
          <a:p>
            <a:r>
              <a:rPr lang="en-US" sz="1600" dirty="0"/>
              <a:t>Ryan Rivera, Antonio </a:t>
            </a:r>
            <a:r>
              <a:rPr lang="en-US" sz="1600" dirty="0" err="1"/>
              <a:t>Gioiosa</a:t>
            </a:r>
            <a:r>
              <a:rPr lang="en-US" sz="1600" dirty="0"/>
              <a:t>, </a:t>
            </a:r>
            <a:r>
              <a:rPr lang="en-US" sz="1600" dirty="0" err="1"/>
              <a:t>Micol</a:t>
            </a:r>
            <a:r>
              <a:rPr lang="en-US" sz="1600" dirty="0"/>
              <a:t> </a:t>
            </a:r>
            <a:r>
              <a:rPr lang="en-US" sz="1600" dirty="0" err="1"/>
              <a:t>Rigatti</a:t>
            </a:r>
            <a:r>
              <a:rPr lang="en-US" sz="16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FA02E68-A679-4706-B204-35BC0C4FAE99}" type="datetime1">
              <a:rPr lang="en-US" smtClean="0"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Marco Ferrini | Midterm presentation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7366"/>
            <a:ext cx="8686800" cy="427877"/>
          </a:xfrm>
        </p:spPr>
        <p:txBody>
          <a:bodyPr/>
          <a:lstStyle/>
          <a:p>
            <a:r>
              <a:rPr lang="en-US" sz="2400" dirty="0"/>
              <a:t>Configuring </a:t>
            </a:r>
            <a:r>
              <a:rPr lang="en-US" sz="2400" dirty="0" err="1"/>
              <a:t>otsdaq</a:t>
            </a:r>
            <a:endParaRPr lang="en-US" sz="2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CCA183-0B91-0B11-866E-A14CFE45BFA2}"/>
              </a:ext>
            </a:extLst>
          </p:cNvPr>
          <p:cNvSpPr txBox="1">
            <a:spLocks/>
          </p:cNvSpPr>
          <p:nvPr/>
        </p:nvSpPr>
        <p:spPr>
          <a:xfrm>
            <a:off x="457200" y="2095829"/>
            <a:ext cx="7979378" cy="2240929"/>
          </a:xfrm>
          <a:prstGeom prst="rect">
            <a:avLst/>
          </a:prstGeom>
        </p:spPr>
        <p:txBody>
          <a:bodyPr lIns="0" tIns="0" rIns="0" bIns="0" rtlCol="0">
            <a:normAutofit fontScale="25000" lnSpcReduction="20000"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600" dirty="0">
                <a:solidFill>
                  <a:schemeClr val="bg1">
                    <a:lumMod val="50000"/>
                  </a:schemeClr>
                </a:solidFill>
              </a:rPr>
              <a:t>Configuring the electronics from </a:t>
            </a:r>
            <a:r>
              <a:rPr lang="en-GB" sz="5600" dirty="0" err="1">
                <a:solidFill>
                  <a:schemeClr val="bg1">
                    <a:lumMod val="50000"/>
                  </a:schemeClr>
                </a:solidFill>
              </a:rPr>
              <a:t>otsdaq</a:t>
            </a:r>
            <a:r>
              <a:rPr lang="en-GB" sz="5600" dirty="0">
                <a:solidFill>
                  <a:schemeClr val="bg1">
                    <a:lumMod val="50000"/>
                  </a:schemeClr>
                </a:solidFill>
              </a:rPr>
              <a:t> takes a lot of time.</a:t>
            </a:r>
          </a:p>
          <a:p>
            <a:endParaRPr lang="en-GB" sz="5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5600" dirty="0">
                <a:solidFill>
                  <a:schemeClr val="bg1">
                    <a:lumMod val="50000"/>
                  </a:schemeClr>
                </a:solidFill>
              </a:rPr>
              <a:t>In order to speed the process up, the following procedure was necessary: </a:t>
            </a:r>
          </a:p>
          <a:p>
            <a:endParaRPr lang="en-GB" sz="56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5600" dirty="0">
                <a:solidFill>
                  <a:schemeClr val="bg1">
                    <a:lumMod val="50000"/>
                  </a:schemeClr>
                </a:solidFill>
              </a:rPr>
              <a:t>Printing out every writing access to the DTC’s registers</a:t>
            </a:r>
          </a:p>
          <a:p>
            <a:endParaRPr lang="en-GB" sz="56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5600" dirty="0">
                <a:solidFill>
                  <a:schemeClr val="bg1">
                    <a:lumMod val="50000"/>
                  </a:schemeClr>
                </a:solidFill>
              </a:rPr>
              <a:t>Understanding the configuration process step by step</a:t>
            </a:r>
          </a:p>
          <a:p>
            <a:r>
              <a:rPr lang="en-GB" sz="56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5600" dirty="0">
                <a:solidFill>
                  <a:schemeClr val="bg1">
                    <a:lumMod val="50000"/>
                  </a:schemeClr>
                </a:solidFill>
              </a:rPr>
              <a:t>Deleting what is not necessary</a:t>
            </a:r>
          </a:p>
          <a:p>
            <a:endParaRPr lang="en-GB" sz="5600" dirty="0"/>
          </a:p>
          <a:p>
            <a:endParaRPr lang="en-GB" sz="5600" dirty="0"/>
          </a:p>
          <a:p>
            <a:endParaRPr lang="en-GB" sz="5600" dirty="0"/>
          </a:p>
          <a:p>
            <a:pPr lvl="1"/>
            <a:endParaRPr lang="en-GB" sz="1200" dirty="0"/>
          </a:p>
          <a:p>
            <a:pPr lvl="1"/>
            <a:endParaRPr lang="en-GB" sz="1400" dirty="0"/>
          </a:p>
          <a:p>
            <a:pPr lvl="1"/>
            <a:endParaRPr lang="en-GB" sz="1400" dirty="0"/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38016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237CE24-D0E4-4B6B-B509-FB268A45F7B0}" type="datetime1">
              <a:rPr lang="en-US" smtClean="0"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Marco Ferrini | Midterm presentation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7366"/>
            <a:ext cx="8686800" cy="427877"/>
          </a:xfrm>
        </p:spPr>
        <p:txBody>
          <a:bodyPr/>
          <a:lstStyle/>
          <a:p>
            <a:r>
              <a:rPr lang="en-US" sz="2400" dirty="0"/>
              <a:t>Firmware Porting from Spartan-6 to Spartan-7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1BDD55F-0670-A91E-F96D-0A863CE21974}"/>
              </a:ext>
            </a:extLst>
          </p:cNvPr>
          <p:cNvSpPr txBox="1">
            <a:spLocks/>
          </p:cNvSpPr>
          <p:nvPr/>
        </p:nvSpPr>
        <p:spPr>
          <a:xfrm>
            <a:off x="636588" y="1872126"/>
            <a:ext cx="3725500" cy="31137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400" dirty="0"/>
              <a:t>The CRV front end electronics are in production phase. </a:t>
            </a:r>
          </a:p>
          <a:p>
            <a:pPr marL="0" indent="0" algn="l">
              <a:buNone/>
            </a:pPr>
            <a:endParaRPr lang="en-US" sz="1400" dirty="0"/>
          </a:p>
          <a:p>
            <a:pPr marL="0" indent="0" algn="l">
              <a:buNone/>
            </a:pPr>
            <a:endParaRPr lang="en-US" sz="1400" dirty="0"/>
          </a:p>
          <a:p>
            <a:pPr marL="0" indent="0" algn="l">
              <a:buNone/>
            </a:pPr>
            <a:r>
              <a:rPr lang="en-US" sz="1400" dirty="0"/>
              <a:t>Since the FPGAs the firmware were developed on are out of production, the porting to the newer model is necessary</a:t>
            </a:r>
          </a:p>
        </p:txBody>
      </p:sp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B740BC4-E511-0729-D95F-4FC7EE12D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266" y="1539964"/>
            <a:ext cx="240982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2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2574"/>
            <a:ext cx="8686800" cy="427877"/>
          </a:xfrm>
        </p:spPr>
        <p:txBody>
          <a:bodyPr/>
          <a:lstStyle/>
          <a:p>
            <a:r>
              <a:rPr lang="en-US" sz="2400" dirty="0"/>
              <a:t>Mu2e – explained by an engineer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CB6B69D-C2D5-4F47-88B2-AFBC9074DE4D}" type="datetime1">
              <a:rPr lang="en-US" smtClean="0"/>
              <a:t>8/29/2022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Marco Ferrini | Midterm presentation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52408EE0-F09A-7EBF-E1D5-96A86A497F44}"/>
              </a:ext>
            </a:extLst>
          </p:cNvPr>
          <p:cNvSpPr txBox="1">
            <a:spLocks/>
          </p:cNvSpPr>
          <p:nvPr/>
        </p:nvSpPr>
        <p:spPr>
          <a:xfrm>
            <a:off x="457200" y="4256468"/>
            <a:ext cx="8241864" cy="79202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400" dirty="0"/>
              <a:t>Mu2e has been designed and is currently being constructed at Fermilab to search for the neutrino-less muon conversion to an electron in the field of an aluminum nucleus</a:t>
            </a:r>
          </a:p>
          <a:p>
            <a:pPr marL="0" indent="0">
              <a:buNone/>
            </a:pPr>
            <a:endParaRPr lang="en-US" sz="1200" dirty="0"/>
          </a:p>
          <a:p>
            <a:endParaRPr lang="en-US" sz="1200" dirty="0"/>
          </a:p>
          <a:p>
            <a:pPr marL="1828800" lvl="4" indent="0">
              <a:buFont typeface="Arial" charset="0"/>
              <a:buNone/>
            </a:pP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51C148F-8ED1-FD3F-4720-B70BBB2A6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602" y="1532792"/>
            <a:ext cx="5750119" cy="213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6BB0687A-ACF9-4BFA-A7DA-3D12986F6561}" type="datetime1">
              <a:rPr lang="en-US" smtClean="0"/>
              <a:t>8/29/2022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Marco Ferrini | Midterm presentation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51752"/>
            <a:ext cx="8686800" cy="427877"/>
          </a:xfrm>
        </p:spPr>
        <p:txBody>
          <a:bodyPr/>
          <a:lstStyle/>
          <a:p>
            <a:r>
              <a:rPr lang="en-US" sz="2400" dirty="0"/>
              <a:t>TDAQ – Trigger and Data Acquisition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ECE8DF-1428-646F-6DDB-EDB455D7C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062" y="762057"/>
            <a:ext cx="4888544" cy="3275273"/>
          </a:xfrm>
          <a:prstGeom prst="rect">
            <a:avLst/>
          </a:prstGeom>
        </p:spPr>
      </p:pic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6421306B-D6F6-302B-5F50-E19192D39997}"/>
              </a:ext>
            </a:extLst>
          </p:cNvPr>
          <p:cNvSpPr txBox="1">
            <a:spLocks/>
          </p:cNvSpPr>
          <p:nvPr/>
        </p:nvSpPr>
        <p:spPr>
          <a:xfrm>
            <a:off x="389357" y="4046613"/>
            <a:ext cx="8241864" cy="79202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sz="1800" dirty="0"/>
          </a:p>
          <a:p>
            <a:r>
              <a:rPr lang="en-US" sz="1400" dirty="0"/>
              <a:t>ROCs – Readout Controllers: digitize and zero suppress data at the detectors and transmit them over optical links to TDAQ servers.</a:t>
            </a:r>
          </a:p>
          <a:p>
            <a:pPr marL="0" indent="0">
              <a:buNone/>
            </a:pPr>
            <a:endParaRPr lang="en-US" sz="1200" dirty="0"/>
          </a:p>
          <a:p>
            <a:endParaRPr lang="en-US" sz="1200" dirty="0"/>
          </a:p>
          <a:p>
            <a:pPr marL="1828800" lvl="4" indent="0">
              <a:buFont typeface="Arial" charset="0"/>
              <a:buNone/>
            </a:pPr>
            <a:endParaRPr lang="en-US" dirty="0"/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16D0CBEB-9393-DE5F-9A92-3F5D7438A859}"/>
              </a:ext>
            </a:extLst>
          </p:cNvPr>
          <p:cNvSpPr txBox="1">
            <a:spLocks/>
          </p:cNvSpPr>
          <p:nvPr/>
        </p:nvSpPr>
        <p:spPr>
          <a:xfrm>
            <a:off x="389357" y="4646768"/>
            <a:ext cx="8241864" cy="79202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sz="1800" dirty="0"/>
          </a:p>
          <a:p>
            <a:r>
              <a:rPr lang="en-US" sz="1400" dirty="0"/>
              <a:t>DTCs – Data Transfer controllers: provide an interface between the Mu2e ROC modules and the TDAQ servers.</a:t>
            </a:r>
          </a:p>
          <a:p>
            <a:pPr marL="0" indent="0">
              <a:buNone/>
            </a:pPr>
            <a:endParaRPr lang="en-US" sz="1200" dirty="0"/>
          </a:p>
          <a:p>
            <a:endParaRPr lang="en-US" sz="1200" dirty="0"/>
          </a:p>
          <a:p>
            <a:pPr marL="1828800" lvl="4" indent="0">
              <a:buFont typeface="Arial" charset="0"/>
              <a:buNone/>
            </a:pPr>
            <a:endParaRPr lang="en-US" dirty="0"/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B83DD5AB-5F0B-39D8-FEE5-C6283C182617}"/>
              </a:ext>
            </a:extLst>
          </p:cNvPr>
          <p:cNvSpPr txBox="1">
            <a:spLocks/>
          </p:cNvSpPr>
          <p:nvPr/>
        </p:nvSpPr>
        <p:spPr>
          <a:xfrm>
            <a:off x="389357" y="5179478"/>
            <a:ext cx="8241864" cy="79202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sz="1800" dirty="0"/>
          </a:p>
          <a:p>
            <a:r>
              <a:rPr lang="en-US" sz="1400" dirty="0"/>
              <a:t>CFO – Command Fan Out: provides an interface between the Run Control Host and the DTCs spreading the clock signal.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5F0E398-35C3-C4BD-8F70-8835022BFE7B}"/>
              </a:ext>
            </a:extLst>
          </p:cNvPr>
          <p:cNvSpPr/>
          <p:nvPr/>
        </p:nvSpPr>
        <p:spPr>
          <a:xfrm>
            <a:off x="2163651" y="2324637"/>
            <a:ext cx="953036" cy="1262129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C9DDDED-8FCD-E884-D304-1D22BFD8B6EE}"/>
              </a:ext>
            </a:extLst>
          </p:cNvPr>
          <p:cNvSpPr/>
          <p:nvPr/>
        </p:nvSpPr>
        <p:spPr>
          <a:xfrm>
            <a:off x="4023866" y="2633730"/>
            <a:ext cx="786393" cy="696155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E8C237E-5C87-4B25-C4A4-C11D1BBB816C}"/>
              </a:ext>
            </a:extLst>
          </p:cNvPr>
          <p:cNvSpPr/>
          <p:nvPr/>
        </p:nvSpPr>
        <p:spPr>
          <a:xfrm>
            <a:off x="3966202" y="1132340"/>
            <a:ext cx="605798" cy="625322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970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103D2023-BC04-4D59-8D4D-F65D85FB1C3D}" type="datetime1">
              <a:rPr lang="en-US" smtClean="0"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Marco Ferrini | Midterm presentation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9419" y="150715"/>
            <a:ext cx="8686800" cy="427877"/>
          </a:xfrm>
        </p:spPr>
        <p:txBody>
          <a:bodyPr/>
          <a:lstStyle/>
          <a:p>
            <a:r>
              <a:rPr lang="en-US" sz="2400" dirty="0"/>
              <a:t>TDAQ – Beam structure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7D44F2-3564-4ECA-317F-EEA207C6D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660" y="1407996"/>
            <a:ext cx="4310037" cy="2231923"/>
          </a:xfrm>
          <a:prstGeom prst="rect">
            <a:avLst/>
          </a:prstGeom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457633CA-22D4-F04A-7AE5-1676F7CEAF48}"/>
              </a:ext>
            </a:extLst>
          </p:cNvPr>
          <p:cNvSpPr txBox="1">
            <a:spLocks/>
          </p:cNvSpPr>
          <p:nvPr/>
        </p:nvSpPr>
        <p:spPr>
          <a:xfrm>
            <a:off x="286326" y="802345"/>
            <a:ext cx="3036423" cy="79202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sz="1800" dirty="0"/>
          </a:p>
          <a:p>
            <a:r>
              <a:rPr lang="en-US" sz="1400" dirty="0"/>
              <a:t>Supercycle: </a:t>
            </a:r>
            <a:r>
              <a:rPr lang="en-GB" sz="1400" dirty="0"/>
              <a:t>the temporal window between two proton beams</a:t>
            </a:r>
            <a:r>
              <a:rPr lang="en-US" sz="1400" dirty="0"/>
              <a:t>. </a:t>
            </a:r>
            <a:r>
              <a:rPr lang="en-GB" sz="1400" dirty="0"/>
              <a:t>Beam is delivered to the detector during the first 467ms of each </a:t>
            </a:r>
            <a:r>
              <a:rPr lang="en-GB" sz="1400" dirty="0" err="1"/>
              <a:t>supercycle</a:t>
            </a: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200" dirty="0"/>
          </a:p>
          <a:p>
            <a:endParaRPr lang="en-US" sz="1200" dirty="0"/>
          </a:p>
          <a:p>
            <a:pPr marL="1828800" lvl="4" indent="0">
              <a:buFont typeface="Arial" charset="0"/>
              <a:buNone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3AC66F-E934-AA1B-81D9-88170357D82B}"/>
              </a:ext>
            </a:extLst>
          </p:cNvPr>
          <p:cNvSpPr txBox="1"/>
          <p:nvPr/>
        </p:nvSpPr>
        <p:spPr>
          <a:xfrm>
            <a:off x="286326" y="4430686"/>
            <a:ext cx="84519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µ</a:t>
            </a:r>
            <a:r>
              <a:rPr lang="it-IT" sz="1400" dirty="0" err="1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Bunches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the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temporal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windows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between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1400" dirty="0" err="1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two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1400" dirty="0" err="1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proton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1400" dirty="0" err="1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poulses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(1695ns) 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2022A9-B66A-2BC7-71F5-617BC41E2315}"/>
              </a:ext>
            </a:extLst>
          </p:cNvPr>
          <p:cNvSpPr txBox="1"/>
          <p:nvPr/>
        </p:nvSpPr>
        <p:spPr>
          <a:xfrm>
            <a:off x="286326" y="2941295"/>
            <a:ext cx="3940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ea typeface="Geneva"/>
                <a:cs typeface="Helvetica" panose="020B0604020202020204" pitchFamily="34" charset="0"/>
              </a:rPr>
              <a:t>Spills: proton pulses delivered to the target in the Production Solenoid. Each spill contains approximatively 32000 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µ</a:t>
            </a:r>
            <a:r>
              <a:rPr lang="it-IT" sz="1400" dirty="0" err="1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Bunches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140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6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B4426A1F-A3C6-4A25-8146-E7B410E6D1D7}" type="datetime1">
              <a:rPr lang="en-US" smtClean="0"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Marco Ferrini | Midterm presentation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9419" y="222222"/>
            <a:ext cx="8686800" cy="427877"/>
          </a:xfrm>
        </p:spPr>
        <p:txBody>
          <a:bodyPr/>
          <a:lstStyle/>
          <a:p>
            <a:r>
              <a:rPr lang="en-US" sz="2400" dirty="0"/>
              <a:t> TDAQ – Timing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CCD8E1-E2AF-6295-931C-8F944CEEB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235" y="930839"/>
            <a:ext cx="5496453" cy="23956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B5EAFB-78A5-E0E7-26E6-94A7A397F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235" y="3531553"/>
            <a:ext cx="4806716" cy="2498161"/>
          </a:xfrm>
          <a:prstGeom prst="rect">
            <a:avLst/>
          </a:prstGeom>
        </p:spPr>
      </p:pic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2133EA42-57AC-D89D-7A4C-E9F84D356DB2}"/>
              </a:ext>
            </a:extLst>
          </p:cNvPr>
          <p:cNvSpPr txBox="1">
            <a:spLocks/>
          </p:cNvSpPr>
          <p:nvPr/>
        </p:nvSpPr>
        <p:spPr>
          <a:xfrm>
            <a:off x="222250" y="1020736"/>
            <a:ext cx="3125235" cy="227356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sz="1800" dirty="0"/>
          </a:p>
          <a:p>
            <a:pPr marL="0" indent="0">
              <a:buFont typeface="Arial" charset="0"/>
              <a:buNone/>
            </a:pPr>
            <a:r>
              <a:rPr lang="en-US" sz="1400" dirty="0"/>
              <a:t>The Run Control Host receives the </a:t>
            </a:r>
          </a:p>
          <a:p>
            <a:pPr marL="0" indent="0">
              <a:buFont typeface="Arial" charset="0"/>
              <a:buNone/>
            </a:pPr>
            <a:r>
              <a:rPr lang="en-US" sz="1400" dirty="0"/>
              <a:t>RF-cavity 0-crossing Marker from the Accelerator which is synchronous with the arrival of protons pulses every 1695ns</a:t>
            </a:r>
          </a:p>
          <a:p>
            <a:pPr marL="0" indent="0">
              <a:buFont typeface="Arial" charset="0"/>
              <a:buNone/>
            </a:pPr>
            <a:endParaRPr lang="en-US" sz="1400" dirty="0"/>
          </a:p>
          <a:p>
            <a:pPr marL="0" indent="0">
              <a:buFont typeface="Arial" charset="0"/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The Run Control Host generates a continuous System Clock with the frequency of 40MHz.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The System Clock is encoded indicating the start of the Mu2e event window</a:t>
            </a:r>
          </a:p>
          <a:p>
            <a:pPr marL="0" indent="0">
              <a:buNone/>
            </a:pPr>
            <a:endParaRPr lang="en-US" sz="1200" dirty="0"/>
          </a:p>
          <a:p>
            <a:endParaRPr lang="en-US" sz="1200" dirty="0"/>
          </a:p>
          <a:p>
            <a:pPr marL="1828800" lvl="4" indent="0"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28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88FB7A8A-3F79-46F3-A29E-A834695C82A7}" type="datetime1">
              <a:rPr lang="en-US" smtClean="0"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Marco Ferrini | Midterm presentation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9419" y="222222"/>
            <a:ext cx="8686800" cy="427877"/>
          </a:xfrm>
        </p:spPr>
        <p:txBody>
          <a:bodyPr/>
          <a:lstStyle/>
          <a:p>
            <a:r>
              <a:rPr lang="en-US" sz="2400" dirty="0"/>
              <a:t> TDAQ – Clock distribution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039768-E969-F1F2-803C-6830A8E08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372" y="784123"/>
            <a:ext cx="3904942" cy="3627713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B3E183AF-B9DE-3E17-97BF-A88AF5A7F947}"/>
              </a:ext>
            </a:extLst>
          </p:cNvPr>
          <p:cNvSpPr txBox="1">
            <a:spLocks/>
          </p:cNvSpPr>
          <p:nvPr/>
        </p:nvSpPr>
        <p:spPr>
          <a:xfrm>
            <a:off x="304490" y="1155433"/>
            <a:ext cx="3904942" cy="227356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The clock is distributed sequentially from the CFO to the DTCs.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GB" sz="1400" dirty="0"/>
              <a:t>Distribution is through a loop that allows the CFO to control phase and frequency of the return signal.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/>
              <a:t>Each DTC forwards the clock signal to each attached ROC ring link.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/>
              <a:t>The system clock is not guaranteed to arrive to all detector ROCs phase aligned. Phase alignment at individual ROCs is accomplished by an adjustable delay at the ROC clock input. </a:t>
            </a:r>
            <a:endParaRPr lang="en-US" sz="1400" dirty="0"/>
          </a:p>
          <a:p>
            <a:endParaRPr lang="en-US" sz="1400" dirty="0"/>
          </a:p>
          <a:p>
            <a:pPr marL="1828800" lvl="4" indent="0">
              <a:buFont typeface="Arial" charset="0"/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61815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3F23000-7A58-44C1-8678-0136D1FE26E5}" type="datetime1">
              <a:rPr lang="en-US" smtClean="0"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Marco Ferrini | Midterm presentation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9419" y="189352"/>
            <a:ext cx="8686800" cy="427877"/>
          </a:xfrm>
        </p:spPr>
        <p:txBody>
          <a:bodyPr/>
          <a:lstStyle/>
          <a:p>
            <a:r>
              <a:rPr lang="en-US" sz="2400" dirty="0"/>
              <a:t>DTCs loss of lock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F38189D-80BD-53A6-0871-B839AB3E4E15}"/>
              </a:ext>
            </a:extLst>
          </p:cNvPr>
          <p:cNvSpPr txBox="1">
            <a:spLocks/>
          </p:cNvSpPr>
          <p:nvPr/>
        </p:nvSpPr>
        <p:spPr>
          <a:xfrm>
            <a:off x="304490" y="915883"/>
            <a:ext cx="8136866" cy="444871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There are troubles in the synchronization of the DTCs:</a:t>
            </a:r>
          </a:p>
          <a:p>
            <a:endParaRPr lang="en-US" sz="1400" dirty="0"/>
          </a:p>
          <a:p>
            <a:r>
              <a:rPr lang="en-US" sz="1400" dirty="0"/>
              <a:t>Along the distribution loop the DTCs were accumulating too much jitter so the signal back to the CFO was not in phase </a:t>
            </a:r>
          </a:p>
          <a:p>
            <a:pPr marL="0" indent="0">
              <a:buNone/>
            </a:pPr>
            <a:endParaRPr lang="en-US" sz="1400" dirty="0"/>
          </a:p>
          <a:p>
            <a:pPr lvl="1"/>
            <a:r>
              <a:rPr lang="en-US" sz="1400" dirty="0"/>
              <a:t>An RTF has been added to have parallel distribution of the clock to the DTCs</a:t>
            </a:r>
          </a:p>
          <a:p>
            <a:endParaRPr lang="en-US" sz="1400" dirty="0"/>
          </a:p>
          <a:p>
            <a:r>
              <a:rPr lang="en-US" sz="1400" dirty="0"/>
              <a:t>The DTCs can’t lock on the clock signal</a:t>
            </a:r>
          </a:p>
          <a:p>
            <a:pPr marL="0" indent="0">
              <a:buNone/>
            </a:pPr>
            <a:r>
              <a:rPr lang="en-US" sz="1400" dirty="0"/>
              <a:t> </a:t>
            </a:r>
          </a:p>
          <a:p>
            <a:pPr marL="457200" lvl="1" indent="0">
              <a:buNone/>
            </a:pPr>
            <a:endParaRPr lang="en-US" sz="1400" dirty="0"/>
          </a:p>
          <a:p>
            <a:pPr lvl="1"/>
            <a:r>
              <a:rPr lang="en-US" sz="1400" dirty="0"/>
              <a:t>Updating the firmware of the RTF and DTCs to improve the clock signal quality.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In the last test the DTCs stayed locked for 3 days</a:t>
            </a:r>
          </a:p>
          <a:p>
            <a:pPr marL="1828800" lvl="4" indent="0"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E3E5952-CDDC-40BE-AEA8-00CC4CA772CF}" type="datetime1">
              <a:rPr lang="en-US" smtClean="0"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Marco Ferrini | Midterm presentation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68729"/>
            <a:ext cx="8686800" cy="427877"/>
          </a:xfrm>
        </p:spPr>
        <p:txBody>
          <a:bodyPr/>
          <a:lstStyle/>
          <a:p>
            <a:r>
              <a:rPr lang="en-US" sz="2400" dirty="0" err="1"/>
              <a:t>Artdaq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D77A2B-04E1-0528-75EC-ECBF6CFDA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969" y="635243"/>
            <a:ext cx="4712989" cy="2354829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7A46E00-5A1E-2C6F-A6F4-8638A96AEF1B}"/>
              </a:ext>
            </a:extLst>
          </p:cNvPr>
          <p:cNvSpPr txBox="1">
            <a:spLocks/>
          </p:cNvSpPr>
          <p:nvPr/>
        </p:nvSpPr>
        <p:spPr>
          <a:xfrm>
            <a:off x="457201" y="1002372"/>
            <a:ext cx="3263773" cy="50593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sz="1200" dirty="0"/>
          </a:p>
          <a:p>
            <a:pPr marL="1828800" lvl="4" indent="0">
              <a:buFont typeface="Arial" charset="0"/>
              <a:buNone/>
            </a:pP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66D0006B-5D06-8493-9FE0-DA7865DD896F}"/>
              </a:ext>
            </a:extLst>
          </p:cNvPr>
          <p:cNvSpPr txBox="1">
            <a:spLocks/>
          </p:cNvSpPr>
          <p:nvPr/>
        </p:nvSpPr>
        <p:spPr>
          <a:xfrm>
            <a:off x="457201" y="1002373"/>
            <a:ext cx="3671179" cy="222971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400" dirty="0" err="1"/>
              <a:t>Artdaq</a:t>
            </a:r>
            <a:r>
              <a:rPr lang="en-US" sz="1400" dirty="0"/>
              <a:t> is a toolkit of C++ 2011 libraries and programs for use in the constructions of TDAQ systems.</a:t>
            </a:r>
          </a:p>
          <a:p>
            <a:pPr marL="0" indent="0">
              <a:buFont typeface="Arial" charset="0"/>
              <a:buNone/>
            </a:pPr>
            <a:r>
              <a:rPr lang="en-US" sz="1400" dirty="0"/>
              <a:t>Basically, it provides scalable, low-cost data acquisition architecture as a service.</a:t>
            </a:r>
          </a:p>
          <a:p>
            <a:pPr marL="0" indent="0">
              <a:buFont typeface="Arial" charset="0"/>
              <a:buNone/>
            </a:pPr>
            <a:endParaRPr lang="en-US" sz="1600" dirty="0"/>
          </a:p>
          <a:p>
            <a:pPr marL="0" indent="0">
              <a:buFont typeface="Arial" charset="0"/>
              <a:buNone/>
            </a:pPr>
            <a:endParaRPr lang="en-US" sz="1600" dirty="0"/>
          </a:p>
          <a:p>
            <a:pPr marL="0" indent="0">
              <a:buFont typeface="Arial" charset="0"/>
              <a:buNone/>
            </a:pPr>
            <a:endParaRPr lang="en-US" sz="1400" dirty="0"/>
          </a:p>
          <a:p>
            <a:endParaRPr lang="en-US" sz="1400" dirty="0"/>
          </a:p>
          <a:p>
            <a:pPr marL="1828800" lvl="4" indent="0">
              <a:buFont typeface="Arial" charset="0"/>
              <a:buNone/>
            </a:pPr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39AB6FA-E416-9AF7-491A-E58ED2287484}"/>
              </a:ext>
            </a:extLst>
          </p:cNvPr>
          <p:cNvSpPr txBox="1">
            <a:spLocks/>
          </p:cNvSpPr>
          <p:nvPr/>
        </p:nvSpPr>
        <p:spPr>
          <a:xfrm>
            <a:off x="457200" y="3599217"/>
            <a:ext cx="8229599" cy="222971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400" dirty="0"/>
              <a:t>It provides functionality that includes the following: </a:t>
            </a:r>
          </a:p>
          <a:p>
            <a:r>
              <a:rPr lang="en-US" sz="1400" dirty="0"/>
              <a:t>Configuration of the TDAQ HW</a:t>
            </a:r>
          </a:p>
          <a:p>
            <a:r>
              <a:rPr lang="en-US" sz="1400" dirty="0"/>
              <a:t>DAQ control and monitoring</a:t>
            </a:r>
          </a:p>
          <a:p>
            <a:r>
              <a:rPr lang="en-GB" sz="1600" dirty="0">
                <a:latin typeface="CMR10"/>
              </a:rPr>
              <a:t>E</a:t>
            </a:r>
            <a:r>
              <a:rPr lang="en-GB" sz="1600" b="0" i="0" u="none" strike="noStrike" baseline="0" dirty="0">
                <a:latin typeface="CMR10"/>
              </a:rPr>
              <a:t>vent analysis and </a:t>
            </a:r>
            <a:r>
              <a:rPr lang="en-GB" sz="1600" dirty="0">
                <a:latin typeface="CMR10"/>
              </a:rPr>
              <a:t>fil</a:t>
            </a:r>
            <a:r>
              <a:rPr lang="en-GB" sz="1600" b="0" i="0" u="none" strike="noStrike" baseline="0" dirty="0">
                <a:latin typeface="CMR10"/>
              </a:rPr>
              <a:t>tering using the art event-processing framework.</a:t>
            </a:r>
          </a:p>
          <a:p>
            <a:r>
              <a:rPr lang="en-GB" sz="1600" dirty="0">
                <a:latin typeface="CMR10"/>
              </a:rPr>
              <a:t>Encapsulation of the data and support for experiment-specific raw data formats to provide type-safe data access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Font typeface="Arial" charset="0"/>
              <a:buNone/>
            </a:pPr>
            <a:endParaRPr lang="en-US" sz="1600" dirty="0"/>
          </a:p>
          <a:p>
            <a:pPr marL="0" indent="0">
              <a:buFont typeface="Arial" charset="0"/>
              <a:buNone/>
            </a:pPr>
            <a:endParaRPr lang="en-US" sz="1400" dirty="0"/>
          </a:p>
          <a:p>
            <a:endParaRPr lang="en-US" sz="1400" dirty="0"/>
          </a:p>
          <a:p>
            <a:pPr marL="1828800" lvl="4" indent="0"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327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0276BA9-644F-436B-BE89-70F3AAEF23C9}" type="datetime1">
              <a:rPr lang="en-US" smtClean="0"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Marco Ferrini | Midterm presentation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7366"/>
            <a:ext cx="8686800" cy="427877"/>
          </a:xfrm>
        </p:spPr>
        <p:txBody>
          <a:bodyPr/>
          <a:lstStyle/>
          <a:p>
            <a:r>
              <a:rPr lang="en-US" sz="2400" dirty="0" err="1"/>
              <a:t>Otsdaq</a:t>
            </a:r>
            <a:r>
              <a:rPr lang="en-US" sz="2400" dirty="0"/>
              <a:t> – Off-The-Shelf data acquisition</a:t>
            </a:r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A4E3351-5037-C09C-878D-A2BBE6DBA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892" y="1872126"/>
            <a:ext cx="4536250" cy="3113748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54E58BFB-B214-15D0-11F6-3758DD04C9DA}"/>
              </a:ext>
            </a:extLst>
          </p:cNvPr>
          <p:cNvSpPr txBox="1">
            <a:spLocks/>
          </p:cNvSpPr>
          <p:nvPr/>
        </p:nvSpPr>
        <p:spPr>
          <a:xfrm>
            <a:off x="457200" y="1872126"/>
            <a:ext cx="3725500" cy="311374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400" dirty="0" err="1"/>
              <a:t>Otsdaq</a:t>
            </a:r>
            <a:r>
              <a:rPr lang="en-US" sz="1400" dirty="0"/>
              <a:t> is the online DAQ software framework that Mu2e has chosen.</a:t>
            </a:r>
          </a:p>
          <a:p>
            <a:pPr marL="0" indent="0" algn="l">
              <a:buNone/>
            </a:pPr>
            <a:endParaRPr lang="en-US" sz="1400" dirty="0"/>
          </a:p>
          <a:p>
            <a:pPr marL="0" indent="0" algn="l">
              <a:buNone/>
            </a:pPr>
            <a:r>
              <a:rPr lang="en-US" sz="1400" dirty="0" err="1"/>
              <a:t>Otsdaq</a:t>
            </a:r>
            <a:r>
              <a:rPr lang="en-US" sz="1400" dirty="0"/>
              <a:t> uses the </a:t>
            </a:r>
            <a:r>
              <a:rPr lang="en-US" sz="1400" dirty="0" err="1"/>
              <a:t>artdaq</a:t>
            </a:r>
            <a:r>
              <a:rPr lang="en-US" sz="1400" dirty="0"/>
              <a:t> framework providing a web interface to configure, control and monitor the online DAQ software entities.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7012468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3" id="{EB96F61D-0660-9747-A675-216FF6C86284}" vid="{11929733-D318-6344-B1CB-9B297CDC1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FNAL_PowerPoint_4x3-seasons_052121</Template>
  <TotalTime>2196</TotalTime>
  <Words>685</Words>
  <Application>Microsoft Office PowerPoint</Application>
  <PresentationFormat>On-screen Show (4:3)</PresentationFormat>
  <Paragraphs>141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CMR10</vt:lpstr>
      <vt:lpstr>Helvetica</vt:lpstr>
      <vt:lpstr>Fermilab_PPT_090815</vt:lpstr>
      <vt:lpstr>PowerPoint Presentation</vt:lpstr>
      <vt:lpstr>Mu2e – explained by an engineer </vt:lpstr>
      <vt:lpstr>TDAQ – Trigger and Data Acquisition </vt:lpstr>
      <vt:lpstr>TDAQ – Beam structure</vt:lpstr>
      <vt:lpstr> TDAQ – Timing</vt:lpstr>
      <vt:lpstr> TDAQ – Clock distribution </vt:lpstr>
      <vt:lpstr>DTCs loss of lock</vt:lpstr>
      <vt:lpstr>Artdaq</vt:lpstr>
      <vt:lpstr>Otsdaq – Off-The-Shelf data acquisition</vt:lpstr>
      <vt:lpstr>Configuring otsdaq</vt:lpstr>
      <vt:lpstr>Firmware Porting from Spartan-6 to Spartan-7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Ferrini</dc:creator>
  <cp:lastModifiedBy>Marco Ferrini</cp:lastModifiedBy>
  <cp:revision>8</cp:revision>
  <cp:lastPrinted>2014-01-20T19:40:21Z</cp:lastPrinted>
  <dcterms:created xsi:type="dcterms:W3CDTF">2022-08-25T20:41:48Z</dcterms:created>
  <dcterms:modified xsi:type="dcterms:W3CDTF">2022-08-29T16:49:34Z</dcterms:modified>
</cp:coreProperties>
</file>