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5" r:id="rId1"/>
    <p:sldMasterId id="2147483677" r:id="rId2"/>
    <p:sldMasterId id="2147483689" r:id="rId3"/>
    <p:sldMasterId id="2147483701" r:id="rId4"/>
  </p:sldMasterIdLst>
  <p:notesMasterIdLst>
    <p:notesMasterId r:id="rId13"/>
  </p:notesMasterIdLst>
  <p:handoutMasterIdLst>
    <p:handoutMasterId r:id="rId14"/>
  </p:handoutMasterIdLst>
  <p:sldIdLst>
    <p:sldId id="281" r:id="rId5"/>
    <p:sldId id="342" r:id="rId6"/>
    <p:sldId id="348" r:id="rId7"/>
    <p:sldId id="344" r:id="rId8"/>
    <p:sldId id="347" r:id="rId9"/>
    <p:sldId id="343" r:id="rId10"/>
    <p:sldId id="345" r:id="rId11"/>
    <p:sldId id="34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66FF"/>
    <a:srgbClr val="EEECE1"/>
    <a:srgbClr val="6633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5" autoAdjust="0"/>
    <p:restoredTop sz="86420" autoAdjust="0"/>
  </p:normalViewPr>
  <p:slideViewPr>
    <p:cSldViewPr snapToGrid="0">
      <p:cViewPr varScale="1">
        <p:scale>
          <a:sx n="121" d="100"/>
          <a:sy n="121" d="100"/>
        </p:scale>
        <p:origin x="-100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DA3A806-4E31-45CC-8A2B-B5E1B76254D4}" type="datetimeFigureOut">
              <a:rPr lang="en-US"/>
              <a:pPr>
                <a:defRPr/>
              </a:pPr>
              <a:t>5/21/12</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6518F7-A059-46D7-ABD7-E8E8289952EF}" type="slidenum">
              <a:rPr lang="en-US"/>
              <a:pPr>
                <a:defRPr/>
              </a:pPr>
              <a:t>‹#›</a:t>
            </a:fld>
            <a:endParaRPr lang="en-US"/>
          </a:p>
        </p:txBody>
      </p:sp>
    </p:spTree>
    <p:extLst>
      <p:ext uri="{BB962C8B-B14F-4D97-AF65-F5344CB8AC3E}">
        <p14:creationId xmlns:p14="http://schemas.microsoft.com/office/powerpoint/2010/main" val="1391960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67126B-C817-4C86-8C52-94CCAC0A170E}" type="datetimeFigureOut">
              <a:rPr lang="en-US"/>
              <a:pPr>
                <a:defRPr/>
              </a:pPr>
              <a:t>5/21/12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CCD57D-B659-492A-9A9A-D6DC2F6B064B}" type="slidenum">
              <a:rPr lang="en-US"/>
              <a:pPr>
                <a:defRPr/>
              </a:pPr>
              <a:t>‹#›</a:t>
            </a:fld>
            <a:endParaRPr lang="en-US"/>
          </a:p>
        </p:txBody>
      </p:sp>
    </p:spTree>
    <p:extLst>
      <p:ext uri="{BB962C8B-B14F-4D97-AF65-F5344CB8AC3E}">
        <p14:creationId xmlns:p14="http://schemas.microsoft.com/office/powerpoint/2010/main" val="13462047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405369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81545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320958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97921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44474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87916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0797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Short Baseline Focus Group        22 May 2012</a:t>
            </a:r>
            <a:endParaRPr lang="en-US"/>
          </a:p>
        </p:txBody>
      </p:sp>
      <p:sp>
        <p:nvSpPr>
          <p:cNvPr id="9" name="Slide Number Placeholder 8"/>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786838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Short Baseline Focus Group        22 May 2012</a:t>
            </a:r>
            <a:endParaRPr lang="en-US"/>
          </a:p>
        </p:txBody>
      </p:sp>
      <p:sp>
        <p:nvSpPr>
          <p:cNvPr id="5" name="Slide Number Placeholder 4"/>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134122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Short Baseline Focus Group        22 May 2012</a:t>
            </a:r>
            <a:endParaRPr lang="en-US"/>
          </a:p>
        </p:txBody>
      </p:sp>
      <p:sp>
        <p:nvSpPr>
          <p:cNvPr id="4" name="Slide Number Placeholder 3"/>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820267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365530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203739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964799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333216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808FD2C5-B045-3746-8CC6-D920863FFC53}" type="slidenum">
              <a:rPr lang="en-US" smtClean="0"/>
              <a:t>‹#›</a:t>
            </a:fld>
            <a:endParaRPr lang="en-US"/>
          </a:p>
        </p:txBody>
      </p:sp>
    </p:spTree>
    <p:extLst>
      <p:ext uri="{BB962C8B-B14F-4D97-AF65-F5344CB8AC3E}">
        <p14:creationId xmlns:p14="http://schemas.microsoft.com/office/powerpoint/2010/main" val="2745221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46265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36443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417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957352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Short Baseline Focus Group        22 May 2012</a:t>
            </a:r>
            <a:endParaRPr lang="en-US"/>
          </a:p>
        </p:txBody>
      </p:sp>
      <p:sp>
        <p:nvSpPr>
          <p:cNvPr id="9" name="Slide Number Placeholder 8"/>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259064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Short Baseline Focus Group        22 May 2012</a:t>
            </a:r>
            <a:endParaRPr lang="en-US"/>
          </a:p>
        </p:txBody>
      </p:sp>
      <p:sp>
        <p:nvSpPr>
          <p:cNvPr id="5" name="Slide Number Placeholder 4"/>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517417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Short Baseline Focus Group        22 May 2012</a:t>
            </a:r>
            <a:endParaRPr lang="en-US"/>
          </a:p>
        </p:txBody>
      </p:sp>
      <p:sp>
        <p:nvSpPr>
          <p:cNvPr id="4" name="Slide Number Placeholder 3"/>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403862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2410647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287630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1626898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2316642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F6FDA033-23E3-CF48-86CC-30E53DB84460}" type="slidenum">
              <a:rPr lang="en-US" smtClean="0"/>
              <a:t>‹#›</a:t>
            </a:fld>
            <a:endParaRPr lang="en-US"/>
          </a:p>
        </p:txBody>
      </p:sp>
    </p:spTree>
    <p:extLst>
      <p:ext uri="{BB962C8B-B14F-4D97-AF65-F5344CB8AC3E}">
        <p14:creationId xmlns:p14="http://schemas.microsoft.com/office/powerpoint/2010/main" val="3675902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ln>
            <a:no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
        <p:nvSpPr>
          <p:cNvPr id="7" name="Title Placeholder 1"/>
          <p:cNvSpPr txBox="1">
            <a:spLocks/>
          </p:cNvSpPr>
          <p:nvPr userDrawn="1"/>
        </p:nvSpPr>
        <p:spPr>
          <a:xfrm>
            <a:off x="0" y="1"/>
            <a:ext cx="9144000" cy="1142999"/>
          </a:xfrm>
          <a:prstGeom prst="rect">
            <a:avLst/>
          </a:prstGeom>
          <a:solidFill>
            <a:schemeClr val="accent1">
              <a:alpha val="17000"/>
            </a:schemeClr>
          </a:solidFill>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40569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168376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755429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851871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Short Baseline Focus Group        22 May 2012</a:t>
            </a:r>
            <a:endParaRPr lang="en-US"/>
          </a:p>
        </p:txBody>
      </p:sp>
      <p:sp>
        <p:nvSpPr>
          <p:cNvPr id="9" name="Slide Number Placeholder 8"/>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68426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Short Baseline Focus Group        22 May 2012</a:t>
            </a:r>
            <a:endParaRPr lang="en-US"/>
          </a:p>
        </p:txBody>
      </p:sp>
      <p:sp>
        <p:nvSpPr>
          <p:cNvPr id="5" name="Slide Number Placeholder 4"/>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29107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413463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Short Baseline Focus Group        22 May 2012</a:t>
            </a:r>
            <a:endParaRPr lang="en-US"/>
          </a:p>
        </p:txBody>
      </p:sp>
      <p:sp>
        <p:nvSpPr>
          <p:cNvPr id="4" name="Slide Number Placeholder 3"/>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4218706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495773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920465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17827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a:t>
            </a:fld>
            <a:endParaRPr lang="en-US"/>
          </a:p>
        </p:txBody>
      </p:sp>
    </p:spTree>
    <p:extLst>
      <p:ext uri="{BB962C8B-B14F-4D97-AF65-F5344CB8AC3E}">
        <p14:creationId xmlns:p14="http://schemas.microsoft.com/office/powerpoint/2010/main" val="23841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Steve Geer</a:t>
            </a:r>
            <a:endParaRPr lang="en-US"/>
          </a:p>
        </p:txBody>
      </p:sp>
      <p:sp>
        <p:nvSpPr>
          <p:cNvPr id="8" name="Footer Placeholder 7"/>
          <p:cNvSpPr>
            <a:spLocks noGrp="1"/>
          </p:cNvSpPr>
          <p:nvPr>
            <p:ph type="ftr" sz="quarter" idx="11"/>
          </p:nvPr>
        </p:nvSpPr>
        <p:spPr/>
        <p:txBody>
          <a:bodyPr/>
          <a:lstStyle/>
          <a:p>
            <a:r>
              <a:rPr lang="en-US" smtClean="0"/>
              <a:t>Short Baseline Focus Group        22 May 2012</a:t>
            </a:r>
            <a:endParaRPr lang="en-US"/>
          </a:p>
        </p:txBody>
      </p:sp>
      <p:sp>
        <p:nvSpPr>
          <p:cNvPr id="9" name="Slide Number Placeholder 8"/>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428245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Steve Geer</a:t>
            </a:r>
            <a:endParaRPr lang="en-US"/>
          </a:p>
        </p:txBody>
      </p:sp>
      <p:sp>
        <p:nvSpPr>
          <p:cNvPr id="4" name="Footer Placeholder 3"/>
          <p:cNvSpPr>
            <a:spLocks noGrp="1"/>
          </p:cNvSpPr>
          <p:nvPr>
            <p:ph type="ftr" sz="quarter" idx="11"/>
          </p:nvPr>
        </p:nvSpPr>
        <p:spPr/>
        <p:txBody>
          <a:bodyPr/>
          <a:lstStyle/>
          <a:p>
            <a:r>
              <a:rPr lang="en-US" smtClean="0"/>
              <a:t>Short Baseline Focus Group        22 May 2012</a:t>
            </a:r>
            <a:endParaRPr lang="en-US"/>
          </a:p>
        </p:txBody>
      </p:sp>
      <p:sp>
        <p:nvSpPr>
          <p:cNvPr id="5" name="Slide Number Placeholder 4"/>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50386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Steve Geer</a:t>
            </a:r>
            <a:endParaRPr lang="en-US"/>
          </a:p>
        </p:txBody>
      </p:sp>
      <p:sp>
        <p:nvSpPr>
          <p:cNvPr id="3" name="Footer Placeholder 2"/>
          <p:cNvSpPr>
            <a:spLocks noGrp="1"/>
          </p:cNvSpPr>
          <p:nvPr>
            <p:ph type="ftr" sz="quarter" idx="11"/>
          </p:nvPr>
        </p:nvSpPr>
        <p:spPr/>
        <p:txBody>
          <a:bodyPr/>
          <a:lstStyle/>
          <a:p>
            <a:r>
              <a:rPr lang="en-US" smtClean="0"/>
              <a:t>Short Baseline Focus Group        22 May 2012</a:t>
            </a:r>
            <a:endParaRPr lang="en-US"/>
          </a:p>
        </p:txBody>
      </p:sp>
      <p:sp>
        <p:nvSpPr>
          <p:cNvPr id="4" name="Slide Number Placeholder 3"/>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01152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102058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Steve Geer</a:t>
            </a:r>
            <a:endParaRPr lang="en-US"/>
          </a:p>
        </p:txBody>
      </p:sp>
      <p:sp>
        <p:nvSpPr>
          <p:cNvPr id="6" name="Footer Placeholder 5"/>
          <p:cNvSpPr>
            <a:spLocks noGrp="1"/>
          </p:cNvSpPr>
          <p:nvPr>
            <p:ph type="ftr" sz="quarter" idx="11"/>
          </p:nvPr>
        </p:nvSpPr>
        <p:spPr/>
        <p:txBody>
          <a:bodyPr/>
          <a:lstStyle/>
          <a:p>
            <a:r>
              <a:rPr lang="en-US" smtClean="0"/>
              <a:t>Short Baseline Focus Group        22 May 2012</a:t>
            </a:r>
            <a:endParaRPr lang="en-US"/>
          </a:p>
        </p:txBody>
      </p:sp>
      <p:sp>
        <p:nvSpPr>
          <p:cNvPr id="7" name="Slide Number Placeholder 6"/>
          <p:cNvSpPr>
            <a:spLocks noGrp="1"/>
          </p:cNvSpPr>
          <p:nvPr>
            <p:ph type="sldNum" sz="quarter" idx="12"/>
          </p:nvPr>
        </p:nvSpPr>
        <p:spPr/>
        <p:txBody>
          <a:bodyPr/>
          <a:lstStyle/>
          <a:p>
            <a:fld id="{CFC7889B-7DC6-0F4F-911C-2DD23511CCA2}" type="slidenum">
              <a:rPr lang="en-US" smtClean="0"/>
              <a:t>‹#›</a:t>
            </a:fld>
            <a:endParaRPr lang="en-US"/>
          </a:p>
        </p:txBody>
      </p:sp>
    </p:spTree>
    <p:extLst>
      <p:ext uri="{BB962C8B-B14F-4D97-AF65-F5344CB8AC3E}">
        <p14:creationId xmlns:p14="http://schemas.microsoft.com/office/powerpoint/2010/main" val="777923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Short Baseline Focus Group        22 May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7889B-7DC6-0F4F-911C-2DD23511CCA2}" type="slidenum">
              <a:rPr lang="en-US" smtClean="0"/>
              <a:t>‹#›</a:t>
            </a:fld>
            <a:endParaRPr lang="en-US"/>
          </a:p>
        </p:txBody>
      </p:sp>
    </p:spTree>
    <p:extLst>
      <p:ext uri="{BB962C8B-B14F-4D97-AF65-F5344CB8AC3E}">
        <p14:creationId xmlns:p14="http://schemas.microsoft.com/office/powerpoint/2010/main" val="26822721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Short Baseline Focus Group        22 May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FD2C5-B045-3746-8CC6-D920863FFC53}" type="slidenum">
              <a:rPr lang="en-US" smtClean="0"/>
              <a:t>‹#›</a:t>
            </a:fld>
            <a:endParaRPr lang="en-US"/>
          </a:p>
        </p:txBody>
      </p:sp>
    </p:spTree>
    <p:extLst>
      <p:ext uri="{BB962C8B-B14F-4D97-AF65-F5344CB8AC3E}">
        <p14:creationId xmlns:p14="http://schemas.microsoft.com/office/powerpoint/2010/main" val="5738414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Short Baseline Focus Group        22 May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DA033-23E3-CF48-86CC-30E53DB84460}" type="slidenum">
              <a:rPr lang="en-US" smtClean="0"/>
              <a:t>‹#›</a:t>
            </a:fld>
            <a:endParaRPr lang="en-US"/>
          </a:p>
        </p:txBody>
      </p:sp>
    </p:spTree>
    <p:extLst>
      <p:ext uri="{BB962C8B-B14F-4D97-AF65-F5344CB8AC3E}">
        <p14:creationId xmlns:p14="http://schemas.microsoft.com/office/powerpoint/2010/main" val="32081839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19272"/>
            <a:ext cx="9144000" cy="438727"/>
          </a:xfrm>
          <a:prstGeom prst="rect">
            <a:avLst/>
          </a:prstGeom>
          <a:solidFill>
            <a:srgbClr val="4F81BD">
              <a:alpha val="1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
            <a:ext cx="9144000" cy="1142999"/>
          </a:xfrm>
          <a:prstGeom prst="rect">
            <a:avLst/>
          </a:prstGeom>
          <a:solidFill>
            <a:schemeClr val="accent1">
              <a:alpha val="17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2273"/>
            <a:ext cx="8229600" cy="5103091"/>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471800"/>
            <a:ext cx="11360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Steve Geer</a:t>
            </a:r>
            <a:endParaRPr lang="en-US" dirty="0"/>
          </a:p>
        </p:txBody>
      </p:sp>
      <p:sp>
        <p:nvSpPr>
          <p:cNvPr id="5" name="Footer Placeholder 4"/>
          <p:cNvSpPr>
            <a:spLocks noGrp="1"/>
          </p:cNvSpPr>
          <p:nvPr>
            <p:ph type="ftr" sz="quarter" idx="3"/>
          </p:nvPr>
        </p:nvSpPr>
        <p:spPr>
          <a:xfrm>
            <a:off x="2182091" y="6471800"/>
            <a:ext cx="464127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Short Baseline Focus Group        22 May 2012</a:t>
            </a:r>
            <a:endParaRPr lang="en-US" dirty="0"/>
          </a:p>
        </p:txBody>
      </p:sp>
      <p:sp>
        <p:nvSpPr>
          <p:cNvPr id="6" name="Slide Number Placeholder 5"/>
          <p:cNvSpPr>
            <a:spLocks noGrp="1"/>
          </p:cNvSpPr>
          <p:nvPr>
            <p:ph type="sldNum" sz="quarter" idx="4"/>
          </p:nvPr>
        </p:nvSpPr>
        <p:spPr>
          <a:xfrm>
            <a:off x="7643091" y="6471800"/>
            <a:ext cx="1027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D49C1-861C-3848-A3A3-32DF427AEECD}" type="slidenum">
              <a:rPr lang="en-US" smtClean="0"/>
              <a:t>‹#›</a:t>
            </a:fld>
            <a:endParaRPr lang="en-US"/>
          </a:p>
        </p:txBody>
      </p:sp>
      <p:sp>
        <p:nvSpPr>
          <p:cNvPr id="11" name="TextBox 10"/>
          <p:cNvSpPr txBox="1"/>
          <p:nvPr userDrawn="1"/>
        </p:nvSpPr>
        <p:spPr>
          <a:xfrm>
            <a:off x="6557818" y="3833091"/>
            <a:ext cx="184666" cy="707886"/>
          </a:xfrm>
          <a:prstGeom prst="rect">
            <a:avLst/>
          </a:prstGeom>
          <a:noFill/>
        </p:spPr>
        <p:txBody>
          <a:bodyPr wrap="none" rtlCol="0">
            <a:spAutoFit/>
          </a:bodyPr>
          <a:lstStyle/>
          <a:p>
            <a:endParaRPr lang="en-US" sz="4000" dirty="0">
              <a:latin typeface="Symbol" charset="2"/>
              <a:cs typeface="Symbol" charset="2"/>
            </a:endParaRPr>
          </a:p>
        </p:txBody>
      </p:sp>
      <p:grpSp>
        <p:nvGrpSpPr>
          <p:cNvPr id="13" name="Group 12"/>
          <p:cNvGrpSpPr/>
          <p:nvPr userDrawn="1"/>
        </p:nvGrpSpPr>
        <p:grpSpPr>
          <a:xfrm>
            <a:off x="8184342" y="-58295"/>
            <a:ext cx="624828" cy="1108932"/>
            <a:chOff x="7954816" y="1476286"/>
            <a:chExt cx="600363" cy="1065512"/>
          </a:xfrm>
        </p:grpSpPr>
        <p:sp>
          <p:nvSpPr>
            <p:cNvPr id="10" name="Rectangle 9"/>
            <p:cNvSpPr/>
            <p:nvPr userDrawn="1"/>
          </p:nvSpPr>
          <p:spPr>
            <a:xfrm rot="12660000">
              <a:off x="8045369" y="1918344"/>
              <a:ext cx="115455" cy="6234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userDrawn="1"/>
          </p:nvSpPr>
          <p:spPr>
            <a:xfrm>
              <a:off x="7954816" y="1674095"/>
              <a:ext cx="600363" cy="577272"/>
            </a:xfrm>
            <a:prstGeom prst="ellipse">
              <a:avLst/>
            </a:prstGeom>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Symbol" charset="2"/>
                <a:cs typeface="Symbol" charset="2"/>
              </a:endParaRPr>
            </a:p>
          </p:txBody>
        </p:sp>
        <p:sp>
          <p:nvSpPr>
            <p:cNvPr id="12" name="TextBox 11"/>
            <p:cNvSpPr txBox="1"/>
            <p:nvPr userDrawn="1"/>
          </p:nvSpPr>
          <p:spPr>
            <a:xfrm>
              <a:off x="8023674" y="1476286"/>
              <a:ext cx="505367" cy="830997"/>
            </a:xfrm>
            <a:prstGeom prst="rect">
              <a:avLst/>
            </a:prstGeom>
            <a:noFill/>
          </p:spPr>
          <p:txBody>
            <a:bodyPr wrap="none" rtlCol="0">
              <a:spAutoFit/>
            </a:bodyPr>
            <a:lstStyle/>
            <a:p>
              <a:r>
                <a:rPr lang="en-US" sz="4800" dirty="0" smtClean="0">
                  <a:latin typeface="Symbol" charset="2"/>
                  <a:cs typeface="Symbol" charset="2"/>
                </a:rPr>
                <a:t>n</a:t>
              </a:r>
              <a:endParaRPr lang="en-US" sz="4800" dirty="0">
                <a:latin typeface="Symbol" charset="2"/>
                <a:cs typeface="Symbol" charset="2"/>
              </a:endParaRPr>
            </a:p>
          </p:txBody>
        </p:sp>
      </p:grpSp>
      <p:pic>
        <p:nvPicPr>
          <p:cNvPr id="14" name="Picture 1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9475" y="299753"/>
            <a:ext cx="538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148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F497D"/>
          </a:solidFill>
          <a:latin typeface="+mn-lt"/>
          <a:ea typeface="+mn-ea"/>
          <a:cs typeface="+mn-cs"/>
        </a:defRPr>
      </a:lvl4pPr>
      <a:lvl5pPr marL="1828800" marR="0" indent="0" algn="l" defTabSz="457200" rtl="0" eaLnBrk="1" fontAlgn="auto" latinLnBrk="0" hangingPunct="1">
        <a:lnSpc>
          <a:spcPct val="100000"/>
        </a:lnSpc>
        <a:spcBef>
          <a:spcPct val="20000"/>
        </a:spcBef>
        <a:spcAft>
          <a:spcPts val="0"/>
        </a:spcAft>
        <a:buClrTx/>
        <a:buSzTx/>
        <a:buFont typeface="Arial"/>
        <a:buNone/>
        <a:tabLst/>
        <a:defRPr sz="3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5.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a:xfrm>
            <a:off x="0" y="1"/>
            <a:ext cx="9144000" cy="1177452"/>
          </a:xfrm>
        </p:spPr>
        <p:txBody>
          <a:bodyPr/>
          <a:lstStyle/>
          <a:p>
            <a:pPr eaLnBrk="1" hangingPunct="1"/>
            <a:r>
              <a:rPr lang="en-US" sz="3600" dirty="0" smtClean="0"/>
              <a:t>  </a:t>
            </a:r>
          </a:p>
        </p:txBody>
      </p:sp>
      <p:sp>
        <p:nvSpPr>
          <p:cNvPr id="6146" name="Subtitle 2"/>
          <p:cNvSpPr>
            <a:spLocks noGrp="1"/>
          </p:cNvSpPr>
          <p:nvPr>
            <p:ph type="subTitle" idx="1"/>
          </p:nvPr>
        </p:nvSpPr>
        <p:spPr>
          <a:xfrm>
            <a:off x="477672" y="1230373"/>
            <a:ext cx="8249913" cy="2553346"/>
          </a:xfrm>
          <a:solidFill>
            <a:schemeClr val="bg1"/>
          </a:solidFill>
        </p:spPr>
        <p:txBody>
          <a:bodyPr anchor="ctr">
            <a:normAutofit/>
          </a:bodyPr>
          <a:lstStyle/>
          <a:p>
            <a:pPr marL="0" indent="0" algn="ctr" eaLnBrk="1" hangingPunct="1">
              <a:buFont typeface="Arial" charset="0"/>
              <a:buNone/>
            </a:pPr>
            <a:r>
              <a:rPr lang="en-US" sz="5400" dirty="0" smtClean="0">
                <a:solidFill>
                  <a:schemeClr val="tx1"/>
                </a:solidFill>
                <a:cs typeface="Arial" charset="0"/>
              </a:rPr>
              <a:t>Short Baseline</a:t>
            </a:r>
            <a:br>
              <a:rPr lang="en-US" sz="5400" dirty="0" smtClean="0">
                <a:solidFill>
                  <a:schemeClr val="tx1"/>
                </a:solidFill>
                <a:cs typeface="Arial" charset="0"/>
              </a:rPr>
            </a:br>
            <a:r>
              <a:rPr lang="en-US" sz="5400" dirty="0" smtClean="0">
                <a:solidFill>
                  <a:schemeClr val="tx1"/>
                </a:solidFill>
                <a:cs typeface="Arial" charset="0"/>
              </a:rPr>
              <a:t>Focus Group</a:t>
            </a:r>
            <a:endParaRPr lang="en-US" dirty="0" smtClean="0">
              <a:solidFill>
                <a:schemeClr val="tx1"/>
              </a:solidFill>
              <a:cs typeface="Arial" charset="0"/>
            </a:endParaRPr>
          </a:p>
        </p:txBody>
      </p:sp>
      <p:sp>
        <p:nvSpPr>
          <p:cNvPr id="2" name="TextBox 1"/>
          <p:cNvSpPr txBox="1"/>
          <p:nvPr/>
        </p:nvSpPr>
        <p:spPr>
          <a:xfrm>
            <a:off x="3518682" y="4484898"/>
            <a:ext cx="1519279" cy="369332"/>
          </a:xfrm>
          <a:prstGeom prst="rect">
            <a:avLst/>
          </a:prstGeom>
          <a:noFill/>
        </p:spPr>
        <p:txBody>
          <a:bodyPr wrap="none" rtlCol="0">
            <a:spAutoFit/>
          </a:bodyPr>
          <a:lstStyle/>
          <a:p>
            <a:r>
              <a:rPr lang="en-US" dirty="0" smtClean="0"/>
              <a:t>22 May </a:t>
            </a:r>
            <a:r>
              <a:rPr lang="en-US" dirty="0" smtClean="0"/>
              <a:t>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TOWARDS CONCLUSIONS</a:t>
            </a:r>
            <a:br>
              <a:rPr lang="en-US" dirty="0" smtClean="0"/>
            </a:br>
            <a:r>
              <a:rPr lang="en-US" dirty="0" smtClean="0"/>
              <a:t>&amp; RECOMMENDATIONS</a:t>
            </a:r>
            <a:endParaRPr lang="en-US" dirty="0"/>
          </a:p>
        </p:txBody>
      </p:sp>
      <p:sp>
        <p:nvSpPr>
          <p:cNvPr id="3" name="Content Placeholder 2"/>
          <p:cNvSpPr>
            <a:spLocks noGrp="1"/>
          </p:cNvSpPr>
          <p:nvPr>
            <p:ph idx="1"/>
          </p:nvPr>
        </p:nvSpPr>
        <p:spPr>
          <a:xfrm>
            <a:off x="457200" y="1317233"/>
            <a:ext cx="8229600" cy="5103091"/>
          </a:xfrm>
        </p:spPr>
        <p:txBody>
          <a:bodyPr>
            <a:normAutofit fontScale="85000" lnSpcReduction="20000"/>
          </a:bodyPr>
          <a:lstStyle/>
          <a:p>
            <a:r>
              <a:rPr lang="en-US" dirty="0" smtClean="0"/>
              <a:t>Over the last year the community interest in searching for sterile neutrinos has </a:t>
            </a:r>
            <a:r>
              <a:rPr lang="en-US" u="sng" dirty="0" smtClean="0"/>
              <a:t>greatly increased</a:t>
            </a:r>
            <a:r>
              <a:rPr lang="en-US" dirty="0" smtClean="0"/>
              <a:t>. This is largely because, in addition to the LSND/</a:t>
            </a:r>
            <a:r>
              <a:rPr lang="en-US" dirty="0" err="1" smtClean="0"/>
              <a:t>MiniBooNE</a:t>
            </a:r>
            <a:r>
              <a:rPr lang="en-US" dirty="0" smtClean="0"/>
              <a:t> effects, there are also the reactor and source anomalies, and they are all associated with the same range of L/E. In addition there are the cosmological hints.</a:t>
            </a:r>
            <a:endParaRPr lang="en-US" dirty="0"/>
          </a:p>
          <a:p>
            <a:r>
              <a:rPr lang="en-US" dirty="0" smtClean="0"/>
              <a:t>Although all of the anomalies may be due to statistical and/or systematic effects, </a:t>
            </a:r>
            <a:r>
              <a:rPr lang="en-US" u="sng" dirty="0" smtClean="0"/>
              <a:t>there is a chance that we are seeing an emerging discovery</a:t>
            </a:r>
            <a:r>
              <a:rPr lang="en-US" dirty="0" smtClean="0"/>
              <a:t>, and there is competition with reactor- and source-experiments to see if this is the case.</a:t>
            </a:r>
          </a:p>
          <a:p>
            <a:r>
              <a:rPr lang="en-US" dirty="0" smtClean="0"/>
              <a:t>The reason to do more SBL experiments at FNAL is because there is a chance of discovery. If Fermilab is to enter the competition to see if the tensions with 3 flavor mixing are due to new physics, it should do so seriously, and support experiment(s) that </a:t>
            </a:r>
            <a:r>
              <a:rPr lang="en-US" u="sng" dirty="0" smtClean="0"/>
              <a:t>maximize the chance of discovery in the face of the competition</a:t>
            </a:r>
            <a:r>
              <a:rPr lang="en-US" dirty="0" smtClean="0"/>
              <a:t>.</a:t>
            </a:r>
            <a:endParaRPr lang="en-US" dirty="0" smtClean="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p:txBody>
          <a:bodyPr/>
          <a:lstStyle/>
          <a:p>
            <a:pPr>
              <a:defRPr/>
            </a:pPr>
            <a:r>
              <a:rPr lang="en-US" smtClean="0"/>
              <a:t>Short Baseline Focus Group        22 May 2012</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2</a:t>
            </a:fld>
            <a:endParaRPr lang="en-US" dirty="0"/>
          </a:p>
        </p:txBody>
      </p:sp>
    </p:spTree>
    <p:extLst>
      <p:ext uri="{BB962C8B-B14F-4D97-AF65-F5344CB8AC3E}">
        <p14:creationId xmlns:p14="http://schemas.microsoft.com/office/powerpoint/2010/main" val="29798402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IS COMPETITION</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p:txBody>
          <a:bodyPr/>
          <a:lstStyle/>
          <a:p>
            <a:pPr>
              <a:defRPr/>
            </a:pPr>
            <a:r>
              <a:rPr lang="en-US" smtClean="0"/>
              <a:t>Short Baseline Focus Group        22 May 2012</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3</a:t>
            </a:fld>
            <a:endParaRPr lang="en-US" dirty="0"/>
          </a:p>
        </p:txBody>
      </p:sp>
      <p:pic>
        <p:nvPicPr>
          <p:cNvPr id="8" name="Picture 1" descr="reactor-expt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5054"/>
            <a:ext cx="4351490" cy="265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ource-proposal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019" y="3908627"/>
            <a:ext cx="3921044" cy="248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tereo.tiff"/>
          <p:cNvPicPr>
            <a:picLocks noChangeAspect="1"/>
          </p:cNvPicPr>
          <p:nvPr/>
        </p:nvPicPr>
        <p:blipFill rotWithShape="1">
          <a:blip r:embed="rId4">
            <a:extLst>
              <a:ext uri="{28A0092B-C50C-407E-A947-70E740481C1C}">
                <a14:useLocalDpi xmlns:a14="http://schemas.microsoft.com/office/drawing/2010/main" val="0"/>
              </a:ext>
            </a:extLst>
          </a:blip>
          <a:srcRect l="2503" t="8718" r="37876" b="10510"/>
          <a:stretch/>
        </p:blipFill>
        <p:spPr bwMode="auto">
          <a:xfrm>
            <a:off x="5465096" y="1228064"/>
            <a:ext cx="2522964" cy="246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source-proposal-sensitivities.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2774" y="3694085"/>
            <a:ext cx="3514429" cy="26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194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FAST </a:t>
            </a:r>
            <a:r>
              <a:rPr lang="en-US" dirty="0" err="1" smtClean="0"/>
              <a:t>vs</a:t>
            </a:r>
            <a:r>
              <a:rPr lang="en-US" dirty="0" smtClean="0"/>
              <a:t> COMPREHENSIVE</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p:txBody>
          <a:bodyPr/>
          <a:lstStyle/>
          <a:p>
            <a:pPr>
              <a:defRPr/>
            </a:pPr>
            <a:r>
              <a:rPr lang="en-US" smtClean="0"/>
              <a:t>Short Baseline Focus Group        22 May 2012</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4</a:t>
            </a:fld>
            <a:endParaRPr lang="en-US" dirty="0"/>
          </a:p>
        </p:txBody>
      </p:sp>
      <p:sp>
        <p:nvSpPr>
          <p:cNvPr id="9" name="TextBox 8"/>
          <p:cNvSpPr txBox="1"/>
          <p:nvPr/>
        </p:nvSpPr>
        <p:spPr>
          <a:xfrm>
            <a:off x="503774" y="5555012"/>
            <a:ext cx="8144326" cy="646331"/>
          </a:xfrm>
          <a:prstGeom prst="rect">
            <a:avLst/>
          </a:prstGeom>
          <a:noFill/>
        </p:spPr>
        <p:txBody>
          <a:bodyPr wrap="square" rtlCol="0">
            <a:spAutoFit/>
          </a:bodyPr>
          <a:lstStyle/>
          <a:p>
            <a:r>
              <a:rPr lang="en-US" dirty="0" smtClean="0"/>
              <a:t>We don’t know which of these worlds we are in, so perhaps we need a dual  strategy that has BOTH a fast experiment and a comprehensive experiment.</a:t>
            </a:r>
            <a:endParaRPr lang="en-US" dirty="0"/>
          </a:p>
        </p:txBody>
      </p:sp>
      <p:grpSp>
        <p:nvGrpSpPr>
          <p:cNvPr id="25" name="Group 24"/>
          <p:cNvGrpSpPr/>
          <p:nvPr/>
        </p:nvGrpSpPr>
        <p:grpSpPr>
          <a:xfrm>
            <a:off x="1408524" y="1356759"/>
            <a:ext cx="2508368" cy="2765766"/>
            <a:chOff x="1314069" y="1881559"/>
            <a:chExt cx="2508368" cy="2765766"/>
          </a:xfrm>
        </p:grpSpPr>
        <p:grpSp>
          <p:nvGrpSpPr>
            <p:cNvPr id="16" name="Group 15"/>
            <p:cNvGrpSpPr/>
            <p:nvPr/>
          </p:nvGrpSpPr>
          <p:grpSpPr>
            <a:xfrm>
              <a:off x="1749622" y="1881559"/>
              <a:ext cx="1637262" cy="755731"/>
              <a:chOff x="1794690" y="1857840"/>
              <a:chExt cx="1637262" cy="755731"/>
            </a:xfrm>
          </p:grpSpPr>
          <p:sp>
            <p:nvSpPr>
              <p:cNvPr id="14" name="Rectangle 13"/>
              <p:cNvSpPr/>
              <p:nvPr/>
            </p:nvSpPr>
            <p:spPr>
              <a:xfrm>
                <a:off x="1794690" y="1857840"/>
                <a:ext cx="1637262" cy="7557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41315" y="1912540"/>
                <a:ext cx="1544012" cy="646331"/>
              </a:xfrm>
              <a:prstGeom prst="rect">
                <a:avLst/>
              </a:prstGeom>
              <a:noFill/>
            </p:spPr>
            <p:txBody>
              <a:bodyPr wrap="none" rtlCol="0">
                <a:spAutoFit/>
              </a:bodyPr>
              <a:lstStyle/>
              <a:p>
                <a:pPr algn="ctr"/>
                <a:r>
                  <a:rPr lang="en-US" dirty="0" smtClean="0"/>
                  <a:t>EMERGING </a:t>
                </a:r>
              </a:p>
              <a:p>
                <a:pPr algn="ctr"/>
                <a:r>
                  <a:rPr lang="en-US" dirty="0" smtClean="0"/>
                  <a:t>DISCOVERY</a:t>
                </a:r>
                <a:endParaRPr lang="en-US" dirty="0"/>
              </a:p>
            </p:txBody>
          </p:sp>
        </p:grpSp>
        <p:grpSp>
          <p:nvGrpSpPr>
            <p:cNvPr id="23" name="Group 22"/>
            <p:cNvGrpSpPr/>
            <p:nvPr/>
          </p:nvGrpSpPr>
          <p:grpSpPr>
            <a:xfrm>
              <a:off x="1314069" y="3030899"/>
              <a:ext cx="2508368" cy="1616426"/>
              <a:chOff x="1314069" y="2938955"/>
              <a:chExt cx="2508368" cy="1616426"/>
            </a:xfrm>
          </p:grpSpPr>
          <p:sp>
            <p:nvSpPr>
              <p:cNvPr id="18" name="Rectangle 17"/>
              <p:cNvSpPr/>
              <p:nvPr/>
            </p:nvSpPr>
            <p:spPr>
              <a:xfrm>
                <a:off x="1314069" y="2938955"/>
                <a:ext cx="2508368" cy="161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315277" y="3008504"/>
                <a:ext cx="2505952" cy="1477328"/>
              </a:xfrm>
              <a:prstGeom prst="rect">
                <a:avLst/>
              </a:prstGeom>
              <a:noFill/>
            </p:spPr>
            <p:txBody>
              <a:bodyPr wrap="none" rtlCol="0">
                <a:spAutoFit/>
              </a:bodyPr>
              <a:lstStyle/>
              <a:p>
                <a:pPr algn="ctr"/>
                <a:r>
                  <a:rPr lang="en-US" dirty="0" smtClean="0"/>
                  <a:t>AGGRESSIVE</a:t>
                </a:r>
                <a:br>
                  <a:rPr lang="en-US" dirty="0" smtClean="0"/>
                </a:br>
                <a:r>
                  <a:rPr lang="en-US" dirty="0" smtClean="0"/>
                  <a:t>FNAL PROGRAM</a:t>
                </a:r>
                <a:br>
                  <a:rPr lang="en-US" dirty="0" smtClean="0"/>
                </a:br>
                <a:r>
                  <a:rPr lang="en-US" dirty="0" smtClean="0"/>
                  <a:t>TO BE FIRST</a:t>
                </a:r>
              </a:p>
              <a:p>
                <a:pPr algn="ctr"/>
                <a:r>
                  <a:rPr lang="en-US" dirty="0" smtClean="0"/>
                  <a:t>WITH A CONVINCING</a:t>
                </a:r>
                <a:br>
                  <a:rPr lang="en-US" dirty="0" smtClean="0"/>
                </a:br>
                <a:r>
                  <a:rPr lang="en-US" dirty="0" smtClean="0"/>
                  <a:t>5</a:t>
                </a:r>
                <a:r>
                  <a:rPr lang="en-US" dirty="0" smtClean="0">
                    <a:latin typeface="Symbol" charset="2"/>
                    <a:cs typeface="Symbol" charset="2"/>
                  </a:rPr>
                  <a:t>s</a:t>
                </a:r>
                <a:r>
                  <a:rPr lang="en-US" dirty="0" smtClean="0"/>
                  <a:t> DISCOVERY</a:t>
                </a:r>
                <a:endParaRPr lang="en-US" dirty="0"/>
              </a:p>
            </p:txBody>
          </p:sp>
        </p:grpSp>
      </p:grpSp>
      <p:grpSp>
        <p:nvGrpSpPr>
          <p:cNvPr id="24" name="Group 23"/>
          <p:cNvGrpSpPr/>
          <p:nvPr/>
        </p:nvGrpSpPr>
        <p:grpSpPr>
          <a:xfrm>
            <a:off x="5058099" y="1356759"/>
            <a:ext cx="2596321" cy="2765766"/>
            <a:chOff x="4963644" y="1881559"/>
            <a:chExt cx="2596321" cy="2765766"/>
          </a:xfrm>
        </p:grpSpPr>
        <p:grpSp>
          <p:nvGrpSpPr>
            <p:cNvPr id="17" name="Group 16"/>
            <p:cNvGrpSpPr/>
            <p:nvPr/>
          </p:nvGrpSpPr>
          <p:grpSpPr>
            <a:xfrm>
              <a:off x="5443173" y="1881559"/>
              <a:ext cx="1637262" cy="755731"/>
              <a:chOff x="4854272" y="1905278"/>
              <a:chExt cx="1637262" cy="755731"/>
            </a:xfrm>
          </p:grpSpPr>
          <p:sp>
            <p:nvSpPr>
              <p:cNvPr id="15" name="Rectangle 14"/>
              <p:cNvSpPr/>
              <p:nvPr/>
            </p:nvSpPr>
            <p:spPr>
              <a:xfrm>
                <a:off x="4854272" y="1905278"/>
                <a:ext cx="1637262" cy="7557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73877" y="1959978"/>
                <a:ext cx="1198052" cy="646331"/>
              </a:xfrm>
              <a:prstGeom prst="rect">
                <a:avLst/>
              </a:prstGeom>
              <a:noFill/>
            </p:spPr>
            <p:txBody>
              <a:bodyPr wrap="none" rtlCol="0">
                <a:spAutoFit/>
              </a:bodyPr>
              <a:lstStyle/>
              <a:p>
                <a:pPr algn="ctr"/>
                <a:r>
                  <a:rPr lang="en-US" dirty="0" smtClean="0"/>
                  <a:t>NO NEW</a:t>
                </a:r>
              </a:p>
              <a:p>
                <a:pPr algn="ctr"/>
                <a:r>
                  <a:rPr lang="en-US" dirty="0" smtClean="0"/>
                  <a:t>PHYSICS</a:t>
                </a:r>
                <a:endParaRPr lang="en-US" dirty="0"/>
              </a:p>
            </p:txBody>
          </p:sp>
        </p:grpSp>
        <p:grpSp>
          <p:nvGrpSpPr>
            <p:cNvPr id="22" name="Group 21"/>
            <p:cNvGrpSpPr/>
            <p:nvPr/>
          </p:nvGrpSpPr>
          <p:grpSpPr>
            <a:xfrm>
              <a:off x="4963644" y="3030899"/>
              <a:ext cx="2596321" cy="1616426"/>
              <a:chOff x="5073016" y="3122844"/>
              <a:chExt cx="2596321" cy="1616426"/>
            </a:xfrm>
          </p:grpSpPr>
          <p:sp>
            <p:nvSpPr>
              <p:cNvPr id="21" name="Rectangle 20"/>
              <p:cNvSpPr/>
              <p:nvPr/>
            </p:nvSpPr>
            <p:spPr>
              <a:xfrm>
                <a:off x="5116991" y="3122844"/>
                <a:ext cx="2508368" cy="161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073016" y="3192393"/>
                <a:ext cx="2596321" cy="1477328"/>
              </a:xfrm>
              <a:prstGeom prst="rect">
                <a:avLst/>
              </a:prstGeom>
              <a:noFill/>
            </p:spPr>
            <p:txBody>
              <a:bodyPr wrap="none" rtlCol="0">
                <a:spAutoFit/>
              </a:bodyPr>
              <a:lstStyle/>
              <a:p>
                <a:pPr algn="ctr"/>
                <a:r>
                  <a:rPr lang="en-US" dirty="0" smtClean="0"/>
                  <a:t>TIMELY &amp; DEFINITIVE</a:t>
                </a:r>
                <a:br>
                  <a:rPr lang="en-US" dirty="0" smtClean="0"/>
                </a:br>
                <a:r>
                  <a:rPr lang="en-US" dirty="0" smtClean="0"/>
                  <a:t>FNAL PROGRAM TO </a:t>
                </a:r>
              </a:p>
              <a:p>
                <a:pPr algn="ctr"/>
                <a:r>
                  <a:rPr lang="en-US" dirty="0" smtClean="0"/>
                  <a:t>LAY THE LSND &amp;</a:t>
                </a:r>
              </a:p>
              <a:p>
                <a:pPr algn="ctr"/>
                <a:r>
                  <a:rPr lang="en-US" dirty="0" smtClean="0"/>
                  <a:t>MINIBOONE </a:t>
                </a:r>
                <a:br>
                  <a:rPr lang="en-US" dirty="0" smtClean="0"/>
                </a:br>
                <a:r>
                  <a:rPr lang="en-US" dirty="0" smtClean="0"/>
                  <a:t>ANOMALIES TO REST</a:t>
                </a:r>
                <a:endParaRPr lang="en-US" dirty="0"/>
              </a:p>
            </p:txBody>
          </p:sp>
        </p:grpSp>
      </p:grpSp>
      <p:cxnSp>
        <p:nvCxnSpPr>
          <p:cNvPr id="27" name="Straight Connector 26"/>
          <p:cNvCxnSpPr>
            <a:stCxn id="14" idx="2"/>
            <a:endCxn id="18" idx="0"/>
          </p:cNvCxnSpPr>
          <p:nvPr/>
        </p:nvCxnSpPr>
        <p:spPr>
          <a:xfrm>
            <a:off x="2662708" y="2112490"/>
            <a:ext cx="0" cy="393609"/>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51923" y="2096954"/>
            <a:ext cx="0" cy="393609"/>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2744" y="4209017"/>
            <a:ext cx="2801819" cy="1200329"/>
          </a:xfrm>
          <a:prstGeom prst="rect">
            <a:avLst/>
          </a:prstGeom>
          <a:noFill/>
        </p:spPr>
        <p:txBody>
          <a:bodyPr wrap="none" rtlCol="0">
            <a:spAutoFit/>
          </a:bodyPr>
          <a:lstStyle/>
          <a:p>
            <a:pPr algn="ctr"/>
            <a:r>
              <a:rPr lang="en-US" u="sng" dirty="0" smtClean="0">
                <a:solidFill>
                  <a:srgbClr val="FF0000"/>
                </a:solidFill>
              </a:rPr>
              <a:t>FAST</a:t>
            </a:r>
          </a:p>
          <a:p>
            <a:pPr algn="ctr"/>
            <a:r>
              <a:rPr lang="en-US" dirty="0">
                <a:solidFill>
                  <a:srgbClr val="FF0000"/>
                </a:solidFill>
              </a:rPr>
              <a:t>c</a:t>
            </a:r>
            <a:r>
              <a:rPr lang="en-US" dirty="0" smtClean="0">
                <a:solidFill>
                  <a:srgbClr val="FF0000"/>
                </a:solidFill>
              </a:rPr>
              <a:t>over as much parameter</a:t>
            </a:r>
            <a:br>
              <a:rPr lang="en-US" dirty="0" smtClean="0">
                <a:solidFill>
                  <a:srgbClr val="FF0000"/>
                </a:solidFill>
              </a:rPr>
            </a:br>
            <a:r>
              <a:rPr lang="en-US" dirty="0" smtClean="0">
                <a:solidFill>
                  <a:srgbClr val="FF0000"/>
                </a:solidFill>
              </a:rPr>
              <a:t>space</a:t>
            </a:r>
            <a:r>
              <a:rPr lang="en-US" dirty="0">
                <a:solidFill>
                  <a:srgbClr val="FF0000"/>
                </a:solidFill>
              </a:rPr>
              <a:t> </a:t>
            </a:r>
            <a:r>
              <a:rPr lang="en-US" dirty="0" smtClean="0">
                <a:solidFill>
                  <a:srgbClr val="FF0000"/>
                </a:solidFill>
              </a:rPr>
              <a:t>as you can on a </a:t>
            </a:r>
            <a:br>
              <a:rPr lang="en-US" dirty="0" smtClean="0">
                <a:solidFill>
                  <a:srgbClr val="FF0000"/>
                </a:solidFill>
              </a:rPr>
            </a:br>
            <a:r>
              <a:rPr lang="en-US" dirty="0" smtClean="0">
                <a:solidFill>
                  <a:srgbClr val="FF0000"/>
                </a:solidFill>
              </a:rPr>
              <a:t>competitive timescale</a:t>
            </a:r>
            <a:endParaRPr lang="en-US" dirty="0">
              <a:solidFill>
                <a:srgbClr val="FF0000"/>
              </a:solidFill>
            </a:endParaRPr>
          </a:p>
        </p:txBody>
      </p:sp>
      <p:sp>
        <p:nvSpPr>
          <p:cNvPr id="30" name="TextBox 29"/>
          <p:cNvSpPr txBox="1"/>
          <p:nvPr/>
        </p:nvSpPr>
        <p:spPr>
          <a:xfrm>
            <a:off x="4963342" y="4347516"/>
            <a:ext cx="2802044" cy="923330"/>
          </a:xfrm>
          <a:prstGeom prst="rect">
            <a:avLst/>
          </a:prstGeom>
          <a:noFill/>
        </p:spPr>
        <p:txBody>
          <a:bodyPr wrap="none" rtlCol="0">
            <a:spAutoFit/>
          </a:bodyPr>
          <a:lstStyle/>
          <a:p>
            <a:pPr algn="ctr"/>
            <a:r>
              <a:rPr lang="en-US" u="sng" dirty="0" smtClean="0">
                <a:solidFill>
                  <a:srgbClr val="FF0000"/>
                </a:solidFill>
              </a:rPr>
              <a:t>COMPEHENSIVE</a:t>
            </a:r>
          </a:p>
          <a:p>
            <a:pPr algn="ctr"/>
            <a:r>
              <a:rPr lang="en-US" dirty="0">
                <a:solidFill>
                  <a:srgbClr val="FF0000"/>
                </a:solidFill>
              </a:rPr>
              <a:t>c</a:t>
            </a:r>
            <a:r>
              <a:rPr lang="en-US" dirty="0" smtClean="0">
                <a:solidFill>
                  <a:srgbClr val="FF0000"/>
                </a:solidFill>
              </a:rPr>
              <a:t>over all of the parameter </a:t>
            </a:r>
          </a:p>
          <a:p>
            <a:pPr algn="ctr"/>
            <a:r>
              <a:rPr lang="en-US" dirty="0">
                <a:solidFill>
                  <a:srgbClr val="FF0000"/>
                </a:solidFill>
              </a:rPr>
              <a:t>s</a:t>
            </a:r>
            <a:r>
              <a:rPr lang="en-US" dirty="0" smtClean="0">
                <a:solidFill>
                  <a:srgbClr val="FF0000"/>
                </a:solidFill>
              </a:rPr>
              <a:t>pace definitively</a:t>
            </a:r>
            <a:endParaRPr lang="en-US" dirty="0">
              <a:solidFill>
                <a:srgbClr val="FF0000"/>
              </a:solidFill>
            </a:endParaRPr>
          </a:p>
        </p:txBody>
      </p:sp>
    </p:spTree>
    <p:extLst>
      <p:ext uri="{BB962C8B-B14F-4D97-AF65-F5344CB8AC3E}">
        <p14:creationId xmlns:p14="http://schemas.microsoft.com/office/powerpoint/2010/main" val="5247875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FAST CAN WE GO?</a:t>
            </a:r>
            <a:endParaRPr lang="en-US" dirty="0"/>
          </a:p>
        </p:txBody>
      </p:sp>
      <p:sp>
        <p:nvSpPr>
          <p:cNvPr id="4" name="Date Placeholder 3"/>
          <p:cNvSpPr>
            <a:spLocks noGrp="1"/>
          </p:cNvSpPr>
          <p:nvPr>
            <p:ph type="dt" sz="half" idx="10"/>
          </p:nvPr>
        </p:nvSpPr>
        <p:spPr/>
        <p:txBody>
          <a:bodyPr/>
          <a:lstStyle/>
          <a:p>
            <a:pPr>
              <a:defRPr/>
            </a:pPr>
            <a:r>
              <a:rPr lang="en-US" smtClean="0"/>
              <a:t>Steve Geer</a:t>
            </a:r>
            <a:endParaRPr lang="en-US"/>
          </a:p>
        </p:txBody>
      </p:sp>
      <p:sp>
        <p:nvSpPr>
          <p:cNvPr id="5" name="Footer Placeholder 4"/>
          <p:cNvSpPr>
            <a:spLocks noGrp="1"/>
          </p:cNvSpPr>
          <p:nvPr>
            <p:ph type="ftr" sz="quarter" idx="11"/>
          </p:nvPr>
        </p:nvSpPr>
        <p:spPr/>
        <p:txBody>
          <a:bodyPr/>
          <a:lstStyle/>
          <a:p>
            <a:pPr>
              <a:defRPr/>
            </a:pPr>
            <a:r>
              <a:rPr lang="en-US" smtClean="0"/>
              <a:t>Short Baseline Focus Group        22 May 2012</a:t>
            </a:r>
            <a:endParaRPr lang="en-US" dirty="0"/>
          </a:p>
        </p:txBody>
      </p:sp>
      <p:sp>
        <p:nvSpPr>
          <p:cNvPr id="6" name="Slide Number Placeholder 5"/>
          <p:cNvSpPr>
            <a:spLocks noGrp="1"/>
          </p:cNvSpPr>
          <p:nvPr>
            <p:ph type="sldNum" sz="quarter" idx="12"/>
          </p:nvPr>
        </p:nvSpPr>
        <p:spPr/>
        <p:txBody>
          <a:bodyPr/>
          <a:lstStyle/>
          <a:p>
            <a:pPr>
              <a:defRPr/>
            </a:pPr>
            <a:fld id="{9AFA9E42-8D75-4234-963E-9D8417C849F1}" type="slidenum">
              <a:rPr lang="en-US" smtClean="0"/>
              <a:pPr>
                <a:defRPr/>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71333324"/>
              </p:ext>
            </p:extLst>
          </p:nvPr>
        </p:nvGraphicFramePr>
        <p:xfrm>
          <a:off x="1524000" y="1809960"/>
          <a:ext cx="6096000" cy="19202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FNAL Stage I</a:t>
                      </a:r>
                      <a:endParaRPr lang="en-US" dirty="0"/>
                    </a:p>
                  </a:txBody>
                  <a:tcPr/>
                </a:tc>
                <a:tc>
                  <a:txBody>
                    <a:bodyPr/>
                    <a:lstStyle/>
                    <a:p>
                      <a:r>
                        <a:rPr lang="en-US" dirty="0" smtClean="0"/>
                        <a:t>FNAL Stage II</a:t>
                      </a:r>
                      <a:endParaRPr lang="en-US" dirty="0"/>
                    </a:p>
                  </a:txBody>
                  <a:tcPr/>
                </a:tc>
                <a:tc>
                  <a:txBody>
                    <a:bodyPr/>
                    <a:lstStyle/>
                    <a:p>
                      <a:r>
                        <a:rPr lang="en-US" dirty="0" smtClean="0"/>
                        <a:t>Begin</a:t>
                      </a:r>
                      <a:r>
                        <a:rPr lang="en-US" baseline="0" dirty="0" smtClean="0"/>
                        <a:t> Data taking</a:t>
                      </a:r>
                      <a:endParaRPr lang="en-US" dirty="0"/>
                    </a:p>
                  </a:txBody>
                  <a:tcPr/>
                </a:tc>
              </a:tr>
              <a:tr h="370840">
                <a:tc>
                  <a:txBody>
                    <a:bodyPr/>
                    <a:lstStyle/>
                    <a:p>
                      <a:r>
                        <a:rPr lang="en-US" dirty="0" err="1" smtClean="0"/>
                        <a:t>MINERvA</a:t>
                      </a:r>
                      <a:endParaRPr lang="en-US" dirty="0"/>
                    </a:p>
                  </a:txBody>
                  <a:tcPr/>
                </a:tc>
                <a:tc>
                  <a:txBody>
                    <a:bodyPr/>
                    <a:lstStyle/>
                    <a:p>
                      <a:r>
                        <a:rPr lang="en-US" dirty="0" smtClean="0"/>
                        <a:t>April</a:t>
                      </a:r>
                      <a:r>
                        <a:rPr lang="en-US" baseline="0" dirty="0" smtClean="0"/>
                        <a:t> 2005</a:t>
                      </a:r>
                      <a:endParaRPr lang="en-US" dirty="0"/>
                    </a:p>
                  </a:txBody>
                  <a:tcPr/>
                </a:tc>
                <a:tc>
                  <a:txBody>
                    <a:bodyPr/>
                    <a:lstStyle/>
                    <a:p>
                      <a:r>
                        <a:rPr lang="en-US" dirty="0" smtClean="0"/>
                        <a:t>July 2007</a:t>
                      </a:r>
                    </a:p>
                    <a:p>
                      <a:endParaRPr lang="en-US" dirty="0"/>
                    </a:p>
                  </a:txBody>
                  <a:tcPr/>
                </a:tc>
                <a:tc>
                  <a:txBody>
                    <a:bodyPr/>
                    <a:lstStyle/>
                    <a:p>
                      <a:r>
                        <a:rPr lang="en-US" dirty="0" smtClean="0"/>
                        <a:t>March </a:t>
                      </a:r>
                      <a:r>
                        <a:rPr lang="en-US" dirty="0" smtClean="0"/>
                        <a:t>2010</a:t>
                      </a:r>
                      <a:endParaRPr lang="en-US" dirty="0"/>
                    </a:p>
                  </a:txBody>
                  <a:tcPr/>
                </a:tc>
              </a:tr>
              <a:tr h="370840">
                <a:tc>
                  <a:txBody>
                    <a:bodyPr/>
                    <a:lstStyle/>
                    <a:p>
                      <a:r>
                        <a:rPr lang="en-US" dirty="0" err="1" smtClean="0"/>
                        <a:t>MicroBooNE</a:t>
                      </a:r>
                      <a:endParaRPr lang="en-US" dirty="0"/>
                    </a:p>
                  </a:txBody>
                  <a:tcPr/>
                </a:tc>
                <a:tc>
                  <a:txBody>
                    <a:bodyPr/>
                    <a:lstStyle/>
                    <a:p>
                      <a:r>
                        <a:rPr lang="en-US" dirty="0" smtClean="0"/>
                        <a:t>July 2010</a:t>
                      </a:r>
                      <a:endParaRPr lang="en-US" dirty="0"/>
                    </a:p>
                  </a:txBody>
                  <a:tcPr/>
                </a:tc>
                <a:tc>
                  <a:txBody>
                    <a:bodyPr/>
                    <a:lstStyle/>
                    <a:p>
                      <a:r>
                        <a:rPr lang="en-US" dirty="0" smtClean="0"/>
                        <a:t>May 2012</a:t>
                      </a:r>
                    </a:p>
                    <a:p>
                      <a:endParaRPr lang="en-US" dirty="0"/>
                    </a:p>
                  </a:txBody>
                  <a:tcPr/>
                </a:tc>
                <a:tc>
                  <a:txBody>
                    <a:bodyPr/>
                    <a:lstStyle/>
                    <a:p>
                      <a:r>
                        <a:rPr lang="en-US" dirty="0" smtClean="0"/>
                        <a:t>2014</a:t>
                      </a:r>
                      <a:endParaRPr lang="en-US" dirty="0"/>
                    </a:p>
                  </a:txBody>
                  <a:tcPr/>
                </a:tc>
              </a:tr>
            </a:tbl>
          </a:graphicData>
        </a:graphic>
      </p:graphicFrame>
      <p:sp>
        <p:nvSpPr>
          <p:cNvPr id="9" name="TextBox 8"/>
          <p:cNvSpPr txBox="1"/>
          <p:nvPr/>
        </p:nvSpPr>
        <p:spPr>
          <a:xfrm>
            <a:off x="1590036" y="4429180"/>
            <a:ext cx="6414549" cy="646331"/>
          </a:xfrm>
          <a:prstGeom prst="rect">
            <a:avLst/>
          </a:prstGeom>
          <a:noFill/>
        </p:spPr>
        <p:txBody>
          <a:bodyPr wrap="none" rtlCol="0">
            <a:spAutoFit/>
          </a:bodyPr>
          <a:lstStyle/>
          <a:p>
            <a:r>
              <a:rPr lang="en-US" dirty="0" smtClean="0"/>
              <a:t>HENCE, ASSUME 5 YEARS FROM STAGE I APPROVAL TO</a:t>
            </a:r>
          </a:p>
          <a:p>
            <a:r>
              <a:rPr lang="en-US" dirty="0" smtClean="0"/>
              <a:t>DATA TAKING</a:t>
            </a:r>
            <a:endParaRPr lang="en-US" dirty="0"/>
          </a:p>
        </p:txBody>
      </p:sp>
    </p:spTree>
    <p:extLst>
      <p:ext uri="{BB962C8B-B14F-4D97-AF65-F5344CB8AC3E}">
        <p14:creationId xmlns:p14="http://schemas.microsoft.com/office/powerpoint/2010/main" val="3706891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p:nvPr/>
        </p:nvCxnSpPr>
        <p:spPr>
          <a:xfrm>
            <a:off x="8327658" y="4646648"/>
            <a:ext cx="721893" cy="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STRAWPERSON TIMELINE</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6</a:t>
            </a:fld>
            <a:endParaRPr lang="en-US"/>
          </a:p>
        </p:txBody>
      </p:sp>
      <p:grpSp>
        <p:nvGrpSpPr>
          <p:cNvPr id="42" name="Group 41"/>
          <p:cNvGrpSpPr/>
          <p:nvPr/>
        </p:nvGrpSpPr>
        <p:grpSpPr>
          <a:xfrm>
            <a:off x="4985995" y="1827954"/>
            <a:ext cx="494632" cy="3784854"/>
            <a:chOff x="4945891" y="1848602"/>
            <a:chExt cx="494632" cy="3784854"/>
          </a:xfrm>
        </p:grpSpPr>
        <p:cxnSp>
          <p:nvCxnSpPr>
            <p:cNvPr id="43" name="Straight Connector 42"/>
            <p:cNvCxnSpPr>
              <a:endCxn id="68" idx="0"/>
            </p:cNvCxnSpPr>
            <p:nvPr/>
          </p:nvCxnSpPr>
          <p:spPr>
            <a:xfrm>
              <a:off x="5233311" y="1848602"/>
              <a:ext cx="1" cy="377757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4" name="Diamond 43"/>
            <p:cNvSpPr/>
            <p:nvPr/>
          </p:nvSpPr>
          <p:spPr>
            <a:xfrm>
              <a:off x="4945891" y="5205666"/>
              <a:ext cx="494632" cy="42779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494131" y="1848602"/>
            <a:ext cx="494632" cy="3777574"/>
            <a:chOff x="4945891" y="1869250"/>
            <a:chExt cx="494632" cy="3777574"/>
          </a:xfrm>
        </p:grpSpPr>
        <p:cxnSp>
          <p:nvCxnSpPr>
            <p:cNvPr id="46" name="Straight Connector 45"/>
            <p:cNvCxnSpPr/>
            <p:nvPr/>
          </p:nvCxnSpPr>
          <p:spPr>
            <a:xfrm>
              <a:off x="5193207" y="1869250"/>
              <a:ext cx="1" cy="377757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7" name="Diamond 46"/>
            <p:cNvSpPr/>
            <p:nvPr/>
          </p:nvSpPr>
          <p:spPr>
            <a:xfrm>
              <a:off x="4945891" y="5205666"/>
              <a:ext cx="494632" cy="42779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938027" y="1848602"/>
            <a:ext cx="494632" cy="3777574"/>
            <a:chOff x="4945891" y="1869250"/>
            <a:chExt cx="494632" cy="3777574"/>
          </a:xfrm>
        </p:grpSpPr>
        <p:cxnSp>
          <p:nvCxnSpPr>
            <p:cNvPr id="49" name="Straight Connector 48"/>
            <p:cNvCxnSpPr/>
            <p:nvPr/>
          </p:nvCxnSpPr>
          <p:spPr>
            <a:xfrm>
              <a:off x="5193207" y="1869250"/>
              <a:ext cx="1" cy="377757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0" name="Diamond 49"/>
            <p:cNvSpPr/>
            <p:nvPr/>
          </p:nvSpPr>
          <p:spPr>
            <a:xfrm>
              <a:off x="4945891" y="5205666"/>
              <a:ext cx="494632" cy="42779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1" name="Table 50"/>
          <p:cNvGraphicFramePr>
            <a:graphicFrameLocks noGrp="1"/>
          </p:cNvGraphicFramePr>
          <p:nvPr>
            <p:extLst>
              <p:ext uri="{D42A27DB-BD31-4B8C-83A1-F6EECF244321}">
                <p14:modId xmlns:p14="http://schemas.microsoft.com/office/powerpoint/2010/main" val="4293302967"/>
              </p:ext>
            </p:extLst>
          </p:nvPr>
        </p:nvGraphicFramePr>
        <p:xfrm>
          <a:off x="561465" y="1229304"/>
          <a:ext cx="8079831" cy="640080"/>
        </p:xfrm>
        <a:graphic>
          <a:graphicData uri="http://schemas.openxmlformats.org/drawingml/2006/table">
            <a:tbl>
              <a:tblPr firstRow="1" bandRow="1">
                <a:tableStyleId>{5C22544A-7EE6-4342-B048-85BDC9FD1C3A}</a:tableStyleId>
              </a:tblPr>
              <a:tblGrid>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gridCol w="351297"/>
              </a:tblGrid>
              <a:tr h="370840">
                <a:tc>
                  <a:txBody>
                    <a:bodyPr/>
                    <a:lstStyle/>
                    <a:p>
                      <a:r>
                        <a:rPr lang="en-US" dirty="0" smtClean="0"/>
                        <a:t>05</a:t>
                      </a:r>
                      <a:endParaRPr lang="en-US" dirty="0"/>
                    </a:p>
                  </a:txBody>
                  <a:tcPr/>
                </a:tc>
                <a:tc>
                  <a:txBody>
                    <a:bodyPr/>
                    <a:lstStyle/>
                    <a:p>
                      <a:r>
                        <a:rPr lang="en-US" dirty="0" smtClean="0"/>
                        <a:t>06</a:t>
                      </a:r>
                      <a:endParaRPr lang="en-US" dirty="0"/>
                    </a:p>
                  </a:txBody>
                  <a:tcPr/>
                </a:tc>
                <a:tc>
                  <a:txBody>
                    <a:bodyPr/>
                    <a:lstStyle/>
                    <a:p>
                      <a:r>
                        <a:rPr lang="en-US" dirty="0" smtClean="0"/>
                        <a:t>07</a:t>
                      </a:r>
                      <a:endParaRPr lang="en-US" dirty="0"/>
                    </a:p>
                  </a:txBody>
                  <a:tcPr/>
                </a:tc>
                <a:tc>
                  <a:txBody>
                    <a:bodyPr/>
                    <a:lstStyle/>
                    <a:p>
                      <a:r>
                        <a:rPr lang="en-US" dirty="0" smtClean="0"/>
                        <a:t>08</a:t>
                      </a:r>
                      <a:endParaRPr lang="en-US" dirty="0"/>
                    </a:p>
                  </a:txBody>
                  <a:tcPr/>
                </a:tc>
                <a:tc>
                  <a:txBody>
                    <a:bodyPr/>
                    <a:lstStyle/>
                    <a:p>
                      <a:r>
                        <a:rPr lang="en-US" dirty="0" smtClean="0"/>
                        <a:t>09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t>15</a:t>
                      </a:r>
                      <a:endParaRPr lang="en-US" dirty="0"/>
                    </a:p>
                  </a:txBody>
                  <a:tcPr/>
                </a:tc>
                <a:tc>
                  <a:txBody>
                    <a:bodyPr/>
                    <a:lstStyle/>
                    <a:p>
                      <a:r>
                        <a:rPr lang="en-US" dirty="0" smtClean="0"/>
                        <a:t>16</a:t>
                      </a:r>
                      <a:endParaRPr lang="en-US" dirty="0"/>
                    </a:p>
                  </a:txBody>
                  <a:tcPr/>
                </a:tc>
                <a:tc>
                  <a:txBody>
                    <a:bodyPr/>
                    <a:lstStyle/>
                    <a:p>
                      <a:r>
                        <a:rPr lang="en-US" dirty="0" smtClean="0"/>
                        <a:t>17</a:t>
                      </a:r>
                      <a:endParaRPr lang="en-US" dirty="0"/>
                    </a:p>
                  </a:txBody>
                  <a:tcPr/>
                </a:tc>
                <a:tc>
                  <a:txBody>
                    <a:bodyPr/>
                    <a:lstStyle/>
                    <a:p>
                      <a:r>
                        <a:rPr lang="en-US" dirty="0" smtClean="0"/>
                        <a:t>18</a:t>
                      </a:r>
                      <a:endParaRPr lang="en-US" dirty="0"/>
                    </a:p>
                  </a:txBody>
                  <a:tcPr/>
                </a:tc>
                <a:tc>
                  <a:txBody>
                    <a:bodyPr/>
                    <a:lstStyle/>
                    <a:p>
                      <a:r>
                        <a:rPr lang="en-US" dirty="0" smtClean="0"/>
                        <a:t>19</a:t>
                      </a:r>
                      <a:endParaRPr lang="en-US" dirty="0"/>
                    </a:p>
                  </a:txBody>
                  <a:tcPr/>
                </a:tc>
                <a:tc>
                  <a:txBody>
                    <a:bodyPr/>
                    <a:lstStyle/>
                    <a:p>
                      <a:r>
                        <a:rPr lang="en-US" dirty="0" smtClean="0"/>
                        <a:t>20</a:t>
                      </a:r>
                      <a:endParaRPr lang="en-US" dirty="0"/>
                    </a:p>
                  </a:txBody>
                  <a:tcPr/>
                </a:tc>
                <a:tc>
                  <a:txBody>
                    <a:bodyPr/>
                    <a:lstStyle/>
                    <a:p>
                      <a:r>
                        <a:rPr lang="en-US" dirty="0" smtClean="0"/>
                        <a:t>21</a:t>
                      </a:r>
                      <a:endParaRPr lang="en-US" dirty="0"/>
                    </a:p>
                  </a:txBody>
                  <a:tcPr/>
                </a:tc>
                <a:tc>
                  <a:txBody>
                    <a:bodyPr/>
                    <a:lstStyle/>
                    <a:p>
                      <a:r>
                        <a:rPr lang="en-US" dirty="0" smtClean="0"/>
                        <a:t>22</a:t>
                      </a:r>
                      <a:endParaRPr lang="en-US" dirty="0"/>
                    </a:p>
                  </a:txBody>
                  <a:tcPr/>
                </a:tc>
                <a:tc>
                  <a:txBody>
                    <a:bodyPr/>
                    <a:lstStyle/>
                    <a:p>
                      <a:r>
                        <a:rPr lang="en-US" dirty="0" smtClean="0"/>
                        <a:t>23</a:t>
                      </a:r>
                      <a:endParaRPr lang="en-US" dirty="0"/>
                    </a:p>
                  </a:txBody>
                  <a:tcPr/>
                </a:tc>
                <a:tc>
                  <a:txBody>
                    <a:bodyPr/>
                    <a:lstStyle/>
                    <a:p>
                      <a:r>
                        <a:rPr lang="en-US" dirty="0" smtClean="0"/>
                        <a:t>24</a:t>
                      </a:r>
                      <a:endParaRPr lang="en-US" dirty="0"/>
                    </a:p>
                  </a:txBody>
                  <a:tcPr/>
                </a:tc>
                <a:tc>
                  <a:txBody>
                    <a:bodyPr/>
                    <a:lstStyle/>
                    <a:p>
                      <a:r>
                        <a:rPr lang="en-US" dirty="0" smtClean="0"/>
                        <a:t>25</a:t>
                      </a:r>
                      <a:endParaRPr lang="en-US" dirty="0"/>
                    </a:p>
                  </a:txBody>
                  <a:tcPr/>
                </a:tc>
                <a:tc>
                  <a:txBody>
                    <a:bodyPr/>
                    <a:lstStyle/>
                    <a:p>
                      <a:r>
                        <a:rPr lang="en-US" dirty="0" smtClean="0"/>
                        <a:t>26</a:t>
                      </a:r>
                      <a:endParaRPr lang="en-US" dirty="0"/>
                    </a:p>
                  </a:txBody>
                  <a:tcPr/>
                </a:tc>
                <a:tc>
                  <a:txBody>
                    <a:bodyPr/>
                    <a:lstStyle/>
                    <a:p>
                      <a:r>
                        <a:rPr lang="en-US" dirty="0" smtClean="0"/>
                        <a:t>27</a:t>
                      </a:r>
                      <a:endParaRPr lang="en-US" dirty="0"/>
                    </a:p>
                  </a:txBody>
                  <a:tcPr/>
                </a:tc>
              </a:tr>
            </a:tbl>
          </a:graphicData>
        </a:graphic>
      </p:graphicFrame>
      <p:sp>
        <p:nvSpPr>
          <p:cNvPr id="52" name="Rectangle 51"/>
          <p:cNvSpPr/>
          <p:nvPr/>
        </p:nvSpPr>
        <p:spPr>
          <a:xfrm>
            <a:off x="534729" y="1229304"/>
            <a:ext cx="8119915" cy="513305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323471" y="3548685"/>
            <a:ext cx="2439357" cy="646331"/>
          </a:xfrm>
          <a:prstGeom prst="rect">
            <a:avLst/>
          </a:prstGeom>
          <a:noFill/>
        </p:spPr>
        <p:txBody>
          <a:bodyPr wrap="square" rtlCol="0">
            <a:spAutoFit/>
          </a:bodyPr>
          <a:lstStyle/>
          <a:p>
            <a:pPr algn="r"/>
            <a:r>
              <a:rPr lang="en-US" dirty="0" smtClean="0"/>
              <a:t>Experiment </a:t>
            </a:r>
            <a:br>
              <a:rPr lang="en-US" dirty="0" smtClean="0"/>
            </a:br>
            <a:r>
              <a:rPr lang="en-US" dirty="0" smtClean="0"/>
              <a:t>using PIP</a:t>
            </a:r>
            <a:endParaRPr lang="en-US" dirty="0"/>
          </a:p>
        </p:txBody>
      </p:sp>
      <p:sp>
        <p:nvSpPr>
          <p:cNvPr id="54" name="TextBox 53"/>
          <p:cNvSpPr txBox="1"/>
          <p:nvPr/>
        </p:nvSpPr>
        <p:spPr>
          <a:xfrm>
            <a:off x="666804" y="1990298"/>
            <a:ext cx="1779617" cy="646331"/>
          </a:xfrm>
          <a:prstGeom prst="rect">
            <a:avLst/>
          </a:prstGeom>
          <a:solidFill>
            <a:srgbClr val="FF0000"/>
          </a:solidFill>
        </p:spPr>
        <p:txBody>
          <a:bodyPr wrap="square" rtlCol="0">
            <a:spAutoFit/>
          </a:bodyPr>
          <a:lstStyle/>
          <a:p>
            <a:pPr algn="ctr"/>
            <a:r>
              <a:rPr lang="en-US" dirty="0">
                <a:solidFill>
                  <a:schemeClr val="bg1"/>
                </a:solidFill>
              </a:rPr>
              <a:t>5</a:t>
            </a:r>
            <a:r>
              <a:rPr lang="en-US" dirty="0" smtClean="0">
                <a:solidFill>
                  <a:schemeClr val="bg1"/>
                </a:solidFill>
              </a:rPr>
              <a:t> years</a:t>
            </a:r>
          </a:p>
          <a:p>
            <a:pPr algn="ctr"/>
            <a:endParaRPr lang="en-US" dirty="0">
              <a:solidFill>
                <a:schemeClr val="bg1"/>
              </a:solidFill>
            </a:endParaRPr>
          </a:p>
        </p:txBody>
      </p:sp>
      <p:sp>
        <p:nvSpPr>
          <p:cNvPr id="55" name="TextBox 54"/>
          <p:cNvSpPr txBox="1"/>
          <p:nvPr/>
        </p:nvSpPr>
        <p:spPr>
          <a:xfrm>
            <a:off x="2429700" y="1990298"/>
            <a:ext cx="765354" cy="646331"/>
          </a:xfrm>
          <a:prstGeom prst="rect">
            <a:avLst/>
          </a:prstGeom>
          <a:solidFill>
            <a:srgbClr val="008000"/>
          </a:solidFill>
        </p:spPr>
        <p:txBody>
          <a:bodyPr wrap="square" rtlCol="0">
            <a:spAutoFit/>
          </a:bodyPr>
          <a:lstStyle/>
          <a:p>
            <a:pPr algn="ctr"/>
            <a:r>
              <a:rPr lang="en-US" dirty="0" smtClean="0">
                <a:solidFill>
                  <a:schemeClr val="bg1"/>
                </a:solidFill>
              </a:rPr>
              <a:t>Run</a:t>
            </a:r>
          </a:p>
          <a:p>
            <a:pPr algn="ctr"/>
            <a:endParaRPr lang="en-US" dirty="0" smtClean="0">
              <a:solidFill>
                <a:schemeClr val="bg1"/>
              </a:solidFill>
            </a:endParaRPr>
          </a:p>
        </p:txBody>
      </p:sp>
      <p:cxnSp>
        <p:nvCxnSpPr>
          <p:cNvPr id="56" name="Straight Arrow Connector 55"/>
          <p:cNvCxnSpPr/>
          <p:nvPr/>
        </p:nvCxnSpPr>
        <p:spPr>
          <a:xfrm>
            <a:off x="7225358" y="3895456"/>
            <a:ext cx="721893" cy="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583639" y="2096925"/>
            <a:ext cx="1766348" cy="369332"/>
          </a:xfrm>
          <a:prstGeom prst="rect">
            <a:avLst/>
          </a:prstGeom>
          <a:noFill/>
        </p:spPr>
        <p:txBody>
          <a:bodyPr wrap="square" rtlCol="0">
            <a:spAutoFit/>
          </a:bodyPr>
          <a:lstStyle/>
          <a:p>
            <a:r>
              <a:rPr lang="en-US" dirty="0" err="1" smtClean="0"/>
              <a:t>MINERvA</a:t>
            </a:r>
            <a:endParaRPr lang="en-US" dirty="0"/>
          </a:p>
        </p:txBody>
      </p:sp>
      <p:grpSp>
        <p:nvGrpSpPr>
          <p:cNvPr id="58" name="Group 57"/>
          <p:cNvGrpSpPr/>
          <p:nvPr/>
        </p:nvGrpSpPr>
        <p:grpSpPr>
          <a:xfrm>
            <a:off x="2986455" y="4316330"/>
            <a:ext cx="5668189" cy="672750"/>
            <a:chOff x="2986455" y="4604338"/>
            <a:chExt cx="5668189" cy="672750"/>
          </a:xfrm>
        </p:grpSpPr>
        <p:grpSp>
          <p:nvGrpSpPr>
            <p:cNvPr id="59" name="Group 58"/>
            <p:cNvGrpSpPr/>
            <p:nvPr/>
          </p:nvGrpSpPr>
          <p:grpSpPr>
            <a:xfrm>
              <a:off x="5412444" y="4604338"/>
              <a:ext cx="3242200" cy="646331"/>
              <a:chOff x="2145300" y="1898650"/>
              <a:chExt cx="3776930" cy="646331"/>
            </a:xfrm>
          </p:grpSpPr>
          <p:sp>
            <p:nvSpPr>
              <p:cNvPr id="61" name="TextBox 60"/>
              <p:cNvSpPr txBox="1"/>
              <p:nvPr/>
            </p:nvSpPr>
            <p:spPr>
              <a:xfrm>
                <a:off x="2145300" y="1898650"/>
                <a:ext cx="2520279" cy="646331"/>
              </a:xfrm>
              <a:prstGeom prst="rect">
                <a:avLst/>
              </a:prstGeom>
              <a:solidFill>
                <a:srgbClr val="FF0000"/>
              </a:solidFill>
            </p:spPr>
            <p:txBody>
              <a:bodyPr wrap="square" rtlCol="0">
                <a:spAutoFit/>
              </a:bodyPr>
              <a:lstStyle/>
              <a:p>
                <a:pPr algn="ctr"/>
                <a:r>
                  <a:rPr lang="en-US" dirty="0" smtClean="0">
                    <a:solidFill>
                      <a:schemeClr val="bg1"/>
                    </a:solidFill>
                  </a:rPr>
                  <a:t>Approval &amp; Construction</a:t>
                </a:r>
              </a:p>
            </p:txBody>
          </p:sp>
          <p:sp>
            <p:nvSpPr>
              <p:cNvPr id="62" name="TextBox 61"/>
              <p:cNvSpPr txBox="1"/>
              <p:nvPr/>
            </p:nvSpPr>
            <p:spPr>
              <a:xfrm>
                <a:off x="4650556" y="1898650"/>
                <a:ext cx="1271674" cy="646331"/>
              </a:xfrm>
              <a:prstGeom prst="rect">
                <a:avLst/>
              </a:prstGeom>
              <a:solidFill>
                <a:srgbClr val="008000"/>
              </a:solidFill>
            </p:spPr>
            <p:txBody>
              <a:bodyPr wrap="square" rtlCol="0">
                <a:spAutoFit/>
              </a:bodyPr>
              <a:lstStyle/>
              <a:p>
                <a:pPr algn="ctr"/>
                <a:r>
                  <a:rPr lang="en-US" dirty="0" smtClean="0">
                    <a:solidFill>
                      <a:schemeClr val="bg1"/>
                    </a:solidFill>
                  </a:rPr>
                  <a:t>Run</a:t>
                </a:r>
              </a:p>
              <a:p>
                <a:pPr algn="ctr"/>
                <a:endParaRPr lang="en-US" dirty="0" smtClean="0">
                  <a:solidFill>
                    <a:schemeClr val="bg1"/>
                  </a:solidFill>
                </a:endParaRPr>
              </a:p>
            </p:txBody>
          </p:sp>
        </p:grpSp>
        <p:sp>
          <p:nvSpPr>
            <p:cNvPr id="60" name="TextBox 59"/>
            <p:cNvSpPr txBox="1"/>
            <p:nvPr/>
          </p:nvSpPr>
          <p:spPr>
            <a:xfrm>
              <a:off x="2986455" y="4630757"/>
              <a:ext cx="2439357" cy="646331"/>
            </a:xfrm>
            <a:prstGeom prst="rect">
              <a:avLst/>
            </a:prstGeom>
            <a:noFill/>
          </p:spPr>
          <p:txBody>
            <a:bodyPr wrap="square" rtlCol="0">
              <a:spAutoFit/>
            </a:bodyPr>
            <a:lstStyle/>
            <a:p>
              <a:pPr algn="r"/>
              <a:r>
                <a:rPr lang="en-US" dirty="0" smtClean="0"/>
                <a:t>Experiment </a:t>
              </a:r>
              <a:br>
                <a:rPr lang="en-US" dirty="0" smtClean="0"/>
              </a:br>
              <a:r>
                <a:rPr lang="en-US" dirty="0" smtClean="0"/>
                <a:t>using PX Stage 1</a:t>
              </a:r>
              <a:endParaRPr lang="en-US" dirty="0"/>
            </a:p>
          </p:txBody>
        </p:sp>
      </p:grpSp>
      <p:grpSp>
        <p:nvGrpSpPr>
          <p:cNvPr id="63" name="Group 62"/>
          <p:cNvGrpSpPr/>
          <p:nvPr/>
        </p:nvGrpSpPr>
        <p:grpSpPr>
          <a:xfrm>
            <a:off x="2690725" y="2757626"/>
            <a:ext cx="4333003" cy="646331"/>
            <a:chOff x="2516941" y="2778274"/>
            <a:chExt cx="4333003" cy="646331"/>
          </a:xfrm>
        </p:grpSpPr>
        <p:sp>
          <p:nvSpPr>
            <p:cNvPr id="64" name="TextBox 63"/>
            <p:cNvSpPr txBox="1"/>
            <p:nvPr/>
          </p:nvSpPr>
          <p:spPr>
            <a:xfrm>
              <a:off x="2516941" y="2778274"/>
              <a:ext cx="1165680" cy="646331"/>
            </a:xfrm>
            <a:prstGeom prst="rect">
              <a:avLst/>
            </a:prstGeom>
            <a:solidFill>
              <a:srgbClr val="FF0000"/>
            </a:solidFill>
          </p:spPr>
          <p:txBody>
            <a:bodyPr wrap="square" rtlCol="0">
              <a:spAutoFit/>
            </a:bodyPr>
            <a:lstStyle/>
            <a:p>
              <a:pPr algn="ctr"/>
              <a:r>
                <a:rPr lang="en-US" dirty="0" smtClean="0">
                  <a:solidFill>
                    <a:schemeClr val="bg1"/>
                  </a:solidFill>
                </a:rPr>
                <a:t>4 years</a:t>
              </a:r>
            </a:p>
            <a:p>
              <a:pPr algn="ctr"/>
              <a:endParaRPr lang="en-US" dirty="0">
                <a:solidFill>
                  <a:schemeClr val="bg1"/>
                </a:solidFill>
              </a:endParaRPr>
            </a:p>
          </p:txBody>
        </p:sp>
        <p:sp>
          <p:nvSpPr>
            <p:cNvPr id="65" name="TextBox 64"/>
            <p:cNvSpPr txBox="1"/>
            <p:nvPr/>
          </p:nvSpPr>
          <p:spPr>
            <a:xfrm>
              <a:off x="3682620" y="2778274"/>
              <a:ext cx="1442778" cy="646331"/>
            </a:xfrm>
            <a:prstGeom prst="rect">
              <a:avLst/>
            </a:prstGeom>
            <a:solidFill>
              <a:srgbClr val="008000"/>
            </a:solidFill>
          </p:spPr>
          <p:txBody>
            <a:bodyPr wrap="square" rtlCol="0">
              <a:spAutoFit/>
            </a:bodyPr>
            <a:lstStyle/>
            <a:p>
              <a:pPr algn="ctr"/>
              <a:r>
                <a:rPr lang="en-US" dirty="0" smtClean="0">
                  <a:solidFill>
                    <a:schemeClr val="bg1"/>
                  </a:solidFill>
                </a:rPr>
                <a:t>Run</a:t>
              </a:r>
            </a:p>
            <a:p>
              <a:pPr algn="ctr"/>
              <a:r>
                <a:rPr lang="en-US" dirty="0" smtClean="0">
                  <a:solidFill>
                    <a:schemeClr val="bg1"/>
                  </a:solidFill>
                </a:rPr>
                <a:t>6 x 10</a:t>
              </a:r>
              <a:r>
                <a:rPr lang="en-US" baseline="30000" dirty="0" smtClean="0">
                  <a:solidFill>
                    <a:schemeClr val="bg1"/>
                  </a:solidFill>
                </a:rPr>
                <a:t>20</a:t>
              </a:r>
              <a:r>
                <a:rPr lang="en-US" dirty="0" smtClean="0">
                  <a:solidFill>
                    <a:schemeClr val="bg1"/>
                  </a:solidFill>
                </a:rPr>
                <a:t> POT</a:t>
              </a:r>
            </a:p>
          </p:txBody>
        </p:sp>
        <p:sp>
          <p:nvSpPr>
            <p:cNvPr id="66" name="TextBox 65"/>
            <p:cNvSpPr txBox="1"/>
            <p:nvPr/>
          </p:nvSpPr>
          <p:spPr>
            <a:xfrm>
              <a:off x="5083596" y="2898269"/>
              <a:ext cx="1766348" cy="369332"/>
            </a:xfrm>
            <a:prstGeom prst="rect">
              <a:avLst/>
            </a:prstGeom>
            <a:noFill/>
          </p:spPr>
          <p:txBody>
            <a:bodyPr wrap="square" rtlCol="0">
              <a:spAutoFit/>
            </a:bodyPr>
            <a:lstStyle/>
            <a:p>
              <a:r>
                <a:rPr lang="en-US" dirty="0" err="1" smtClean="0"/>
                <a:t>MicroBooNE</a:t>
              </a:r>
              <a:endParaRPr lang="en-US" dirty="0"/>
            </a:p>
          </p:txBody>
        </p:sp>
      </p:grpSp>
      <p:sp>
        <p:nvSpPr>
          <p:cNvPr id="67" name="TextBox 66"/>
          <p:cNvSpPr txBox="1"/>
          <p:nvPr/>
        </p:nvSpPr>
        <p:spPr>
          <a:xfrm>
            <a:off x="3355437" y="5634192"/>
            <a:ext cx="791277" cy="369332"/>
          </a:xfrm>
          <a:prstGeom prst="rect">
            <a:avLst/>
          </a:prstGeom>
          <a:noFill/>
        </p:spPr>
        <p:txBody>
          <a:bodyPr wrap="none" rtlCol="0">
            <a:spAutoFit/>
          </a:bodyPr>
          <a:lstStyle/>
          <a:p>
            <a:r>
              <a:rPr lang="en-US" dirty="0" smtClean="0"/>
              <a:t>Planck</a:t>
            </a:r>
            <a:endParaRPr lang="en-US" dirty="0"/>
          </a:p>
        </p:txBody>
      </p:sp>
      <p:sp>
        <p:nvSpPr>
          <p:cNvPr id="68" name="TextBox 67"/>
          <p:cNvSpPr txBox="1"/>
          <p:nvPr/>
        </p:nvSpPr>
        <p:spPr>
          <a:xfrm>
            <a:off x="4550541" y="5626176"/>
            <a:ext cx="1365541" cy="646331"/>
          </a:xfrm>
          <a:prstGeom prst="rect">
            <a:avLst/>
          </a:prstGeom>
          <a:noFill/>
        </p:spPr>
        <p:txBody>
          <a:bodyPr wrap="none" rtlCol="0">
            <a:spAutoFit/>
          </a:bodyPr>
          <a:lstStyle/>
          <a:p>
            <a:pPr algn="ctr"/>
            <a:r>
              <a:rPr lang="en-US" dirty="0" err="1" smtClean="0"/>
              <a:t>MicroBooNE</a:t>
            </a:r>
            <a:endParaRPr lang="en-US" dirty="0" smtClean="0"/>
          </a:p>
          <a:p>
            <a:pPr algn="ctr"/>
            <a:r>
              <a:rPr lang="en-US" dirty="0" smtClean="0"/>
              <a:t>MINOS+</a:t>
            </a:r>
            <a:endParaRPr lang="en-US" dirty="0"/>
          </a:p>
        </p:txBody>
      </p:sp>
      <p:sp>
        <p:nvSpPr>
          <p:cNvPr id="69" name="TextBox 68"/>
          <p:cNvSpPr txBox="1"/>
          <p:nvPr/>
        </p:nvSpPr>
        <p:spPr>
          <a:xfrm>
            <a:off x="1863573" y="5439024"/>
            <a:ext cx="1239980" cy="923330"/>
          </a:xfrm>
          <a:prstGeom prst="rect">
            <a:avLst/>
          </a:prstGeom>
          <a:noFill/>
        </p:spPr>
        <p:txBody>
          <a:bodyPr wrap="none" rtlCol="0">
            <a:spAutoFit/>
          </a:bodyPr>
          <a:lstStyle/>
          <a:p>
            <a:pPr algn="r"/>
            <a:r>
              <a:rPr lang="en-US" dirty="0" err="1" smtClean="0"/>
              <a:t>MiniBooNE</a:t>
            </a:r>
            <a:endParaRPr lang="en-US" dirty="0" smtClean="0"/>
          </a:p>
          <a:p>
            <a:pPr algn="r"/>
            <a:r>
              <a:rPr lang="en-US" dirty="0" smtClean="0"/>
              <a:t>+ </a:t>
            </a:r>
            <a:r>
              <a:rPr lang="en-US" dirty="0" err="1" smtClean="0"/>
              <a:t>SciBooNE</a:t>
            </a:r>
            <a:endParaRPr lang="en-US" dirty="0" smtClean="0"/>
          </a:p>
          <a:p>
            <a:pPr algn="r"/>
            <a:r>
              <a:rPr lang="en-US" dirty="0" smtClean="0"/>
              <a:t>Final</a:t>
            </a:r>
            <a:endParaRPr lang="en-US" dirty="0"/>
          </a:p>
        </p:txBody>
      </p:sp>
      <p:cxnSp>
        <p:nvCxnSpPr>
          <p:cNvPr id="70" name="Straight Connector 69"/>
          <p:cNvCxnSpPr/>
          <p:nvPr/>
        </p:nvCxnSpPr>
        <p:spPr>
          <a:xfrm flipV="1">
            <a:off x="533400" y="5079400"/>
            <a:ext cx="8153400" cy="187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rot="16200000">
            <a:off x="22536" y="5540903"/>
            <a:ext cx="1348596" cy="400110"/>
          </a:xfrm>
          <a:prstGeom prst="rect">
            <a:avLst/>
          </a:prstGeom>
          <a:noFill/>
        </p:spPr>
        <p:txBody>
          <a:bodyPr wrap="none" rtlCol="0">
            <a:spAutoFit/>
          </a:bodyPr>
          <a:lstStyle/>
          <a:p>
            <a:r>
              <a:rPr lang="en-US" sz="2000" dirty="0" smtClean="0"/>
              <a:t>RESULTS</a:t>
            </a:r>
            <a:endParaRPr lang="en-US" sz="2000" dirty="0"/>
          </a:p>
        </p:txBody>
      </p:sp>
      <p:sp>
        <p:nvSpPr>
          <p:cNvPr id="72" name="TextBox 71"/>
          <p:cNvSpPr txBox="1"/>
          <p:nvPr/>
        </p:nvSpPr>
        <p:spPr>
          <a:xfrm>
            <a:off x="3501025" y="1998162"/>
            <a:ext cx="2082614" cy="646331"/>
          </a:xfrm>
          <a:prstGeom prst="rect">
            <a:avLst/>
          </a:prstGeom>
          <a:solidFill>
            <a:srgbClr val="008000"/>
          </a:solidFill>
        </p:spPr>
        <p:txBody>
          <a:bodyPr wrap="square" rtlCol="0">
            <a:spAutoFit/>
          </a:bodyPr>
          <a:lstStyle/>
          <a:p>
            <a:pPr algn="ctr"/>
            <a:r>
              <a:rPr lang="en-US" dirty="0" smtClean="0">
                <a:solidFill>
                  <a:schemeClr val="bg1"/>
                </a:solidFill>
              </a:rPr>
              <a:t>Run</a:t>
            </a:r>
          </a:p>
          <a:p>
            <a:pPr algn="ctr"/>
            <a:endParaRPr lang="en-US" dirty="0" smtClean="0">
              <a:solidFill>
                <a:schemeClr val="bg1"/>
              </a:solidFill>
            </a:endParaRPr>
          </a:p>
        </p:txBody>
      </p:sp>
      <p:sp>
        <p:nvSpPr>
          <p:cNvPr id="73" name="TextBox 72"/>
          <p:cNvSpPr txBox="1"/>
          <p:nvPr/>
        </p:nvSpPr>
        <p:spPr>
          <a:xfrm>
            <a:off x="5479744" y="3549002"/>
            <a:ext cx="2003237" cy="646331"/>
          </a:xfrm>
          <a:prstGeom prst="rect">
            <a:avLst/>
          </a:prstGeom>
          <a:solidFill>
            <a:srgbClr val="008000"/>
          </a:solidFill>
        </p:spPr>
        <p:txBody>
          <a:bodyPr wrap="square" rtlCol="0">
            <a:spAutoFit/>
          </a:bodyPr>
          <a:lstStyle/>
          <a:p>
            <a:pPr algn="ctr"/>
            <a:r>
              <a:rPr lang="en-US" dirty="0" smtClean="0">
                <a:solidFill>
                  <a:schemeClr val="bg1"/>
                </a:solidFill>
              </a:rPr>
              <a:t>Run</a:t>
            </a:r>
            <a:endParaRPr lang="en-US" dirty="0">
              <a:solidFill>
                <a:schemeClr val="bg1"/>
              </a:solidFill>
            </a:endParaRPr>
          </a:p>
          <a:p>
            <a:pPr algn="ctr"/>
            <a:endParaRPr lang="en-US" dirty="0" smtClean="0">
              <a:solidFill>
                <a:schemeClr val="bg1"/>
              </a:solidFill>
            </a:endParaRPr>
          </a:p>
        </p:txBody>
      </p:sp>
      <p:sp>
        <p:nvSpPr>
          <p:cNvPr id="74" name="TextBox 73"/>
          <p:cNvSpPr txBox="1"/>
          <p:nvPr/>
        </p:nvSpPr>
        <p:spPr>
          <a:xfrm>
            <a:off x="3730854" y="3546762"/>
            <a:ext cx="1779617" cy="646331"/>
          </a:xfrm>
          <a:prstGeom prst="rect">
            <a:avLst/>
          </a:prstGeom>
          <a:solidFill>
            <a:srgbClr val="FF0000"/>
          </a:solidFill>
        </p:spPr>
        <p:txBody>
          <a:bodyPr wrap="square" rtlCol="0">
            <a:spAutoFit/>
          </a:bodyPr>
          <a:lstStyle/>
          <a:p>
            <a:pPr algn="ctr"/>
            <a:r>
              <a:rPr lang="en-US" dirty="0" smtClean="0">
                <a:solidFill>
                  <a:schemeClr val="bg1"/>
                </a:solidFill>
              </a:rPr>
              <a:t>Approval &amp;</a:t>
            </a:r>
          </a:p>
          <a:p>
            <a:pPr algn="ctr"/>
            <a:r>
              <a:rPr lang="en-US" dirty="0" smtClean="0">
                <a:solidFill>
                  <a:schemeClr val="bg1"/>
                </a:solidFill>
              </a:rPr>
              <a:t>Construction</a:t>
            </a:r>
            <a:endParaRPr lang="en-US" dirty="0">
              <a:solidFill>
                <a:schemeClr val="bg1"/>
              </a:solidFill>
            </a:endParaRPr>
          </a:p>
        </p:txBody>
      </p:sp>
    </p:spTree>
    <p:extLst>
      <p:ext uri="{BB962C8B-B14F-4D97-AF65-F5344CB8AC3E}">
        <p14:creationId xmlns:p14="http://schemas.microsoft.com/office/powerpoint/2010/main" val="15035619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PROPOSALS ?</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7</a:t>
            </a:fld>
            <a:endParaRPr lang="en-US"/>
          </a:p>
        </p:txBody>
      </p:sp>
      <p:sp>
        <p:nvSpPr>
          <p:cNvPr id="3" name="Rectangle 2"/>
          <p:cNvSpPr/>
          <p:nvPr/>
        </p:nvSpPr>
        <p:spPr>
          <a:xfrm>
            <a:off x="681443" y="1201818"/>
            <a:ext cx="7805633" cy="5355313"/>
          </a:xfrm>
          <a:prstGeom prst="rect">
            <a:avLst/>
          </a:prstGeom>
        </p:spPr>
        <p:txBody>
          <a:bodyPr wrap="square">
            <a:spAutoFit/>
          </a:bodyPr>
          <a:lstStyle/>
          <a:p>
            <a:pPr marL="285750" indent="-285750">
              <a:buFont typeface="Arial"/>
              <a:buChar char="•"/>
            </a:pPr>
            <a:r>
              <a:rPr lang="en-US" dirty="0" smtClean="0"/>
              <a:t>Several promising experimental ideas have been proposed to explore the LSND/</a:t>
            </a:r>
            <a:r>
              <a:rPr lang="en-US" dirty="0" err="1" smtClean="0"/>
              <a:t>MiniBooNE</a:t>
            </a:r>
            <a:r>
              <a:rPr lang="en-US" dirty="0" smtClean="0"/>
              <a:t> preferred region of sterile neutrino parameter space. These ideas are in various states of development.</a:t>
            </a:r>
          </a:p>
          <a:p>
            <a:r>
              <a:rPr lang="en-US" dirty="0" smtClean="0"/>
              <a:t> </a:t>
            </a:r>
          </a:p>
          <a:p>
            <a:pPr marL="285750" indent="-285750">
              <a:buFont typeface="Arial"/>
              <a:buChar char="•"/>
            </a:pPr>
            <a:r>
              <a:rPr lang="en-US" dirty="0" smtClean="0"/>
              <a:t>Possible recommendations:</a:t>
            </a:r>
            <a:br>
              <a:rPr lang="en-US" dirty="0" smtClean="0"/>
            </a:br>
            <a:endParaRPr lang="en-US" sz="700" dirty="0" smtClean="0"/>
          </a:p>
          <a:p>
            <a:pPr marL="742950" lvl="1" indent="-285750">
              <a:buFontTx/>
              <a:buChar char="-"/>
            </a:pPr>
            <a:r>
              <a:rPr lang="en-US" dirty="0" smtClean="0"/>
              <a:t>A call for proposals so that all the proposed ideas can be evaluated by the PAC at one time, and recommendations made. </a:t>
            </a:r>
          </a:p>
          <a:p>
            <a:pPr marL="742950" lvl="1" indent="-285750">
              <a:buFontTx/>
              <a:buChar char="-"/>
            </a:pPr>
            <a:r>
              <a:rPr lang="en-US" dirty="0" smtClean="0"/>
              <a:t>The criteria for evaluating the proposals should include the region of sterile neutrino parameter space for which a </a:t>
            </a:r>
            <a:r>
              <a:rPr lang="en-US" u="sng" dirty="0" smtClean="0"/>
              <a:t>discovery at 5</a:t>
            </a:r>
            <a:r>
              <a:rPr lang="en-US" u="sng" dirty="0" smtClean="0">
                <a:latin typeface="Symbol" charset="2"/>
                <a:cs typeface="Symbol" charset="2"/>
              </a:rPr>
              <a:t>s</a:t>
            </a:r>
            <a:r>
              <a:rPr lang="en-US" u="sng" dirty="0" smtClean="0"/>
              <a:t> </a:t>
            </a:r>
            <a:r>
              <a:rPr lang="en-US" dirty="0" smtClean="0"/>
              <a:t>can be made for a given running period.</a:t>
            </a:r>
          </a:p>
          <a:p>
            <a:pPr marL="742950" lvl="1" indent="-285750">
              <a:buFontTx/>
              <a:buChar char="-"/>
            </a:pPr>
            <a:r>
              <a:rPr lang="en-US" dirty="0" smtClean="0"/>
              <a:t>The criteria should also include (</a:t>
            </a:r>
            <a:r>
              <a:rPr lang="en-US" dirty="0" err="1" smtClean="0"/>
              <a:t>i</a:t>
            </a:r>
            <a:r>
              <a:rPr lang="en-US" dirty="0" smtClean="0"/>
              <a:t>) the expected background rates and the uncertainty on these rates, (ii) the expected systematic uncertainties, and the uncertainty on these uncertainties, (iii) the possible upgrade path that could be pursued if there </a:t>
            </a:r>
            <a:r>
              <a:rPr lang="en-US" dirty="0"/>
              <a:t>i</a:t>
            </a:r>
            <a:r>
              <a:rPr lang="en-US" dirty="0" smtClean="0"/>
              <a:t>s a discovery.</a:t>
            </a:r>
          </a:p>
          <a:p>
            <a:pPr marL="742950" lvl="1" indent="-285750">
              <a:buFontTx/>
              <a:buChar char="-"/>
            </a:pPr>
            <a:r>
              <a:rPr lang="en-US" dirty="0" smtClean="0"/>
              <a:t>If no single proposal enables a FAST + COMPREHENSIVE result, then a dual strategy should be followed in which both a fast experiment and a slower more definitive experiment are pursued in parallel.</a:t>
            </a:r>
            <a:endParaRPr lang="en-US" dirty="0"/>
          </a:p>
        </p:txBody>
      </p:sp>
    </p:spTree>
    <p:extLst>
      <p:ext uri="{BB962C8B-B14F-4D97-AF65-F5344CB8AC3E}">
        <p14:creationId xmlns:p14="http://schemas.microsoft.com/office/powerpoint/2010/main" val="271857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PROPOSAL LIST IS NOT EMPTY</a:t>
            </a:r>
            <a:endParaRPr lang="en-US" dirty="0"/>
          </a:p>
        </p:txBody>
      </p:sp>
      <p:sp>
        <p:nvSpPr>
          <p:cNvPr id="4" name="Date Placeholder 3"/>
          <p:cNvSpPr>
            <a:spLocks noGrp="1"/>
          </p:cNvSpPr>
          <p:nvPr>
            <p:ph type="dt" sz="half" idx="10"/>
          </p:nvPr>
        </p:nvSpPr>
        <p:spPr/>
        <p:txBody>
          <a:bodyPr/>
          <a:lstStyle/>
          <a:p>
            <a:r>
              <a:rPr lang="en-US" smtClean="0"/>
              <a:t>Steve Geer</a:t>
            </a:r>
            <a:endParaRPr lang="en-US"/>
          </a:p>
        </p:txBody>
      </p:sp>
      <p:sp>
        <p:nvSpPr>
          <p:cNvPr id="5" name="Footer Placeholder 4"/>
          <p:cNvSpPr>
            <a:spLocks noGrp="1"/>
          </p:cNvSpPr>
          <p:nvPr>
            <p:ph type="ftr" sz="quarter" idx="11"/>
          </p:nvPr>
        </p:nvSpPr>
        <p:spPr/>
        <p:txBody>
          <a:bodyPr/>
          <a:lstStyle/>
          <a:p>
            <a:r>
              <a:rPr lang="en-US" smtClean="0"/>
              <a:t>Short Baseline Focus Group        22 May 2012</a:t>
            </a:r>
            <a:endParaRPr lang="en-US"/>
          </a:p>
        </p:txBody>
      </p:sp>
      <p:sp>
        <p:nvSpPr>
          <p:cNvPr id="6" name="Slide Number Placeholder 5"/>
          <p:cNvSpPr>
            <a:spLocks noGrp="1"/>
          </p:cNvSpPr>
          <p:nvPr>
            <p:ph type="sldNum" sz="quarter" idx="12"/>
          </p:nvPr>
        </p:nvSpPr>
        <p:spPr/>
        <p:txBody>
          <a:bodyPr/>
          <a:lstStyle/>
          <a:p>
            <a:fld id="{AB6D49C1-861C-3848-A3A3-32DF427AEECD}" type="slidenum">
              <a:rPr lang="en-US" smtClean="0"/>
              <a:t>8</a:t>
            </a:fld>
            <a:endParaRPr lang="en-US"/>
          </a:p>
        </p:txBody>
      </p:sp>
      <p:sp>
        <p:nvSpPr>
          <p:cNvPr id="3" name="Rectangle 2"/>
          <p:cNvSpPr/>
          <p:nvPr/>
        </p:nvSpPr>
        <p:spPr>
          <a:xfrm>
            <a:off x="681443" y="1422234"/>
            <a:ext cx="7805633" cy="3693319"/>
          </a:xfrm>
          <a:prstGeom prst="rect">
            <a:avLst/>
          </a:prstGeom>
        </p:spPr>
        <p:txBody>
          <a:bodyPr wrap="square">
            <a:spAutoFit/>
          </a:bodyPr>
          <a:lstStyle/>
          <a:p>
            <a:pPr marL="285750" indent="-285750">
              <a:buFont typeface="Arial"/>
              <a:buChar char="•"/>
            </a:pPr>
            <a:r>
              <a:rPr lang="en-US" dirty="0" smtClean="0"/>
              <a:t>FNAL-relevant proposals / ideas presented to the group, in random order:</a:t>
            </a:r>
            <a:br>
              <a:rPr lang="en-US" dirty="0" smtClean="0"/>
            </a:br>
            <a:endParaRPr lang="en-US" dirty="0" smtClean="0"/>
          </a:p>
          <a:p>
            <a:pPr marL="742950" lvl="1" indent="-285750">
              <a:buFontTx/>
              <a:buChar char="-"/>
            </a:pPr>
            <a:r>
              <a:rPr lang="en-US" dirty="0" err="1" smtClean="0"/>
              <a:t>LArLAr</a:t>
            </a:r>
            <a:endParaRPr lang="en-US" dirty="0" smtClean="0"/>
          </a:p>
          <a:p>
            <a:pPr marL="742950" lvl="1" indent="-285750">
              <a:buFontTx/>
              <a:buChar char="-"/>
            </a:pPr>
            <a:r>
              <a:rPr lang="en-US" dirty="0" err="1" smtClean="0"/>
              <a:t>Muon</a:t>
            </a:r>
            <a:r>
              <a:rPr lang="en-US" dirty="0" smtClean="0"/>
              <a:t> Ring (</a:t>
            </a:r>
            <a:r>
              <a:rPr lang="en-US" dirty="0" err="1" smtClean="0"/>
              <a:t>nuSTORM</a:t>
            </a:r>
            <a:r>
              <a:rPr lang="en-US" dirty="0" smtClean="0"/>
              <a:t>)</a:t>
            </a:r>
          </a:p>
          <a:p>
            <a:pPr marL="742950" lvl="1" indent="-285750">
              <a:buFontTx/>
              <a:buChar char="-"/>
            </a:pPr>
            <a:r>
              <a:rPr lang="en-US" dirty="0" smtClean="0"/>
              <a:t>RICOCHET</a:t>
            </a:r>
          </a:p>
          <a:p>
            <a:pPr marL="742950" lvl="1" indent="-285750">
              <a:buFontTx/>
              <a:buChar char="-"/>
            </a:pPr>
            <a:r>
              <a:rPr lang="en-US" dirty="0" smtClean="0"/>
              <a:t>nu-tau appearance</a:t>
            </a:r>
          </a:p>
          <a:p>
            <a:pPr marL="742950" lvl="1" indent="-285750">
              <a:buFontTx/>
              <a:buChar char="-"/>
            </a:pPr>
            <a:r>
              <a:rPr lang="en-US" dirty="0" smtClean="0"/>
              <a:t>2 </a:t>
            </a:r>
            <a:r>
              <a:rPr lang="en-US" dirty="0" err="1" smtClean="0"/>
              <a:t>dets</a:t>
            </a:r>
            <a:r>
              <a:rPr lang="en-US" dirty="0" smtClean="0"/>
              <a:t> * 2 beams</a:t>
            </a:r>
          </a:p>
          <a:p>
            <a:pPr marL="742950" lvl="1" indent="-285750">
              <a:buFontTx/>
              <a:buChar char="-"/>
            </a:pPr>
            <a:r>
              <a:rPr lang="en-US" dirty="0" smtClean="0"/>
              <a:t>?????</a:t>
            </a:r>
          </a:p>
          <a:p>
            <a:pPr marL="742950" lvl="1" indent="-285750">
              <a:buFontTx/>
              <a:buChar char="-"/>
            </a:pPr>
            <a:endParaRPr lang="en-US" dirty="0"/>
          </a:p>
          <a:p>
            <a:pPr marL="285750" indent="-285750">
              <a:buFont typeface="Arial"/>
              <a:buChar char="•"/>
            </a:pPr>
            <a:r>
              <a:rPr lang="en-US" dirty="0" smtClean="0"/>
              <a:t>We could also list anything that might help each of the proponents in preparing to make the best case they can (Example: engineering study to understand cost and performance of the </a:t>
            </a:r>
            <a:r>
              <a:rPr lang="en-US" dirty="0" err="1" smtClean="0"/>
              <a:t>muon</a:t>
            </a:r>
            <a:r>
              <a:rPr lang="en-US" dirty="0" smtClean="0"/>
              <a:t> ring).</a:t>
            </a:r>
          </a:p>
        </p:txBody>
      </p:sp>
    </p:spTree>
    <p:extLst>
      <p:ext uri="{BB962C8B-B14F-4D97-AF65-F5344CB8AC3E}">
        <p14:creationId xmlns:p14="http://schemas.microsoft.com/office/powerpoint/2010/main" val="1737034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6550</TotalTime>
  <Words>464</Words>
  <Application>Microsoft Macintosh PowerPoint</Application>
  <PresentationFormat>On-screen Show (4:3)</PresentationFormat>
  <Paragraphs>123</Paragraphs>
  <Slides>8</Slides>
  <Notes>0</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Custom Design</vt:lpstr>
      <vt:lpstr>1_Custom Design</vt:lpstr>
      <vt:lpstr>2_Custom Design</vt:lpstr>
      <vt:lpstr>3_Custom Design</vt:lpstr>
      <vt:lpstr>  </vt:lpstr>
      <vt:lpstr>TOWARDS CONCLUSIONS &amp; RECOMMENDATIONS</vt:lpstr>
      <vt:lpstr>THERE IS COMPETITION</vt:lpstr>
      <vt:lpstr>FAST vs COMPREHENSIVE</vt:lpstr>
      <vt:lpstr>HOW FAST CAN WE GO?</vt:lpstr>
      <vt:lpstr>STRAWPERSON TIMELINE</vt:lpstr>
      <vt:lpstr>CALL FOR PROPOSALS ?</vt:lpstr>
      <vt:lpstr>THE PROPOSAL LIST IS NOT EMPTY</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Stuart D. Henderson x4666 15594N</dc:creator>
  <cp:lastModifiedBy>Accelerator Division</cp:lastModifiedBy>
  <cp:revision>579</cp:revision>
  <dcterms:created xsi:type="dcterms:W3CDTF">2010-07-20T19:13:29Z</dcterms:created>
  <dcterms:modified xsi:type="dcterms:W3CDTF">2012-05-21T20:39:00Z</dcterms:modified>
</cp:coreProperties>
</file>