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6" r:id="rId3"/>
    <p:sldId id="268" r:id="rId4"/>
    <p:sldId id="257" r:id="rId5"/>
    <p:sldId id="261" r:id="rId6"/>
    <p:sldId id="262" r:id="rId7"/>
    <p:sldId id="263" r:id="rId8"/>
    <p:sldId id="264" r:id="rId9"/>
    <p:sldId id="2309" r:id="rId10"/>
    <p:sldId id="272" r:id="rId11"/>
    <p:sldId id="613" r:id="rId12"/>
    <p:sldId id="282" r:id="rId13"/>
    <p:sldId id="615" r:id="rId14"/>
    <p:sldId id="2288" r:id="rId15"/>
    <p:sldId id="2300" r:id="rId16"/>
    <p:sldId id="2304" r:id="rId17"/>
    <p:sldId id="2305" r:id="rId18"/>
    <p:sldId id="2302" r:id="rId19"/>
    <p:sldId id="2303" r:id="rId20"/>
    <p:sldId id="2308" r:id="rId21"/>
    <p:sldId id="2307" r:id="rId22"/>
    <p:sldId id="2306" r:id="rId23"/>
    <p:sldId id="2310" r:id="rId24"/>
    <p:sldId id="2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09"/>
    <p:restoredTop sz="96255"/>
  </p:normalViewPr>
  <p:slideViewPr>
    <p:cSldViewPr snapToGrid="0" snapToObjects="1">
      <p:cViewPr varScale="1">
        <p:scale>
          <a:sx n="91" d="100"/>
          <a:sy n="91" d="100"/>
        </p:scale>
        <p:origin x="224" y="928"/>
      </p:cViewPr>
      <p:guideLst/>
    </p:cSldViewPr>
  </p:slideViewPr>
  <p:outlineViewPr>
    <p:cViewPr>
      <p:scale>
        <a:sx n="33" d="100"/>
        <a:sy n="33" d="100"/>
      </p:scale>
      <p:origin x="0" y="-142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CAF5-F5A4-BA42-AAFD-116BED291EAA}" type="datetimeFigureOut">
              <a:rPr lang="en-US" smtClean="0"/>
              <a:t>8/29/22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C906E-D9AD-EC42-9D89-F6A52A681A8D}" type="slidenum">
              <a:rPr lang="en-US" smtClean="0"/>
              <a:t>‹#›</a:t>
            </a:fld>
            <a:endParaRPr lang="en-US"/>
          </a:p>
        </p:txBody>
      </p:sp>
    </p:spTree>
    <p:extLst>
      <p:ext uri="{BB962C8B-B14F-4D97-AF65-F5344CB8AC3E}">
        <p14:creationId xmlns:p14="http://schemas.microsoft.com/office/powerpoint/2010/main" val="135981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B8F9D-A206-5B44-AB46-15D45222C00C}" type="slidenum">
              <a:rPr lang="en-US" smtClean="0"/>
              <a:pPr/>
              <a:t>11</a:t>
            </a:fld>
            <a:endParaRPr lang="en-US" dirty="0"/>
          </a:p>
        </p:txBody>
      </p:sp>
    </p:spTree>
    <p:extLst>
      <p:ext uri="{BB962C8B-B14F-4D97-AF65-F5344CB8AC3E}">
        <p14:creationId xmlns:p14="http://schemas.microsoft.com/office/powerpoint/2010/main" val="1511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B8F9D-A206-5B44-AB46-15D45222C00C}" type="slidenum">
              <a:rPr lang="en-US" smtClean="0"/>
              <a:pPr/>
              <a:t>12</a:t>
            </a:fld>
            <a:endParaRPr lang="en-US" dirty="0"/>
          </a:p>
        </p:txBody>
      </p:sp>
    </p:spTree>
    <p:extLst>
      <p:ext uri="{BB962C8B-B14F-4D97-AF65-F5344CB8AC3E}">
        <p14:creationId xmlns:p14="http://schemas.microsoft.com/office/powerpoint/2010/main" val="359016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DE98-CBCF-C344-BA62-737FF32BB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812B14-F6AB-134B-870D-1BAC3A1B1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CE4D1-604B-7644-8EB8-8ECCDCA7848E}"/>
              </a:ext>
            </a:extLst>
          </p:cNvPr>
          <p:cNvSpPr>
            <a:spLocks noGrp="1"/>
          </p:cNvSpPr>
          <p:nvPr>
            <p:ph type="dt" sz="half" idx="10"/>
          </p:nvPr>
        </p:nvSpPr>
        <p:spPr/>
        <p:txBody>
          <a:bodyPr/>
          <a:lstStyle/>
          <a:p>
            <a:fld id="{C37982E6-F7AA-6A45-A21A-A6F4729333B7}" type="datetime1">
              <a:rPr lang="en-US" smtClean="0"/>
              <a:t>8/29/22</a:t>
            </a:fld>
            <a:endParaRPr lang="en-US"/>
          </a:p>
        </p:txBody>
      </p:sp>
      <p:sp>
        <p:nvSpPr>
          <p:cNvPr id="5" name="Footer Placeholder 4">
            <a:extLst>
              <a:ext uri="{FF2B5EF4-FFF2-40B4-BE49-F238E27FC236}">
                <a16:creationId xmlns:a16="http://schemas.microsoft.com/office/drawing/2014/main" id="{651FF37F-8461-CA46-9A88-47FF3AC260E8}"/>
              </a:ext>
            </a:extLst>
          </p:cNvPr>
          <p:cNvSpPr>
            <a:spLocks noGrp="1"/>
          </p:cNvSpPr>
          <p:nvPr>
            <p:ph type="ftr" sz="quarter" idx="11"/>
          </p:nvPr>
        </p:nvSpPr>
        <p:spPr/>
        <p:txBody>
          <a:bodyPr/>
          <a:lstStyle/>
          <a:p>
            <a:r>
              <a:rPr lang="en-US"/>
              <a:t>US Computing Consortium Meeting</a:t>
            </a:r>
          </a:p>
        </p:txBody>
      </p:sp>
      <p:sp>
        <p:nvSpPr>
          <p:cNvPr id="6" name="Slide Number Placeholder 5">
            <a:extLst>
              <a:ext uri="{FF2B5EF4-FFF2-40B4-BE49-F238E27FC236}">
                <a16:creationId xmlns:a16="http://schemas.microsoft.com/office/drawing/2014/main" id="{FD624B26-666D-9343-B3B5-D8FDA551110C}"/>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92317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BA40-F6ED-8A47-8BDD-46FA80FD4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3D4FD-CF62-DF45-9739-DE3D74B2A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2BCC1-9CF3-444B-BB7E-8A754C94C056}"/>
              </a:ext>
            </a:extLst>
          </p:cNvPr>
          <p:cNvSpPr>
            <a:spLocks noGrp="1"/>
          </p:cNvSpPr>
          <p:nvPr>
            <p:ph type="dt" sz="half" idx="10"/>
          </p:nvPr>
        </p:nvSpPr>
        <p:spPr/>
        <p:txBody>
          <a:bodyPr/>
          <a:lstStyle/>
          <a:p>
            <a:fld id="{BD103E71-3F55-CC4B-942F-F0B3F909E87F}" type="datetime1">
              <a:rPr lang="en-US" smtClean="0"/>
              <a:t>8/29/22</a:t>
            </a:fld>
            <a:endParaRPr lang="en-US"/>
          </a:p>
        </p:txBody>
      </p:sp>
      <p:sp>
        <p:nvSpPr>
          <p:cNvPr id="5" name="Footer Placeholder 4">
            <a:extLst>
              <a:ext uri="{FF2B5EF4-FFF2-40B4-BE49-F238E27FC236}">
                <a16:creationId xmlns:a16="http://schemas.microsoft.com/office/drawing/2014/main" id="{D087DD69-F8F4-074E-9174-68FEA2697223}"/>
              </a:ext>
            </a:extLst>
          </p:cNvPr>
          <p:cNvSpPr>
            <a:spLocks noGrp="1"/>
          </p:cNvSpPr>
          <p:nvPr>
            <p:ph type="ftr" sz="quarter" idx="11"/>
          </p:nvPr>
        </p:nvSpPr>
        <p:spPr/>
        <p:txBody>
          <a:bodyPr/>
          <a:lstStyle/>
          <a:p>
            <a:r>
              <a:rPr lang="en-US"/>
              <a:t>US Computing Consortium Meeting</a:t>
            </a:r>
          </a:p>
        </p:txBody>
      </p:sp>
      <p:sp>
        <p:nvSpPr>
          <p:cNvPr id="6" name="Slide Number Placeholder 5">
            <a:extLst>
              <a:ext uri="{FF2B5EF4-FFF2-40B4-BE49-F238E27FC236}">
                <a16:creationId xmlns:a16="http://schemas.microsoft.com/office/drawing/2014/main" id="{EC220E4C-B69E-D54D-9B7F-975EA44F0B8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9665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C3DE0-7B8C-CB49-BBF9-C79B537AF8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7A77B-33CD-8A4A-B6A0-004729654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CC357-4126-B440-9625-C7F09CF1C99E}"/>
              </a:ext>
            </a:extLst>
          </p:cNvPr>
          <p:cNvSpPr>
            <a:spLocks noGrp="1"/>
          </p:cNvSpPr>
          <p:nvPr>
            <p:ph type="dt" sz="half" idx="10"/>
          </p:nvPr>
        </p:nvSpPr>
        <p:spPr/>
        <p:txBody>
          <a:bodyPr/>
          <a:lstStyle/>
          <a:p>
            <a:fld id="{3FA87C1D-EFED-8045-A859-CF824FC32047}" type="datetime1">
              <a:rPr lang="en-US" smtClean="0"/>
              <a:t>8/29/22</a:t>
            </a:fld>
            <a:endParaRPr lang="en-US"/>
          </a:p>
        </p:txBody>
      </p:sp>
      <p:sp>
        <p:nvSpPr>
          <p:cNvPr id="5" name="Footer Placeholder 4">
            <a:extLst>
              <a:ext uri="{FF2B5EF4-FFF2-40B4-BE49-F238E27FC236}">
                <a16:creationId xmlns:a16="http://schemas.microsoft.com/office/drawing/2014/main" id="{115BB021-53B6-A245-9E40-E62D1A7B2CBD}"/>
              </a:ext>
            </a:extLst>
          </p:cNvPr>
          <p:cNvSpPr>
            <a:spLocks noGrp="1"/>
          </p:cNvSpPr>
          <p:nvPr>
            <p:ph type="ftr" sz="quarter" idx="11"/>
          </p:nvPr>
        </p:nvSpPr>
        <p:spPr/>
        <p:txBody>
          <a:bodyPr/>
          <a:lstStyle/>
          <a:p>
            <a:r>
              <a:rPr lang="en-US"/>
              <a:t>US Computing Consortium Meeting</a:t>
            </a:r>
          </a:p>
        </p:txBody>
      </p:sp>
      <p:sp>
        <p:nvSpPr>
          <p:cNvPr id="6" name="Slide Number Placeholder 5">
            <a:extLst>
              <a:ext uri="{FF2B5EF4-FFF2-40B4-BE49-F238E27FC236}">
                <a16:creationId xmlns:a16="http://schemas.microsoft.com/office/drawing/2014/main" id="{4578ED37-4364-3C45-AEAE-4426D27995C5}"/>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62108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fld id="{4C6B451E-B01A-5C4E-9225-39046BE3D153}" type="datetime1">
              <a:rPr lang="en-US" smtClean="0"/>
              <a:t>8/29/22</a:t>
            </a:fld>
            <a:endParaRPr lang="en-US" dirty="0"/>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r>
              <a:rPr lang="en-US"/>
              <a:t>US Computing Consortium Meeting</a:t>
            </a:r>
            <a:endParaRPr lang="en-US" dirty="0"/>
          </a:p>
        </p:txBody>
      </p:sp>
      <p:sp>
        <p:nvSpPr>
          <p:cNvPr id="10" name="Slide Number Placeholder 5"/>
          <p:cNvSpPr>
            <a:spLocks noGrp="1"/>
          </p:cNvSpPr>
          <p:nvPr>
            <p:ph type="sldNum" sz="quarter" idx="4"/>
          </p:nvPr>
        </p:nvSpPr>
        <p:spPr>
          <a:xfrm>
            <a:off x="223120" y="6549548"/>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endParaRPr lang="en-US" dirty="0"/>
          </a:p>
          <a:p>
            <a:endParaRPr lang="en-US" dirty="0"/>
          </a:p>
          <a:p>
            <a:fld id="{01A0B35B-92FC-4436-A986-B881E1E75555}" type="slidenum">
              <a:rPr lang="en-US" smtClean="0">
                <a:latin typeface="+mj-lt"/>
              </a:rPr>
              <a:pPr/>
              <a:t>‹#›</a:t>
            </a:fld>
            <a:endParaRPr lang="en-US" dirty="0">
              <a:latin typeface="+mj-lt"/>
            </a:endParaRPr>
          </a:p>
        </p:txBody>
      </p:sp>
    </p:spTree>
    <p:extLst>
      <p:ext uri="{BB962C8B-B14F-4D97-AF65-F5344CB8AC3E}">
        <p14:creationId xmlns:p14="http://schemas.microsoft.com/office/powerpoint/2010/main" val="198255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US Computing Consortium Meeting</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4F901AA1-1087-9847-B3CD-50738AFDD5E7}" type="datetime1">
              <a:rPr lang="en-US" smtClean="0"/>
              <a:t>8/29/22</a:t>
            </a:fld>
            <a:endParaRPr lang="en-US"/>
          </a:p>
        </p:txBody>
      </p:sp>
    </p:spTree>
    <p:extLst>
      <p:ext uri="{BB962C8B-B14F-4D97-AF65-F5344CB8AC3E}">
        <p14:creationId xmlns:p14="http://schemas.microsoft.com/office/powerpoint/2010/main" val="327782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chemeClr val="accent6">
                    <a:lumMod val="50000"/>
                  </a:schemeClr>
                </a:solidFill>
                <a:latin typeface="Helvetica"/>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US Computing Consortium Meeting</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9713B7E0-CE25-0949-AE45-6637447C90CC}" type="datetime1">
              <a:rPr lang="en-US" smtClean="0"/>
              <a:t>8/29/22</a:t>
            </a:fld>
            <a:endParaRPr lang="en-US"/>
          </a:p>
        </p:txBody>
      </p:sp>
    </p:spTree>
    <p:extLst>
      <p:ext uri="{BB962C8B-B14F-4D97-AF65-F5344CB8AC3E}">
        <p14:creationId xmlns:p14="http://schemas.microsoft.com/office/powerpoint/2010/main" val="26737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4A2-75F2-5A46-A9CE-7AF0707DF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D6648-1B70-D246-82FB-4227ADE4D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4D8E2-83E8-624C-91F4-DD911321DA03}"/>
              </a:ext>
            </a:extLst>
          </p:cNvPr>
          <p:cNvSpPr>
            <a:spLocks noGrp="1"/>
          </p:cNvSpPr>
          <p:nvPr>
            <p:ph type="dt" sz="half" idx="10"/>
          </p:nvPr>
        </p:nvSpPr>
        <p:spPr/>
        <p:txBody>
          <a:bodyPr/>
          <a:lstStyle/>
          <a:p>
            <a:fld id="{66D2B9C6-FE86-E04F-BD67-5FEAD691F92C}" type="datetime1">
              <a:rPr lang="en-US" smtClean="0"/>
              <a:t>8/29/22</a:t>
            </a:fld>
            <a:endParaRPr lang="en-US"/>
          </a:p>
        </p:txBody>
      </p:sp>
      <p:sp>
        <p:nvSpPr>
          <p:cNvPr id="5" name="Footer Placeholder 4">
            <a:extLst>
              <a:ext uri="{FF2B5EF4-FFF2-40B4-BE49-F238E27FC236}">
                <a16:creationId xmlns:a16="http://schemas.microsoft.com/office/drawing/2014/main" id="{0A25B50E-F6AD-9446-818B-6823F3EBEFE3}"/>
              </a:ext>
            </a:extLst>
          </p:cNvPr>
          <p:cNvSpPr>
            <a:spLocks noGrp="1"/>
          </p:cNvSpPr>
          <p:nvPr>
            <p:ph type="ftr" sz="quarter" idx="11"/>
          </p:nvPr>
        </p:nvSpPr>
        <p:spPr/>
        <p:txBody>
          <a:bodyPr/>
          <a:lstStyle/>
          <a:p>
            <a:r>
              <a:rPr lang="en-US"/>
              <a:t>US Computing Consortium Meeting</a:t>
            </a:r>
          </a:p>
        </p:txBody>
      </p:sp>
      <p:sp>
        <p:nvSpPr>
          <p:cNvPr id="6" name="Slide Number Placeholder 5">
            <a:extLst>
              <a:ext uri="{FF2B5EF4-FFF2-40B4-BE49-F238E27FC236}">
                <a16:creationId xmlns:a16="http://schemas.microsoft.com/office/drawing/2014/main" id="{BEA36405-5D37-2D41-9E15-F8E10AA0DC46}"/>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404006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F8A-AC5B-794D-9300-7A2A403A2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A49223-5215-CD4E-B770-F8E8F9C1C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9DF60-ED76-4C41-8CA3-CDC3E8968232}"/>
              </a:ext>
            </a:extLst>
          </p:cNvPr>
          <p:cNvSpPr>
            <a:spLocks noGrp="1"/>
          </p:cNvSpPr>
          <p:nvPr>
            <p:ph type="dt" sz="half" idx="10"/>
          </p:nvPr>
        </p:nvSpPr>
        <p:spPr/>
        <p:txBody>
          <a:bodyPr/>
          <a:lstStyle/>
          <a:p>
            <a:fld id="{0FB4EA44-A72F-3D41-A69D-E3B450FC4EA7}" type="datetime1">
              <a:rPr lang="en-US" smtClean="0"/>
              <a:t>8/29/22</a:t>
            </a:fld>
            <a:endParaRPr lang="en-US"/>
          </a:p>
        </p:txBody>
      </p:sp>
      <p:sp>
        <p:nvSpPr>
          <p:cNvPr id="5" name="Footer Placeholder 4">
            <a:extLst>
              <a:ext uri="{FF2B5EF4-FFF2-40B4-BE49-F238E27FC236}">
                <a16:creationId xmlns:a16="http://schemas.microsoft.com/office/drawing/2014/main" id="{00ACFEEE-2F95-9348-AED3-25080AC9E1AE}"/>
              </a:ext>
            </a:extLst>
          </p:cNvPr>
          <p:cNvSpPr>
            <a:spLocks noGrp="1"/>
          </p:cNvSpPr>
          <p:nvPr>
            <p:ph type="ftr" sz="quarter" idx="11"/>
          </p:nvPr>
        </p:nvSpPr>
        <p:spPr/>
        <p:txBody>
          <a:bodyPr/>
          <a:lstStyle/>
          <a:p>
            <a:r>
              <a:rPr lang="en-US"/>
              <a:t>US Computing Consortium Meeting</a:t>
            </a:r>
          </a:p>
        </p:txBody>
      </p:sp>
      <p:sp>
        <p:nvSpPr>
          <p:cNvPr id="6" name="Slide Number Placeholder 5">
            <a:extLst>
              <a:ext uri="{FF2B5EF4-FFF2-40B4-BE49-F238E27FC236}">
                <a16:creationId xmlns:a16="http://schemas.microsoft.com/office/drawing/2014/main" id="{D90ABAFD-BE31-7348-B4D2-4AA45811DC98}"/>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1084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8F19-3201-484F-9C7E-C933D65BF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2A9F2-2280-2142-8BBB-B508664D9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359E8-6D16-6E44-9AF8-723017E718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9C592-1D5D-644F-BE98-583F83D00F04}"/>
              </a:ext>
            </a:extLst>
          </p:cNvPr>
          <p:cNvSpPr>
            <a:spLocks noGrp="1"/>
          </p:cNvSpPr>
          <p:nvPr>
            <p:ph type="dt" sz="half" idx="10"/>
          </p:nvPr>
        </p:nvSpPr>
        <p:spPr/>
        <p:txBody>
          <a:bodyPr/>
          <a:lstStyle/>
          <a:p>
            <a:fld id="{0132F556-3465-0645-B901-5BAFF7C19CD1}" type="datetime1">
              <a:rPr lang="en-US" smtClean="0"/>
              <a:t>8/29/22</a:t>
            </a:fld>
            <a:endParaRPr lang="en-US"/>
          </a:p>
        </p:txBody>
      </p:sp>
      <p:sp>
        <p:nvSpPr>
          <p:cNvPr id="6" name="Footer Placeholder 5">
            <a:extLst>
              <a:ext uri="{FF2B5EF4-FFF2-40B4-BE49-F238E27FC236}">
                <a16:creationId xmlns:a16="http://schemas.microsoft.com/office/drawing/2014/main" id="{183C6F67-172F-ED4D-AB45-C0FB5794698B}"/>
              </a:ext>
            </a:extLst>
          </p:cNvPr>
          <p:cNvSpPr>
            <a:spLocks noGrp="1"/>
          </p:cNvSpPr>
          <p:nvPr>
            <p:ph type="ftr" sz="quarter" idx="11"/>
          </p:nvPr>
        </p:nvSpPr>
        <p:spPr/>
        <p:txBody>
          <a:bodyPr/>
          <a:lstStyle/>
          <a:p>
            <a:r>
              <a:rPr lang="en-US"/>
              <a:t>US Computing Consortium Meeting</a:t>
            </a:r>
          </a:p>
        </p:txBody>
      </p:sp>
      <p:sp>
        <p:nvSpPr>
          <p:cNvPr id="7" name="Slide Number Placeholder 6">
            <a:extLst>
              <a:ext uri="{FF2B5EF4-FFF2-40B4-BE49-F238E27FC236}">
                <a16:creationId xmlns:a16="http://schemas.microsoft.com/office/drawing/2014/main" id="{22461FC8-FC78-394B-A6CD-B8CB0FC3CE2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81058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5BF9-A7C1-C84C-80FA-C6371B644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846A2-EB88-E347-B5E6-6D3BA9F14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288D6-1539-E84F-92FB-8FD871D9D1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ED420-ABC8-B84F-BF40-C74B6543B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30E24-5C39-0C4D-ACEB-9A10BFAC8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163B1E-B5F7-624A-9629-E2065542B31A}"/>
              </a:ext>
            </a:extLst>
          </p:cNvPr>
          <p:cNvSpPr>
            <a:spLocks noGrp="1"/>
          </p:cNvSpPr>
          <p:nvPr>
            <p:ph type="dt" sz="half" idx="10"/>
          </p:nvPr>
        </p:nvSpPr>
        <p:spPr/>
        <p:txBody>
          <a:bodyPr/>
          <a:lstStyle/>
          <a:p>
            <a:fld id="{A0471ECB-030E-BE4B-B761-4A353F7AF366}" type="datetime1">
              <a:rPr lang="en-US" smtClean="0"/>
              <a:t>8/29/22</a:t>
            </a:fld>
            <a:endParaRPr lang="en-US"/>
          </a:p>
        </p:txBody>
      </p:sp>
      <p:sp>
        <p:nvSpPr>
          <p:cNvPr id="8" name="Footer Placeholder 7">
            <a:extLst>
              <a:ext uri="{FF2B5EF4-FFF2-40B4-BE49-F238E27FC236}">
                <a16:creationId xmlns:a16="http://schemas.microsoft.com/office/drawing/2014/main" id="{ECDC45D0-02AA-2A47-9184-82B2A0E565AE}"/>
              </a:ext>
            </a:extLst>
          </p:cNvPr>
          <p:cNvSpPr>
            <a:spLocks noGrp="1"/>
          </p:cNvSpPr>
          <p:nvPr>
            <p:ph type="ftr" sz="quarter" idx="11"/>
          </p:nvPr>
        </p:nvSpPr>
        <p:spPr/>
        <p:txBody>
          <a:bodyPr/>
          <a:lstStyle/>
          <a:p>
            <a:r>
              <a:rPr lang="en-US"/>
              <a:t>US Computing Consortium Meeting</a:t>
            </a:r>
          </a:p>
        </p:txBody>
      </p:sp>
      <p:sp>
        <p:nvSpPr>
          <p:cNvPr id="9" name="Slide Number Placeholder 8">
            <a:extLst>
              <a:ext uri="{FF2B5EF4-FFF2-40B4-BE49-F238E27FC236}">
                <a16:creationId xmlns:a16="http://schemas.microsoft.com/office/drawing/2014/main" id="{E36F7BF5-876D-2E4A-B81D-38DD6D4D85BA}"/>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65697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E850-2D95-1F43-94FB-18B27E2FC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FB913F-A8AE-0948-B922-D08181AFCFA8}"/>
              </a:ext>
            </a:extLst>
          </p:cNvPr>
          <p:cNvSpPr>
            <a:spLocks noGrp="1"/>
          </p:cNvSpPr>
          <p:nvPr>
            <p:ph type="dt" sz="half" idx="10"/>
          </p:nvPr>
        </p:nvSpPr>
        <p:spPr/>
        <p:txBody>
          <a:bodyPr/>
          <a:lstStyle/>
          <a:p>
            <a:fld id="{B3E63839-1E91-A44F-988B-DEA8D35D9110}" type="datetime1">
              <a:rPr lang="en-US" smtClean="0"/>
              <a:t>8/29/22</a:t>
            </a:fld>
            <a:endParaRPr lang="en-US"/>
          </a:p>
        </p:txBody>
      </p:sp>
      <p:sp>
        <p:nvSpPr>
          <p:cNvPr id="4" name="Footer Placeholder 3">
            <a:extLst>
              <a:ext uri="{FF2B5EF4-FFF2-40B4-BE49-F238E27FC236}">
                <a16:creationId xmlns:a16="http://schemas.microsoft.com/office/drawing/2014/main" id="{EF74A717-7600-6B42-BC51-3E358F31BD78}"/>
              </a:ext>
            </a:extLst>
          </p:cNvPr>
          <p:cNvSpPr>
            <a:spLocks noGrp="1"/>
          </p:cNvSpPr>
          <p:nvPr>
            <p:ph type="ftr" sz="quarter" idx="11"/>
          </p:nvPr>
        </p:nvSpPr>
        <p:spPr/>
        <p:txBody>
          <a:bodyPr/>
          <a:lstStyle/>
          <a:p>
            <a:r>
              <a:rPr lang="en-US"/>
              <a:t>US Computing Consortium Meeting</a:t>
            </a:r>
          </a:p>
        </p:txBody>
      </p:sp>
      <p:sp>
        <p:nvSpPr>
          <p:cNvPr id="5" name="Slide Number Placeholder 4">
            <a:extLst>
              <a:ext uri="{FF2B5EF4-FFF2-40B4-BE49-F238E27FC236}">
                <a16:creationId xmlns:a16="http://schemas.microsoft.com/office/drawing/2014/main" id="{DDF51BC0-BA4F-C249-8FFF-B894D0E3D137}"/>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76288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81CA4-9288-994C-9A61-89712D0F2FE5}"/>
              </a:ext>
            </a:extLst>
          </p:cNvPr>
          <p:cNvSpPr>
            <a:spLocks noGrp="1"/>
          </p:cNvSpPr>
          <p:nvPr>
            <p:ph type="dt" sz="half" idx="10"/>
          </p:nvPr>
        </p:nvSpPr>
        <p:spPr/>
        <p:txBody>
          <a:bodyPr/>
          <a:lstStyle/>
          <a:p>
            <a:fld id="{809B6BCD-23B7-6141-B279-966655F6C150}" type="datetime1">
              <a:rPr lang="en-US" smtClean="0"/>
              <a:t>8/29/22</a:t>
            </a:fld>
            <a:endParaRPr lang="en-US"/>
          </a:p>
        </p:txBody>
      </p:sp>
      <p:sp>
        <p:nvSpPr>
          <p:cNvPr id="3" name="Footer Placeholder 2">
            <a:extLst>
              <a:ext uri="{FF2B5EF4-FFF2-40B4-BE49-F238E27FC236}">
                <a16:creationId xmlns:a16="http://schemas.microsoft.com/office/drawing/2014/main" id="{F13433AC-F7AD-B643-9CD3-A3271FD762C5}"/>
              </a:ext>
            </a:extLst>
          </p:cNvPr>
          <p:cNvSpPr>
            <a:spLocks noGrp="1"/>
          </p:cNvSpPr>
          <p:nvPr>
            <p:ph type="ftr" sz="quarter" idx="11"/>
          </p:nvPr>
        </p:nvSpPr>
        <p:spPr/>
        <p:txBody>
          <a:bodyPr/>
          <a:lstStyle/>
          <a:p>
            <a:r>
              <a:rPr lang="en-US"/>
              <a:t>US Computing Consortium Meeting</a:t>
            </a:r>
          </a:p>
        </p:txBody>
      </p:sp>
      <p:sp>
        <p:nvSpPr>
          <p:cNvPr id="4" name="Slide Number Placeholder 3">
            <a:extLst>
              <a:ext uri="{FF2B5EF4-FFF2-40B4-BE49-F238E27FC236}">
                <a16:creationId xmlns:a16="http://schemas.microsoft.com/office/drawing/2014/main" id="{2BC1A21F-63AE-CD4E-8B8F-9FAF9016728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5424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8F20-C0E0-2E46-8639-D51BCB52A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40A1C-A70E-DB47-AAE1-E4EFFEFD4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97336C-0FA1-D042-8179-22BEF028D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79F38-B026-BA4E-A04A-E811FDCE0AB7}"/>
              </a:ext>
            </a:extLst>
          </p:cNvPr>
          <p:cNvSpPr>
            <a:spLocks noGrp="1"/>
          </p:cNvSpPr>
          <p:nvPr>
            <p:ph type="dt" sz="half" idx="10"/>
          </p:nvPr>
        </p:nvSpPr>
        <p:spPr/>
        <p:txBody>
          <a:bodyPr/>
          <a:lstStyle/>
          <a:p>
            <a:fld id="{4CDD3BFC-6EED-0443-B1C6-98C7FCE3B464}" type="datetime1">
              <a:rPr lang="en-US" smtClean="0"/>
              <a:t>8/29/22</a:t>
            </a:fld>
            <a:endParaRPr lang="en-US"/>
          </a:p>
        </p:txBody>
      </p:sp>
      <p:sp>
        <p:nvSpPr>
          <p:cNvPr id="6" name="Footer Placeholder 5">
            <a:extLst>
              <a:ext uri="{FF2B5EF4-FFF2-40B4-BE49-F238E27FC236}">
                <a16:creationId xmlns:a16="http://schemas.microsoft.com/office/drawing/2014/main" id="{5F0C6273-969C-A849-9BEB-8B0C9C872196}"/>
              </a:ext>
            </a:extLst>
          </p:cNvPr>
          <p:cNvSpPr>
            <a:spLocks noGrp="1"/>
          </p:cNvSpPr>
          <p:nvPr>
            <p:ph type="ftr" sz="quarter" idx="11"/>
          </p:nvPr>
        </p:nvSpPr>
        <p:spPr/>
        <p:txBody>
          <a:bodyPr/>
          <a:lstStyle/>
          <a:p>
            <a:r>
              <a:rPr lang="en-US"/>
              <a:t>US Computing Consortium Meeting</a:t>
            </a:r>
          </a:p>
        </p:txBody>
      </p:sp>
      <p:sp>
        <p:nvSpPr>
          <p:cNvPr id="7" name="Slide Number Placeholder 6">
            <a:extLst>
              <a:ext uri="{FF2B5EF4-FFF2-40B4-BE49-F238E27FC236}">
                <a16:creationId xmlns:a16="http://schemas.microsoft.com/office/drawing/2014/main" id="{4D1F9475-C887-294C-B2ED-EFA01B55D052}"/>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406671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BEF5-CDD3-DF45-BAB0-E58B9FB47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1E10D-0213-BB42-ACF8-DC6B6D543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CA6F3D-396D-AB4E-834E-81F8A938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68333-6885-E447-8BA7-31A23BBF0236}"/>
              </a:ext>
            </a:extLst>
          </p:cNvPr>
          <p:cNvSpPr>
            <a:spLocks noGrp="1"/>
          </p:cNvSpPr>
          <p:nvPr>
            <p:ph type="dt" sz="half" idx="10"/>
          </p:nvPr>
        </p:nvSpPr>
        <p:spPr/>
        <p:txBody>
          <a:bodyPr/>
          <a:lstStyle/>
          <a:p>
            <a:fld id="{EE293251-CF92-6D42-BDE1-763CDB159AFF}" type="datetime1">
              <a:rPr lang="en-US" smtClean="0"/>
              <a:t>8/29/22</a:t>
            </a:fld>
            <a:endParaRPr lang="en-US"/>
          </a:p>
        </p:txBody>
      </p:sp>
      <p:sp>
        <p:nvSpPr>
          <p:cNvPr id="6" name="Footer Placeholder 5">
            <a:extLst>
              <a:ext uri="{FF2B5EF4-FFF2-40B4-BE49-F238E27FC236}">
                <a16:creationId xmlns:a16="http://schemas.microsoft.com/office/drawing/2014/main" id="{EA06C50C-6F2D-984D-A063-B980B398E750}"/>
              </a:ext>
            </a:extLst>
          </p:cNvPr>
          <p:cNvSpPr>
            <a:spLocks noGrp="1"/>
          </p:cNvSpPr>
          <p:nvPr>
            <p:ph type="ftr" sz="quarter" idx="11"/>
          </p:nvPr>
        </p:nvSpPr>
        <p:spPr/>
        <p:txBody>
          <a:bodyPr/>
          <a:lstStyle/>
          <a:p>
            <a:r>
              <a:rPr lang="en-US"/>
              <a:t>US Computing Consortium Meeting</a:t>
            </a:r>
          </a:p>
        </p:txBody>
      </p:sp>
      <p:sp>
        <p:nvSpPr>
          <p:cNvPr id="7" name="Slide Number Placeholder 6">
            <a:extLst>
              <a:ext uri="{FF2B5EF4-FFF2-40B4-BE49-F238E27FC236}">
                <a16:creationId xmlns:a16="http://schemas.microsoft.com/office/drawing/2014/main" id="{F00DD9A6-BD4A-034C-AD46-BC693A5494B3}"/>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82737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48164-C92F-7244-B476-DD6BE482C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85A99-B013-5E4D-9AA3-4D4D0E3B5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2ECE-F9E9-9441-A01D-DF1D4D5AD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13501-71AA-D043-A020-BE1EFED5B325}" type="datetime1">
              <a:rPr lang="en-US" smtClean="0"/>
              <a:t>8/29/22</a:t>
            </a:fld>
            <a:endParaRPr lang="en-US"/>
          </a:p>
        </p:txBody>
      </p:sp>
      <p:sp>
        <p:nvSpPr>
          <p:cNvPr id="5" name="Footer Placeholder 4">
            <a:extLst>
              <a:ext uri="{FF2B5EF4-FFF2-40B4-BE49-F238E27FC236}">
                <a16:creationId xmlns:a16="http://schemas.microsoft.com/office/drawing/2014/main" id="{94A8F85A-6F4A-0B44-811F-25E57CF22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Computing Consortium Meeting</a:t>
            </a:r>
          </a:p>
        </p:txBody>
      </p:sp>
      <p:sp>
        <p:nvSpPr>
          <p:cNvPr id="6" name="Slide Number Placeholder 5">
            <a:extLst>
              <a:ext uri="{FF2B5EF4-FFF2-40B4-BE49-F238E27FC236}">
                <a16:creationId xmlns:a16="http://schemas.microsoft.com/office/drawing/2014/main" id="{13D77E7D-D5A6-A74E-A6CE-F167D82A4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717F8-D5B4-4F4C-BBBA-0090BA70467B}" type="slidenum">
              <a:rPr lang="en-US" smtClean="0"/>
              <a:t>‹#›</a:t>
            </a:fld>
            <a:endParaRPr lang="en-US"/>
          </a:p>
        </p:txBody>
      </p:sp>
      <p:pic>
        <p:nvPicPr>
          <p:cNvPr id="8" name="Picture 7">
            <a:extLst>
              <a:ext uri="{FF2B5EF4-FFF2-40B4-BE49-F238E27FC236}">
                <a16:creationId xmlns:a16="http://schemas.microsoft.com/office/drawing/2014/main" id="{C897FA15-C84D-7247-B028-CA5021FD953D}"/>
              </a:ext>
            </a:extLst>
          </p:cNvPr>
          <p:cNvPicPr>
            <a:picLocks noChangeAspect="1"/>
          </p:cNvPicPr>
          <p:nvPr userDrawn="1"/>
        </p:nvPicPr>
        <p:blipFill>
          <a:blip r:embed="rId16"/>
          <a:stretch>
            <a:fillRect/>
          </a:stretch>
        </p:blipFill>
        <p:spPr>
          <a:xfrm>
            <a:off x="8610600" y="6311900"/>
            <a:ext cx="2146300" cy="431800"/>
          </a:xfrm>
          <a:prstGeom prst="rect">
            <a:avLst/>
          </a:prstGeom>
        </p:spPr>
      </p:pic>
    </p:spTree>
    <p:extLst>
      <p:ext uri="{BB962C8B-B14F-4D97-AF65-F5344CB8AC3E}">
        <p14:creationId xmlns:p14="http://schemas.microsoft.com/office/powerpoint/2010/main" val="140664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fnal.gov/event/559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1C6C-7F51-1F48-9900-BAA5B902CC8C}"/>
              </a:ext>
            </a:extLst>
          </p:cNvPr>
          <p:cNvSpPr>
            <a:spLocks noGrp="1"/>
          </p:cNvSpPr>
          <p:nvPr>
            <p:ph type="ctrTitle"/>
          </p:nvPr>
        </p:nvSpPr>
        <p:spPr/>
        <p:txBody>
          <a:bodyPr/>
          <a:lstStyle/>
          <a:p>
            <a:r>
              <a:rPr lang="en-US" dirty="0"/>
              <a:t>Computing Consortium Organization</a:t>
            </a:r>
          </a:p>
        </p:txBody>
      </p:sp>
      <p:sp>
        <p:nvSpPr>
          <p:cNvPr id="3" name="Subtitle 2">
            <a:extLst>
              <a:ext uri="{FF2B5EF4-FFF2-40B4-BE49-F238E27FC236}">
                <a16:creationId xmlns:a16="http://schemas.microsoft.com/office/drawing/2014/main" id="{BC13CEDA-71D1-0C49-A45C-7C96A71EB83E}"/>
              </a:ext>
            </a:extLst>
          </p:cNvPr>
          <p:cNvSpPr>
            <a:spLocks noGrp="1"/>
          </p:cNvSpPr>
          <p:nvPr>
            <p:ph type="subTitle" idx="1"/>
          </p:nvPr>
        </p:nvSpPr>
        <p:spPr/>
        <p:txBody>
          <a:bodyPr/>
          <a:lstStyle/>
          <a:p>
            <a:r>
              <a:rPr lang="en-US" dirty="0"/>
              <a:t>H Schellman </a:t>
            </a:r>
          </a:p>
          <a:p>
            <a:r>
              <a:rPr lang="en-US" dirty="0"/>
              <a:t>August 2022</a:t>
            </a:r>
          </a:p>
        </p:txBody>
      </p:sp>
      <p:sp>
        <p:nvSpPr>
          <p:cNvPr id="4" name="Date Placeholder 3">
            <a:extLst>
              <a:ext uri="{FF2B5EF4-FFF2-40B4-BE49-F238E27FC236}">
                <a16:creationId xmlns:a16="http://schemas.microsoft.com/office/drawing/2014/main" id="{4D17F8FC-A0EF-E14C-B252-DE5A6DAE1DBA}"/>
              </a:ext>
            </a:extLst>
          </p:cNvPr>
          <p:cNvSpPr>
            <a:spLocks noGrp="1"/>
          </p:cNvSpPr>
          <p:nvPr>
            <p:ph type="dt" sz="half" idx="10"/>
          </p:nvPr>
        </p:nvSpPr>
        <p:spPr/>
        <p:txBody>
          <a:bodyPr/>
          <a:lstStyle/>
          <a:p>
            <a:fld id="{42466B78-6682-4E45-A514-1782E75D27FD}" type="datetime1">
              <a:rPr lang="en-US" smtClean="0"/>
              <a:t>8/29/22</a:t>
            </a:fld>
            <a:endParaRPr lang="en-US"/>
          </a:p>
        </p:txBody>
      </p:sp>
      <p:sp>
        <p:nvSpPr>
          <p:cNvPr id="5" name="Footer Placeholder 4">
            <a:extLst>
              <a:ext uri="{FF2B5EF4-FFF2-40B4-BE49-F238E27FC236}">
                <a16:creationId xmlns:a16="http://schemas.microsoft.com/office/drawing/2014/main" id="{0CFB4507-43F5-2C47-85DE-1FC5AE650C69}"/>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279146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4A0D-BF73-314C-A59D-FA6B7EC4F660}"/>
              </a:ext>
            </a:extLst>
          </p:cNvPr>
          <p:cNvSpPr>
            <a:spLocks noGrp="1"/>
          </p:cNvSpPr>
          <p:nvPr>
            <p:ph type="title"/>
          </p:nvPr>
        </p:nvSpPr>
        <p:spPr/>
        <p:txBody>
          <a:bodyPr/>
          <a:lstStyle/>
          <a:p>
            <a:r>
              <a:rPr lang="en-US" dirty="0"/>
              <a:t>What problems are we trying to solve</a:t>
            </a:r>
          </a:p>
        </p:txBody>
      </p:sp>
      <p:sp>
        <p:nvSpPr>
          <p:cNvPr id="3" name="Content Placeholder 2">
            <a:extLst>
              <a:ext uri="{FF2B5EF4-FFF2-40B4-BE49-F238E27FC236}">
                <a16:creationId xmlns:a16="http://schemas.microsoft.com/office/drawing/2014/main" id="{962FC532-6D99-5942-8B55-6BEEDCAB317A}"/>
              </a:ext>
            </a:extLst>
          </p:cNvPr>
          <p:cNvSpPr>
            <a:spLocks noGrp="1"/>
          </p:cNvSpPr>
          <p:nvPr>
            <p:ph idx="1"/>
          </p:nvPr>
        </p:nvSpPr>
        <p:spPr/>
        <p:txBody>
          <a:bodyPr>
            <a:normAutofit lnSpcReduction="10000"/>
          </a:bodyPr>
          <a:lstStyle/>
          <a:p>
            <a:r>
              <a:rPr lang="en-US" dirty="0"/>
              <a:t>LAr TPC’s have very large trigger records (200 MB for protoDUNE vs. &lt; 10 MB for ATLAS/CMS).  Need to be able to access small chunks of data efficiently.</a:t>
            </a:r>
          </a:p>
          <a:p>
            <a:r>
              <a:rPr lang="en-US" dirty="0"/>
              <a:t>possible </a:t>
            </a:r>
            <a:r>
              <a:rPr lang="en-US" dirty="0" err="1"/>
              <a:t>SuperNova</a:t>
            </a:r>
            <a:r>
              <a:rPr lang="en-US" dirty="0"/>
              <a:t> -&gt; 460 TB of data</a:t>
            </a:r>
          </a:p>
          <a:p>
            <a:r>
              <a:rPr lang="en-US" dirty="0"/>
              <a:t>New detector technologies </a:t>
            </a:r>
          </a:p>
          <a:p>
            <a:r>
              <a:rPr lang="en-US" dirty="0"/>
              <a:t>Many subsystems in ND</a:t>
            </a:r>
          </a:p>
          <a:p>
            <a:r>
              <a:rPr lang="en-US" dirty="0"/>
              <a:t>We’re supposed to use 75% non-FNAL computing</a:t>
            </a:r>
          </a:p>
          <a:p>
            <a:r>
              <a:rPr lang="en-US" dirty="0">
                <a:solidFill>
                  <a:srgbClr val="C00000"/>
                </a:solidFill>
              </a:rPr>
              <a:t>Keep up with general chaos due to OS/Authentication/architecture/HPC evolution and people being people.  </a:t>
            </a:r>
          </a:p>
          <a:p>
            <a:endParaRPr lang="en-US" dirty="0"/>
          </a:p>
        </p:txBody>
      </p:sp>
      <p:sp>
        <p:nvSpPr>
          <p:cNvPr id="4" name="Date Placeholder 3">
            <a:extLst>
              <a:ext uri="{FF2B5EF4-FFF2-40B4-BE49-F238E27FC236}">
                <a16:creationId xmlns:a16="http://schemas.microsoft.com/office/drawing/2014/main" id="{C9802C59-8C7A-8647-B278-0E2FB73C44E2}"/>
              </a:ext>
            </a:extLst>
          </p:cNvPr>
          <p:cNvSpPr>
            <a:spLocks noGrp="1"/>
          </p:cNvSpPr>
          <p:nvPr>
            <p:ph type="dt" sz="half" idx="10"/>
          </p:nvPr>
        </p:nvSpPr>
        <p:spPr/>
        <p:txBody>
          <a:bodyPr/>
          <a:lstStyle/>
          <a:p>
            <a:fld id="{3886F566-DB9D-A145-ACEF-83829E8A4280}" type="datetime1">
              <a:rPr lang="en-US" smtClean="0"/>
              <a:t>8/29/22</a:t>
            </a:fld>
            <a:endParaRPr lang="en-US"/>
          </a:p>
        </p:txBody>
      </p:sp>
      <p:sp>
        <p:nvSpPr>
          <p:cNvPr id="5" name="Footer Placeholder 4">
            <a:extLst>
              <a:ext uri="{FF2B5EF4-FFF2-40B4-BE49-F238E27FC236}">
                <a16:creationId xmlns:a16="http://schemas.microsoft.com/office/drawing/2014/main" id="{0BEF870E-DD9D-5049-88AC-952F94DBEDDB}"/>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146294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9036F-544A-C24E-93B2-1A3A0CAAB203}"/>
              </a:ext>
            </a:extLst>
          </p:cNvPr>
          <p:cNvSpPr>
            <a:spLocks noGrp="1"/>
          </p:cNvSpPr>
          <p:nvPr>
            <p:ph type="title"/>
          </p:nvPr>
        </p:nvSpPr>
        <p:spPr>
          <a:xfrm>
            <a:off x="605368" y="510039"/>
            <a:ext cx="10972800" cy="647102"/>
          </a:xfrm>
        </p:spPr>
        <p:txBody>
          <a:bodyPr>
            <a:noAutofit/>
          </a:bodyPr>
          <a:lstStyle/>
          <a:p>
            <a:r>
              <a:rPr lang="en-US" sz="4400" dirty="0"/>
              <a:t>DUNE FD-Data for Supernova</a:t>
            </a:r>
            <a:br>
              <a:rPr lang="en-US" sz="4400" dirty="0"/>
            </a:br>
            <a:endParaRPr lang="en-US" sz="2800" dirty="0"/>
          </a:p>
        </p:txBody>
      </p:sp>
      <p:sp>
        <p:nvSpPr>
          <p:cNvPr id="3" name="Slide Number Placeholder 3">
            <a:extLst>
              <a:ext uri="{FF2B5EF4-FFF2-40B4-BE49-F238E27FC236}">
                <a16:creationId xmlns:a16="http://schemas.microsoft.com/office/drawing/2014/main" id="{78749C02-4B06-4645-9466-0695CF06AAA0}"/>
              </a:ext>
            </a:extLst>
          </p:cNvPr>
          <p:cNvSpPr txBox="1">
            <a:spLocks/>
          </p:cNvSpPr>
          <p:nvPr/>
        </p:nvSpPr>
        <p:spPr>
          <a:xfrm>
            <a:off x="1524000" y="6248400"/>
            <a:ext cx="533400" cy="381000"/>
          </a:xfrm>
          <a:prstGeom prst="rect">
            <a:avLst/>
          </a:prstGeom>
        </p:spPr>
        <p:txBody>
          <a:bodyPr lIns="0" tIns="0" rIns="0" bIns="0" anchor="b" anchorCtr="0"/>
          <a:lstStyle>
            <a:defPPr>
              <a:defRPr lang="en-US"/>
            </a:defPPr>
            <a:lvl1pPr algn="l" rtl="0" fontAlgn="auto">
              <a:spcBef>
                <a:spcPts val="0"/>
              </a:spcBef>
              <a:spcAft>
                <a:spcPts val="0"/>
              </a:spcAft>
              <a:defRPr sz="1200" b="1" i="0" kern="1200" baseline="0">
                <a:solidFill>
                  <a:schemeClr val="tx2"/>
                </a:solidFill>
                <a:latin typeface="Helvetica"/>
                <a:ea typeface="+mn-ea"/>
                <a:cs typeface="Helvetica"/>
              </a:defRPr>
            </a:lvl1pPr>
            <a:lvl2pPr marL="457200" algn="l" rtl="0" fontAlgn="base">
              <a:spcBef>
                <a:spcPct val="0"/>
              </a:spcBef>
              <a:spcAft>
                <a:spcPct val="0"/>
              </a:spcAft>
              <a:defRPr sz="2400" kern="1200">
                <a:solidFill>
                  <a:schemeClr val="tx1"/>
                </a:solidFill>
                <a:latin typeface="Papyrus" pitchFamily="18" charset="0"/>
                <a:ea typeface="+mn-ea"/>
                <a:cs typeface="+mn-cs"/>
              </a:defRPr>
            </a:lvl2pPr>
            <a:lvl3pPr marL="914400" algn="l" rtl="0" fontAlgn="base">
              <a:spcBef>
                <a:spcPct val="0"/>
              </a:spcBef>
              <a:spcAft>
                <a:spcPct val="0"/>
              </a:spcAft>
              <a:defRPr sz="2400" kern="1200">
                <a:solidFill>
                  <a:schemeClr val="tx1"/>
                </a:solidFill>
                <a:latin typeface="Papyrus" pitchFamily="18" charset="0"/>
                <a:ea typeface="+mn-ea"/>
                <a:cs typeface="+mn-cs"/>
              </a:defRPr>
            </a:lvl3pPr>
            <a:lvl4pPr marL="1371600" algn="l" rtl="0" fontAlgn="base">
              <a:spcBef>
                <a:spcPct val="0"/>
              </a:spcBef>
              <a:spcAft>
                <a:spcPct val="0"/>
              </a:spcAft>
              <a:defRPr sz="2400" kern="1200">
                <a:solidFill>
                  <a:schemeClr val="tx1"/>
                </a:solidFill>
                <a:latin typeface="Papyrus" pitchFamily="18" charset="0"/>
                <a:ea typeface="+mn-ea"/>
                <a:cs typeface="+mn-cs"/>
              </a:defRPr>
            </a:lvl4pPr>
            <a:lvl5pPr marL="1828800" algn="l" rtl="0" fontAlgn="base">
              <a:spcBef>
                <a:spcPct val="0"/>
              </a:spcBef>
              <a:spcAft>
                <a:spcPct val="0"/>
              </a:spcAft>
              <a:defRPr sz="2400" kern="1200">
                <a:solidFill>
                  <a:schemeClr val="tx1"/>
                </a:solidFill>
                <a:latin typeface="Papyrus" pitchFamily="18" charset="0"/>
                <a:ea typeface="+mn-ea"/>
                <a:cs typeface="+mn-cs"/>
              </a:defRPr>
            </a:lvl5pPr>
            <a:lvl6pPr marL="2286000" algn="l" defTabSz="914400" rtl="0" eaLnBrk="1" latinLnBrk="0" hangingPunct="1">
              <a:defRPr sz="2400" kern="1200">
                <a:solidFill>
                  <a:schemeClr val="tx1"/>
                </a:solidFill>
                <a:latin typeface="Papyrus" pitchFamily="18" charset="0"/>
                <a:ea typeface="+mn-ea"/>
                <a:cs typeface="+mn-cs"/>
              </a:defRPr>
            </a:lvl6pPr>
            <a:lvl7pPr marL="2743200" algn="l" defTabSz="914400" rtl="0" eaLnBrk="1" latinLnBrk="0" hangingPunct="1">
              <a:defRPr sz="2400" kern="1200">
                <a:solidFill>
                  <a:schemeClr val="tx1"/>
                </a:solidFill>
                <a:latin typeface="Papyrus" pitchFamily="18" charset="0"/>
                <a:ea typeface="+mn-ea"/>
                <a:cs typeface="+mn-cs"/>
              </a:defRPr>
            </a:lvl7pPr>
            <a:lvl8pPr marL="3200400" algn="l" defTabSz="914400" rtl="0" eaLnBrk="1" latinLnBrk="0" hangingPunct="1">
              <a:defRPr sz="2400" kern="1200">
                <a:solidFill>
                  <a:schemeClr val="tx1"/>
                </a:solidFill>
                <a:latin typeface="Papyrus" pitchFamily="18" charset="0"/>
                <a:ea typeface="+mn-ea"/>
                <a:cs typeface="+mn-cs"/>
              </a:defRPr>
            </a:lvl8pPr>
            <a:lvl9pPr marL="3657600" algn="l" defTabSz="914400" rtl="0" eaLnBrk="1" latinLnBrk="0" hangingPunct="1">
              <a:defRPr sz="2400" kern="1200">
                <a:solidFill>
                  <a:schemeClr val="tx1"/>
                </a:solidFill>
                <a:latin typeface="Papyrus" pitchFamily="18" charset="0"/>
                <a:ea typeface="+mn-ea"/>
                <a:cs typeface="+mn-cs"/>
              </a:defRPr>
            </a:lvl9pPr>
          </a:lstStyle>
          <a:p>
            <a:endParaRPr lang="en-US"/>
          </a:p>
          <a:p>
            <a:fld id="{01A0B35B-92FC-4436-A986-B881E1E75555}" type="slidenum">
              <a:rPr lang="en-US"/>
              <a:pPr/>
              <a:t>11</a:t>
            </a:fld>
            <a:endParaRPr lang="en-US"/>
          </a:p>
          <a:p>
            <a:endParaRPr lang="en-US" dirty="0"/>
          </a:p>
        </p:txBody>
      </p:sp>
      <p:sp>
        <p:nvSpPr>
          <p:cNvPr id="4" name="Date Placeholder 2">
            <a:extLst>
              <a:ext uri="{FF2B5EF4-FFF2-40B4-BE49-F238E27FC236}">
                <a16:creationId xmlns:a16="http://schemas.microsoft.com/office/drawing/2014/main" id="{210D8D1F-969F-6544-A975-6248E815A44E}"/>
              </a:ext>
            </a:extLst>
          </p:cNvPr>
          <p:cNvSpPr txBox="1">
            <a:spLocks/>
          </p:cNvSpPr>
          <p:nvPr/>
        </p:nvSpPr>
        <p:spPr>
          <a:xfrm>
            <a:off x="1524000" y="6550025"/>
            <a:ext cx="998538" cy="158750"/>
          </a:xfrm>
          <a:prstGeom prst="rect">
            <a:avLst/>
          </a:prstGeom>
        </p:spPr>
        <p:txBody>
          <a:bodyPr lIns="0" tIns="0" rIns="0" bIns="0" anchor="b" anchorCtr="0"/>
          <a:lstStyle>
            <a:defPPr>
              <a:defRPr lang="en-US"/>
            </a:defPPr>
            <a:lvl1pPr algn="l" rtl="0" fontAlgn="auto">
              <a:spcBef>
                <a:spcPts val="0"/>
              </a:spcBef>
              <a:spcAft>
                <a:spcPts val="0"/>
              </a:spcAft>
              <a:defRPr sz="1200" b="0" i="0" kern="1200" baseline="0" smtClean="0">
                <a:solidFill>
                  <a:srgbClr val="E95125"/>
                </a:solidFill>
                <a:latin typeface="+mn-lt"/>
                <a:ea typeface="+mn-ea"/>
                <a:cs typeface="+mn-cs"/>
              </a:defRPr>
            </a:lvl1pPr>
            <a:lvl2pPr marL="457200" algn="l" rtl="0" fontAlgn="base">
              <a:spcBef>
                <a:spcPct val="0"/>
              </a:spcBef>
              <a:spcAft>
                <a:spcPct val="0"/>
              </a:spcAft>
              <a:defRPr sz="2400" kern="1200">
                <a:solidFill>
                  <a:schemeClr val="tx1"/>
                </a:solidFill>
                <a:latin typeface="Papyrus" pitchFamily="18" charset="0"/>
                <a:ea typeface="+mn-ea"/>
                <a:cs typeface="+mn-cs"/>
              </a:defRPr>
            </a:lvl2pPr>
            <a:lvl3pPr marL="914400" algn="l" rtl="0" fontAlgn="base">
              <a:spcBef>
                <a:spcPct val="0"/>
              </a:spcBef>
              <a:spcAft>
                <a:spcPct val="0"/>
              </a:spcAft>
              <a:defRPr sz="2400" kern="1200">
                <a:solidFill>
                  <a:schemeClr val="tx1"/>
                </a:solidFill>
                <a:latin typeface="Papyrus" pitchFamily="18" charset="0"/>
                <a:ea typeface="+mn-ea"/>
                <a:cs typeface="+mn-cs"/>
              </a:defRPr>
            </a:lvl3pPr>
            <a:lvl4pPr marL="1371600" algn="l" rtl="0" fontAlgn="base">
              <a:spcBef>
                <a:spcPct val="0"/>
              </a:spcBef>
              <a:spcAft>
                <a:spcPct val="0"/>
              </a:spcAft>
              <a:defRPr sz="2400" kern="1200">
                <a:solidFill>
                  <a:schemeClr val="tx1"/>
                </a:solidFill>
                <a:latin typeface="Papyrus" pitchFamily="18" charset="0"/>
                <a:ea typeface="+mn-ea"/>
                <a:cs typeface="+mn-cs"/>
              </a:defRPr>
            </a:lvl4pPr>
            <a:lvl5pPr marL="1828800" algn="l" rtl="0" fontAlgn="base">
              <a:spcBef>
                <a:spcPct val="0"/>
              </a:spcBef>
              <a:spcAft>
                <a:spcPct val="0"/>
              </a:spcAft>
              <a:defRPr sz="2400" kern="1200">
                <a:solidFill>
                  <a:schemeClr val="tx1"/>
                </a:solidFill>
                <a:latin typeface="Papyrus" pitchFamily="18" charset="0"/>
                <a:ea typeface="+mn-ea"/>
                <a:cs typeface="+mn-cs"/>
              </a:defRPr>
            </a:lvl5pPr>
            <a:lvl6pPr marL="2286000" algn="l" defTabSz="914400" rtl="0" eaLnBrk="1" latinLnBrk="0" hangingPunct="1">
              <a:defRPr sz="2400" kern="1200">
                <a:solidFill>
                  <a:schemeClr val="tx1"/>
                </a:solidFill>
                <a:latin typeface="Papyrus" pitchFamily="18" charset="0"/>
                <a:ea typeface="+mn-ea"/>
                <a:cs typeface="+mn-cs"/>
              </a:defRPr>
            </a:lvl6pPr>
            <a:lvl7pPr marL="2743200" algn="l" defTabSz="914400" rtl="0" eaLnBrk="1" latinLnBrk="0" hangingPunct="1">
              <a:defRPr sz="2400" kern="1200">
                <a:solidFill>
                  <a:schemeClr val="tx1"/>
                </a:solidFill>
                <a:latin typeface="Papyrus" pitchFamily="18" charset="0"/>
                <a:ea typeface="+mn-ea"/>
                <a:cs typeface="+mn-cs"/>
              </a:defRPr>
            </a:lvl7pPr>
            <a:lvl8pPr marL="3200400" algn="l" defTabSz="914400" rtl="0" eaLnBrk="1" latinLnBrk="0" hangingPunct="1">
              <a:defRPr sz="2400" kern="1200">
                <a:solidFill>
                  <a:schemeClr val="tx1"/>
                </a:solidFill>
                <a:latin typeface="Papyrus" pitchFamily="18" charset="0"/>
                <a:ea typeface="+mn-ea"/>
                <a:cs typeface="+mn-cs"/>
              </a:defRPr>
            </a:lvl8pPr>
            <a:lvl9pPr marL="3657600" algn="l" defTabSz="914400" rtl="0" eaLnBrk="1" latinLnBrk="0" hangingPunct="1">
              <a:defRPr sz="2400" kern="1200">
                <a:solidFill>
                  <a:schemeClr val="tx1"/>
                </a:solidFill>
                <a:latin typeface="Papyrus" pitchFamily="18" charset="0"/>
                <a:ea typeface="+mn-ea"/>
                <a:cs typeface="+mn-cs"/>
              </a:defRPr>
            </a:lvl9pPr>
          </a:lstStyle>
          <a:p>
            <a:fld id="{ADCB9228-F74B-4A45-BF40-1509403E56C2}" type="datetime1">
              <a:rPr lang="en-US"/>
              <a:pPr/>
              <a:t>8/29/22</a:t>
            </a:fld>
            <a:endParaRPr lang="en-US" dirty="0"/>
          </a:p>
        </p:txBody>
      </p:sp>
      <p:pic>
        <p:nvPicPr>
          <p:cNvPr id="1026" name="Picture 2" descr="Photograph of a flatbed truck being loaded with a shipment on a loading dock">
            <a:extLst>
              <a:ext uri="{FF2B5EF4-FFF2-40B4-BE49-F238E27FC236}">
                <a16:creationId xmlns:a16="http://schemas.microsoft.com/office/drawing/2014/main" id="{D7EE8586-2D33-C64F-872D-375B8FCE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5" y="4137137"/>
            <a:ext cx="4479365" cy="22989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F90785-47DF-1F48-863A-0A84F21EC8E5}"/>
              </a:ext>
            </a:extLst>
          </p:cNvPr>
          <p:cNvSpPr txBox="1"/>
          <p:nvPr/>
        </p:nvSpPr>
        <p:spPr>
          <a:xfrm>
            <a:off x="6091768" y="2691510"/>
            <a:ext cx="5388013" cy="461665"/>
          </a:xfrm>
          <a:prstGeom prst="rect">
            <a:avLst/>
          </a:prstGeom>
          <a:noFill/>
        </p:spPr>
        <p:txBody>
          <a:bodyPr wrap="none" rtlCol="0">
            <a:spAutoFit/>
          </a:bodyPr>
          <a:lstStyle/>
          <a:p>
            <a:r>
              <a:rPr lang="en-US" dirty="0">
                <a:latin typeface="+mn-lt"/>
              </a:rPr>
              <a:t>Ship 20,000 time slices  (x 4 modules)</a:t>
            </a:r>
          </a:p>
        </p:txBody>
      </p:sp>
      <p:sp>
        <p:nvSpPr>
          <p:cNvPr id="5" name="TextBox 4">
            <a:extLst>
              <a:ext uri="{FF2B5EF4-FFF2-40B4-BE49-F238E27FC236}">
                <a16:creationId xmlns:a16="http://schemas.microsoft.com/office/drawing/2014/main" id="{1384F855-EAC6-C14C-9570-FB9123004A11}"/>
              </a:ext>
            </a:extLst>
          </p:cNvPr>
          <p:cNvSpPr txBox="1"/>
          <p:nvPr/>
        </p:nvSpPr>
        <p:spPr>
          <a:xfrm>
            <a:off x="6091768" y="1375986"/>
            <a:ext cx="4318105" cy="830997"/>
          </a:xfrm>
          <a:prstGeom prst="rect">
            <a:avLst/>
          </a:prstGeom>
          <a:noFill/>
        </p:spPr>
        <p:txBody>
          <a:bodyPr wrap="none" rtlCol="0">
            <a:spAutoFit/>
          </a:bodyPr>
          <a:lstStyle/>
          <a:p>
            <a:r>
              <a:rPr lang="en-US" dirty="0">
                <a:latin typeface="+mn-lt"/>
              </a:rPr>
              <a:t>Pack  150 5 </a:t>
            </a:r>
            <a:r>
              <a:rPr lang="en-US" dirty="0" err="1">
                <a:latin typeface="+mn-lt"/>
              </a:rPr>
              <a:t>ms</a:t>
            </a:r>
            <a:r>
              <a:rPr lang="en-US" dirty="0">
                <a:latin typeface="+mn-lt"/>
              </a:rPr>
              <a:t> APA readouts </a:t>
            </a:r>
          </a:p>
          <a:p>
            <a:r>
              <a:rPr lang="en-US" dirty="0">
                <a:latin typeface="+mn-lt"/>
              </a:rPr>
              <a:t>into a 6 GB file</a:t>
            </a:r>
          </a:p>
        </p:txBody>
      </p:sp>
      <p:sp>
        <p:nvSpPr>
          <p:cNvPr id="7" name="Footer Placeholder 6">
            <a:extLst>
              <a:ext uri="{FF2B5EF4-FFF2-40B4-BE49-F238E27FC236}">
                <a16:creationId xmlns:a16="http://schemas.microsoft.com/office/drawing/2014/main" id="{74E09DE1-970A-7C49-B7CD-273CAF35C2F7}"/>
              </a:ext>
            </a:extLst>
          </p:cNvPr>
          <p:cNvSpPr>
            <a:spLocks noGrp="1"/>
          </p:cNvSpPr>
          <p:nvPr>
            <p:ph type="ftr" sz="quarter" idx="3"/>
          </p:nvPr>
        </p:nvSpPr>
        <p:spPr/>
        <p:txBody>
          <a:bodyPr/>
          <a:lstStyle/>
          <a:p>
            <a:r>
              <a:rPr lang="en-US"/>
              <a:t>US Computing Consortium Meeting</a:t>
            </a:r>
            <a:endParaRPr lang="en-US" dirty="0"/>
          </a:p>
        </p:txBody>
      </p:sp>
      <p:pic>
        <p:nvPicPr>
          <p:cNvPr id="1028" name="Picture 4" descr="Image result for Container full of boxes">
            <a:extLst>
              <a:ext uri="{FF2B5EF4-FFF2-40B4-BE49-F238E27FC236}">
                <a16:creationId xmlns:a16="http://schemas.microsoft.com/office/drawing/2014/main" id="{228C4BA8-A79C-7F40-9B0C-D869C7839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34" y="989306"/>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arge ship with many containers on it&#10;&#10;Description automatically generated with low confidence">
            <a:extLst>
              <a:ext uri="{FF2B5EF4-FFF2-40B4-BE49-F238E27FC236}">
                <a16:creationId xmlns:a16="http://schemas.microsoft.com/office/drawing/2014/main" id="{C6234192-4FF9-B648-B43C-EE22CE3C2CFF}"/>
              </a:ext>
            </a:extLst>
          </p:cNvPr>
          <p:cNvPicPr>
            <a:picLocks noChangeAspect="1"/>
          </p:cNvPicPr>
          <p:nvPr/>
        </p:nvPicPr>
        <p:blipFill>
          <a:blip r:embed="rId5"/>
          <a:stretch>
            <a:fillRect/>
          </a:stretch>
        </p:blipFill>
        <p:spPr>
          <a:xfrm>
            <a:off x="6091768" y="3153175"/>
            <a:ext cx="5623107" cy="3148940"/>
          </a:xfrm>
          <a:prstGeom prst="rect">
            <a:avLst/>
          </a:prstGeom>
        </p:spPr>
      </p:pic>
      <p:sp>
        <p:nvSpPr>
          <p:cNvPr id="12" name="TextBox 11">
            <a:extLst>
              <a:ext uri="{FF2B5EF4-FFF2-40B4-BE49-F238E27FC236}">
                <a16:creationId xmlns:a16="http://schemas.microsoft.com/office/drawing/2014/main" id="{67C15102-5BF1-864E-8C14-ABE0BDA41F42}"/>
              </a:ext>
            </a:extLst>
          </p:cNvPr>
          <p:cNvSpPr txBox="1"/>
          <p:nvPr/>
        </p:nvSpPr>
        <p:spPr>
          <a:xfrm>
            <a:off x="9084623" y="3336966"/>
            <a:ext cx="1736373" cy="369332"/>
          </a:xfrm>
          <a:prstGeom prst="rect">
            <a:avLst/>
          </a:prstGeom>
          <a:noFill/>
        </p:spPr>
        <p:txBody>
          <a:bodyPr wrap="none" rtlCol="0">
            <a:spAutoFit/>
          </a:bodyPr>
          <a:lstStyle/>
          <a:p>
            <a:r>
              <a:rPr lang="en-US" dirty="0">
                <a:solidFill>
                  <a:schemeClr val="bg1"/>
                </a:solidFill>
              </a:rPr>
              <a:t>This is ½ module</a:t>
            </a:r>
          </a:p>
        </p:txBody>
      </p:sp>
      <p:sp>
        <p:nvSpPr>
          <p:cNvPr id="8" name="Date Placeholder 7">
            <a:extLst>
              <a:ext uri="{FF2B5EF4-FFF2-40B4-BE49-F238E27FC236}">
                <a16:creationId xmlns:a16="http://schemas.microsoft.com/office/drawing/2014/main" id="{9FA8C073-B645-0F0C-6FD2-D87D05A38DFE}"/>
              </a:ext>
            </a:extLst>
          </p:cNvPr>
          <p:cNvSpPr>
            <a:spLocks noGrp="1"/>
          </p:cNvSpPr>
          <p:nvPr>
            <p:ph type="dt" sz="half" idx="2"/>
          </p:nvPr>
        </p:nvSpPr>
        <p:spPr/>
        <p:txBody>
          <a:bodyPr/>
          <a:lstStyle/>
          <a:p>
            <a:fld id="{76BC5145-B897-3842-A432-574501F819D1}" type="datetime1">
              <a:rPr lang="en-US" smtClean="0"/>
              <a:t>8/29/22</a:t>
            </a:fld>
            <a:endParaRPr lang="en-US" dirty="0"/>
          </a:p>
        </p:txBody>
      </p:sp>
    </p:spTree>
    <p:extLst>
      <p:ext uri="{BB962C8B-B14F-4D97-AF65-F5344CB8AC3E}">
        <p14:creationId xmlns:p14="http://schemas.microsoft.com/office/powerpoint/2010/main" val="58320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E24-9AB1-9947-8355-A30481600026}"/>
              </a:ext>
            </a:extLst>
          </p:cNvPr>
          <p:cNvSpPr>
            <a:spLocks noGrp="1"/>
          </p:cNvSpPr>
          <p:nvPr>
            <p:ph type="title"/>
          </p:nvPr>
        </p:nvSpPr>
        <p:spPr/>
        <p:txBody>
          <a:bodyPr/>
          <a:lstStyle/>
          <a:p>
            <a:r>
              <a:rPr lang="en-US" dirty="0"/>
              <a:t>Distributed computing model</a:t>
            </a:r>
          </a:p>
        </p:txBody>
      </p:sp>
      <p:sp>
        <p:nvSpPr>
          <p:cNvPr id="3" name="Text Placeholder 2">
            <a:extLst>
              <a:ext uri="{FF2B5EF4-FFF2-40B4-BE49-F238E27FC236}">
                <a16:creationId xmlns:a16="http://schemas.microsoft.com/office/drawing/2014/main" id="{AF5E96DE-07D9-324E-98B7-C6528B5C79FA}"/>
              </a:ext>
            </a:extLst>
          </p:cNvPr>
          <p:cNvSpPr>
            <a:spLocks noGrp="1"/>
          </p:cNvSpPr>
          <p:nvPr>
            <p:ph idx="11"/>
          </p:nvPr>
        </p:nvSpPr>
        <p:spPr>
          <a:xfrm>
            <a:off x="605368" y="1270468"/>
            <a:ext cx="4934815" cy="5070302"/>
          </a:xfrm>
        </p:spPr>
        <p:txBody>
          <a:bodyPr>
            <a:normAutofit fontScale="92500"/>
          </a:bodyPr>
          <a:lstStyle/>
          <a:p>
            <a:r>
              <a:rPr lang="en-US" sz="2400" dirty="0"/>
              <a:t>Less “tiered” than current WLCG model </a:t>
            </a:r>
            <a:r>
              <a:rPr lang="en-US" sz="2400" dirty="0">
                <a:sym typeface="Wingdings" pitchFamily="2" charset="2"/>
              </a:rPr>
              <a:t> </a:t>
            </a:r>
            <a:r>
              <a:rPr lang="en-US" sz="2400" b="1" dirty="0">
                <a:sym typeface="Wingdings" pitchFamily="2" charset="2"/>
              </a:rPr>
              <a:t>DOMA</a:t>
            </a:r>
          </a:p>
          <a:p>
            <a:r>
              <a:rPr lang="en-US" sz="2400" dirty="0"/>
              <a:t>Collaborating institutions (or groups of institutions) provide significant disk resources (~1PB chunks)</a:t>
            </a:r>
          </a:p>
          <a:p>
            <a:r>
              <a:rPr lang="en-US" sz="2400" b="1" dirty="0" err="1"/>
              <a:t>Rucio</a:t>
            </a:r>
            <a:r>
              <a:rPr lang="en-US" sz="2400" dirty="0"/>
              <a:t> places multiple copies of datasets</a:t>
            </a:r>
          </a:p>
          <a:p>
            <a:r>
              <a:rPr lang="en-US" sz="2400" b="1" dirty="0">
                <a:sym typeface="Wingdings" pitchFamily="2" charset="2"/>
              </a:rPr>
              <a:t>We likely can use common tools:</a:t>
            </a:r>
          </a:p>
          <a:p>
            <a:pPr lvl="1"/>
            <a:r>
              <a:rPr lang="en-US" sz="2200" b="1" dirty="0">
                <a:sym typeface="Wingdings" pitchFamily="2" charset="2"/>
              </a:rPr>
              <a:t>But need our own contribution system</a:t>
            </a:r>
          </a:p>
          <a:p>
            <a:pPr lvl="1"/>
            <a:r>
              <a:rPr lang="en-US" sz="2200" b="1" dirty="0"/>
              <a:t>And may have different requirements for dataset definition and tracking</a:t>
            </a:r>
          </a:p>
        </p:txBody>
      </p:sp>
      <p:sp>
        <p:nvSpPr>
          <p:cNvPr id="7" name="Footer Placeholder 6">
            <a:extLst>
              <a:ext uri="{FF2B5EF4-FFF2-40B4-BE49-F238E27FC236}">
                <a16:creationId xmlns:a16="http://schemas.microsoft.com/office/drawing/2014/main" id="{04DFDE5C-E45D-824C-B1F5-5521FDFC7B71}"/>
              </a:ext>
            </a:extLst>
          </p:cNvPr>
          <p:cNvSpPr>
            <a:spLocks noGrp="1"/>
          </p:cNvSpPr>
          <p:nvPr>
            <p:ph type="ftr" sz="quarter" idx="3"/>
          </p:nvPr>
        </p:nvSpPr>
        <p:spPr/>
        <p:txBody>
          <a:bodyPr/>
          <a:lstStyle/>
          <a:p>
            <a:r>
              <a:rPr lang="en-US"/>
              <a:t>US Computing Consortium Meeting</a:t>
            </a:r>
            <a:endParaRPr lang="en-US" dirty="0"/>
          </a:p>
        </p:txBody>
      </p:sp>
      <p:pic>
        <p:nvPicPr>
          <p:cNvPr id="9" name="Picture 8">
            <a:extLst>
              <a:ext uri="{FF2B5EF4-FFF2-40B4-BE49-F238E27FC236}">
                <a16:creationId xmlns:a16="http://schemas.microsoft.com/office/drawing/2014/main" id="{45E4B15D-70E9-C44F-A04D-84A387B3C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700" y="1270468"/>
            <a:ext cx="5867932" cy="4701209"/>
          </a:xfrm>
          <a:prstGeom prst="rect">
            <a:avLst/>
          </a:prstGeom>
        </p:spPr>
      </p:pic>
      <p:sp>
        <p:nvSpPr>
          <p:cNvPr id="4" name="Date Placeholder 3">
            <a:extLst>
              <a:ext uri="{FF2B5EF4-FFF2-40B4-BE49-F238E27FC236}">
                <a16:creationId xmlns:a16="http://schemas.microsoft.com/office/drawing/2014/main" id="{67391C9D-1538-DBF6-BEEA-E9A918B1CEC7}"/>
              </a:ext>
            </a:extLst>
          </p:cNvPr>
          <p:cNvSpPr>
            <a:spLocks noGrp="1"/>
          </p:cNvSpPr>
          <p:nvPr>
            <p:ph type="dt" sz="half" idx="2"/>
          </p:nvPr>
        </p:nvSpPr>
        <p:spPr/>
        <p:txBody>
          <a:bodyPr/>
          <a:lstStyle/>
          <a:p>
            <a:fld id="{1AF19DA1-7DB1-674A-9A09-B0173BDDA1A6}" type="datetime1">
              <a:rPr lang="en-US" smtClean="0"/>
              <a:t>8/29/22</a:t>
            </a:fld>
            <a:endParaRPr lang="en-US" dirty="0"/>
          </a:p>
        </p:txBody>
      </p:sp>
    </p:spTree>
    <p:extLst>
      <p:ext uri="{BB962C8B-B14F-4D97-AF65-F5344CB8AC3E}">
        <p14:creationId xmlns:p14="http://schemas.microsoft.com/office/powerpoint/2010/main" val="25888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itle 31">
            <a:extLst>
              <a:ext uri="{FF2B5EF4-FFF2-40B4-BE49-F238E27FC236}">
                <a16:creationId xmlns:a16="http://schemas.microsoft.com/office/drawing/2014/main" id="{7F8386BC-29A7-8E4F-AA7A-7CA1D6E715C0}"/>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kern="1200" dirty="0">
                <a:solidFill>
                  <a:schemeClr val="tx1"/>
                </a:solidFill>
                <a:latin typeface="+mj-lt"/>
                <a:ea typeface="+mj-ea"/>
                <a:cs typeface="+mj-cs"/>
              </a:rPr>
              <a:t>CDR - Resource estimates to 2025</a:t>
            </a:r>
          </a:p>
        </p:txBody>
      </p:sp>
      <p:sp>
        <p:nvSpPr>
          <p:cNvPr id="41" name="Rectangle 40">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ontent Placeholder 2">
            <a:extLst>
              <a:ext uri="{FF2B5EF4-FFF2-40B4-BE49-F238E27FC236}">
                <a16:creationId xmlns:a16="http://schemas.microsoft.com/office/drawing/2014/main" id="{C3291BC0-8342-F04D-8825-607C2AF7DF8E}"/>
              </a:ext>
            </a:extLst>
          </p:cNvPr>
          <p:cNvSpPr txBox="1">
            <a:spLocks/>
          </p:cNvSpPr>
          <p:nvPr/>
        </p:nvSpPr>
        <p:spPr>
          <a:xfrm>
            <a:off x="4581144" y="510047"/>
            <a:ext cx="6858000" cy="1645920"/>
          </a:xfrm>
          <a:prstGeom prst="rect">
            <a:avLst/>
          </a:prstGeom>
        </p:spPr>
        <p:txBody>
          <a:bodyPr vert="horz" lIns="91440" tIns="45720" rIns="91440" bIns="45720" rtlCol="0" anchor="ctr">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1300">
                <a:ea typeface="+mn-ea"/>
                <a:cs typeface="+mn-cs"/>
              </a:rPr>
              <a:t>2 copies of raw data on tape  (6 months on disk)</a:t>
            </a:r>
          </a:p>
          <a:p>
            <a:pPr marL="0" indent="-228600" defTabSz="914400">
              <a:lnSpc>
                <a:spcPct val="90000"/>
              </a:lnSpc>
              <a:buFont typeface="Arial" panose="020B0604020202020204" pitchFamily="34" charset="0"/>
              <a:buChar char="•"/>
            </a:pPr>
            <a:r>
              <a:rPr lang="en-US" sz="1300">
                <a:ea typeface="+mn-ea"/>
                <a:cs typeface="+mn-cs"/>
              </a:rPr>
              <a:t>1 copy of “test” data stored for 6 months</a:t>
            </a:r>
          </a:p>
          <a:p>
            <a:pPr marL="0" indent="-228600" defTabSz="914400">
              <a:lnSpc>
                <a:spcPct val="90000"/>
              </a:lnSpc>
              <a:buFont typeface="Arial" panose="020B0604020202020204" pitchFamily="34" charset="0"/>
              <a:buChar char="•"/>
            </a:pPr>
            <a:r>
              <a:rPr lang="en-US" sz="1300">
                <a:ea typeface="+mn-ea"/>
                <a:cs typeface="+mn-cs"/>
              </a:rPr>
              <a:t>1 copy of reco/sim on tape </a:t>
            </a:r>
          </a:p>
          <a:p>
            <a:pPr marL="457200" lvl="1" indent="-228600" defTabSz="914400">
              <a:lnSpc>
                <a:spcPct val="90000"/>
              </a:lnSpc>
              <a:buFont typeface="Arial" panose="020B0604020202020204" pitchFamily="34" charset="0"/>
              <a:buChar char="•"/>
            </a:pPr>
            <a:r>
              <a:rPr lang="en-US" sz="1300">
                <a:ea typeface="+mn-ea"/>
              </a:rPr>
              <a:t>Currently assume 1 reco pass over all data and 1 sim pass/year</a:t>
            </a:r>
          </a:p>
          <a:p>
            <a:pPr marL="457200" lvl="1" indent="-228600" defTabSz="914400">
              <a:lnSpc>
                <a:spcPct val="90000"/>
              </a:lnSpc>
              <a:buFont typeface="Arial" panose="020B0604020202020204" pitchFamily="34" charset="0"/>
              <a:buChar char="•"/>
            </a:pPr>
            <a:r>
              <a:rPr lang="en-US" sz="1300">
                <a:ea typeface="+mn-ea"/>
              </a:rPr>
              <a:t>Assume reco/sim resident on disk for 2 years</a:t>
            </a:r>
          </a:p>
          <a:p>
            <a:pPr marL="0" indent="-228600" defTabSz="914400">
              <a:lnSpc>
                <a:spcPct val="90000"/>
              </a:lnSpc>
              <a:buFont typeface="Arial" panose="020B0604020202020204" pitchFamily="34" charset="0"/>
              <a:buChar char="•"/>
            </a:pPr>
            <a:r>
              <a:rPr lang="en-US" sz="1300">
                <a:ea typeface="+mn-ea"/>
                <a:cs typeface="+mn-cs"/>
              </a:rPr>
              <a:t>Assume 2 disk copies of reco and sim</a:t>
            </a:r>
          </a:p>
          <a:p>
            <a:pPr marL="457200" lvl="1" indent="-228600" defTabSz="914400">
              <a:lnSpc>
                <a:spcPct val="90000"/>
              </a:lnSpc>
              <a:buFont typeface="Arial" panose="020B0604020202020204" pitchFamily="34" charset="0"/>
              <a:buChar char="•"/>
            </a:pPr>
            <a:r>
              <a:rPr lang="en-US" sz="1300">
                <a:ea typeface="+mn-ea"/>
              </a:rPr>
              <a:t>impose shorter lifetimes on tests and intermediate sim steps. </a:t>
            </a:r>
          </a:p>
          <a:p>
            <a:pPr lvl="1" indent="-228600" defTabSz="914400">
              <a:lnSpc>
                <a:spcPct val="90000"/>
              </a:lnSpc>
              <a:buFont typeface="Arial" panose="020B0604020202020204" pitchFamily="34" charset="0"/>
              <a:buChar char="•"/>
            </a:pPr>
            <a:endParaRPr lang="en-US" sz="1300">
              <a:ea typeface="+mn-ea"/>
            </a:endParaRPr>
          </a:p>
          <a:p>
            <a:pPr marL="0" indent="-228600" defTabSz="914400">
              <a:lnSpc>
                <a:spcPct val="90000"/>
              </a:lnSpc>
              <a:buFont typeface="Arial" panose="020B0604020202020204" pitchFamily="34" charset="0"/>
              <a:buChar char="•"/>
            </a:pPr>
            <a:endParaRPr lang="en-US" sz="1300">
              <a:ea typeface="+mn-ea"/>
              <a:cs typeface="+mn-cs"/>
            </a:endParaRPr>
          </a:p>
        </p:txBody>
      </p:sp>
      <p:sp>
        <p:nvSpPr>
          <p:cNvPr id="5" name="Date Placeholder 4">
            <a:extLst>
              <a:ext uri="{FF2B5EF4-FFF2-40B4-BE49-F238E27FC236}">
                <a16:creationId xmlns:a16="http://schemas.microsoft.com/office/drawing/2014/main" id="{01579FC6-98AF-6B47-80E8-7AD0B6F9842A}"/>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defRPr/>
            </a:pPr>
            <a:fld id="{6555610D-3A36-D044-B445-E480A10A88E6}" type="datetime1">
              <a:rPr lang="en-US" smtClean="0">
                <a:solidFill>
                  <a:schemeClr val="tx1">
                    <a:lumMod val="50000"/>
                    <a:lumOff val="50000"/>
                  </a:schemeClr>
                </a:solidFill>
                <a:latin typeface="+mn-lt"/>
              </a:rPr>
              <a:t>8/29/22</a:t>
            </a:fld>
            <a:endParaRPr lang="en-US">
              <a:solidFill>
                <a:schemeClr val="tx1">
                  <a:lumMod val="50000"/>
                  <a:lumOff val="50000"/>
                </a:schemeClr>
              </a:solidFill>
              <a:latin typeface="+mn-lt"/>
            </a:endParaRPr>
          </a:p>
        </p:txBody>
      </p:sp>
      <p:sp>
        <p:nvSpPr>
          <p:cNvPr id="3" name="Footer Placeholder 2">
            <a:extLst>
              <a:ext uri="{FF2B5EF4-FFF2-40B4-BE49-F238E27FC236}">
                <a16:creationId xmlns:a16="http://schemas.microsoft.com/office/drawing/2014/main" id="{2CF6AD1E-BBC7-274D-B8BB-97B2A35ECD1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mn-lt"/>
                <a:ea typeface="+mn-ea"/>
                <a:cs typeface="+mn-cs"/>
              </a:rPr>
              <a:t>US Computing Consortium Meeting</a:t>
            </a:r>
          </a:p>
        </p:txBody>
      </p:sp>
      <p:pic>
        <p:nvPicPr>
          <p:cNvPr id="7" name="Picture 6" descr="Chart&#10;&#10;Description automatically generated">
            <a:extLst>
              <a:ext uri="{FF2B5EF4-FFF2-40B4-BE49-F238E27FC236}">
                <a16:creationId xmlns:a16="http://schemas.microsoft.com/office/drawing/2014/main" id="{1D6C4726-9BBE-DF5B-7244-21CC586EF01D}"/>
              </a:ext>
            </a:extLst>
          </p:cNvPr>
          <p:cNvPicPr>
            <a:picLocks noChangeAspect="1"/>
          </p:cNvPicPr>
          <p:nvPr/>
        </p:nvPicPr>
        <p:blipFill>
          <a:blip r:embed="rId2"/>
          <a:stretch>
            <a:fillRect/>
          </a:stretch>
        </p:blipFill>
        <p:spPr>
          <a:xfrm>
            <a:off x="-260096" y="2771902"/>
            <a:ext cx="4779264" cy="3584448"/>
          </a:xfrm>
          <a:prstGeom prst="rect">
            <a:avLst/>
          </a:prstGeom>
        </p:spPr>
      </p:pic>
      <p:pic>
        <p:nvPicPr>
          <p:cNvPr id="11" name="Picture 10" descr="Chart&#10;&#10;Description automatically generated">
            <a:extLst>
              <a:ext uri="{FF2B5EF4-FFF2-40B4-BE49-F238E27FC236}">
                <a16:creationId xmlns:a16="http://schemas.microsoft.com/office/drawing/2014/main" id="{6C0186E8-5B0A-9D47-A02C-8A22D8B9ED7A}"/>
              </a:ext>
            </a:extLst>
          </p:cNvPr>
          <p:cNvPicPr>
            <a:picLocks noChangeAspect="1"/>
          </p:cNvPicPr>
          <p:nvPr/>
        </p:nvPicPr>
        <p:blipFill>
          <a:blip r:embed="rId3"/>
          <a:stretch>
            <a:fillRect/>
          </a:stretch>
        </p:blipFill>
        <p:spPr>
          <a:xfrm>
            <a:off x="3618886" y="2771902"/>
            <a:ext cx="4779264" cy="3584448"/>
          </a:xfrm>
          <a:prstGeom prst="rect">
            <a:avLst/>
          </a:prstGeom>
        </p:spPr>
      </p:pic>
      <p:pic>
        <p:nvPicPr>
          <p:cNvPr id="13" name="Picture 12">
            <a:extLst>
              <a:ext uri="{FF2B5EF4-FFF2-40B4-BE49-F238E27FC236}">
                <a16:creationId xmlns:a16="http://schemas.microsoft.com/office/drawing/2014/main" id="{1D5ABAD3-1C2F-72B2-6CE5-E39B5127FE8E}"/>
              </a:ext>
            </a:extLst>
          </p:cNvPr>
          <p:cNvPicPr>
            <a:picLocks noChangeAspect="1"/>
          </p:cNvPicPr>
          <p:nvPr/>
        </p:nvPicPr>
        <p:blipFill>
          <a:blip r:embed="rId4"/>
          <a:stretch>
            <a:fillRect/>
          </a:stretch>
        </p:blipFill>
        <p:spPr>
          <a:xfrm>
            <a:off x="7412736" y="2771902"/>
            <a:ext cx="4779264" cy="3584448"/>
          </a:xfrm>
          <a:prstGeom prst="rect">
            <a:avLst/>
          </a:prstGeom>
        </p:spPr>
      </p:pic>
    </p:spTree>
    <p:extLst>
      <p:ext uri="{BB962C8B-B14F-4D97-AF65-F5344CB8AC3E}">
        <p14:creationId xmlns:p14="http://schemas.microsoft.com/office/powerpoint/2010/main" val="211958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27BA77-3DD4-C94F-8BFB-3819415881C9}"/>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solidFill>
                  <a:schemeClr val="tx1"/>
                </a:solidFill>
                <a:latin typeface="+mj-lt"/>
              </a:rPr>
              <a:t>Longer term projections</a:t>
            </a:r>
          </a:p>
        </p:txBody>
      </p:sp>
      <p:sp>
        <p:nvSpPr>
          <p:cNvPr id="39" name="Rectangle 3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CC539E5C-08BF-B54B-A7AB-0C40059BD530}"/>
              </a:ext>
            </a:extLst>
          </p:cNvPr>
          <p:cNvSpPr txBox="1">
            <a:spLocks/>
          </p:cNvSpPr>
          <p:nvPr/>
        </p:nvSpPr>
        <p:spPr>
          <a:xfrm>
            <a:off x="4581144" y="510047"/>
            <a:ext cx="6858000" cy="1645920"/>
          </a:xfrm>
          <a:prstGeom prst="rect">
            <a:avLst/>
          </a:prstGeom>
        </p:spPr>
        <p:txBody>
          <a:bodyPr vert="horz" lIns="91440" tIns="45720" rIns="91440" bIns="45720" rtlCol="0" anchor="ctr">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1300" b="1" dirty="0">
                <a:ea typeface="+mn-ea"/>
                <a:cs typeface="+mn-cs"/>
              </a:rPr>
              <a:t>VD assumed to be similar to HD</a:t>
            </a:r>
            <a:r>
              <a:rPr lang="en-US" sz="1300" dirty="0">
                <a:ea typeface="+mn-ea"/>
                <a:cs typeface="+mn-cs"/>
              </a:rPr>
              <a:t>, raw data may be larger due to longer drift.</a:t>
            </a:r>
          </a:p>
          <a:p>
            <a:pPr marL="0" indent="-228600" defTabSz="914400">
              <a:lnSpc>
                <a:spcPct val="90000"/>
              </a:lnSpc>
              <a:buFont typeface="Arial" panose="020B0604020202020204" pitchFamily="34" charset="0"/>
              <a:buChar char="•"/>
            </a:pPr>
            <a:r>
              <a:rPr lang="en-US" sz="1300" dirty="0">
                <a:ea typeface="+mn-ea"/>
                <a:cs typeface="+mn-cs"/>
              </a:rPr>
              <a:t>2 copies of raw data on tape  (6 months on disk)</a:t>
            </a:r>
          </a:p>
          <a:p>
            <a:pPr marL="0" indent="-228600" defTabSz="914400">
              <a:lnSpc>
                <a:spcPct val="90000"/>
              </a:lnSpc>
              <a:buFont typeface="Arial" panose="020B0604020202020204" pitchFamily="34" charset="0"/>
              <a:buChar char="•"/>
            </a:pPr>
            <a:r>
              <a:rPr lang="en-US" sz="1300" dirty="0">
                <a:ea typeface="+mn-ea"/>
                <a:cs typeface="+mn-cs"/>
              </a:rPr>
              <a:t>1 copy of “test” data stored for 6 months</a:t>
            </a:r>
          </a:p>
          <a:p>
            <a:pPr marL="0" indent="-228600" defTabSz="914400">
              <a:lnSpc>
                <a:spcPct val="90000"/>
              </a:lnSpc>
              <a:buFont typeface="Arial" panose="020B0604020202020204" pitchFamily="34" charset="0"/>
              <a:buChar char="•"/>
            </a:pPr>
            <a:r>
              <a:rPr lang="en-US" sz="1300" dirty="0">
                <a:ea typeface="+mn-ea"/>
                <a:cs typeface="+mn-cs"/>
              </a:rPr>
              <a:t>1 copy of reco/sim on tape </a:t>
            </a:r>
          </a:p>
          <a:p>
            <a:pPr marL="457200" lvl="1" indent="-228600" defTabSz="914400">
              <a:lnSpc>
                <a:spcPct val="90000"/>
              </a:lnSpc>
              <a:buFont typeface="Arial" panose="020B0604020202020204" pitchFamily="34" charset="0"/>
              <a:buChar char="•"/>
            </a:pPr>
            <a:r>
              <a:rPr lang="en-US" sz="1300" dirty="0">
                <a:ea typeface="+mn-ea"/>
              </a:rPr>
              <a:t>Currently assume 1 reco </a:t>
            </a:r>
            <a:r>
              <a:rPr lang="en-US" sz="1300" b="1" dirty="0">
                <a:ea typeface="+mn-ea"/>
              </a:rPr>
              <a:t>pass over all data</a:t>
            </a:r>
            <a:r>
              <a:rPr lang="en-US" sz="1300" dirty="0">
                <a:ea typeface="+mn-ea"/>
              </a:rPr>
              <a:t> and 1 sim pass/year</a:t>
            </a:r>
          </a:p>
          <a:p>
            <a:pPr marL="457200" lvl="1" indent="-228600" defTabSz="914400">
              <a:lnSpc>
                <a:spcPct val="90000"/>
              </a:lnSpc>
              <a:buFont typeface="Arial" panose="020B0604020202020204" pitchFamily="34" charset="0"/>
              <a:buChar char="•"/>
            </a:pPr>
            <a:r>
              <a:rPr lang="en-US" sz="1300" dirty="0">
                <a:ea typeface="+mn-ea"/>
              </a:rPr>
              <a:t>Assume reco/sim resident on disk for 2 years</a:t>
            </a:r>
          </a:p>
          <a:p>
            <a:pPr marL="0" indent="-228600" defTabSz="914400">
              <a:lnSpc>
                <a:spcPct val="90000"/>
              </a:lnSpc>
              <a:buFont typeface="Arial" panose="020B0604020202020204" pitchFamily="34" charset="0"/>
              <a:buChar char="•"/>
            </a:pPr>
            <a:r>
              <a:rPr lang="en-US" sz="1300" dirty="0">
                <a:ea typeface="+mn-ea"/>
                <a:cs typeface="+mn-cs"/>
              </a:rPr>
              <a:t>Assume 2 disk copies of reco and sim</a:t>
            </a:r>
          </a:p>
          <a:p>
            <a:pPr lvl="1" indent="-228600" defTabSz="914400">
              <a:lnSpc>
                <a:spcPct val="90000"/>
              </a:lnSpc>
              <a:buFont typeface="Arial" panose="020B0604020202020204" pitchFamily="34" charset="0"/>
              <a:buChar char="•"/>
            </a:pPr>
            <a:endParaRPr lang="en-US" sz="1300" dirty="0">
              <a:ea typeface="+mn-ea"/>
            </a:endParaRPr>
          </a:p>
          <a:p>
            <a:pPr marL="0" indent="-228600" defTabSz="914400">
              <a:lnSpc>
                <a:spcPct val="90000"/>
              </a:lnSpc>
              <a:buFont typeface="Arial" panose="020B0604020202020204" pitchFamily="34" charset="0"/>
              <a:buChar char="•"/>
            </a:pPr>
            <a:endParaRPr lang="en-US" sz="1300" dirty="0">
              <a:ea typeface="+mn-ea"/>
              <a:cs typeface="+mn-cs"/>
            </a:endParaRPr>
          </a:p>
        </p:txBody>
      </p:sp>
      <p:pic>
        <p:nvPicPr>
          <p:cNvPr id="23" name="Picture 22" descr="Chart&#10;&#10;Description automatically generated">
            <a:extLst>
              <a:ext uri="{FF2B5EF4-FFF2-40B4-BE49-F238E27FC236}">
                <a16:creationId xmlns:a16="http://schemas.microsoft.com/office/drawing/2014/main" id="{69072C57-9F39-D767-ED21-3E9063946FBA}"/>
              </a:ext>
            </a:extLst>
          </p:cNvPr>
          <p:cNvPicPr>
            <a:picLocks noChangeAspect="1"/>
          </p:cNvPicPr>
          <p:nvPr/>
        </p:nvPicPr>
        <p:blipFill>
          <a:blip r:embed="rId2"/>
          <a:stretch>
            <a:fillRect/>
          </a:stretch>
        </p:blipFill>
        <p:spPr>
          <a:xfrm>
            <a:off x="-215833" y="3026871"/>
            <a:ext cx="4779266" cy="3584448"/>
          </a:xfrm>
          <a:prstGeom prst="rect">
            <a:avLst/>
          </a:prstGeom>
        </p:spPr>
      </p:pic>
      <p:pic>
        <p:nvPicPr>
          <p:cNvPr id="21" name="Picture 20" descr="Chart&#10;&#10;Description automatically generated">
            <a:extLst>
              <a:ext uri="{FF2B5EF4-FFF2-40B4-BE49-F238E27FC236}">
                <a16:creationId xmlns:a16="http://schemas.microsoft.com/office/drawing/2014/main" id="{76AD6778-0138-CD1D-25D7-0378916B404E}"/>
              </a:ext>
            </a:extLst>
          </p:cNvPr>
          <p:cNvPicPr>
            <a:picLocks noChangeAspect="1"/>
          </p:cNvPicPr>
          <p:nvPr/>
        </p:nvPicPr>
        <p:blipFill>
          <a:blip r:embed="rId3"/>
          <a:stretch>
            <a:fillRect/>
          </a:stretch>
        </p:blipFill>
        <p:spPr>
          <a:xfrm>
            <a:off x="3831334" y="3081949"/>
            <a:ext cx="4779266" cy="3584448"/>
          </a:xfrm>
          <a:prstGeom prst="rect">
            <a:avLst/>
          </a:prstGeom>
        </p:spPr>
      </p:pic>
      <p:pic>
        <p:nvPicPr>
          <p:cNvPr id="27" name="Picture 26" descr="Chart&#10;&#10;Description automatically generated">
            <a:extLst>
              <a:ext uri="{FF2B5EF4-FFF2-40B4-BE49-F238E27FC236}">
                <a16:creationId xmlns:a16="http://schemas.microsoft.com/office/drawing/2014/main" id="{0651BD2D-F7CC-E5A2-3438-A3318BAB0EA3}"/>
              </a:ext>
            </a:extLst>
          </p:cNvPr>
          <p:cNvPicPr>
            <a:picLocks noChangeAspect="1"/>
          </p:cNvPicPr>
          <p:nvPr/>
        </p:nvPicPr>
        <p:blipFill>
          <a:blip r:embed="rId4"/>
          <a:stretch>
            <a:fillRect/>
          </a:stretch>
        </p:blipFill>
        <p:spPr>
          <a:xfrm>
            <a:off x="7677266" y="3081949"/>
            <a:ext cx="4779266" cy="3584448"/>
          </a:xfrm>
          <a:prstGeom prst="rect">
            <a:avLst/>
          </a:prstGeom>
        </p:spPr>
      </p:pic>
      <p:sp>
        <p:nvSpPr>
          <p:cNvPr id="5" name="Date Placeholder 4">
            <a:extLst>
              <a:ext uri="{FF2B5EF4-FFF2-40B4-BE49-F238E27FC236}">
                <a16:creationId xmlns:a16="http://schemas.microsoft.com/office/drawing/2014/main" id="{B81A54CA-7E5B-3D4E-BA8E-4CE42902DE48}"/>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defRPr/>
            </a:pPr>
            <a:fld id="{30F3674D-DA2E-6745-955E-06551C9BACA6}" type="datetime1">
              <a:rPr lang="en-US" smtClean="0">
                <a:solidFill>
                  <a:schemeClr val="tx1">
                    <a:lumMod val="50000"/>
                    <a:lumOff val="50000"/>
                  </a:schemeClr>
                </a:solidFill>
                <a:latin typeface="+mn-lt"/>
              </a:rPr>
              <a:t>8/29/22</a:t>
            </a:fld>
            <a:endParaRPr lang="en-US">
              <a:solidFill>
                <a:schemeClr val="tx1">
                  <a:lumMod val="50000"/>
                  <a:lumOff val="50000"/>
                </a:schemeClr>
              </a:solidFill>
              <a:latin typeface="+mn-lt"/>
            </a:endParaRPr>
          </a:p>
        </p:txBody>
      </p:sp>
      <p:sp>
        <p:nvSpPr>
          <p:cNvPr id="3" name="Footer Placeholder 2">
            <a:extLst>
              <a:ext uri="{FF2B5EF4-FFF2-40B4-BE49-F238E27FC236}">
                <a16:creationId xmlns:a16="http://schemas.microsoft.com/office/drawing/2014/main" id="{6D0AD217-3595-684C-9C9F-F0E4DD9BAE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mn-lt"/>
                <a:ea typeface="+mn-ea"/>
                <a:cs typeface="+mn-cs"/>
              </a:rPr>
              <a:t>US Computing Consortium Meeting</a:t>
            </a:r>
          </a:p>
        </p:txBody>
      </p:sp>
    </p:spTree>
    <p:extLst>
      <p:ext uri="{BB962C8B-B14F-4D97-AF65-F5344CB8AC3E}">
        <p14:creationId xmlns:p14="http://schemas.microsoft.com/office/powerpoint/2010/main" val="213576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39CB-DFE4-358F-8734-9670AD786DD6}"/>
              </a:ext>
            </a:extLst>
          </p:cNvPr>
          <p:cNvSpPr>
            <a:spLocks noGrp="1"/>
          </p:cNvSpPr>
          <p:nvPr>
            <p:ph type="title"/>
          </p:nvPr>
        </p:nvSpPr>
        <p:spPr/>
        <p:txBody>
          <a:bodyPr/>
          <a:lstStyle/>
          <a:p>
            <a:endParaRPr lang="en-US"/>
          </a:p>
        </p:txBody>
      </p:sp>
      <p:pic>
        <p:nvPicPr>
          <p:cNvPr id="7" name="Content Placeholder 6" descr="Graphical user interface&#10;&#10;Description automatically generated">
            <a:extLst>
              <a:ext uri="{FF2B5EF4-FFF2-40B4-BE49-F238E27FC236}">
                <a16:creationId xmlns:a16="http://schemas.microsoft.com/office/drawing/2014/main" id="{A99A6CCA-54A3-051F-088E-FC055307568D}"/>
              </a:ext>
            </a:extLst>
          </p:cNvPr>
          <p:cNvPicPr>
            <a:picLocks noGrp="1" noChangeAspect="1"/>
          </p:cNvPicPr>
          <p:nvPr>
            <p:ph idx="11"/>
          </p:nvPr>
        </p:nvPicPr>
        <p:blipFill>
          <a:blip r:embed="rId2"/>
          <a:stretch>
            <a:fillRect/>
          </a:stretch>
        </p:blipFill>
        <p:spPr>
          <a:xfrm>
            <a:off x="1023144" y="1208088"/>
            <a:ext cx="10140950" cy="5070475"/>
          </a:xfrm>
        </p:spPr>
      </p:pic>
      <p:sp>
        <p:nvSpPr>
          <p:cNvPr id="4" name="Date Placeholder 3">
            <a:extLst>
              <a:ext uri="{FF2B5EF4-FFF2-40B4-BE49-F238E27FC236}">
                <a16:creationId xmlns:a16="http://schemas.microsoft.com/office/drawing/2014/main" id="{A9FFF737-5F04-A4EC-A518-5C40D9BC0563}"/>
              </a:ext>
            </a:extLst>
          </p:cNvPr>
          <p:cNvSpPr>
            <a:spLocks noGrp="1"/>
          </p:cNvSpPr>
          <p:nvPr>
            <p:ph type="dt" sz="half" idx="2"/>
          </p:nvPr>
        </p:nvSpPr>
        <p:spPr/>
        <p:txBody>
          <a:bodyPr/>
          <a:lstStyle/>
          <a:p>
            <a:fld id="{3489F384-B9D6-2B4F-AB8F-0C138EFD1715}" type="datetime1">
              <a:rPr lang="en-US" smtClean="0"/>
              <a:t>8/29/22</a:t>
            </a:fld>
            <a:endParaRPr lang="en-US" dirty="0"/>
          </a:p>
        </p:txBody>
      </p:sp>
      <p:sp>
        <p:nvSpPr>
          <p:cNvPr id="5" name="Footer Placeholder 4">
            <a:extLst>
              <a:ext uri="{FF2B5EF4-FFF2-40B4-BE49-F238E27FC236}">
                <a16:creationId xmlns:a16="http://schemas.microsoft.com/office/drawing/2014/main" id="{3B6202F0-6B0F-1588-002F-11570D3E960B}"/>
              </a:ext>
            </a:extLst>
          </p:cNvPr>
          <p:cNvSpPr>
            <a:spLocks noGrp="1"/>
          </p:cNvSpPr>
          <p:nvPr>
            <p:ph type="ftr" sz="quarter" idx="3"/>
          </p:nvPr>
        </p:nvSpPr>
        <p:spPr/>
        <p:txBody>
          <a:bodyPr/>
          <a:lstStyle/>
          <a:p>
            <a:r>
              <a:rPr lang="en-US"/>
              <a:t>US Computing Consortium Meeting</a:t>
            </a:r>
            <a:endParaRPr lang="en-US" dirty="0"/>
          </a:p>
        </p:txBody>
      </p:sp>
    </p:spTree>
    <p:extLst>
      <p:ext uri="{BB962C8B-B14F-4D97-AF65-F5344CB8AC3E}">
        <p14:creationId xmlns:p14="http://schemas.microsoft.com/office/powerpoint/2010/main" val="33563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633E8-2C37-26F7-033D-E77842050221}"/>
              </a:ext>
            </a:extLst>
          </p:cNvPr>
          <p:cNvSpPr>
            <a:spLocks noGrp="1"/>
          </p:cNvSpPr>
          <p:nvPr>
            <p:ph type="title"/>
          </p:nvPr>
        </p:nvSpPr>
        <p:spPr>
          <a:xfrm>
            <a:off x="813373" y="-39688"/>
            <a:ext cx="10515600" cy="1325563"/>
          </a:xfrm>
        </p:spPr>
        <p:txBody>
          <a:bodyPr/>
          <a:lstStyle/>
          <a:p>
            <a:r>
              <a:rPr lang="en-US" dirty="0"/>
              <a:t>Last 2 years Memory use</a:t>
            </a:r>
          </a:p>
        </p:txBody>
      </p:sp>
      <p:sp>
        <p:nvSpPr>
          <p:cNvPr id="4" name="Date Placeholder 3">
            <a:extLst>
              <a:ext uri="{FF2B5EF4-FFF2-40B4-BE49-F238E27FC236}">
                <a16:creationId xmlns:a16="http://schemas.microsoft.com/office/drawing/2014/main" id="{1F62DF97-7E9C-AE8C-111B-FD0F8B180836}"/>
              </a:ext>
            </a:extLst>
          </p:cNvPr>
          <p:cNvSpPr>
            <a:spLocks noGrp="1"/>
          </p:cNvSpPr>
          <p:nvPr>
            <p:ph type="dt" sz="half" idx="10"/>
          </p:nvPr>
        </p:nvSpPr>
        <p:spPr/>
        <p:txBody>
          <a:bodyPr/>
          <a:lstStyle/>
          <a:p>
            <a:fld id="{58EC6F4E-BDA0-9246-8193-263557F59C33}" type="datetime1">
              <a:rPr lang="en-US" smtClean="0"/>
              <a:t>8/29/22</a:t>
            </a:fld>
            <a:endParaRPr lang="en-US" dirty="0"/>
          </a:p>
        </p:txBody>
      </p:sp>
      <p:sp>
        <p:nvSpPr>
          <p:cNvPr id="5" name="Footer Placeholder 4">
            <a:extLst>
              <a:ext uri="{FF2B5EF4-FFF2-40B4-BE49-F238E27FC236}">
                <a16:creationId xmlns:a16="http://schemas.microsoft.com/office/drawing/2014/main" id="{D2D21996-CCFD-2BB7-3A1B-EE9D6C710810}"/>
              </a:ext>
            </a:extLst>
          </p:cNvPr>
          <p:cNvSpPr>
            <a:spLocks noGrp="1"/>
          </p:cNvSpPr>
          <p:nvPr>
            <p:ph type="ftr" sz="quarter" idx="11"/>
          </p:nvPr>
        </p:nvSpPr>
        <p:spPr/>
        <p:txBody>
          <a:bodyPr/>
          <a:lstStyle/>
          <a:p>
            <a:r>
              <a:rPr lang="en-US"/>
              <a:t>US Computing Consortium Meeting</a:t>
            </a:r>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ABBA027F-54B3-A28A-3A08-B3DB589AA935}"/>
              </a:ext>
            </a:extLst>
          </p:cNvPr>
          <p:cNvPicPr>
            <a:picLocks noGrp="1" noChangeAspect="1"/>
          </p:cNvPicPr>
          <p:nvPr>
            <p:ph idx="4294967295"/>
          </p:nvPr>
        </p:nvPicPr>
        <p:blipFill>
          <a:blip r:embed="rId2"/>
          <a:stretch>
            <a:fillRect/>
          </a:stretch>
        </p:blipFill>
        <p:spPr>
          <a:xfrm>
            <a:off x="1247554" y="893762"/>
            <a:ext cx="9647238" cy="5070475"/>
          </a:xfrm>
        </p:spPr>
      </p:pic>
    </p:spTree>
    <p:extLst>
      <p:ext uri="{BB962C8B-B14F-4D97-AF65-F5344CB8AC3E}">
        <p14:creationId xmlns:p14="http://schemas.microsoft.com/office/powerpoint/2010/main" val="389272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F3FC-2193-2239-B372-BC48370DAD92}"/>
              </a:ext>
            </a:extLst>
          </p:cNvPr>
          <p:cNvSpPr>
            <a:spLocks noGrp="1"/>
          </p:cNvSpPr>
          <p:nvPr>
            <p:ph type="title"/>
          </p:nvPr>
        </p:nvSpPr>
        <p:spPr/>
        <p:txBody>
          <a:bodyPr/>
          <a:lstStyle/>
          <a:p>
            <a:r>
              <a:rPr lang="en-US" dirty="0"/>
              <a:t>Last 2 years, CPU request use </a:t>
            </a:r>
          </a:p>
        </p:txBody>
      </p:sp>
      <p:pic>
        <p:nvPicPr>
          <p:cNvPr id="7" name="Content Placeholder 6" descr="Application&#10;&#10;Description automatically generated with low confidence">
            <a:extLst>
              <a:ext uri="{FF2B5EF4-FFF2-40B4-BE49-F238E27FC236}">
                <a16:creationId xmlns:a16="http://schemas.microsoft.com/office/drawing/2014/main" id="{7915F094-17F8-697A-F4E2-05E1DE0DFB00}"/>
              </a:ext>
            </a:extLst>
          </p:cNvPr>
          <p:cNvPicPr>
            <a:picLocks noGrp="1" noChangeAspect="1"/>
          </p:cNvPicPr>
          <p:nvPr>
            <p:ph idx="11"/>
          </p:nvPr>
        </p:nvPicPr>
        <p:blipFill>
          <a:blip r:embed="rId2"/>
          <a:stretch>
            <a:fillRect/>
          </a:stretch>
        </p:blipFill>
        <p:spPr>
          <a:xfrm>
            <a:off x="1270083" y="1208088"/>
            <a:ext cx="9647072" cy="5070475"/>
          </a:xfrm>
        </p:spPr>
      </p:pic>
      <p:sp>
        <p:nvSpPr>
          <p:cNvPr id="4" name="Date Placeholder 3">
            <a:extLst>
              <a:ext uri="{FF2B5EF4-FFF2-40B4-BE49-F238E27FC236}">
                <a16:creationId xmlns:a16="http://schemas.microsoft.com/office/drawing/2014/main" id="{1D831EBA-340D-9977-C5AE-74503EE1A78A}"/>
              </a:ext>
            </a:extLst>
          </p:cNvPr>
          <p:cNvSpPr>
            <a:spLocks noGrp="1"/>
          </p:cNvSpPr>
          <p:nvPr>
            <p:ph type="dt" sz="half" idx="2"/>
          </p:nvPr>
        </p:nvSpPr>
        <p:spPr/>
        <p:txBody>
          <a:bodyPr/>
          <a:lstStyle/>
          <a:p>
            <a:fld id="{BF8E303E-8590-4840-81F3-09F5542BD0F1}" type="datetime1">
              <a:rPr lang="en-US" smtClean="0"/>
              <a:t>8/29/22</a:t>
            </a:fld>
            <a:endParaRPr lang="en-US" dirty="0"/>
          </a:p>
        </p:txBody>
      </p:sp>
      <p:sp>
        <p:nvSpPr>
          <p:cNvPr id="5" name="Footer Placeholder 4">
            <a:extLst>
              <a:ext uri="{FF2B5EF4-FFF2-40B4-BE49-F238E27FC236}">
                <a16:creationId xmlns:a16="http://schemas.microsoft.com/office/drawing/2014/main" id="{75998B39-DAA4-C5F5-6AC3-46458F83D1E4}"/>
              </a:ext>
            </a:extLst>
          </p:cNvPr>
          <p:cNvSpPr>
            <a:spLocks noGrp="1"/>
          </p:cNvSpPr>
          <p:nvPr>
            <p:ph type="ftr" sz="quarter" idx="3"/>
          </p:nvPr>
        </p:nvSpPr>
        <p:spPr/>
        <p:txBody>
          <a:bodyPr/>
          <a:lstStyle/>
          <a:p>
            <a:r>
              <a:rPr lang="en-US"/>
              <a:t>US Computing Consortium Meeting</a:t>
            </a:r>
            <a:endParaRPr lang="en-US" dirty="0"/>
          </a:p>
        </p:txBody>
      </p:sp>
    </p:spTree>
    <p:extLst>
      <p:ext uri="{BB962C8B-B14F-4D97-AF65-F5344CB8AC3E}">
        <p14:creationId xmlns:p14="http://schemas.microsoft.com/office/powerpoint/2010/main" val="422236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2F55-E884-C0DB-37BD-A6A3C671D420}"/>
              </a:ext>
            </a:extLst>
          </p:cNvPr>
          <p:cNvSpPr>
            <a:spLocks noGrp="1"/>
          </p:cNvSpPr>
          <p:nvPr>
            <p:ph type="title"/>
          </p:nvPr>
        </p:nvSpPr>
        <p:spPr/>
        <p:txBody>
          <a:bodyPr/>
          <a:lstStyle/>
          <a:p>
            <a:r>
              <a:rPr lang="en-US" dirty="0"/>
              <a:t>Storage at FNAL</a:t>
            </a:r>
          </a:p>
        </p:txBody>
      </p:sp>
      <p:sp>
        <p:nvSpPr>
          <p:cNvPr id="3" name="Content Placeholder 2">
            <a:extLst>
              <a:ext uri="{FF2B5EF4-FFF2-40B4-BE49-F238E27FC236}">
                <a16:creationId xmlns:a16="http://schemas.microsoft.com/office/drawing/2014/main" id="{33B040D5-D740-0C7B-52D4-AC298D705E47}"/>
              </a:ext>
            </a:extLst>
          </p:cNvPr>
          <p:cNvSpPr>
            <a:spLocks noGrp="1"/>
          </p:cNvSpPr>
          <p:nvPr>
            <p:ph idx="11"/>
          </p:nvPr>
        </p:nvSpPr>
        <p:spPr/>
        <p:txBody>
          <a:bodyPr/>
          <a:lstStyle/>
          <a:p>
            <a:endParaRPr lang="en-US"/>
          </a:p>
        </p:txBody>
      </p:sp>
      <p:sp>
        <p:nvSpPr>
          <p:cNvPr id="4" name="Date Placeholder 3">
            <a:extLst>
              <a:ext uri="{FF2B5EF4-FFF2-40B4-BE49-F238E27FC236}">
                <a16:creationId xmlns:a16="http://schemas.microsoft.com/office/drawing/2014/main" id="{7416FD42-BF88-7CFF-AA36-986DFA4CBBFE}"/>
              </a:ext>
            </a:extLst>
          </p:cNvPr>
          <p:cNvSpPr>
            <a:spLocks noGrp="1"/>
          </p:cNvSpPr>
          <p:nvPr>
            <p:ph type="dt" sz="half" idx="2"/>
          </p:nvPr>
        </p:nvSpPr>
        <p:spPr/>
        <p:txBody>
          <a:bodyPr/>
          <a:lstStyle/>
          <a:p>
            <a:fld id="{FE446532-1DD4-5044-BF45-53EC2A0EBFF3}" type="datetime1">
              <a:rPr lang="en-US" smtClean="0"/>
              <a:t>8/29/22</a:t>
            </a:fld>
            <a:endParaRPr lang="en-US" dirty="0"/>
          </a:p>
        </p:txBody>
      </p:sp>
      <p:sp>
        <p:nvSpPr>
          <p:cNvPr id="5" name="Footer Placeholder 4">
            <a:extLst>
              <a:ext uri="{FF2B5EF4-FFF2-40B4-BE49-F238E27FC236}">
                <a16:creationId xmlns:a16="http://schemas.microsoft.com/office/drawing/2014/main" id="{472AE84E-5C9F-70F2-3705-523905DF3577}"/>
              </a:ext>
            </a:extLst>
          </p:cNvPr>
          <p:cNvSpPr>
            <a:spLocks noGrp="1"/>
          </p:cNvSpPr>
          <p:nvPr>
            <p:ph type="ftr" sz="quarter" idx="3"/>
          </p:nvPr>
        </p:nvSpPr>
        <p:spPr/>
        <p:txBody>
          <a:bodyPr/>
          <a:lstStyle/>
          <a:p>
            <a:r>
              <a:rPr lang="en-US"/>
              <a:t>US Computing Consortium Meeting</a:t>
            </a:r>
            <a:endParaRPr lang="en-US" dirty="0"/>
          </a:p>
        </p:txBody>
      </p:sp>
      <p:pic>
        <p:nvPicPr>
          <p:cNvPr id="6" name="Content Placeholder 6" descr="Chart&#10;&#10;Description automatically generated">
            <a:extLst>
              <a:ext uri="{FF2B5EF4-FFF2-40B4-BE49-F238E27FC236}">
                <a16:creationId xmlns:a16="http://schemas.microsoft.com/office/drawing/2014/main" id="{71064773-77B4-AB95-FB6A-59DC068968AC}"/>
              </a:ext>
            </a:extLst>
          </p:cNvPr>
          <p:cNvPicPr>
            <a:picLocks noChangeAspect="1"/>
          </p:cNvPicPr>
          <p:nvPr/>
        </p:nvPicPr>
        <p:blipFill>
          <a:blip r:embed="rId2"/>
          <a:stretch>
            <a:fillRect/>
          </a:stretch>
        </p:blipFill>
        <p:spPr>
          <a:xfrm>
            <a:off x="1704700" y="1208088"/>
            <a:ext cx="8777838" cy="5070475"/>
          </a:xfrm>
          <a:prstGeom prst="rect">
            <a:avLst/>
          </a:prstGeom>
        </p:spPr>
      </p:pic>
    </p:spTree>
    <p:extLst>
      <p:ext uri="{BB962C8B-B14F-4D97-AF65-F5344CB8AC3E}">
        <p14:creationId xmlns:p14="http://schemas.microsoft.com/office/powerpoint/2010/main" val="133189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14C4-5979-1479-A209-301D476B317B}"/>
              </a:ext>
            </a:extLst>
          </p:cNvPr>
          <p:cNvSpPr>
            <a:spLocks noGrp="1"/>
          </p:cNvSpPr>
          <p:nvPr>
            <p:ph type="title"/>
          </p:nvPr>
        </p:nvSpPr>
        <p:spPr/>
        <p:txBody>
          <a:bodyPr/>
          <a:lstStyle/>
          <a:p>
            <a:r>
              <a:rPr lang="en-US" dirty="0"/>
              <a:t>Storage at FNAL</a:t>
            </a:r>
          </a:p>
        </p:txBody>
      </p:sp>
      <p:pic>
        <p:nvPicPr>
          <p:cNvPr id="7" name="Content Placeholder 6" descr="Graphical user interface, application&#10;&#10;Description automatically generated">
            <a:extLst>
              <a:ext uri="{FF2B5EF4-FFF2-40B4-BE49-F238E27FC236}">
                <a16:creationId xmlns:a16="http://schemas.microsoft.com/office/drawing/2014/main" id="{702903F2-5FBA-1A92-A5E5-4A88FC0BB36F}"/>
              </a:ext>
            </a:extLst>
          </p:cNvPr>
          <p:cNvPicPr>
            <a:picLocks noGrp="1" noChangeAspect="1"/>
          </p:cNvPicPr>
          <p:nvPr>
            <p:ph idx="11"/>
          </p:nvPr>
        </p:nvPicPr>
        <p:blipFill>
          <a:blip r:embed="rId2"/>
          <a:stretch>
            <a:fillRect/>
          </a:stretch>
        </p:blipFill>
        <p:spPr>
          <a:xfrm>
            <a:off x="604838" y="1406379"/>
            <a:ext cx="10977562" cy="4673893"/>
          </a:xfrm>
        </p:spPr>
      </p:pic>
      <p:sp>
        <p:nvSpPr>
          <p:cNvPr id="4" name="Date Placeholder 3">
            <a:extLst>
              <a:ext uri="{FF2B5EF4-FFF2-40B4-BE49-F238E27FC236}">
                <a16:creationId xmlns:a16="http://schemas.microsoft.com/office/drawing/2014/main" id="{509ED243-7997-E2F7-3D42-4CCD7D2B1022}"/>
              </a:ext>
            </a:extLst>
          </p:cNvPr>
          <p:cNvSpPr>
            <a:spLocks noGrp="1"/>
          </p:cNvSpPr>
          <p:nvPr>
            <p:ph type="dt" sz="half" idx="2"/>
          </p:nvPr>
        </p:nvSpPr>
        <p:spPr/>
        <p:txBody>
          <a:bodyPr/>
          <a:lstStyle/>
          <a:p>
            <a:fld id="{99BCFF6E-CEA3-9E42-978D-97E641185002}" type="datetime1">
              <a:rPr lang="en-US" smtClean="0"/>
              <a:t>8/29/22</a:t>
            </a:fld>
            <a:endParaRPr lang="en-US" dirty="0"/>
          </a:p>
        </p:txBody>
      </p:sp>
      <p:sp>
        <p:nvSpPr>
          <p:cNvPr id="5" name="Footer Placeholder 4">
            <a:extLst>
              <a:ext uri="{FF2B5EF4-FFF2-40B4-BE49-F238E27FC236}">
                <a16:creationId xmlns:a16="http://schemas.microsoft.com/office/drawing/2014/main" id="{FE04AB8D-5751-C9CD-D52A-0F0263835DA0}"/>
              </a:ext>
            </a:extLst>
          </p:cNvPr>
          <p:cNvSpPr>
            <a:spLocks noGrp="1"/>
          </p:cNvSpPr>
          <p:nvPr>
            <p:ph type="ftr" sz="quarter" idx="3"/>
          </p:nvPr>
        </p:nvSpPr>
        <p:spPr/>
        <p:txBody>
          <a:bodyPr/>
          <a:lstStyle/>
          <a:p>
            <a:r>
              <a:rPr lang="en-US"/>
              <a:t>US Computing Consortium Meeting</a:t>
            </a:r>
            <a:endParaRPr lang="en-US" dirty="0"/>
          </a:p>
        </p:txBody>
      </p:sp>
    </p:spTree>
    <p:extLst>
      <p:ext uri="{BB962C8B-B14F-4D97-AF65-F5344CB8AC3E}">
        <p14:creationId xmlns:p14="http://schemas.microsoft.com/office/powerpoint/2010/main" val="15136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1D6C-186D-ED45-BC2B-BAB22D05E001}"/>
              </a:ext>
            </a:extLst>
          </p:cNvPr>
          <p:cNvSpPr>
            <a:spLocks noGrp="1"/>
          </p:cNvSpPr>
          <p:nvPr>
            <p:ph type="title"/>
          </p:nvPr>
        </p:nvSpPr>
        <p:spPr/>
        <p:txBody>
          <a:bodyPr/>
          <a:lstStyle/>
          <a:p>
            <a:r>
              <a:rPr lang="en-US" dirty="0"/>
              <a:t>Now 2 - ½ day workshops</a:t>
            </a:r>
          </a:p>
        </p:txBody>
      </p:sp>
      <p:sp>
        <p:nvSpPr>
          <p:cNvPr id="3" name="Content Placeholder 2">
            <a:extLst>
              <a:ext uri="{FF2B5EF4-FFF2-40B4-BE49-F238E27FC236}">
                <a16:creationId xmlns:a16="http://schemas.microsoft.com/office/drawing/2014/main" id="{D5EC6AD5-C6A0-794B-B10A-FB5763AAAD4F}"/>
              </a:ext>
            </a:extLst>
          </p:cNvPr>
          <p:cNvSpPr>
            <a:spLocks noGrp="1"/>
          </p:cNvSpPr>
          <p:nvPr>
            <p:ph idx="1"/>
          </p:nvPr>
        </p:nvSpPr>
        <p:spPr/>
        <p:txBody>
          <a:bodyPr>
            <a:normAutofit/>
          </a:bodyPr>
          <a:lstStyle/>
          <a:p>
            <a:r>
              <a:rPr lang="en-US" dirty="0">
                <a:hlinkClick r:id="rId2"/>
              </a:rPr>
              <a:t>https://indico.fnal.gov/event/55942/</a:t>
            </a:r>
            <a:endParaRPr lang="en-US" dirty="0"/>
          </a:p>
          <a:p>
            <a:r>
              <a:rPr lang="en-US" dirty="0"/>
              <a:t>Talks by early career collaborators</a:t>
            </a:r>
          </a:p>
          <a:p>
            <a:r>
              <a:rPr lang="en-US" dirty="0"/>
              <a:t>See where we are on multiple projects</a:t>
            </a:r>
          </a:p>
          <a:p>
            <a:r>
              <a:rPr lang="en-US" dirty="0"/>
              <a:t>We need to report to DOE on what we are doing</a:t>
            </a:r>
          </a:p>
          <a:p>
            <a:pPr lvl="1"/>
            <a:r>
              <a:rPr lang="en-US" dirty="0"/>
              <a:t>Annual reports are due in early January</a:t>
            </a:r>
          </a:p>
          <a:p>
            <a:r>
              <a:rPr lang="en-US" dirty="0"/>
              <a:t>Further in the future</a:t>
            </a:r>
          </a:p>
          <a:p>
            <a:pPr lvl="1"/>
            <a:r>
              <a:rPr lang="en-US" dirty="0"/>
              <a:t>	actual meeting (in Oregon?  At the actual dunes? ) </a:t>
            </a:r>
          </a:p>
          <a:p>
            <a:pPr marL="0" indent="0">
              <a:buNone/>
            </a:pPr>
            <a:endParaRPr lang="en-US" dirty="0"/>
          </a:p>
        </p:txBody>
      </p:sp>
      <p:sp>
        <p:nvSpPr>
          <p:cNvPr id="4" name="Date Placeholder 3">
            <a:extLst>
              <a:ext uri="{FF2B5EF4-FFF2-40B4-BE49-F238E27FC236}">
                <a16:creationId xmlns:a16="http://schemas.microsoft.com/office/drawing/2014/main" id="{31FF7B35-1FA7-A445-B7F2-FBC790EB9175}"/>
              </a:ext>
            </a:extLst>
          </p:cNvPr>
          <p:cNvSpPr>
            <a:spLocks noGrp="1"/>
          </p:cNvSpPr>
          <p:nvPr>
            <p:ph type="dt" sz="half" idx="10"/>
          </p:nvPr>
        </p:nvSpPr>
        <p:spPr/>
        <p:txBody>
          <a:bodyPr/>
          <a:lstStyle/>
          <a:p>
            <a:fld id="{CE71C595-1652-9E4E-9C60-1DB46B48E788}" type="datetime1">
              <a:rPr lang="en-US" smtClean="0"/>
              <a:t>8/29/22</a:t>
            </a:fld>
            <a:endParaRPr lang="en-US"/>
          </a:p>
        </p:txBody>
      </p:sp>
      <p:sp>
        <p:nvSpPr>
          <p:cNvPr id="5" name="Footer Placeholder 4">
            <a:extLst>
              <a:ext uri="{FF2B5EF4-FFF2-40B4-BE49-F238E27FC236}">
                <a16:creationId xmlns:a16="http://schemas.microsoft.com/office/drawing/2014/main" id="{E22BF784-9011-EE44-978F-F4AF016131D2}"/>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268476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BFED-2292-8AD3-213B-1DB01D5E2547}"/>
              </a:ext>
            </a:extLst>
          </p:cNvPr>
          <p:cNvSpPr>
            <a:spLocks noGrp="1"/>
          </p:cNvSpPr>
          <p:nvPr>
            <p:ph type="title"/>
          </p:nvPr>
        </p:nvSpPr>
        <p:spPr/>
        <p:txBody>
          <a:bodyPr/>
          <a:lstStyle/>
          <a:p>
            <a:r>
              <a:rPr lang="en-US" dirty="0"/>
              <a:t>Moving Data to Europe</a:t>
            </a:r>
          </a:p>
        </p:txBody>
      </p:sp>
      <p:sp>
        <p:nvSpPr>
          <p:cNvPr id="3" name="Footer Placeholder 2">
            <a:extLst>
              <a:ext uri="{FF2B5EF4-FFF2-40B4-BE49-F238E27FC236}">
                <a16:creationId xmlns:a16="http://schemas.microsoft.com/office/drawing/2014/main" id="{7CA775A6-8BA4-9B8F-3E36-CEB66836DE46}"/>
              </a:ext>
            </a:extLst>
          </p:cNvPr>
          <p:cNvSpPr>
            <a:spLocks noGrp="1"/>
          </p:cNvSpPr>
          <p:nvPr>
            <p:ph type="ftr" sz="quarter" idx="11"/>
          </p:nvPr>
        </p:nvSpPr>
        <p:spPr/>
        <p:txBody>
          <a:bodyPr/>
          <a:lstStyle/>
          <a:p>
            <a:pPr>
              <a:defRPr/>
            </a:pPr>
            <a:r>
              <a:rPr lang="en-US"/>
              <a:t>US Computing Consortium Meeting</a:t>
            </a:r>
          </a:p>
        </p:txBody>
      </p:sp>
      <p:sp>
        <p:nvSpPr>
          <p:cNvPr id="4" name="Date Placeholder 3">
            <a:extLst>
              <a:ext uri="{FF2B5EF4-FFF2-40B4-BE49-F238E27FC236}">
                <a16:creationId xmlns:a16="http://schemas.microsoft.com/office/drawing/2014/main" id="{6C24F60E-628A-356E-4C8B-1A9F1FC8A3CC}"/>
              </a:ext>
            </a:extLst>
          </p:cNvPr>
          <p:cNvSpPr>
            <a:spLocks noGrp="1"/>
          </p:cNvSpPr>
          <p:nvPr>
            <p:ph type="dt" sz="half" idx="2"/>
          </p:nvPr>
        </p:nvSpPr>
        <p:spPr/>
        <p:txBody>
          <a:bodyPr/>
          <a:lstStyle/>
          <a:p>
            <a:pPr>
              <a:defRPr/>
            </a:pPr>
            <a:fld id="{12069180-6036-7948-AE0E-AA6941AEC45A}" type="datetime1">
              <a:rPr lang="en-US" smtClean="0"/>
              <a:t>8/29/22</a:t>
            </a:fld>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D3A343D9-ED1D-8585-8751-692DA972ACC0}"/>
              </a:ext>
            </a:extLst>
          </p:cNvPr>
          <p:cNvPicPr>
            <a:picLocks noChangeAspect="1"/>
          </p:cNvPicPr>
          <p:nvPr/>
        </p:nvPicPr>
        <p:blipFill>
          <a:blip r:embed="rId2"/>
          <a:stretch>
            <a:fillRect/>
          </a:stretch>
        </p:blipFill>
        <p:spPr>
          <a:xfrm>
            <a:off x="178346" y="1829025"/>
            <a:ext cx="12013654" cy="3841632"/>
          </a:xfrm>
          <a:prstGeom prst="rect">
            <a:avLst/>
          </a:prstGeom>
        </p:spPr>
      </p:pic>
      <p:sp>
        <p:nvSpPr>
          <p:cNvPr id="7" name="TextBox 6">
            <a:extLst>
              <a:ext uri="{FF2B5EF4-FFF2-40B4-BE49-F238E27FC236}">
                <a16:creationId xmlns:a16="http://schemas.microsoft.com/office/drawing/2014/main" id="{14E7637F-6C62-BE2D-E422-256169EABF8D}"/>
              </a:ext>
            </a:extLst>
          </p:cNvPr>
          <p:cNvSpPr txBox="1"/>
          <p:nvPr/>
        </p:nvSpPr>
        <p:spPr>
          <a:xfrm>
            <a:off x="1493520" y="1249680"/>
            <a:ext cx="3419782" cy="369332"/>
          </a:xfrm>
          <a:prstGeom prst="rect">
            <a:avLst/>
          </a:prstGeom>
          <a:noFill/>
        </p:spPr>
        <p:txBody>
          <a:bodyPr wrap="none" rtlCol="0">
            <a:spAutoFit/>
          </a:bodyPr>
          <a:lstStyle/>
          <a:p>
            <a:r>
              <a:rPr lang="en-US" dirty="0"/>
              <a:t>FNAL, BNL, Edinburg + OSU testing</a:t>
            </a:r>
          </a:p>
        </p:txBody>
      </p:sp>
    </p:spTree>
    <p:extLst>
      <p:ext uri="{BB962C8B-B14F-4D97-AF65-F5344CB8AC3E}">
        <p14:creationId xmlns:p14="http://schemas.microsoft.com/office/powerpoint/2010/main" val="260622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B20E-AB0D-C936-C80D-A7203694185E}"/>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C47395D5-719F-964F-6798-D2FCFF19164D}"/>
              </a:ext>
            </a:extLst>
          </p:cNvPr>
          <p:cNvSpPr>
            <a:spLocks noGrp="1"/>
          </p:cNvSpPr>
          <p:nvPr>
            <p:ph type="ftr" sz="quarter" idx="11"/>
          </p:nvPr>
        </p:nvSpPr>
        <p:spPr/>
        <p:txBody>
          <a:bodyPr/>
          <a:lstStyle/>
          <a:p>
            <a:pPr>
              <a:defRPr/>
            </a:pPr>
            <a:r>
              <a:rPr lang="en-US"/>
              <a:t>US Computing Consortium Meeting</a:t>
            </a:r>
          </a:p>
        </p:txBody>
      </p:sp>
      <p:sp>
        <p:nvSpPr>
          <p:cNvPr id="4" name="Date Placeholder 3">
            <a:extLst>
              <a:ext uri="{FF2B5EF4-FFF2-40B4-BE49-F238E27FC236}">
                <a16:creationId xmlns:a16="http://schemas.microsoft.com/office/drawing/2014/main" id="{D84AA7FB-8628-5971-7382-F989DAF80F3A}"/>
              </a:ext>
            </a:extLst>
          </p:cNvPr>
          <p:cNvSpPr>
            <a:spLocks noGrp="1"/>
          </p:cNvSpPr>
          <p:nvPr>
            <p:ph type="dt" sz="half" idx="2"/>
          </p:nvPr>
        </p:nvSpPr>
        <p:spPr/>
        <p:txBody>
          <a:bodyPr/>
          <a:lstStyle/>
          <a:p>
            <a:pPr>
              <a:defRPr/>
            </a:pPr>
            <a:fld id="{7C49C5C7-30C0-5043-9A6E-FA91252D9B2B}" type="datetime1">
              <a:rPr lang="en-US" smtClean="0"/>
              <a:t>8/29/22</a:t>
            </a:fld>
            <a:endParaRPr lang="en-US"/>
          </a:p>
        </p:txBody>
      </p:sp>
      <p:pic>
        <p:nvPicPr>
          <p:cNvPr id="6" name="Picture 5" descr="Chart, bubble chart&#10;&#10;Description automatically generated">
            <a:extLst>
              <a:ext uri="{FF2B5EF4-FFF2-40B4-BE49-F238E27FC236}">
                <a16:creationId xmlns:a16="http://schemas.microsoft.com/office/drawing/2014/main" id="{44676563-061E-C9EB-3A23-6358A5903852}"/>
              </a:ext>
            </a:extLst>
          </p:cNvPr>
          <p:cNvPicPr>
            <a:picLocks noChangeAspect="1"/>
          </p:cNvPicPr>
          <p:nvPr/>
        </p:nvPicPr>
        <p:blipFill>
          <a:blip r:embed="rId2"/>
          <a:stretch>
            <a:fillRect/>
          </a:stretch>
        </p:blipFill>
        <p:spPr>
          <a:xfrm>
            <a:off x="384911" y="0"/>
            <a:ext cx="11282156" cy="6425963"/>
          </a:xfrm>
          <a:prstGeom prst="rect">
            <a:avLst/>
          </a:prstGeom>
        </p:spPr>
      </p:pic>
    </p:spTree>
    <p:extLst>
      <p:ext uri="{BB962C8B-B14F-4D97-AF65-F5344CB8AC3E}">
        <p14:creationId xmlns:p14="http://schemas.microsoft.com/office/powerpoint/2010/main" val="1380206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644E-3D54-C09D-A74D-A84F18D2CBD3}"/>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920F2DC9-B5C0-D14E-179B-F6E04C850ADB}"/>
              </a:ext>
            </a:extLst>
          </p:cNvPr>
          <p:cNvSpPr>
            <a:spLocks noGrp="1"/>
          </p:cNvSpPr>
          <p:nvPr>
            <p:ph type="ftr" sz="quarter" idx="11"/>
          </p:nvPr>
        </p:nvSpPr>
        <p:spPr/>
        <p:txBody>
          <a:bodyPr/>
          <a:lstStyle/>
          <a:p>
            <a:pPr>
              <a:defRPr/>
            </a:pPr>
            <a:r>
              <a:rPr lang="en-US"/>
              <a:t>US Computing Consortium Meeting</a:t>
            </a:r>
          </a:p>
        </p:txBody>
      </p:sp>
      <p:sp>
        <p:nvSpPr>
          <p:cNvPr id="4" name="Date Placeholder 3">
            <a:extLst>
              <a:ext uri="{FF2B5EF4-FFF2-40B4-BE49-F238E27FC236}">
                <a16:creationId xmlns:a16="http://schemas.microsoft.com/office/drawing/2014/main" id="{9264DC02-77A4-D391-7A24-778305AFB08A}"/>
              </a:ext>
            </a:extLst>
          </p:cNvPr>
          <p:cNvSpPr>
            <a:spLocks noGrp="1"/>
          </p:cNvSpPr>
          <p:nvPr>
            <p:ph type="dt" sz="half" idx="2"/>
          </p:nvPr>
        </p:nvSpPr>
        <p:spPr/>
        <p:txBody>
          <a:bodyPr/>
          <a:lstStyle/>
          <a:p>
            <a:pPr>
              <a:defRPr/>
            </a:pPr>
            <a:fld id="{7CCB40A7-A586-7241-8343-ECCCA302F2A7}" type="datetime1">
              <a:rPr lang="en-US" smtClean="0"/>
              <a:t>8/29/22</a:t>
            </a:fld>
            <a:endParaRPr lang="en-US"/>
          </a:p>
        </p:txBody>
      </p:sp>
      <p:pic>
        <p:nvPicPr>
          <p:cNvPr id="6" name="Picture 5" descr="Chart, pie chart&#10;&#10;Description automatically generated">
            <a:extLst>
              <a:ext uri="{FF2B5EF4-FFF2-40B4-BE49-F238E27FC236}">
                <a16:creationId xmlns:a16="http://schemas.microsoft.com/office/drawing/2014/main" id="{4D27B7B4-2CCC-88EE-EAF2-771A85F93328}"/>
              </a:ext>
            </a:extLst>
          </p:cNvPr>
          <p:cNvPicPr>
            <a:picLocks noChangeAspect="1"/>
          </p:cNvPicPr>
          <p:nvPr/>
        </p:nvPicPr>
        <p:blipFill>
          <a:blip r:embed="rId2"/>
          <a:stretch>
            <a:fillRect/>
          </a:stretch>
        </p:blipFill>
        <p:spPr>
          <a:xfrm>
            <a:off x="-1" y="269397"/>
            <a:ext cx="11998735" cy="6219034"/>
          </a:xfrm>
          <a:prstGeom prst="rect">
            <a:avLst/>
          </a:prstGeom>
        </p:spPr>
      </p:pic>
    </p:spTree>
    <p:extLst>
      <p:ext uri="{BB962C8B-B14F-4D97-AF65-F5344CB8AC3E}">
        <p14:creationId xmlns:p14="http://schemas.microsoft.com/office/powerpoint/2010/main" val="240991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21BF08-6E31-DC80-6CA6-D6FCCAED80DB}"/>
              </a:ext>
            </a:extLst>
          </p:cNvPr>
          <p:cNvSpPr>
            <a:spLocks noGrp="1"/>
          </p:cNvSpPr>
          <p:nvPr>
            <p:ph idx="1"/>
          </p:nvPr>
        </p:nvSpPr>
        <p:spPr>
          <a:xfrm>
            <a:off x="838200" y="492369"/>
            <a:ext cx="10515600" cy="6119445"/>
          </a:xfrm>
        </p:spPr>
        <p:txBody>
          <a:bodyPr>
            <a:normAutofit fontScale="85000" lnSpcReduction="20000"/>
          </a:bodyPr>
          <a:lstStyle/>
          <a:p>
            <a:pPr marL="0" indent="0">
              <a:buNone/>
            </a:pPr>
            <a:r>
              <a:rPr lang="en-US" b="1" dirty="0"/>
              <a:t>Short term efforts</a:t>
            </a:r>
          </a:p>
          <a:p>
            <a:r>
              <a:rPr lang="en-US" dirty="0"/>
              <a:t>Test </a:t>
            </a:r>
            <a:r>
              <a:rPr lang="en-US" dirty="0" err="1"/>
              <a:t>Rucio</a:t>
            </a:r>
            <a:r>
              <a:rPr lang="en-US" dirty="0"/>
              <a:t>/</a:t>
            </a:r>
            <a:r>
              <a:rPr lang="en-US" dirty="0" err="1"/>
              <a:t>Metacat</a:t>
            </a:r>
            <a:r>
              <a:rPr lang="en-US" dirty="0"/>
              <a:t>/</a:t>
            </a:r>
            <a:r>
              <a:rPr lang="en-US" dirty="0" err="1"/>
              <a:t>DataDispatcher</a:t>
            </a:r>
            <a:r>
              <a:rPr lang="en-US" dirty="0"/>
              <a:t> for ProtoDUNE data taking</a:t>
            </a:r>
          </a:p>
          <a:p>
            <a:r>
              <a:rPr lang="en-US" dirty="0"/>
              <a:t>Process data from </a:t>
            </a:r>
            <a:r>
              <a:rPr lang="en-US" dirty="0" err="1"/>
              <a:t>coldboxes</a:t>
            </a:r>
            <a:r>
              <a:rPr lang="en-US" dirty="0"/>
              <a:t> using new production </a:t>
            </a:r>
            <a:r>
              <a:rPr lang="en-US" dirty="0" err="1"/>
              <a:t>interfacedto</a:t>
            </a:r>
            <a:r>
              <a:rPr lang="en-US" dirty="0"/>
              <a:t> </a:t>
            </a:r>
            <a:r>
              <a:rPr lang="en-US" dirty="0" err="1"/>
              <a:t>Rucio</a:t>
            </a:r>
            <a:r>
              <a:rPr lang="en-US" dirty="0"/>
              <a:t>/</a:t>
            </a:r>
            <a:r>
              <a:rPr lang="en-US" dirty="0" err="1"/>
              <a:t>Metacat</a:t>
            </a:r>
            <a:r>
              <a:rPr lang="en-US" dirty="0"/>
              <a:t>/</a:t>
            </a:r>
            <a:r>
              <a:rPr lang="en-US" dirty="0" err="1"/>
              <a:t>DataDispatcher</a:t>
            </a:r>
            <a:r>
              <a:rPr lang="en-US" dirty="0"/>
              <a:t> </a:t>
            </a:r>
          </a:p>
          <a:p>
            <a:r>
              <a:rPr lang="en-US" dirty="0"/>
              <a:t>Work on HDF5 read/write/sim</a:t>
            </a:r>
          </a:p>
          <a:p>
            <a:pPr lvl="1"/>
            <a:r>
              <a:rPr lang="en-US" dirty="0"/>
              <a:t>UK groups will test the Workload Manager</a:t>
            </a:r>
          </a:p>
          <a:p>
            <a:r>
              <a:rPr lang="en-US" dirty="0"/>
              <a:t>Improve monitoring</a:t>
            </a:r>
          </a:p>
          <a:p>
            <a:r>
              <a:rPr lang="en-US" dirty="0"/>
              <a:t>Configuration and slow controls </a:t>
            </a:r>
            <a:r>
              <a:rPr lang="en-US" dirty="0">
                <a:sym typeface="Wingdings" pitchFamily="2" charset="2"/>
              </a:rPr>
              <a:t> Conditions DB</a:t>
            </a:r>
          </a:p>
          <a:p>
            <a:r>
              <a:rPr lang="en-US" dirty="0">
                <a:sym typeface="Wingdings" pitchFamily="2" charset="2"/>
              </a:rPr>
              <a:t>Integrate offline calibrations</a:t>
            </a:r>
          </a:p>
          <a:p>
            <a:r>
              <a:rPr lang="en-US" dirty="0"/>
              <a:t>Support ProtoDUNE II running and analysis</a:t>
            </a:r>
          </a:p>
          <a:p>
            <a:pPr marL="0" indent="0">
              <a:buNone/>
            </a:pPr>
            <a:r>
              <a:rPr lang="en-US" b="1" dirty="0"/>
              <a:t>Long term efforts</a:t>
            </a:r>
          </a:p>
          <a:p>
            <a:r>
              <a:rPr lang="en-US" dirty="0"/>
              <a:t>HPC integration</a:t>
            </a:r>
          </a:p>
          <a:p>
            <a:r>
              <a:rPr lang="en-US" dirty="0"/>
              <a:t>Framework improvements</a:t>
            </a:r>
          </a:p>
          <a:p>
            <a:r>
              <a:rPr lang="en-US" dirty="0"/>
              <a:t>Continue to integrate hardware databases</a:t>
            </a:r>
          </a:p>
          <a:p>
            <a:r>
              <a:rPr lang="en-US" dirty="0"/>
              <a:t>Stay on top of  OS/authentication/</a:t>
            </a:r>
            <a:r>
              <a:rPr lang="en-US" dirty="0" err="1"/>
              <a:t>Spack</a:t>
            </a:r>
            <a:r>
              <a:rPr lang="en-US" dirty="0"/>
              <a:t> evolution</a:t>
            </a:r>
          </a:p>
          <a:p>
            <a:r>
              <a:rPr lang="en-US" dirty="0"/>
              <a:t>Work with DOE/NSF for </a:t>
            </a:r>
            <a:r>
              <a:rPr lang="en-US" b="1" dirty="0"/>
              <a:t>multi-decade </a:t>
            </a:r>
            <a:r>
              <a:rPr lang="en-US" dirty="0"/>
              <a:t>operations program</a:t>
            </a:r>
          </a:p>
        </p:txBody>
      </p:sp>
      <p:sp>
        <p:nvSpPr>
          <p:cNvPr id="6" name="Date Placeholder 5">
            <a:extLst>
              <a:ext uri="{FF2B5EF4-FFF2-40B4-BE49-F238E27FC236}">
                <a16:creationId xmlns:a16="http://schemas.microsoft.com/office/drawing/2014/main" id="{A897C130-CD44-3FAB-E278-68A9DD50BBF2}"/>
              </a:ext>
            </a:extLst>
          </p:cNvPr>
          <p:cNvSpPr>
            <a:spLocks noGrp="1"/>
          </p:cNvSpPr>
          <p:nvPr>
            <p:ph type="dt" sz="half" idx="10"/>
          </p:nvPr>
        </p:nvSpPr>
        <p:spPr/>
        <p:txBody>
          <a:bodyPr/>
          <a:lstStyle/>
          <a:p>
            <a:pPr>
              <a:defRPr/>
            </a:pPr>
            <a:fld id="{39D9BDA0-63E7-E742-9082-128D9E011988}" type="datetime1">
              <a:rPr lang="en-US" smtClean="0"/>
              <a:t>8/29/22</a:t>
            </a:fld>
            <a:endParaRPr lang="en-US"/>
          </a:p>
        </p:txBody>
      </p:sp>
      <p:sp>
        <p:nvSpPr>
          <p:cNvPr id="3" name="Footer Placeholder 2">
            <a:extLst>
              <a:ext uri="{FF2B5EF4-FFF2-40B4-BE49-F238E27FC236}">
                <a16:creationId xmlns:a16="http://schemas.microsoft.com/office/drawing/2014/main" id="{EE4D7B46-627B-0739-6632-94598DD22550}"/>
              </a:ext>
            </a:extLst>
          </p:cNvPr>
          <p:cNvSpPr>
            <a:spLocks noGrp="1"/>
          </p:cNvSpPr>
          <p:nvPr>
            <p:ph type="ftr" sz="quarter" idx="11"/>
          </p:nvPr>
        </p:nvSpPr>
        <p:spPr/>
        <p:txBody>
          <a:bodyPr/>
          <a:lstStyle/>
          <a:p>
            <a:pPr>
              <a:defRPr/>
            </a:pPr>
            <a:r>
              <a:rPr lang="en-US"/>
              <a:t>US Computing Consortium Meeting</a:t>
            </a:r>
          </a:p>
        </p:txBody>
      </p:sp>
    </p:spTree>
    <p:extLst>
      <p:ext uri="{BB962C8B-B14F-4D97-AF65-F5344CB8AC3E}">
        <p14:creationId xmlns:p14="http://schemas.microsoft.com/office/powerpoint/2010/main" val="116440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7506-22C1-594D-8328-A494EEA8EEF9}"/>
              </a:ext>
            </a:extLst>
          </p:cNvPr>
          <p:cNvSpPr>
            <a:spLocks noGrp="1"/>
          </p:cNvSpPr>
          <p:nvPr>
            <p:ph type="title"/>
          </p:nvPr>
        </p:nvSpPr>
        <p:spPr/>
        <p:txBody>
          <a:bodyPr/>
          <a:lstStyle/>
          <a:p>
            <a:r>
              <a:rPr lang="en-US" sz="2000" dirty="0"/>
              <a:t>FTE estimate.  Does not include shared facility (storage etc.) costs </a:t>
            </a:r>
          </a:p>
        </p:txBody>
      </p:sp>
      <p:sp>
        <p:nvSpPr>
          <p:cNvPr id="3" name="Footer Placeholder 2">
            <a:extLst>
              <a:ext uri="{FF2B5EF4-FFF2-40B4-BE49-F238E27FC236}">
                <a16:creationId xmlns:a16="http://schemas.microsoft.com/office/drawing/2014/main" id="{C43D7B0C-D6C8-414E-B85C-861308CD8E3D}"/>
              </a:ext>
            </a:extLst>
          </p:cNvPr>
          <p:cNvSpPr>
            <a:spLocks noGrp="1"/>
          </p:cNvSpPr>
          <p:nvPr>
            <p:ph type="ftr" sz="quarter" idx="14"/>
          </p:nvPr>
        </p:nvSpPr>
        <p:spPr/>
        <p:txBody>
          <a:bodyPr/>
          <a:lstStyle/>
          <a:p>
            <a:pPr>
              <a:defRPr/>
            </a:pPr>
            <a:r>
              <a:rPr lang="en-US" sz="1100"/>
              <a:t>US Computing Consortium Meeting</a:t>
            </a:r>
          </a:p>
        </p:txBody>
      </p:sp>
      <p:sp>
        <p:nvSpPr>
          <p:cNvPr id="8" name="Content Placeholder 7">
            <a:extLst>
              <a:ext uri="{FF2B5EF4-FFF2-40B4-BE49-F238E27FC236}">
                <a16:creationId xmlns:a16="http://schemas.microsoft.com/office/drawing/2014/main" id="{DDA3C628-3C60-8448-90C2-4DFB9B5B4EE6}"/>
              </a:ext>
            </a:extLst>
          </p:cNvPr>
          <p:cNvSpPr>
            <a:spLocks noGrp="1"/>
          </p:cNvSpPr>
          <p:nvPr>
            <p:ph idx="16"/>
          </p:nvPr>
        </p:nvSpPr>
        <p:spPr>
          <a:xfrm>
            <a:off x="328193" y="1238250"/>
            <a:ext cx="4480422" cy="4846638"/>
          </a:xfrm>
        </p:spPr>
        <p:txBody>
          <a:bodyPr/>
          <a:lstStyle/>
          <a:p>
            <a:r>
              <a:rPr lang="en-US" sz="2000" dirty="0"/>
              <a:t>Some effort (mainly operations – pastels at top) can be trained collaboration physicists.</a:t>
            </a:r>
          </a:p>
          <a:p>
            <a:r>
              <a:rPr lang="en-US" sz="2000" dirty="0"/>
              <a:t>Rest requires experts</a:t>
            </a:r>
          </a:p>
          <a:p>
            <a:r>
              <a:rPr lang="en-US" sz="2000" dirty="0"/>
              <a:t>Currently have around 14 FTE experts (FNAL + collab), all in-kind contributions  except UK DUNE funded personnel and DOE. </a:t>
            </a:r>
          </a:p>
          <a:p>
            <a:r>
              <a:rPr lang="en-US" sz="2000" dirty="0"/>
              <a:t>Expert need is greatest for ProtoDUNE 2 and pre-operations in 2024-2028. </a:t>
            </a:r>
          </a:p>
          <a:p>
            <a:endParaRPr lang="en-US" sz="2000" dirty="0"/>
          </a:p>
        </p:txBody>
      </p:sp>
      <p:sp>
        <p:nvSpPr>
          <p:cNvPr id="5" name="Date Placeholder 4">
            <a:extLst>
              <a:ext uri="{FF2B5EF4-FFF2-40B4-BE49-F238E27FC236}">
                <a16:creationId xmlns:a16="http://schemas.microsoft.com/office/drawing/2014/main" id="{0722F07E-85F6-0940-86A1-FBCD2D18E299}"/>
              </a:ext>
            </a:extLst>
          </p:cNvPr>
          <p:cNvSpPr>
            <a:spLocks noGrp="1"/>
          </p:cNvSpPr>
          <p:nvPr>
            <p:ph type="dt" sz="half" idx="2"/>
          </p:nvPr>
        </p:nvSpPr>
        <p:spPr/>
        <p:txBody>
          <a:bodyPr/>
          <a:lstStyle/>
          <a:p>
            <a:pPr>
              <a:defRPr/>
            </a:pPr>
            <a:fld id="{2F3B9AC1-8873-944C-B80A-A771F63D9B1D}" type="datetime1">
              <a:rPr lang="en-US" sz="1100" smtClean="0"/>
              <a:t>8/29/22</a:t>
            </a:fld>
            <a:endParaRPr lang="en-US" sz="1100"/>
          </a:p>
        </p:txBody>
      </p:sp>
      <p:cxnSp>
        <p:nvCxnSpPr>
          <p:cNvPr id="7" name="Straight Connector 6">
            <a:extLst>
              <a:ext uri="{FF2B5EF4-FFF2-40B4-BE49-F238E27FC236}">
                <a16:creationId xmlns:a16="http://schemas.microsoft.com/office/drawing/2014/main" id="{19CC09D3-BD6D-E144-821F-F2B6795BFAF6}"/>
              </a:ext>
            </a:extLst>
          </p:cNvPr>
          <p:cNvCxnSpPr>
            <a:cxnSpLocks/>
          </p:cNvCxnSpPr>
          <p:nvPr/>
        </p:nvCxnSpPr>
        <p:spPr>
          <a:xfrm>
            <a:off x="5497830" y="3531870"/>
            <a:ext cx="6354547"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804451-6E58-7D4C-95DC-FE6B75F13E96}"/>
              </a:ext>
            </a:extLst>
          </p:cNvPr>
          <p:cNvCxnSpPr>
            <a:cxnSpLocks/>
          </p:cNvCxnSpPr>
          <p:nvPr/>
        </p:nvCxnSpPr>
        <p:spPr>
          <a:xfrm>
            <a:off x="7070284" y="3046317"/>
            <a:ext cx="4699958"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8F7FB71-977D-1C4F-9096-0D3A9C5DC0A4}"/>
              </a:ext>
            </a:extLst>
          </p:cNvPr>
          <p:cNvSpPr txBox="1"/>
          <p:nvPr/>
        </p:nvSpPr>
        <p:spPr>
          <a:xfrm>
            <a:off x="7416018" y="3155016"/>
            <a:ext cx="2092239" cy="369332"/>
          </a:xfrm>
          <a:prstGeom prst="rect">
            <a:avLst/>
          </a:prstGeom>
          <a:noFill/>
        </p:spPr>
        <p:txBody>
          <a:bodyPr wrap="none" rtlCol="0">
            <a:spAutoFit/>
          </a:bodyPr>
          <a:lstStyle/>
          <a:p>
            <a:r>
              <a:rPr lang="en-US" dirty="0">
                <a:solidFill>
                  <a:schemeClr val="bg1"/>
                </a:solidFill>
              </a:rPr>
              <a:t>DOE and UK funding</a:t>
            </a:r>
          </a:p>
        </p:txBody>
      </p:sp>
      <p:cxnSp>
        <p:nvCxnSpPr>
          <p:cNvPr id="13" name="Straight Connector 12">
            <a:extLst>
              <a:ext uri="{FF2B5EF4-FFF2-40B4-BE49-F238E27FC236}">
                <a16:creationId xmlns:a16="http://schemas.microsoft.com/office/drawing/2014/main" id="{ADBDE383-1FF4-3F47-B41B-BB59DC33E95C}"/>
              </a:ext>
            </a:extLst>
          </p:cNvPr>
          <p:cNvCxnSpPr>
            <a:cxnSpLocks/>
          </p:cNvCxnSpPr>
          <p:nvPr/>
        </p:nvCxnSpPr>
        <p:spPr>
          <a:xfrm flipV="1">
            <a:off x="6889898" y="3122517"/>
            <a:ext cx="180386" cy="409354"/>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67D80006-BB97-EF95-49A6-EC9A3672288B}"/>
              </a:ext>
            </a:extLst>
          </p:cNvPr>
          <p:cNvPicPr>
            <a:picLocks noChangeAspect="1"/>
          </p:cNvPicPr>
          <p:nvPr/>
        </p:nvPicPr>
        <p:blipFill>
          <a:blip r:embed="rId2"/>
          <a:stretch>
            <a:fillRect/>
          </a:stretch>
        </p:blipFill>
        <p:spPr>
          <a:xfrm>
            <a:off x="4419600" y="606689"/>
            <a:ext cx="7772400" cy="6005945"/>
          </a:xfrm>
          <a:prstGeom prst="rect">
            <a:avLst/>
          </a:prstGeom>
        </p:spPr>
      </p:pic>
    </p:spTree>
    <p:extLst>
      <p:ext uri="{BB962C8B-B14F-4D97-AF65-F5344CB8AC3E}">
        <p14:creationId xmlns:p14="http://schemas.microsoft.com/office/powerpoint/2010/main" val="83286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AE0B-3EC4-DA4C-AB02-6B597C734F00}"/>
              </a:ext>
            </a:extLst>
          </p:cNvPr>
          <p:cNvSpPr>
            <a:spLocks noGrp="1"/>
          </p:cNvSpPr>
          <p:nvPr>
            <p:ph type="title"/>
          </p:nvPr>
        </p:nvSpPr>
        <p:spPr/>
        <p:txBody>
          <a:bodyPr/>
          <a:lstStyle/>
          <a:p>
            <a:r>
              <a:rPr lang="en-US" dirty="0"/>
              <a:t>US Consortium – (why we are here today)</a:t>
            </a:r>
          </a:p>
        </p:txBody>
      </p:sp>
      <p:sp>
        <p:nvSpPr>
          <p:cNvPr id="3" name="Content Placeholder 2">
            <a:extLst>
              <a:ext uri="{FF2B5EF4-FFF2-40B4-BE49-F238E27FC236}">
                <a16:creationId xmlns:a16="http://schemas.microsoft.com/office/drawing/2014/main" id="{19B27CD2-5B2E-ED46-9F76-73A84B7DCC30}"/>
              </a:ext>
            </a:extLst>
          </p:cNvPr>
          <p:cNvSpPr>
            <a:spLocks noGrp="1"/>
          </p:cNvSpPr>
          <p:nvPr>
            <p:ph idx="1"/>
          </p:nvPr>
        </p:nvSpPr>
        <p:spPr/>
        <p:txBody>
          <a:bodyPr>
            <a:normAutofit fontScale="92500" lnSpcReduction="10000"/>
          </a:bodyPr>
          <a:lstStyle/>
          <a:p>
            <a:r>
              <a:rPr lang="en-US" dirty="0"/>
              <a:t>In March 2020 US collaborators submitted a proposal to DOE</a:t>
            </a:r>
          </a:p>
          <a:p>
            <a:pPr lvl="1"/>
            <a:r>
              <a:rPr lang="en-US" dirty="0"/>
              <a:t>“Essential computing and software development for the DUNE experiment”</a:t>
            </a:r>
          </a:p>
          <a:p>
            <a:r>
              <a:rPr lang="en-US" dirty="0"/>
              <a:t>Originally 10 institutions, 3 were working on advanced pattern recognition and were not funded. </a:t>
            </a:r>
          </a:p>
          <a:p>
            <a:r>
              <a:rPr lang="en-US" dirty="0"/>
              <a:t>Now have 7 – funding arrived at OSU 9/29/2021 –  got through the paperwork 2 months later.  But fiscal year starts on 5/1/2022….</a:t>
            </a:r>
          </a:p>
          <a:p>
            <a:r>
              <a:rPr lang="en-US" dirty="0"/>
              <a:t>Argonne, Brookhaven, Colorado State, Fermilab, Minnesota, Oregon State and Wichita State</a:t>
            </a:r>
          </a:p>
          <a:p>
            <a:r>
              <a:rPr lang="en-US" dirty="0"/>
              <a:t>Already done a lot – report here</a:t>
            </a:r>
          </a:p>
          <a:p>
            <a:r>
              <a:rPr lang="en-US" dirty="0"/>
              <a:t>We need to complete what we said we would do and apply for longer term funding over the next year. </a:t>
            </a:r>
          </a:p>
          <a:p>
            <a:pPr marL="457200" lvl="1" indent="0">
              <a:buNone/>
            </a:pPr>
            <a:endParaRPr lang="en-US" dirty="0"/>
          </a:p>
        </p:txBody>
      </p:sp>
      <p:sp>
        <p:nvSpPr>
          <p:cNvPr id="4" name="Date Placeholder 3">
            <a:extLst>
              <a:ext uri="{FF2B5EF4-FFF2-40B4-BE49-F238E27FC236}">
                <a16:creationId xmlns:a16="http://schemas.microsoft.com/office/drawing/2014/main" id="{E9A9E541-EC72-5540-B498-1AE243AD27AC}"/>
              </a:ext>
            </a:extLst>
          </p:cNvPr>
          <p:cNvSpPr>
            <a:spLocks noGrp="1"/>
          </p:cNvSpPr>
          <p:nvPr>
            <p:ph type="dt" sz="half" idx="10"/>
          </p:nvPr>
        </p:nvSpPr>
        <p:spPr/>
        <p:txBody>
          <a:bodyPr/>
          <a:lstStyle/>
          <a:p>
            <a:fld id="{37C3CCDB-0360-ED4E-9BF1-B4FD5AF93FF9}" type="datetime1">
              <a:rPr lang="en-US" smtClean="0"/>
              <a:t>8/29/22</a:t>
            </a:fld>
            <a:endParaRPr lang="en-US"/>
          </a:p>
        </p:txBody>
      </p:sp>
      <p:sp>
        <p:nvSpPr>
          <p:cNvPr id="5" name="Footer Placeholder 4">
            <a:extLst>
              <a:ext uri="{FF2B5EF4-FFF2-40B4-BE49-F238E27FC236}">
                <a16:creationId xmlns:a16="http://schemas.microsoft.com/office/drawing/2014/main" id="{15B99784-DBE7-9842-9698-08AC579AF892}"/>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384721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FB4C-7B51-D14D-92F8-2207AA2F9438}"/>
              </a:ext>
            </a:extLst>
          </p:cNvPr>
          <p:cNvSpPr>
            <a:spLocks noGrp="1"/>
          </p:cNvSpPr>
          <p:nvPr>
            <p:ph type="title"/>
          </p:nvPr>
        </p:nvSpPr>
        <p:spPr/>
        <p:txBody>
          <a:bodyPr/>
          <a:lstStyle/>
          <a:p>
            <a:r>
              <a:rPr lang="en-US" dirty="0"/>
              <a:t>DOE guidance</a:t>
            </a:r>
          </a:p>
        </p:txBody>
      </p:sp>
      <p:sp>
        <p:nvSpPr>
          <p:cNvPr id="3" name="Content Placeholder 2">
            <a:extLst>
              <a:ext uri="{FF2B5EF4-FFF2-40B4-BE49-F238E27FC236}">
                <a16:creationId xmlns:a16="http://schemas.microsoft.com/office/drawing/2014/main" id="{35BABBE9-2FBB-854B-862D-F93E74B2A2DC}"/>
              </a:ext>
            </a:extLst>
          </p:cNvPr>
          <p:cNvSpPr>
            <a:spLocks noGrp="1"/>
          </p:cNvSpPr>
          <p:nvPr>
            <p:ph idx="1"/>
          </p:nvPr>
        </p:nvSpPr>
        <p:spPr/>
        <p:txBody>
          <a:bodyPr/>
          <a:lstStyle/>
          <a:p>
            <a:r>
              <a:rPr lang="en-US" dirty="0"/>
              <a:t>Priority should be given to Task 1 (Data bases), within Task II (Frameworks and data structures) to data modeling, data discovery, and signal processing, and within Task III (Common Software, Training, Standards and Infrastructure) to build systems and code standards.</a:t>
            </a:r>
          </a:p>
          <a:p>
            <a:endParaRPr lang="en-US" dirty="0"/>
          </a:p>
        </p:txBody>
      </p:sp>
      <p:sp>
        <p:nvSpPr>
          <p:cNvPr id="4" name="Date Placeholder 3">
            <a:extLst>
              <a:ext uri="{FF2B5EF4-FFF2-40B4-BE49-F238E27FC236}">
                <a16:creationId xmlns:a16="http://schemas.microsoft.com/office/drawing/2014/main" id="{029D3625-F439-044E-9E42-0143C50F2E69}"/>
              </a:ext>
            </a:extLst>
          </p:cNvPr>
          <p:cNvSpPr>
            <a:spLocks noGrp="1"/>
          </p:cNvSpPr>
          <p:nvPr>
            <p:ph type="dt" sz="half" idx="10"/>
          </p:nvPr>
        </p:nvSpPr>
        <p:spPr/>
        <p:txBody>
          <a:bodyPr/>
          <a:lstStyle/>
          <a:p>
            <a:fld id="{BA519333-D164-C846-ADD0-0B94450A0074}" type="datetime1">
              <a:rPr lang="en-US" smtClean="0"/>
              <a:t>8/29/22</a:t>
            </a:fld>
            <a:endParaRPr lang="en-US"/>
          </a:p>
        </p:txBody>
      </p:sp>
      <p:sp>
        <p:nvSpPr>
          <p:cNvPr id="5" name="Footer Placeholder 4">
            <a:extLst>
              <a:ext uri="{FF2B5EF4-FFF2-40B4-BE49-F238E27FC236}">
                <a16:creationId xmlns:a16="http://schemas.microsoft.com/office/drawing/2014/main" id="{119E20FF-1FB0-174B-8FD0-5EABF1182153}"/>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112060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5309-9099-B642-8178-59509F9206F6}"/>
              </a:ext>
            </a:extLst>
          </p:cNvPr>
          <p:cNvSpPr>
            <a:spLocks noGrp="1"/>
          </p:cNvSpPr>
          <p:nvPr>
            <p:ph type="title"/>
          </p:nvPr>
        </p:nvSpPr>
        <p:spPr/>
        <p:txBody>
          <a:bodyPr/>
          <a:lstStyle/>
          <a:p>
            <a:r>
              <a:rPr lang="en-US" dirty="0"/>
              <a:t>Task I - Databases</a:t>
            </a:r>
          </a:p>
        </p:txBody>
      </p:sp>
      <p:sp>
        <p:nvSpPr>
          <p:cNvPr id="3" name="Content Placeholder 2">
            <a:extLst>
              <a:ext uri="{FF2B5EF4-FFF2-40B4-BE49-F238E27FC236}">
                <a16:creationId xmlns:a16="http://schemas.microsoft.com/office/drawing/2014/main" id="{AE9BBDC5-2D79-CB42-80E3-44719C5CAEB6}"/>
              </a:ext>
            </a:extLst>
          </p:cNvPr>
          <p:cNvSpPr>
            <a:spLocks noGrp="1"/>
          </p:cNvSpPr>
          <p:nvPr>
            <p:ph idx="1"/>
          </p:nvPr>
        </p:nvSpPr>
        <p:spPr/>
        <p:txBody>
          <a:bodyPr>
            <a:normAutofit/>
          </a:bodyPr>
          <a:lstStyle/>
          <a:p>
            <a:r>
              <a:rPr lang="en-US" dirty="0"/>
              <a:t>BNL – Paul Laycock,  Lino Gerlach, conditions database</a:t>
            </a:r>
          </a:p>
          <a:p>
            <a:r>
              <a:rPr lang="en-US" dirty="0"/>
              <a:t>CSU = Norm Buchanan, Ana Paula Vizcaya Hernandez</a:t>
            </a:r>
          </a:p>
          <a:p>
            <a:r>
              <a:rPr lang="en-US" dirty="0"/>
              <a:t>Minnesota – Hajime </a:t>
            </a:r>
            <a:r>
              <a:rPr lang="en-US" dirty="0" err="1"/>
              <a:t>Muramatsu</a:t>
            </a:r>
            <a:r>
              <a:rPr lang="en-US" dirty="0"/>
              <a:t>, Marvin </a:t>
            </a:r>
            <a:r>
              <a:rPr lang="en-US" dirty="0" err="1"/>
              <a:t>Marshak</a:t>
            </a:r>
            <a:r>
              <a:rPr lang="en-US" dirty="0"/>
              <a:t> + </a:t>
            </a:r>
            <a:r>
              <a:rPr lang="en-US" dirty="0">
                <a:solidFill>
                  <a:srgbClr val="C00000"/>
                </a:solidFill>
              </a:rPr>
              <a:t>Alex Wagner</a:t>
            </a:r>
            <a:endParaRPr lang="en-US" b="1" dirty="0">
              <a:solidFill>
                <a:srgbClr val="C00000"/>
              </a:solidFill>
            </a:endParaRPr>
          </a:p>
          <a:p>
            <a:r>
              <a:rPr lang="en-US" dirty="0"/>
              <a:t>FNAL -  Brandon White, Steve White, Igor </a:t>
            </a:r>
            <a:r>
              <a:rPr lang="en-US" dirty="0" err="1"/>
              <a:t>Mandrichenko</a:t>
            </a:r>
            <a:r>
              <a:rPr lang="en-US" dirty="0"/>
              <a:t>, Vladimir </a:t>
            </a:r>
            <a:r>
              <a:rPr lang="en-US" dirty="0" err="1"/>
              <a:t>Podstavkov</a:t>
            </a:r>
            <a:endParaRPr lang="en-US" dirty="0"/>
          </a:p>
          <a:p>
            <a:endParaRPr lang="en-US" dirty="0"/>
          </a:p>
        </p:txBody>
      </p:sp>
      <p:sp>
        <p:nvSpPr>
          <p:cNvPr id="4" name="Date Placeholder 3">
            <a:extLst>
              <a:ext uri="{FF2B5EF4-FFF2-40B4-BE49-F238E27FC236}">
                <a16:creationId xmlns:a16="http://schemas.microsoft.com/office/drawing/2014/main" id="{A2252116-E0FC-BD49-B9BC-7C58A90460C3}"/>
              </a:ext>
            </a:extLst>
          </p:cNvPr>
          <p:cNvSpPr>
            <a:spLocks noGrp="1"/>
          </p:cNvSpPr>
          <p:nvPr>
            <p:ph type="dt" sz="half" idx="10"/>
          </p:nvPr>
        </p:nvSpPr>
        <p:spPr/>
        <p:txBody>
          <a:bodyPr/>
          <a:lstStyle/>
          <a:p>
            <a:fld id="{21A5E106-F102-8B46-AF6E-783A6732EF63}" type="datetime1">
              <a:rPr lang="en-US" smtClean="0"/>
              <a:t>8/29/22</a:t>
            </a:fld>
            <a:endParaRPr lang="en-US"/>
          </a:p>
        </p:txBody>
      </p:sp>
      <p:sp>
        <p:nvSpPr>
          <p:cNvPr id="5" name="Footer Placeholder 4">
            <a:extLst>
              <a:ext uri="{FF2B5EF4-FFF2-40B4-BE49-F238E27FC236}">
                <a16:creationId xmlns:a16="http://schemas.microsoft.com/office/drawing/2014/main" id="{B7EBB4A7-CDE3-D64A-B5E3-35EFB01548B5}"/>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410440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62B7-947E-B742-9507-7B629320C780}"/>
              </a:ext>
            </a:extLst>
          </p:cNvPr>
          <p:cNvSpPr>
            <a:spLocks noGrp="1"/>
          </p:cNvSpPr>
          <p:nvPr>
            <p:ph type="title"/>
          </p:nvPr>
        </p:nvSpPr>
        <p:spPr/>
        <p:txBody>
          <a:bodyPr/>
          <a:lstStyle/>
          <a:p>
            <a:r>
              <a:rPr lang="en-US" dirty="0"/>
              <a:t>Task II - Data model (large and small scale)</a:t>
            </a:r>
          </a:p>
        </p:txBody>
      </p:sp>
      <p:sp>
        <p:nvSpPr>
          <p:cNvPr id="3" name="Content Placeholder 2">
            <a:extLst>
              <a:ext uri="{FF2B5EF4-FFF2-40B4-BE49-F238E27FC236}">
                <a16:creationId xmlns:a16="http://schemas.microsoft.com/office/drawing/2014/main" id="{0BBD80F8-307B-A349-B8DB-FCC23A7C8CB8}"/>
              </a:ext>
            </a:extLst>
          </p:cNvPr>
          <p:cNvSpPr>
            <a:spLocks noGrp="1"/>
          </p:cNvSpPr>
          <p:nvPr>
            <p:ph idx="1"/>
          </p:nvPr>
        </p:nvSpPr>
        <p:spPr/>
        <p:txBody>
          <a:bodyPr/>
          <a:lstStyle/>
          <a:p>
            <a:r>
              <a:rPr lang="en-US" dirty="0"/>
              <a:t>Large Scale (FNAL and BNL)</a:t>
            </a:r>
          </a:p>
          <a:p>
            <a:pPr lvl="1"/>
            <a:r>
              <a:rPr lang="en-US" dirty="0" err="1"/>
              <a:t>MetaCat</a:t>
            </a:r>
            <a:r>
              <a:rPr lang="en-US" dirty="0"/>
              <a:t> (Igor </a:t>
            </a:r>
            <a:r>
              <a:rPr lang="en-US" dirty="0" err="1"/>
              <a:t>Mandrichenko</a:t>
            </a:r>
            <a:r>
              <a:rPr lang="en-US" dirty="0"/>
              <a:t>) </a:t>
            </a:r>
          </a:p>
          <a:p>
            <a:pPr lvl="1"/>
            <a:r>
              <a:rPr lang="en-US" dirty="0"/>
              <a:t>Data Dispatcher (Igor M. , Steve Timm)</a:t>
            </a:r>
          </a:p>
          <a:p>
            <a:pPr lvl="1"/>
            <a:r>
              <a:rPr lang="en-US" dirty="0"/>
              <a:t>Hardware/production systems (Kirby, Ken </a:t>
            </a:r>
            <a:r>
              <a:rPr lang="en-US" dirty="0" err="1"/>
              <a:t>Herner</a:t>
            </a:r>
            <a:r>
              <a:rPr lang="en-US" dirty="0"/>
              <a:t>)</a:t>
            </a:r>
          </a:p>
          <a:p>
            <a:pPr lvl="1"/>
            <a:r>
              <a:rPr lang="en-US" dirty="0" err="1"/>
              <a:t>Rucio</a:t>
            </a:r>
            <a:r>
              <a:rPr lang="en-US" dirty="0"/>
              <a:t> (Doug Benjamin, Steve Timm, Robert Illingworth, FNAL team)</a:t>
            </a:r>
          </a:p>
          <a:p>
            <a:r>
              <a:rPr lang="en-US" dirty="0"/>
              <a:t>Small Scale (ANL, BNL, CSU, FNAL, OSU)</a:t>
            </a:r>
          </a:p>
          <a:p>
            <a:pPr lvl="1"/>
            <a:r>
              <a:rPr lang="en-US" dirty="0"/>
              <a:t>HDF5 and decoding --  </a:t>
            </a:r>
            <a:r>
              <a:rPr lang="en-US" dirty="0" err="1"/>
              <a:t>Barnali</a:t>
            </a:r>
            <a:r>
              <a:rPr lang="en-US" dirty="0"/>
              <a:t> Chowdhury,  Amit </a:t>
            </a:r>
            <a:r>
              <a:rPr lang="en-US" dirty="0" err="1"/>
              <a:t>Bashyal</a:t>
            </a:r>
            <a:r>
              <a:rPr lang="en-US" dirty="0"/>
              <a:t>, Peter Van </a:t>
            </a:r>
            <a:r>
              <a:rPr lang="en-US" dirty="0" err="1"/>
              <a:t>Gemmeren</a:t>
            </a:r>
            <a:r>
              <a:rPr lang="en-US" dirty="0"/>
              <a:t>, Tom Junk, Kurt </a:t>
            </a:r>
            <a:r>
              <a:rPr lang="en-US" dirty="0" err="1"/>
              <a:t>Biery</a:t>
            </a:r>
            <a:r>
              <a:rPr lang="en-US" dirty="0"/>
              <a:t>, Saba, CSU postdocs, Jake </a:t>
            </a:r>
            <a:r>
              <a:rPr lang="en-US" dirty="0" err="1"/>
              <a:t>Calcutt</a:t>
            </a:r>
            <a:r>
              <a:rPr lang="en-US" dirty="0"/>
              <a:t>, David Adams, Brett Viren, Doug Benjamin</a:t>
            </a:r>
          </a:p>
          <a:p>
            <a:pPr marL="0" indent="0">
              <a:buNone/>
            </a:pPr>
            <a:endParaRPr lang="en-US" dirty="0"/>
          </a:p>
          <a:p>
            <a:pPr marL="0" indent="0">
              <a:buNone/>
            </a:pPr>
            <a:endParaRPr lang="en-US" b="1"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D738202E-4E7C-1D47-BDC6-1AA4469E1DDF}"/>
              </a:ext>
            </a:extLst>
          </p:cNvPr>
          <p:cNvSpPr>
            <a:spLocks noGrp="1"/>
          </p:cNvSpPr>
          <p:nvPr>
            <p:ph type="dt" sz="half" idx="10"/>
          </p:nvPr>
        </p:nvSpPr>
        <p:spPr/>
        <p:txBody>
          <a:bodyPr/>
          <a:lstStyle/>
          <a:p>
            <a:fld id="{A9F5EAF4-55EE-DB43-B259-B8145A02711A}" type="datetime1">
              <a:rPr lang="en-US" smtClean="0"/>
              <a:t>8/29/22</a:t>
            </a:fld>
            <a:endParaRPr lang="en-US"/>
          </a:p>
        </p:txBody>
      </p:sp>
      <p:sp>
        <p:nvSpPr>
          <p:cNvPr id="5" name="Footer Placeholder 4">
            <a:extLst>
              <a:ext uri="{FF2B5EF4-FFF2-40B4-BE49-F238E27FC236}">
                <a16:creationId xmlns:a16="http://schemas.microsoft.com/office/drawing/2014/main" id="{0E8058A3-EF4A-BE46-AD52-6D33F753F205}"/>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77962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109A-2AC4-5743-BD9B-BE18109EFB68}"/>
              </a:ext>
            </a:extLst>
          </p:cNvPr>
          <p:cNvSpPr>
            <a:spLocks noGrp="1"/>
          </p:cNvSpPr>
          <p:nvPr>
            <p:ph type="title"/>
          </p:nvPr>
        </p:nvSpPr>
        <p:spPr/>
        <p:txBody>
          <a:bodyPr/>
          <a:lstStyle/>
          <a:p>
            <a:r>
              <a:rPr lang="en-US" dirty="0"/>
              <a:t>Frameworks</a:t>
            </a:r>
          </a:p>
        </p:txBody>
      </p:sp>
      <p:sp>
        <p:nvSpPr>
          <p:cNvPr id="3" name="Content Placeholder 2">
            <a:extLst>
              <a:ext uri="{FF2B5EF4-FFF2-40B4-BE49-F238E27FC236}">
                <a16:creationId xmlns:a16="http://schemas.microsoft.com/office/drawing/2014/main" id="{6FD00424-FCF4-B742-B863-6A7470D5AD19}"/>
              </a:ext>
            </a:extLst>
          </p:cNvPr>
          <p:cNvSpPr>
            <a:spLocks noGrp="1"/>
          </p:cNvSpPr>
          <p:nvPr>
            <p:ph idx="1"/>
          </p:nvPr>
        </p:nvSpPr>
        <p:spPr/>
        <p:txBody>
          <a:bodyPr>
            <a:normAutofit/>
          </a:bodyPr>
          <a:lstStyle/>
          <a:p>
            <a:r>
              <a:rPr lang="en-US" dirty="0"/>
              <a:t>This is intertwined with event model and with ND integration</a:t>
            </a:r>
          </a:p>
          <a:p>
            <a:pPr lvl="1"/>
            <a:r>
              <a:rPr lang="en-US" dirty="0"/>
              <a:t>FNAL ( Kyle </a:t>
            </a:r>
            <a:r>
              <a:rPr lang="en-US" dirty="0" err="1"/>
              <a:t>Knoepfel</a:t>
            </a:r>
            <a:r>
              <a:rPr lang="en-US" dirty="0"/>
              <a:t>, Chris Jones, Andrew Norman and Tom Junk)</a:t>
            </a:r>
          </a:p>
          <a:p>
            <a:pPr lvl="1"/>
            <a:r>
              <a:rPr lang="en-US" dirty="0"/>
              <a:t>BNL (Paul Laycock, Brett Viren)</a:t>
            </a:r>
          </a:p>
          <a:p>
            <a:pPr lvl="1"/>
            <a:r>
              <a:rPr lang="en-US" dirty="0"/>
              <a:t>Argonne (</a:t>
            </a:r>
            <a:r>
              <a:rPr lang="en-US" dirty="0" err="1"/>
              <a:t>Barnali</a:t>
            </a:r>
            <a:r>
              <a:rPr lang="en-US" dirty="0"/>
              <a:t> Chowdhury and Amit </a:t>
            </a:r>
            <a:r>
              <a:rPr lang="en-US" dirty="0" err="1"/>
              <a:t>Bashyal</a:t>
            </a:r>
            <a:r>
              <a:rPr lang="en-US" dirty="0"/>
              <a:t>) </a:t>
            </a:r>
          </a:p>
          <a:p>
            <a:pPr lvl="1"/>
            <a:r>
              <a:rPr lang="en-US" dirty="0"/>
              <a:t>OSU (Jake </a:t>
            </a:r>
            <a:r>
              <a:rPr lang="en-US" dirty="0" err="1"/>
              <a:t>Calcutt</a:t>
            </a:r>
            <a:r>
              <a:rPr lang="en-US" dirty="0"/>
              <a:t>) </a:t>
            </a:r>
          </a:p>
          <a:p>
            <a:pPr lvl="1"/>
            <a:r>
              <a:rPr lang="en-US" dirty="0"/>
              <a:t>CSU  </a:t>
            </a:r>
          </a:p>
          <a:p>
            <a:pPr lvl="1"/>
            <a:r>
              <a:rPr lang="en-US" dirty="0"/>
              <a:t>WSU ( ND integration)</a:t>
            </a:r>
          </a:p>
          <a:p>
            <a:pPr lvl="1"/>
            <a:r>
              <a:rPr lang="en-US" dirty="0" err="1"/>
              <a:t>Wirecell</a:t>
            </a:r>
            <a:r>
              <a:rPr lang="en-US" dirty="0"/>
              <a:t> people</a:t>
            </a:r>
          </a:p>
        </p:txBody>
      </p:sp>
      <p:sp>
        <p:nvSpPr>
          <p:cNvPr id="4" name="Date Placeholder 3">
            <a:extLst>
              <a:ext uri="{FF2B5EF4-FFF2-40B4-BE49-F238E27FC236}">
                <a16:creationId xmlns:a16="http://schemas.microsoft.com/office/drawing/2014/main" id="{11960A12-7630-6646-BB5D-D6994183BA1E}"/>
              </a:ext>
            </a:extLst>
          </p:cNvPr>
          <p:cNvSpPr>
            <a:spLocks noGrp="1"/>
          </p:cNvSpPr>
          <p:nvPr>
            <p:ph type="dt" sz="half" idx="10"/>
          </p:nvPr>
        </p:nvSpPr>
        <p:spPr/>
        <p:txBody>
          <a:bodyPr/>
          <a:lstStyle/>
          <a:p>
            <a:fld id="{F80EF8AE-7494-9742-A8C9-D05EF077DE20}" type="datetime1">
              <a:rPr lang="en-US" smtClean="0"/>
              <a:t>8/29/22</a:t>
            </a:fld>
            <a:endParaRPr lang="en-US"/>
          </a:p>
        </p:txBody>
      </p:sp>
      <p:sp>
        <p:nvSpPr>
          <p:cNvPr id="5" name="Footer Placeholder 4">
            <a:extLst>
              <a:ext uri="{FF2B5EF4-FFF2-40B4-BE49-F238E27FC236}">
                <a16:creationId xmlns:a16="http://schemas.microsoft.com/office/drawing/2014/main" id="{FD4F56DC-0362-3C4B-A1E3-446BB72B95FC}"/>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245392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6578-2C32-0F42-BD5D-EA3E68AE6317}"/>
              </a:ext>
            </a:extLst>
          </p:cNvPr>
          <p:cNvSpPr>
            <a:spLocks noGrp="1"/>
          </p:cNvSpPr>
          <p:nvPr>
            <p:ph type="title"/>
          </p:nvPr>
        </p:nvSpPr>
        <p:spPr/>
        <p:txBody>
          <a:bodyPr/>
          <a:lstStyle/>
          <a:p>
            <a:r>
              <a:rPr lang="en-US" dirty="0"/>
              <a:t>Task III Code management/build systems/standards</a:t>
            </a:r>
          </a:p>
        </p:txBody>
      </p:sp>
      <p:sp>
        <p:nvSpPr>
          <p:cNvPr id="3" name="Content Placeholder 2">
            <a:extLst>
              <a:ext uri="{FF2B5EF4-FFF2-40B4-BE49-F238E27FC236}">
                <a16:creationId xmlns:a16="http://schemas.microsoft.com/office/drawing/2014/main" id="{3F3FC931-7920-8740-B15D-F3B2A517ED0D}"/>
              </a:ext>
            </a:extLst>
          </p:cNvPr>
          <p:cNvSpPr>
            <a:spLocks noGrp="1"/>
          </p:cNvSpPr>
          <p:nvPr>
            <p:ph idx="1"/>
          </p:nvPr>
        </p:nvSpPr>
        <p:spPr/>
        <p:txBody>
          <a:bodyPr/>
          <a:lstStyle/>
          <a:p>
            <a:r>
              <a:rPr lang="en-US" dirty="0"/>
              <a:t>Code management and documentation</a:t>
            </a:r>
          </a:p>
          <a:p>
            <a:pPr lvl="1"/>
            <a:r>
              <a:rPr lang="en-US" dirty="0"/>
              <a:t>Tom Junk</a:t>
            </a:r>
            <a:r>
              <a:rPr lang="en-US" b="1" dirty="0"/>
              <a:t>, </a:t>
            </a:r>
            <a:r>
              <a:rPr lang="en-US" dirty="0"/>
              <a:t>Jake </a:t>
            </a:r>
            <a:r>
              <a:rPr lang="en-US" dirty="0" err="1"/>
              <a:t>Calcutt</a:t>
            </a:r>
            <a:r>
              <a:rPr lang="en-US" dirty="0"/>
              <a:t>, David Adams</a:t>
            </a:r>
          </a:p>
          <a:p>
            <a:r>
              <a:rPr lang="en-US" dirty="0"/>
              <a:t>ND integration </a:t>
            </a:r>
          </a:p>
          <a:p>
            <a:pPr lvl="1"/>
            <a:r>
              <a:rPr lang="en-US" dirty="0"/>
              <a:t>Michael </a:t>
            </a:r>
            <a:r>
              <a:rPr lang="en-US" dirty="0" err="1"/>
              <a:t>Muether</a:t>
            </a:r>
            <a:r>
              <a:rPr lang="en-US" dirty="0"/>
              <a:t>, </a:t>
            </a:r>
            <a:r>
              <a:rPr lang="en-US" dirty="0">
                <a:solidFill>
                  <a:srgbClr val="C00000"/>
                </a:solidFill>
              </a:rPr>
              <a:t>Palash Roy</a:t>
            </a:r>
          </a:p>
          <a:p>
            <a:r>
              <a:rPr lang="en-US" dirty="0"/>
              <a:t>Ongoing training and documentation work</a:t>
            </a:r>
          </a:p>
          <a:p>
            <a:pPr lvl="1"/>
            <a:r>
              <a:rPr lang="en-US" dirty="0"/>
              <a:t>Ken </a:t>
            </a:r>
            <a:r>
              <a:rPr lang="en-US" dirty="0" err="1"/>
              <a:t>Herner</a:t>
            </a:r>
            <a:r>
              <a:rPr lang="en-US" dirty="0"/>
              <a:t>, Claire David, Mike Kirby, Tom Junk …  and Dave DeMuth</a:t>
            </a:r>
          </a:p>
          <a:p>
            <a:pPr lvl="1"/>
            <a:r>
              <a:rPr lang="en-US" dirty="0"/>
              <a:t>HMS is now part of a second DOE graduate training grant! </a:t>
            </a:r>
          </a:p>
          <a:p>
            <a:pPr marL="457200" lvl="1" indent="0">
              <a:buNone/>
            </a:pPr>
            <a:r>
              <a:rPr lang="en-US" dirty="0"/>
              <a:t> </a:t>
            </a:r>
          </a:p>
          <a:p>
            <a:pPr marL="0" indent="0">
              <a:buNone/>
            </a:pPr>
            <a:endParaRPr lang="en-US" dirty="0"/>
          </a:p>
        </p:txBody>
      </p:sp>
      <p:sp>
        <p:nvSpPr>
          <p:cNvPr id="4" name="Date Placeholder 3">
            <a:extLst>
              <a:ext uri="{FF2B5EF4-FFF2-40B4-BE49-F238E27FC236}">
                <a16:creationId xmlns:a16="http://schemas.microsoft.com/office/drawing/2014/main" id="{7CBD1091-B8CC-4441-8B9A-36715C889AA5}"/>
              </a:ext>
            </a:extLst>
          </p:cNvPr>
          <p:cNvSpPr>
            <a:spLocks noGrp="1"/>
          </p:cNvSpPr>
          <p:nvPr>
            <p:ph type="dt" sz="half" idx="10"/>
          </p:nvPr>
        </p:nvSpPr>
        <p:spPr/>
        <p:txBody>
          <a:bodyPr/>
          <a:lstStyle/>
          <a:p>
            <a:fld id="{65EC40EF-3DDF-8342-8C95-652C9E081354}" type="datetime1">
              <a:rPr lang="en-US" smtClean="0"/>
              <a:t>8/29/22</a:t>
            </a:fld>
            <a:endParaRPr lang="en-US"/>
          </a:p>
        </p:txBody>
      </p:sp>
      <p:sp>
        <p:nvSpPr>
          <p:cNvPr id="5" name="Footer Placeholder 4">
            <a:extLst>
              <a:ext uri="{FF2B5EF4-FFF2-40B4-BE49-F238E27FC236}">
                <a16:creationId xmlns:a16="http://schemas.microsoft.com/office/drawing/2014/main" id="{D762CCC6-FA68-0E48-8EDB-AC0F1AAB70B5}"/>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412833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B0757-6CDD-8307-12FC-97FFB065E3FD}"/>
              </a:ext>
            </a:extLst>
          </p:cNvPr>
          <p:cNvSpPr>
            <a:spLocks noGrp="1"/>
          </p:cNvSpPr>
          <p:nvPr>
            <p:ph type="title"/>
          </p:nvPr>
        </p:nvSpPr>
        <p:spPr/>
        <p:txBody>
          <a:bodyPr/>
          <a:lstStyle/>
          <a:p>
            <a:r>
              <a:rPr lang="en-US" dirty="0"/>
              <a:t>Overall organization of DUNE offline</a:t>
            </a:r>
          </a:p>
        </p:txBody>
      </p:sp>
      <p:sp>
        <p:nvSpPr>
          <p:cNvPr id="8" name="Text Placeholder 7">
            <a:extLst>
              <a:ext uri="{FF2B5EF4-FFF2-40B4-BE49-F238E27FC236}">
                <a16:creationId xmlns:a16="http://schemas.microsoft.com/office/drawing/2014/main" id="{C81CD825-5ACB-AA32-D04B-7E716D74C0F5}"/>
              </a:ext>
            </a:extLst>
          </p:cNvPr>
          <p:cNvSpPr>
            <a:spLocks noGrp="1"/>
          </p:cNvSpPr>
          <p:nvPr>
            <p:ph type="body" idx="4294967295"/>
          </p:nvPr>
        </p:nvSpPr>
        <p:spPr>
          <a:xfrm>
            <a:off x="8163574" y="1870254"/>
            <a:ext cx="3200400" cy="823913"/>
          </a:xfrm>
          <a:solidFill>
            <a:schemeClr val="accent2">
              <a:lumMod val="75000"/>
            </a:schemeClr>
          </a:solidFill>
        </p:spPr>
        <p:txBody>
          <a:bodyPr anchor="ctr" anchorCtr="1"/>
          <a:lstStyle/>
          <a:p>
            <a:r>
              <a:rPr lang="en-US" dirty="0">
                <a:solidFill>
                  <a:schemeClr val="bg1"/>
                </a:solidFill>
              </a:rPr>
              <a:t>Collaboration</a:t>
            </a:r>
          </a:p>
        </p:txBody>
      </p:sp>
      <p:sp>
        <p:nvSpPr>
          <p:cNvPr id="13" name="Text Placeholder 7">
            <a:extLst>
              <a:ext uri="{FF2B5EF4-FFF2-40B4-BE49-F238E27FC236}">
                <a16:creationId xmlns:a16="http://schemas.microsoft.com/office/drawing/2014/main" id="{705FE29E-E2B2-23F9-9673-EED39087BB05}"/>
              </a:ext>
            </a:extLst>
          </p:cNvPr>
          <p:cNvSpPr txBox="1">
            <a:spLocks/>
          </p:cNvSpPr>
          <p:nvPr/>
        </p:nvSpPr>
        <p:spPr>
          <a:xfrm>
            <a:off x="4597200" y="1870255"/>
            <a:ext cx="3200400" cy="823912"/>
          </a:xfrm>
          <a:prstGeom prst="rect">
            <a:avLst/>
          </a:prstGeom>
          <a:solidFill>
            <a:schemeClr val="accent2">
              <a:lumMod val="75000"/>
            </a:schemeClr>
          </a:solidFill>
        </p:spPr>
        <p:txBody>
          <a:bodyPr vert="horz" lIns="91440" tIns="45720" rIns="91440" bIns="45720" rtlCol="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1"/>
                </a:solidFill>
              </a:rPr>
              <a:t>Sites</a:t>
            </a:r>
          </a:p>
        </p:txBody>
      </p:sp>
      <p:sp>
        <p:nvSpPr>
          <p:cNvPr id="14" name="Text Placeholder 7">
            <a:extLst>
              <a:ext uri="{FF2B5EF4-FFF2-40B4-BE49-F238E27FC236}">
                <a16:creationId xmlns:a16="http://schemas.microsoft.com/office/drawing/2014/main" id="{49428C11-1A5F-BBAD-CFA9-5D576D4D5E2F}"/>
              </a:ext>
            </a:extLst>
          </p:cNvPr>
          <p:cNvSpPr txBox="1">
            <a:spLocks/>
          </p:cNvSpPr>
          <p:nvPr/>
        </p:nvSpPr>
        <p:spPr>
          <a:xfrm>
            <a:off x="1030825" y="1870255"/>
            <a:ext cx="3200400" cy="823912"/>
          </a:xfrm>
          <a:prstGeom prst="rect">
            <a:avLst/>
          </a:prstGeom>
          <a:solidFill>
            <a:schemeClr val="accent2">
              <a:lumMod val="75000"/>
            </a:schemeClr>
          </a:solidFill>
        </p:spPr>
        <p:txBody>
          <a:bodyPr vert="horz" lIns="91440" tIns="45720" rIns="91440" bIns="45720" rtlCol="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1"/>
                </a:solidFill>
              </a:rPr>
              <a:t>Consortium</a:t>
            </a:r>
          </a:p>
        </p:txBody>
      </p:sp>
      <p:sp>
        <p:nvSpPr>
          <p:cNvPr id="17" name="TextBox 16">
            <a:extLst>
              <a:ext uri="{FF2B5EF4-FFF2-40B4-BE49-F238E27FC236}">
                <a16:creationId xmlns:a16="http://schemas.microsoft.com/office/drawing/2014/main" id="{855CE1BB-DD1C-ABD7-67A1-72B74C5D560D}"/>
              </a:ext>
            </a:extLst>
          </p:cNvPr>
          <p:cNvSpPr txBox="1"/>
          <p:nvPr/>
        </p:nvSpPr>
        <p:spPr>
          <a:xfrm>
            <a:off x="8163574" y="2873734"/>
            <a:ext cx="3127418" cy="2031325"/>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dirty="0"/>
              <a:t>Algorithms</a:t>
            </a:r>
          </a:p>
          <a:p>
            <a:pPr marL="285750" indent="-285750">
              <a:buFont typeface="Arial" panose="020B0604020202020204" pitchFamily="34" charset="0"/>
              <a:buChar char="•"/>
            </a:pPr>
            <a:r>
              <a:rPr lang="en-US" dirty="0"/>
              <a:t>Operations help</a:t>
            </a:r>
          </a:p>
          <a:p>
            <a:pPr marL="285750" indent="-285750">
              <a:buFont typeface="Arial" panose="020B0604020202020204" pitchFamily="34" charset="0"/>
              <a:buChar char="•"/>
            </a:pPr>
            <a:r>
              <a:rPr lang="en-US" dirty="0"/>
              <a:t>User support</a:t>
            </a:r>
          </a:p>
          <a:p>
            <a:pPr marL="285750" indent="-285750">
              <a:buFont typeface="Arial" panose="020B0604020202020204" pitchFamily="34" charset="0"/>
              <a:buChar char="•"/>
            </a:pPr>
            <a:r>
              <a:rPr lang="en-US" dirty="0"/>
              <a:t>Production group</a:t>
            </a:r>
          </a:p>
          <a:p>
            <a:pPr marL="285750" indent="-285750">
              <a:buFont typeface="Arial" panose="020B0604020202020204" pitchFamily="34" charset="0"/>
              <a:buChar char="•"/>
            </a:pPr>
            <a:r>
              <a:rPr lang="en-US" dirty="0"/>
              <a:t>Validation</a:t>
            </a:r>
          </a:p>
          <a:p>
            <a:pPr marL="285750" indent="-285750">
              <a:buFont typeface="Arial" panose="020B0604020202020204" pitchFamily="34" charset="0"/>
              <a:buChar char="•"/>
            </a:pPr>
            <a:r>
              <a:rPr lang="en-US" dirty="0"/>
              <a:t>Calibrations</a:t>
            </a:r>
          </a:p>
          <a:p>
            <a:pPr marL="285750" indent="-285750">
              <a:buFont typeface="Arial" panose="020B0604020202020204" pitchFamily="34" charset="0"/>
              <a:buChar char="•"/>
            </a:pPr>
            <a:r>
              <a:rPr lang="en-US" dirty="0"/>
              <a:t>New ideas</a:t>
            </a:r>
          </a:p>
        </p:txBody>
      </p:sp>
      <p:sp>
        <p:nvSpPr>
          <p:cNvPr id="18" name="TextBox 17">
            <a:extLst>
              <a:ext uri="{FF2B5EF4-FFF2-40B4-BE49-F238E27FC236}">
                <a16:creationId xmlns:a16="http://schemas.microsoft.com/office/drawing/2014/main" id="{80932166-31B9-0403-3DCB-BD81CAF1D9D4}"/>
              </a:ext>
            </a:extLst>
          </p:cNvPr>
          <p:cNvSpPr txBox="1"/>
          <p:nvPr/>
        </p:nvSpPr>
        <p:spPr>
          <a:xfrm>
            <a:off x="1030824" y="2873734"/>
            <a:ext cx="3200399" cy="2031325"/>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dirty="0"/>
              <a:t>Project management</a:t>
            </a:r>
          </a:p>
          <a:p>
            <a:pPr marL="285750" indent="-285750">
              <a:buFont typeface="Arial" panose="020B0604020202020204" pitchFamily="34" charset="0"/>
              <a:buChar char="•"/>
            </a:pPr>
            <a:r>
              <a:rPr lang="en-US" dirty="0"/>
              <a:t>Core software development</a:t>
            </a:r>
          </a:p>
          <a:p>
            <a:pPr marL="285750" indent="-285750">
              <a:buFont typeface="Arial" panose="020B0604020202020204" pitchFamily="34" charset="0"/>
              <a:buChar char="•"/>
            </a:pPr>
            <a:r>
              <a:rPr lang="en-US" dirty="0"/>
              <a:t>Core operations</a:t>
            </a:r>
          </a:p>
          <a:p>
            <a:pPr marL="285750" indent="-285750">
              <a:buFont typeface="Arial" panose="020B0604020202020204" pitchFamily="34" charset="0"/>
              <a:buChar char="•"/>
            </a:pPr>
            <a:r>
              <a:rPr lang="en-US" dirty="0"/>
              <a:t>Interfaces to DUNE consortia</a:t>
            </a:r>
          </a:p>
          <a:p>
            <a:pPr marL="285750" indent="-285750">
              <a:buFont typeface="Arial" panose="020B0604020202020204" pitchFamily="34" charset="0"/>
              <a:buChar char="•"/>
            </a:pPr>
            <a:r>
              <a:rPr lang="en-US" dirty="0"/>
              <a:t>Interfaces to other projects</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User support</a:t>
            </a:r>
          </a:p>
        </p:txBody>
      </p:sp>
      <p:sp>
        <p:nvSpPr>
          <p:cNvPr id="19" name="TextBox 18">
            <a:extLst>
              <a:ext uri="{FF2B5EF4-FFF2-40B4-BE49-F238E27FC236}">
                <a16:creationId xmlns:a16="http://schemas.microsoft.com/office/drawing/2014/main" id="{FE68390A-92A6-B1DA-7B2B-894CFD6656CF}"/>
              </a:ext>
            </a:extLst>
          </p:cNvPr>
          <p:cNvSpPr txBox="1"/>
          <p:nvPr/>
        </p:nvSpPr>
        <p:spPr>
          <a:xfrm>
            <a:off x="4597199" y="2873734"/>
            <a:ext cx="3200399" cy="923330"/>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dirty="0"/>
              <a:t>Storage</a:t>
            </a:r>
          </a:p>
          <a:p>
            <a:pPr marL="285750" indent="-285750">
              <a:buFont typeface="Arial" panose="020B0604020202020204" pitchFamily="34" charset="0"/>
              <a:buChar char="•"/>
            </a:pPr>
            <a:r>
              <a:rPr lang="en-US" dirty="0"/>
              <a:t>CPU</a:t>
            </a:r>
          </a:p>
          <a:p>
            <a:pPr marL="285750" indent="-285750">
              <a:buFont typeface="Arial" panose="020B0604020202020204" pitchFamily="34" charset="0"/>
              <a:buChar char="•"/>
            </a:pPr>
            <a:r>
              <a:rPr lang="en-US" dirty="0"/>
              <a:t>Networking</a:t>
            </a:r>
          </a:p>
        </p:txBody>
      </p:sp>
      <p:sp>
        <p:nvSpPr>
          <p:cNvPr id="4" name="Date Placeholder 3">
            <a:extLst>
              <a:ext uri="{FF2B5EF4-FFF2-40B4-BE49-F238E27FC236}">
                <a16:creationId xmlns:a16="http://schemas.microsoft.com/office/drawing/2014/main" id="{1CE73343-E70E-D018-30A7-9FEFCDC03AA8}"/>
              </a:ext>
            </a:extLst>
          </p:cNvPr>
          <p:cNvSpPr>
            <a:spLocks noGrp="1"/>
          </p:cNvSpPr>
          <p:nvPr>
            <p:ph type="dt" sz="half" idx="10"/>
          </p:nvPr>
        </p:nvSpPr>
        <p:spPr/>
        <p:txBody>
          <a:bodyPr/>
          <a:lstStyle/>
          <a:p>
            <a:fld id="{5D1B25F9-953E-9845-9D39-986E336B884B}" type="datetime1">
              <a:rPr lang="en-US" smtClean="0"/>
              <a:t>8/29/22</a:t>
            </a:fld>
            <a:endParaRPr lang="en-US"/>
          </a:p>
        </p:txBody>
      </p:sp>
      <p:sp>
        <p:nvSpPr>
          <p:cNvPr id="5" name="Footer Placeholder 4">
            <a:extLst>
              <a:ext uri="{FF2B5EF4-FFF2-40B4-BE49-F238E27FC236}">
                <a16:creationId xmlns:a16="http://schemas.microsoft.com/office/drawing/2014/main" id="{3FCB769B-CFFD-EEC2-4DE5-965C95C01CDA}"/>
              </a:ext>
            </a:extLst>
          </p:cNvPr>
          <p:cNvSpPr>
            <a:spLocks noGrp="1"/>
          </p:cNvSpPr>
          <p:nvPr>
            <p:ph type="ftr" sz="quarter" idx="11"/>
          </p:nvPr>
        </p:nvSpPr>
        <p:spPr/>
        <p:txBody>
          <a:bodyPr/>
          <a:lstStyle/>
          <a:p>
            <a:r>
              <a:rPr lang="en-US"/>
              <a:t>US Computing Consortium Meeting</a:t>
            </a:r>
          </a:p>
        </p:txBody>
      </p:sp>
    </p:spTree>
    <p:extLst>
      <p:ext uri="{BB962C8B-B14F-4D97-AF65-F5344CB8AC3E}">
        <p14:creationId xmlns:p14="http://schemas.microsoft.com/office/powerpoint/2010/main" val="3962514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12551</TotalTime>
  <Words>1198</Words>
  <Application>Microsoft Macintosh PowerPoint</Application>
  <PresentationFormat>Widescreen</PresentationFormat>
  <Paragraphs>190</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vt:lpstr>
      <vt:lpstr>Lucida Grande</vt:lpstr>
      <vt:lpstr>Office Theme</vt:lpstr>
      <vt:lpstr>Computing Consortium Organization</vt:lpstr>
      <vt:lpstr>Now 2 - ½ day workshops</vt:lpstr>
      <vt:lpstr>US Consortium – (why we are here today)</vt:lpstr>
      <vt:lpstr>DOE guidance</vt:lpstr>
      <vt:lpstr>Task I - Databases</vt:lpstr>
      <vt:lpstr>Task II - Data model (large and small scale)</vt:lpstr>
      <vt:lpstr>Frameworks</vt:lpstr>
      <vt:lpstr>Task III Code management/build systems/standards</vt:lpstr>
      <vt:lpstr>Overall organization of DUNE offline</vt:lpstr>
      <vt:lpstr>What problems are we trying to solve</vt:lpstr>
      <vt:lpstr>DUNE FD-Data for Supernova </vt:lpstr>
      <vt:lpstr>Distributed computing model</vt:lpstr>
      <vt:lpstr>CDR - Resource estimates to 2025</vt:lpstr>
      <vt:lpstr>Longer term projections</vt:lpstr>
      <vt:lpstr>PowerPoint Presentation</vt:lpstr>
      <vt:lpstr>Last 2 years Memory use</vt:lpstr>
      <vt:lpstr>Last 2 years, CPU request use </vt:lpstr>
      <vt:lpstr>Storage at FNAL</vt:lpstr>
      <vt:lpstr>Storage at FNAL</vt:lpstr>
      <vt:lpstr>Moving Data to Europe</vt:lpstr>
      <vt:lpstr>PowerPoint Presentation</vt:lpstr>
      <vt:lpstr>PowerPoint Presentation</vt:lpstr>
      <vt:lpstr>PowerPoint Presentation</vt:lpstr>
      <vt:lpstr>FTE estimate.  Does not include shared facility (storage etc.) costs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Consortium Organization</dc:title>
  <dc:subject/>
  <dc:creator>Schellman, Heidi</dc:creator>
  <cp:keywords/>
  <dc:description/>
  <cp:lastModifiedBy>Microsoft Office User</cp:lastModifiedBy>
  <cp:revision>28</cp:revision>
  <cp:lastPrinted>2022-08-29T22:50:02Z</cp:lastPrinted>
  <dcterms:created xsi:type="dcterms:W3CDTF">2021-10-28T18:58:12Z</dcterms:created>
  <dcterms:modified xsi:type="dcterms:W3CDTF">2022-08-29T22:50:03Z</dcterms:modified>
  <cp:category/>
</cp:coreProperties>
</file>