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1" r:id="rId2"/>
  </p:sldMasterIdLst>
  <p:notesMasterIdLst>
    <p:notesMasterId r:id="rId13"/>
  </p:notesMasterIdLst>
  <p:handoutMasterIdLst>
    <p:handoutMasterId r:id="rId14"/>
  </p:handoutMasterIdLst>
  <p:sldIdLst>
    <p:sldId id="256" r:id="rId3"/>
    <p:sldId id="258" r:id="rId4"/>
    <p:sldId id="259" r:id="rId5"/>
    <p:sldId id="261" r:id="rId6"/>
    <p:sldId id="260" r:id="rId7"/>
    <p:sldId id="263" r:id="rId8"/>
    <p:sldId id="262" r:id="rId9"/>
    <p:sldId id="265" r:id="rId10"/>
    <p:sldId id="266" r:id="rId11"/>
    <p:sldId id="264" r:id="rId12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204">
          <p15:clr>
            <a:srgbClr val="A4A3A4"/>
          </p15:clr>
        </p15:guide>
        <p15:guide id="2" orient="horz" pos="476">
          <p15:clr>
            <a:srgbClr val="A4A3A4"/>
          </p15:clr>
        </p15:guide>
        <p15:guide id="3" orient="horz" pos="1443">
          <p15:clr>
            <a:srgbClr val="A4A3A4"/>
          </p15:clr>
        </p15:guide>
        <p15:guide id="4" orient="horz" pos="966">
          <p15:clr>
            <a:srgbClr val="A4A3A4"/>
          </p15:clr>
        </p15:guide>
        <p15:guide id="5" orient="horz" pos="1876">
          <p15:clr>
            <a:srgbClr val="A4A3A4"/>
          </p15:clr>
        </p15:guide>
        <p15:guide id="6" orient="horz" pos="3616">
          <p15:clr>
            <a:srgbClr val="A4A3A4"/>
          </p15:clr>
        </p15:guide>
        <p15:guide id="7" pos="2190">
          <p15:clr>
            <a:srgbClr val="A4A3A4"/>
          </p15:clr>
        </p15:guide>
        <p15:guide id="8" pos="2188">
          <p15:clr>
            <a:srgbClr val="A4A3A4"/>
          </p15:clr>
        </p15:guide>
        <p15:guide id="9" pos="5026">
          <p15:clr>
            <a:srgbClr val="A4A3A4"/>
          </p15:clr>
        </p15:guide>
        <p15:guide id="10" pos="2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5125"/>
    <a:srgbClr val="F37C23"/>
    <a:srgbClr val="3C5A77"/>
    <a:srgbClr val="BC5F2B"/>
    <a:srgbClr val="32547A"/>
    <a:srgbClr val="B8561A"/>
    <a:srgbClr val="B65A1F"/>
    <a:srgbClr val="5680AB"/>
    <a:srgbClr val="7A7A7A"/>
    <a:srgbClr val="6FA8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00" autoAdjust="0"/>
    <p:restoredTop sz="96327"/>
  </p:normalViewPr>
  <p:slideViewPr>
    <p:cSldViewPr snapToGrid="0" snapToObjects="1">
      <p:cViewPr varScale="1">
        <p:scale>
          <a:sx n="128" d="100"/>
          <a:sy n="128" d="100"/>
        </p:scale>
        <p:origin x="2056" y="176"/>
      </p:cViewPr>
      <p:guideLst>
        <p:guide orient="horz" pos="4204"/>
        <p:guide orient="horz" pos="476"/>
        <p:guide orient="horz" pos="1443"/>
        <p:guide orient="horz" pos="966"/>
        <p:guide orient="horz" pos="1876"/>
        <p:guide orient="horz" pos="3616"/>
        <p:guide pos="2190"/>
        <p:guide pos="2188"/>
        <p:guide pos="5026"/>
        <p:guide pos="2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B589245-636E-234E-BFAD-9607949806CA}" type="datetimeFigureOut">
              <a:rPr lang="en-US"/>
              <a:pPr>
                <a:defRPr/>
              </a:pPr>
              <a:t>8/29/22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62F3B233-32CA-1B4D-AFEE-D703F5CA5C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2863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129BCED8-DCF3-A94B-99F8-D2FB79A8911E}" type="datetimeFigureOut">
              <a:rPr lang="en-US"/>
              <a:pPr>
                <a:defRPr/>
              </a:pPr>
              <a:t>8/29/22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EEA82294-BF3E-954A-9E49-35D72A5F00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74185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Geneva" charset="0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30416"/>
            <a:ext cx="8218488" cy="1143000"/>
          </a:xfrm>
          <a:prstGeom prst="rect">
            <a:avLst/>
          </a:prstGeom>
        </p:spPr>
        <p:txBody>
          <a:bodyPr vert="horz" lIns="0" tIns="0" rIns="0" bIns="0" anchor="b" anchorCtr="0"/>
          <a:lstStyle>
            <a:lvl1pPr algn="l">
              <a:defRPr sz="3200" b="1" i="0" baseline="0">
                <a:solidFill>
                  <a:srgbClr val="E95125"/>
                </a:solidFill>
                <a:latin typeface="Helvetica"/>
                <a:cs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54025" y="2696827"/>
            <a:ext cx="8221663" cy="1721069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FontTx/>
              <a:buNone/>
              <a:defRPr sz="2200" b="0" i="0" baseline="0">
                <a:solidFill>
                  <a:srgbClr val="E95125"/>
                </a:solidFill>
                <a:latin typeface="Helvetica"/>
                <a:cs typeface="Helvetica"/>
              </a:defRPr>
            </a:lvl1pPr>
            <a:lvl2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2pPr>
            <a:lvl3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3pPr>
            <a:lvl4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4pPr>
            <a:lvl5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1108" y="6038535"/>
            <a:ext cx="2374959" cy="448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2023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54026" y="462518"/>
            <a:ext cx="8229600" cy="647102"/>
          </a:xfrm>
          <a:prstGeom prst="rect">
            <a:avLst/>
          </a:prstGeom>
        </p:spPr>
        <p:txBody>
          <a:bodyPr vert="horz" lIns="0" tIns="0" rIns="0" bIns="0">
            <a:normAutofit/>
          </a:bodyPr>
          <a:lstStyle>
            <a:lvl1pPr algn="l">
              <a:defRPr sz="40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1"/>
          </p:nvPr>
        </p:nvSpPr>
        <p:spPr>
          <a:xfrm>
            <a:off x="454029" y="1207770"/>
            <a:ext cx="8232771" cy="5070302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8/30/2022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de-DE"/>
              <a:t>S. Timm | Summer Consortium Meeting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684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8/30/2022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de-DE"/>
              <a:t>S. Timm | Summer Consortium Meeting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idx="11"/>
          </p:nvPr>
        </p:nvSpPr>
        <p:spPr>
          <a:xfrm>
            <a:off x="454026" y="1207770"/>
            <a:ext cx="3990750" cy="503162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marL="256032" marR="0" lvl="0" indent="-265176" algn="l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2"/>
          </p:nvPr>
        </p:nvSpPr>
        <p:spPr>
          <a:xfrm>
            <a:off x="4696050" y="1215721"/>
            <a:ext cx="3990750" cy="503162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82063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4" y="5521482"/>
            <a:ext cx="4003605" cy="73751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4683195" y="5521482"/>
            <a:ext cx="4003605" cy="73751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8/30/2022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de-DE"/>
              <a:t>S. Timm | Summer Consortium Meeting</a:t>
            </a: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1"/>
          </p:nvPr>
        </p:nvSpPr>
        <p:spPr>
          <a:xfrm>
            <a:off x="470059" y="1206941"/>
            <a:ext cx="3990750" cy="418011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4"/>
          </p:nvPr>
        </p:nvSpPr>
        <p:spPr>
          <a:xfrm>
            <a:off x="4696050" y="1206941"/>
            <a:ext cx="3990750" cy="418011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19620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457200" y="1238250"/>
            <a:ext cx="8229600" cy="5009097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3C5A77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8/30/2022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de-DE"/>
              <a:t>S. Timm | Summer Consortium Meeting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0782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237106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3C5A77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8/30/2022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de-DE"/>
              <a:t>S. Timm | Summer Consortium Meeting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8088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2"/>
          <p:cNvSpPr>
            <a:spLocks noGrp="1"/>
          </p:cNvSpPr>
          <p:nvPr>
            <p:ph type="body" idx="11"/>
          </p:nvPr>
        </p:nvSpPr>
        <p:spPr>
          <a:xfrm>
            <a:off x="457204" y="5340612"/>
            <a:ext cx="3017520" cy="915332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3716338" y="1208366"/>
            <a:ext cx="4959767" cy="5047578"/>
          </a:xfrm>
          <a:prstGeom prst="rect">
            <a:avLst/>
          </a:prstGeom>
        </p:spPr>
        <p:txBody>
          <a:bodyPr vert="horz" lIns="0" rIns="0"/>
          <a:lstStyle>
            <a:lvl1pPr marL="0" indent="0">
              <a:buFontTx/>
              <a:buNone/>
              <a:defRPr>
                <a:solidFill>
                  <a:srgbClr val="3C5A77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8/30/2022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de-DE"/>
              <a:t>S. Timm | Summer Consortium Meeting</a:t>
            </a: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6"/>
          </p:nvPr>
        </p:nvSpPr>
        <p:spPr>
          <a:xfrm>
            <a:off x="470059" y="1206941"/>
            <a:ext cx="3004665" cy="404697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45480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4025" y="1227137"/>
            <a:ext cx="8229600" cy="4487650"/>
          </a:xfrm>
          <a:prstGeom prst="rect">
            <a:avLst/>
          </a:prstGeom>
        </p:spPr>
        <p:txBody>
          <a:bodyPr lIns="0" rIns="0"/>
          <a:lstStyle>
            <a:lvl1pPr marL="0" indent="0">
              <a:buNone/>
              <a:defRPr sz="3200">
                <a:solidFill>
                  <a:srgbClr val="3C5A77"/>
                </a:solidFill>
                <a:latin typeface="Helvetica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12" name="Text Placeholder 2"/>
          <p:cNvSpPr>
            <a:spLocks noGrp="1"/>
          </p:cNvSpPr>
          <p:nvPr>
            <p:ph type="body" idx="11"/>
          </p:nvPr>
        </p:nvSpPr>
        <p:spPr>
          <a:xfrm>
            <a:off x="457204" y="5839748"/>
            <a:ext cx="8229596" cy="439738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458988"/>
            <a:ext cx="8229600" cy="7019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8/30/2022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de-DE"/>
              <a:t>S. Timm | Summer Consortium Meeting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2412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5.xml"/><Relationship Id="rId9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457200" y="5760720"/>
            <a:ext cx="8229600" cy="0"/>
          </a:xfrm>
          <a:prstGeom prst="line">
            <a:avLst/>
          </a:prstGeom>
          <a:ln>
            <a:solidFill>
              <a:srgbClr val="E951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57200" y="472239"/>
            <a:ext cx="8229600" cy="0"/>
          </a:xfrm>
          <a:prstGeom prst="line">
            <a:avLst/>
          </a:prstGeom>
          <a:ln>
            <a:solidFill>
              <a:srgbClr val="E951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323082" y="5953373"/>
            <a:ext cx="1370067" cy="578035"/>
          </a:xfrm>
          <a:prstGeom prst="rect">
            <a:avLst/>
          </a:prstGeom>
        </p:spPr>
      </p:pic>
      <p:grpSp>
        <p:nvGrpSpPr>
          <p:cNvPr id="3" name="Group 2"/>
          <p:cNvGrpSpPr/>
          <p:nvPr userDrawn="1"/>
        </p:nvGrpSpPr>
        <p:grpSpPr>
          <a:xfrm>
            <a:off x="5095044" y="240226"/>
            <a:ext cx="3598105" cy="199542"/>
            <a:chOff x="5136243" y="672026"/>
            <a:chExt cx="3598105" cy="199542"/>
          </a:xfrm>
        </p:grpSpPr>
        <p:pic>
          <p:nvPicPr>
            <p:cNvPr id="9" name="Picture 8"/>
            <p:cNvPicPr>
              <a:picLocks noChangeAspect="1"/>
            </p:cNvPicPr>
            <p:nvPr userDrawn="1"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5136243" y="682088"/>
              <a:ext cx="1690006" cy="189480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 userDrawn="1"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6847491" y="672026"/>
              <a:ext cx="1886857" cy="189480"/>
            </a:xfrm>
            <a:prstGeom prst="rect">
              <a:avLst/>
            </a:prstGeom>
          </p:spPr>
        </p:pic>
      </p:grp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1108" y="6038535"/>
            <a:ext cx="2374959" cy="44889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hf hdr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Geneva" charset="0"/>
          <a:cs typeface="Geneva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Geneva" charset="0"/>
          <a:cs typeface="Geneva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8/30/2022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892514" cy="170720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GB"/>
              <a:t>S. Timm | Summer Consortium Meeting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" y="6357635"/>
            <a:ext cx="8229600" cy="0"/>
          </a:xfrm>
          <a:prstGeom prst="line">
            <a:avLst/>
          </a:prstGeom>
          <a:ln>
            <a:solidFill>
              <a:srgbClr val="E951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131175" y="6489520"/>
            <a:ext cx="561974" cy="23709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1430" y="6489520"/>
            <a:ext cx="1414913" cy="26743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0" r:id="rId2"/>
    <p:sldLayoutId id="2147483681" r:id="rId3"/>
    <p:sldLayoutId id="2147483682" r:id="rId4"/>
    <p:sldLayoutId id="2147483683" r:id="rId5"/>
    <p:sldLayoutId id="2147483685" r:id="rId6"/>
    <p:sldLayoutId id="2147483686" r:id="rId7"/>
  </p:sldLayoutIdLst>
  <p:hf hdr="0"/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Geneva" charset="0"/>
          <a:cs typeface="Geneva" charset="0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Geneva" charset="0"/>
          <a:cs typeface="Geneva" charset="0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DUNE Data Management</a:t>
            </a:r>
            <a:br>
              <a:rPr lang="en-GB" dirty="0"/>
            </a:b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Steven Timm / Doug Benjamin / Igor </a:t>
            </a:r>
            <a:r>
              <a:rPr lang="en-GB" dirty="0" err="1"/>
              <a:t>Mandrichenko</a:t>
            </a:r>
            <a:endParaRPr lang="en-GB" dirty="0"/>
          </a:p>
          <a:p>
            <a:r>
              <a:rPr lang="en-GB" dirty="0"/>
              <a:t>DUNE Computing</a:t>
            </a:r>
          </a:p>
          <a:p>
            <a:r>
              <a:rPr lang="en-GB" dirty="0"/>
              <a:t>30 Aug 2022</a:t>
            </a:r>
          </a:p>
        </p:txBody>
      </p:sp>
    </p:spTree>
    <p:extLst>
      <p:ext uri="{BB962C8B-B14F-4D97-AF65-F5344CB8AC3E}">
        <p14:creationId xmlns:p14="http://schemas.microsoft.com/office/powerpoint/2010/main" val="17417624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898A9917-BAE7-AC69-0BD0-0215450A2F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Conclusions: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2B404BB3-57BC-E763-6DC0-48BBA487932F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Integration and operations in DUNE data management has always needed more effort than the development side.  </a:t>
            </a:r>
          </a:p>
          <a:p>
            <a:r>
              <a:rPr lang="en-US" dirty="0"/>
              <a:t>This needs to be included in planning for this and future projects.</a:t>
            </a:r>
          </a:p>
          <a:p>
            <a:r>
              <a:rPr lang="en-US" dirty="0"/>
              <a:t>A lot of data management packages that were vaporware 6 months ago are real and working now.</a:t>
            </a:r>
          </a:p>
          <a:p>
            <a:r>
              <a:rPr lang="en-US" dirty="0"/>
              <a:t>There will be significant changes for regular users transitioning to the new systems (SAM-&gt;</a:t>
            </a:r>
            <a:r>
              <a:rPr lang="en-US" dirty="0" err="1"/>
              <a:t>Metacat</a:t>
            </a:r>
            <a:r>
              <a:rPr lang="en-US" dirty="0"/>
              <a:t>) and Workflow allocator. We will try to plan the transition so that there is one changeover and not several.</a:t>
            </a:r>
          </a:p>
          <a:p>
            <a:r>
              <a:rPr lang="en-US" dirty="0"/>
              <a:t>After </a:t>
            </a:r>
            <a:r>
              <a:rPr lang="en-US" dirty="0" err="1"/>
              <a:t>ProtoDUNE</a:t>
            </a:r>
            <a:r>
              <a:rPr lang="en-US" dirty="0"/>
              <a:t> comes the real fun of dealing with the huge format files and/or merging and stitching smaller files together.</a:t>
            </a:r>
          </a:p>
          <a:p>
            <a:pPr lvl="1"/>
            <a:r>
              <a:rPr lang="en-US" dirty="0"/>
              <a:t>It is not clear anyone knows how to build a caching file system that is that capable at the moment.  </a:t>
            </a:r>
            <a:r>
              <a:rPr lang="en-US"/>
              <a:t>But we have to learn.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4DF418-5B1C-5644-5E5E-4D4C26036736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latin typeface="Helvetica"/>
                <a:cs typeface="Helvetica"/>
              </a:rPr>
              <a:t>8/30/2022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3FD961-AB4C-17EF-84F9-0F42C9D32C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S. Timm | Summer Consortium Meeting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709AF9-E528-B822-CB2D-F1E1CF8CC1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01184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Management Structure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8708DFC9-B574-0367-FF78-10B83760D10E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DUNE Data Management group handles both development and operations for DUNE data management.</a:t>
            </a:r>
          </a:p>
          <a:p>
            <a:r>
              <a:rPr lang="en-US" dirty="0"/>
              <a:t>Both US and UK contribute to development and operations</a:t>
            </a:r>
          </a:p>
          <a:p>
            <a:pPr lvl="1"/>
            <a:r>
              <a:rPr lang="en-US" dirty="0"/>
              <a:t>This US-DOE project covers some of Igor </a:t>
            </a:r>
            <a:r>
              <a:rPr lang="en-US" dirty="0" err="1"/>
              <a:t>Mandrichenko’s</a:t>
            </a:r>
            <a:r>
              <a:rPr lang="en-US" dirty="0"/>
              <a:t> work on the various new data management software, which he will present a status on in the next talk.</a:t>
            </a:r>
          </a:p>
          <a:p>
            <a:pPr lvl="1"/>
            <a:r>
              <a:rPr lang="en-US" dirty="0"/>
              <a:t>FNAL and BNL staff cover: </a:t>
            </a:r>
          </a:p>
          <a:p>
            <a:pPr lvl="2"/>
            <a:r>
              <a:rPr lang="en-US" dirty="0"/>
              <a:t>Operations of services related to data management  (B. White, D. Lee, R. Illingworth)</a:t>
            </a:r>
          </a:p>
          <a:p>
            <a:pPr lvl="2"/>
            <a:r>
              <a:rPr lang="en-US" dirty="0"/>
              <a:t>The co-leads (Steve Timm, Doug Benjamin)</a:t>
            </a:r>
          </a:p>
          <a:p>
            <a:pPr lvl="1"/>
            <a:r>
              <a:rPr lang="en-US" dirty="0"/>
              <a:t>Oregon State students wrote a graphical monitor (currently nonfunctional</a:t>
            </a:r>
          </a:p>
          <a:p>
            <a:pPr lvl="1"/>
            <a:r>
              <a:rPr lang="en-US" dirty="0" err="1"/>
              <a:t>GridPP</a:t>
            </a:r>
            <a:r>
              <a:rPr lang="en-US" dirty="0"/>
              <a:t> staff—</a:t>
            </a:r>
            <a:r>
              <a:rPr lang="en-US" dirty="0" err="1"/>
              <a:t>Wenlong</a:t>
            </a:r>
            <a:r>
              <a:rPr lang="en-US" dirty="0"/>
              <a:t> Yuan, SE operations and monitoring, James Perry, </a:t>
            </a:r>
            <a:r>
              <a:rPr lang="en-US" dirty="0" err="1"/>
              <a:t>Rucio</a:t>
            </a:r>
            <a:r>
              <a:rPr lang="en-US" dirty="0"/>
              <a:t> development.</a:t>
            </a:r>
          </a:p>
          <a:p>
            <a:r>
              <a:rPr lang="en-US" dirty="0"/>
              <a:t>This session will focus on code development but integration, testing, and operations take a lot of time and effort too.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latin typeface="Helvetica"/>
                <a:cs typeface="Helvetica"/>
              </a:rPr>
              <a:t>8/30/2022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S. Timm | Summer Consortium Meeting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3605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F05F9621-CCE2-B675-2973-26A8924901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Management Interfaces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0200CADF-19A5-A3C2-77BE-6FD3365CB342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r>
              <a:rPr lang="en-US" dirty="0" err="1"/>
              <a:t>ProtoDUNE</a:t>
            </a:r>
            <a:r>
              <a:rPr lang="en-US" dirty="0"/>
              <a:t> DAQ group @ CERN</a:t>
            </a:r>
          </a:p>
          <a:p>
            <a:r>
              <a:rPr lang="en-US" dirty="0"/>
              <a:t>DQM (data quality management) people</a:t>
            </a:r>
          </a:p>
          <a:p>
            <a:r>
              <a:rPr lang="en-US" dirty="0"/>
              <a:t>Physics group coordinators</a:t>
            </a:r>
          </a:p>
          <a:p>
            <a:pPr lvl="1"/>
            <a:r>
              <a:rPr lang="en-US" dirty="0"/>
              <a:t>(What data to keep and for how long)</a:t>
            </a:r>
          </a:p>
          <a:p>
            <a:r>
              <a:rPr lang="en-US" dirty="0"/>
              <a:t>Production group</a:t>
            </a:r>
          </a:p>
          <a:p>
            <a:pPr lvl="1"/>
            <a:r>
              <a:rPr lang="en-US" dirty="0"/>
              <a:t>(Know what output is getting generated, make sure it gets distributed)</a:t>
            </a:r>
          </a:p>
          <a:p>
            <a:r>
              <a:rPr lang="en-US" dirty="0"/>
              <a:t>Individual site administrators</a:t>
            </a:r>
          </a:p>
          <a:p>
            <a:r>
              <a:rPr lang="en-US" dirty="0"/>
              <a:t>Workflow Management</a:t>
            </a:r>
          </a:p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42ABA3A-BF2A-C84D-62A8-80D6CB8DF255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latin typeface="Helvetica"/>
                <a:cs typeface="Helvetica"/>
              </a:rPr>
              <a:t>8/30/2022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284347E-42F7-50EE-DC9F-99502C13F9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S. Timm | Summer Consortium Meeting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8A2EF2-482E-D1A2-EE11-2D2EB2EE30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09675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F244ADED-489E-D53D-BBDD-2CF30EB46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Data Challenge: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CD9A37-FF9D-19BF-5311-ADA2F1ABDE0D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latin typeface="Helvetica"/>
                <a:cs typeface="Helvetica"/>
              </a:rPr>
              <a:t>8/30/2022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7CB517-C7C6-EBE4-7067-A17770FBD0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S. Timm | Summer Consortium Meeting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3F35CBF-01A1-B50E-7B4C-0853CEB126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990A737A-6393-2083-20A1-827464BBCF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68826" y="531053"/>
            <a:ext cx="1806438" cy="1806438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C28168F3-35AA-DA15-874D-C360BB50D5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9180" y="949884"/>
            <a:ext cx="1211162" cy="121116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7960DA1-E22B-624D-78C7-694689496F5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210" y="1009268"/>
            <a:ext cx="2075559" cy="938281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A967A146-7CB1-6DEB-6273-D83BA9A5EFB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81070" y="517532"/>
            <a:ext cx="2494341" cy="864705"/>
          </a:xfrm>
          <a:prstGeom prst="rect">
            <a:avLst/>
          </a:prstGeom>
        </p:spPr>
      </p:pic>
      <p:sp>
        <p:nvSpPr>
          <p:cNvPr id="27" name="Can 26">
            <a:extLst>
              <a:ext uri="{FF2B5EF4-FFF2-40B4-BE49-F238E27FC236}">
                <a16:creationId xmlns:a16="http://schemas.microsoft.com/office/drawing/2014/main" id="{0A0BBB02-6270-4771-8B1C-BDB178300A6E}"/>
              </a:ext>
            </a:extLst>
          </p:cNvPr>
          <p:cNvSpPr/>
          <p:nvPr/>
        </p:nvSpPr>
        <p:spPr>
          <a:xfrm>
            <a:off x="6874704" y="1478409"/>
            <a:ext cx="1606965" cy="1222513"/>
          </a:xfrm>
          <a:prstGeom prst="ca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UK</a:t>
            </a:r>
          </a:p>
          <a:p>
            <a:pPr algn="ctr"/>
            <a:r>
              <a:rPr lang="en-US" dirty="0"/>
              <a:t>Storage Elements</a:t>
            </a:r>
          </a:p>
        </p:txBody>
      </p:sp>
      <p:sp>
        <p:nvSpPr>
          <p:cNvPr id="28" name="Can 27">
            <a:extLst>
              <a:ext uri="{FF2B5EF4-FFF2-40B4-BE49-F238E27FC236}">
                <a16:creationId xmlns:a16="http://schemas.microsoft.com/office/drawing/2014/main" id="{E0ECB286-2993-8338-E402-831B820CF415}"/>
              </a:ext>
            </a:extLst>
          </p:cNvPr>
          <p:cNvSpPr/>
          <p:nvPr/>
        </p:nvSpPr>
        <p:spPr>
          <a:xfrm>
            <a:off x="6907696" y="2882348"/>
            <a:ext cx="1550504" cy="1172817"/>
          </a:xfrm>
          <a:prstGeom prst="ca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Europe</a:t>
            </a:r>
          </a:p>
          <a:p>
            <a:pPr algn="ctr"/>
            <a:r>
              <a:rPr lang="en-US" dirty="0"/>
              <a:t>Storage </a:t>
            </a:r>
          </a:p>
          <a:p>
            <a:pPr algn="ctr"/>
            <a:r>
              <a:rPr lang="en-US" dirty="0"/>
              <a:t>Elements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C44612F-0C38-DE98-60DE-2B0F55CF129A}"/>
              </a:ext>
            </a:extLst>
          </p:cNvPr>
          <p:cNvSpPr/>
          <p:nvPr/>
        </p:nvSpPr>
        <p:spPr>
          <a:xfrm>
            <a:off x="5056992" y="4434667"/>
            <a:ext cx="1402659" cy="119269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Compute sites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E7697BD4-6BE5-4DE5-4EA2-E32DD866E267}"/>
              </a:ext>
            </a:extLst>
          </p:cNvPr>
          <p:cNvCxnSpPr/>
          <p:nvPr/>
        </p:nvCxnSpPr>
        <p:spPr>
          <a:xfrm>
            <a:off x="755374" y="2700922"/>
            <a:ext cx="4716671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9570DC17-844D-3891-E2B9-82EE2689C9DD}"/>
              </a:ext>
            </a:extLst>
          </p:cNvPr>
          <p:cNvCxnSpPr>
            <a:cxnSpLocks/>
          </p:cNvCxnSpPr>
          <p:nvPr/>
        </p:nvCxnSpPr>
        <p:spPr>
          <a:xfrm flipH="1">
            <a:off x="556591" y="4067626"/>
            <a:ext cx="4840356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Oval 59">
            <a:extLst>
              <a:ext uri="{FF2B5EF4-FFF2-40B4-BE49-F238E27FC236}">
                <a16:creationId xmlns:a16="http://schemas.microsoft.com/office/drawing/2014/main" id="{1B320440-5591-3544-9F86-12C19C17063A}"/>
              </a:ext>
            </a:extLst>
          </p:cNvPr>
          <p:cNvSpPr/>
          <p:nvPr/>
        </p:nvSpPr>
        <p:spPr>
          <a:xfrm>
            <a:off x="4824437" y="2700922"/>
            <a:ext cx="1402659" cy="1366704"/>
          </a:xfrm>
          <a:prstGeom prst="ellipse">
            <a:avLst/>
          </a:prstGeom>
          <a:noFill/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AA6BDB5E-9498-D42B-957A-8C390CD77BA7}"/>
              </a:ext>
            </a:extLst>
          </p:cNvPr>
          <p:cNvSpPr txBox="1"/>
          <p:nvPr/>
        </p:nvSpPr>
        <p:spPr>
          <a:xfrm>
            <a:off x="252399" y="2161046"/>
            <a:ext cx="1832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Data from EHN1 to EOSPUBLIC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8D494FD4-C1DA-4B6F-4641-F4D2A024CF45}"/>
              </a:ext>
            </a:extLst>
          </p:cNvPr>
          <p:cNvSpPr txBox="1"/>
          <p:nvPr/>
        </p:nvSpPr>
        <p:spPr>
          <a:xfrm>
            <a:off x="2173277" y="2161046"/>
            <a:ext cx="16942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Declare files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A2ECC89E-0E9E-7EBE-7878-4894781B63E2}"/>
              </a:ext>
            </a:extLst>
          </p:cNvPr>
          <p:cNvSpPr txBox="1"/>
          <p:nvPr/>
        </p:nvSpPr>
        <p:spPr>
          <a:xfrm>
            <a:off x="3972194" y="2161046"/>
            <a:ext cx="16942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Copy to tape @FNAL and CERN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805E93A9-3696-A285-7B83-815FB21875FC}"/>
              </a:ext>
            </a:extLst>
          </p:cNvPr>
          <p:cNvSpPr txBox="1"/>
          <p:nvPr/>
        </p:nvSpPr>
        <p:spPr>
          <a:xfrm>
            <a:off x="6067504" y="2518917"/>
            <a:ext cx="18064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Distribute data to 3</a:t>
            </a:r>
          </a:p>
          <a:p>
            <a:r>
              <a:rPr lang="en-US" sz="1400" dirty="0"/>
              <a:t> other sets of SE’s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25B0A992-71A5-E20B-A657-21B167163151}"/>
              </a:ext>
            </a:extLst>
          </p:cNvPr>
          <p:cNvSpPr txBox="1"/>
          <p:nvPr/>
        </p:nvSpPr>
        <p:spPr>
          <a:xfrm>
            <a:off x="6459651" y="4076908"/>
            <a:ext cx="178904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Reconstruct files</a:t>
            </a:r>
          </a:p>
          <a:p>
            <a:r>
              <a:rPr lang="en-US" sz="1400" dirty="0"/>
              <a:t>streaming at sites without SE’s, local for sites with SE’s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DFC575E2-0D90-1689-0F28-D6FAA233E28C}"/>
              </a:ext>
            </a:extLst>
          </p:cNvPr>
          <p:cNvSpPr txBox="1"/>
          <p:nvPr/>
        </p:nvSpPr>
        <p:spPr>
          <a:xfrm>
            <a:off x="3267950" y="4422205"/>
            <a:ext cx="14730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Return outputs to Fermilab</a:t>
            </a:r>
          </a:p>
          <a:p>
            <a:r>
              <a:rPr lang="en-US" sz="1400" dirty="0"/>
              <a:t>(some via local writes first)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5B379F92-79AF-3F31-42D0-80379F0B0757}"/>
              </a:ext>
            </a:extLst>
          </p:cNvPr>
          <p:cNvSpPr txBox="1"/>
          <p:nvPr/>
        </p:nvSpPr>
        <p:spPr>
          <a:xfrm>
            <a:off x="1347987" y="4422204"/>
            <a:ext cx="147301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2</a:t>
            </a:r>
            <a:r>
              <a:rPr lang="en-US" sz="1400" baseline="30000" dirty="0"/>
              <a:t>nd</a:t>
            </a:r>
            <a:r>
              <a:rPr lang="en-US" sz="1400" dirty="0"/>
              <a:t> copy of results to RAL and CCIN2P3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B787501-5126-D851-E148-660F1910EA41}"/>
              </a:ext>
            </a:extLst>
          </p:cNvPr>
          <p:cNvSpPr txBox="1"/>
          <p:nvPr/>
        </p:nvSpPr>
        <p:spPr>
          <a:xfrm>
            <a:off x="5844209" y="3042137"/>
            <a:ext cx="12523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92D050"/>
                </a:solidFill>
              </a:rPr>
              <a:t>WE ARE HERE</a:t>
            </a:r>
          </a:p>
        </p:txBody>
      </p:sp>
      <p:sp>
        <p:nvSpPr>
          <p:cNvPr id="6" name="Right Arrow 5">
            <a:extLst>
              <a:ext uri="{FF2B5EF4-FFF2-40B4-BE49-F238E27FC236}">
                <a16:creationId xmlns:a16="http://schemas.microsoft.com/office/drawing/2014/main" id="{86A8C4F5-6528-B5F4-B4A2-289569ED85B5}"/>
              </a:ext>
            </a:extLst>
          </p:cNvPr>
          <p:cNvSpPr/>
          <p:nvPr/>
        </p:nvSpPr>
        <p:spPr>
          <a:xfrm>
            <a:off x="4319564" y="3230217"/>
            <a:ext cx="1614097" cy="298174"/>
          </a:xfrm>
          <a:prstGeom prst="rightArrow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1579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2972163D-8321-49EB-8D82-1B14FC8C2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Activities in past year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0511C339-20B2-71BA-A702-D17AAE429343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>
            <a:normAutofit/>
          </a:bodyPr>
          <a:lstStyle/>
          <a:p>
            <a:r>
              <a:rPr lang="en-US" dirty="0"/>
              <a:t>Big picture for last year has been getting ready for 2</a:t>
            </a:r>
            <a:r>
              <a:rPr lang="en-US" baseline="30000" dirty="0"/>
              <a:t>nd</a:t>
            </a:r>
            <a:r>
              <a:rPr lang="en-US" dirty="0"/>
              <a:t> </a:t>
            </a:r>
            <a:r>
              <a:rPr lang="en-US" dirty="0" err="1"/>
              <a:t>ProtoDUNE</a:t>
            </a:r>
            <a:r>
              <a:rPr lang="en-US" dirty="0"/>
              <a:t> beam runs</a:t>
            </a:r>
          </a:p>
          <a:p>
            <a:r>
              <a:rPr lang="en-US" dirty="0"/>
              <a:t>Full replacement of legacy file transfer system with new system that uses </a:t>
            </a:r>
            <a:r>
              <a:rPr lang="en-US" dirty="0" err="1"/>
              <a:t>Metacat</a:t>
            </a:r>
            <a:r>
              <a:rPr lang="en-US" dirty="0"/>
              <a:t> for the metadata, </a:t>
            </a:r>
            <a:r>
              <a:rPr lang="en-US" dirty="0" err="1"/>
              <a:t>Rucio</a:t>
            </a:r>
            <a:r>
              <a:rPr lang="en-US" dirty="0"/>
              <a:t> for file transfers throughout.</a:t>
            </a:r>
          </a:p>
          <a:p>
            <a:r>
              <a:rPr lang="en-US" dirty="0"/>
              <a:t>Details on this and more in Igor’s talk.</a:t>
            </a:r>
          </a:p>
          <a:p>
            <a:r>
              <a:rPr lang="en-US" dirty="0"/>
              <a:t>Data Challenge part 1 replicated some DUNE data around the world.  </a:t>
            </a:r>
          </a:p>
          <a:p>
            <a:r>
              <a:rPr lang="en-US" dirty="0"/>
              <a:t>Data Challenge Part 2 will now try to start processing it using the new workflow allocator and data dispatcher systems.</a:t>
            </a:r>
          </a:p>
          <a:p>
            <a:r>
              <a:rPr lang="en-US" dirty="0"/>
              <a:t>After that, will move to make </a:t>
            </a:r>
            <a:r>
              <a:rPr lang="en-US" dirty="0" err="1"/>
              <a:t>Rucio</a:t>
            </a:r>
            <a:r>
              <a:rPr lang="en-US" dirty="0"/>
              <a:t>/</a:t>
            </a:r>
            <a:r>
              <a:rPr lang="en-US" dirty="0" err="1"/>
              <a:t>Metacat</a:t>
            </a:r>
            <a:r>
              <a:rPr lang="en-US" dirty="0"/>
              <a:t> be production system, hopefully before the NP04 beam run.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9075098-7A6D-128E-F662-851784FB2761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latin typeface="Helvetica"/>
                <a:cs typeface="Helvetica"/>
              </a:rPr>
              <a:t>8/30/2022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FE9CCE-98D4-7012-04F4-D287D34FDF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S. Timm | Summer Consortium Meeting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F29FD8-1676-6BC1-1D4E-CEF53700A2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89076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3CA20FA4-8221-86FF-823A-D240E47542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Progress needed before / during beam 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5A6669E-95FF-BCFF-5508-F6A2599D22E7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Another short challenge trying to catch real DAQ output running at full tilt.</a:t>
            </a:r>
          </a:p>
          <a:p>
            <a:r>
              <a:rPr lang="en-US" dirty="0"/>
              <a:t>Training users on </a:t>
            </a:r>
            <a:r>
              <a:rPr lang="en-US" dirty="0" err="1"/>
              <a:t>MetaCat</a:t>
            </a:r>
            <a:r>
              <a:rPr lang="en-US" dirty="0"/>
              <a:t>/</a:t>
            </a:r>
            <a:r>
              <a:rPr lang="en-US" dirty="0" err="1"/>
              <a:t>Rucio</a:t>
            </a:r>
            <a:r>
              <a:rPr lang="en-US" dirty="0"/>
              <a:t> clients, especially those actively involved in NP04 beam runs</a:t>
            </a:r>
          </a:p>
          <a:p>
            <a:pPr lvl="1"/>
            <a:r>
              <a:rPr lang="en-US" dirty="0"/>
              <a:t>Expect this to be a significant barrier—different than using SAM</a:t>
            </a:r>
          </a:p>
          <a:p>
            <a:r>
              <a:rPr lang="en-US" dirty="0"/>
              <a:t>Find faster way to make metadata—current way is a slow shell script that reads the whole file twice.</a:t>
            </a:r>
          </a:p>
          <a:p>
            <a:r>
              <a:rPr lang="en-US" dirty="0"/>
              <a:t>Learn how to use </a:t>
            </a:r>
            <a:r>
              <a:rPr lang="en-US" dirty="0" err="1"/>
              <a:t>Rucio</a:t>
            </a:r>
            <a:r>
              <a:rPr lang="en-US" dirty="0"/>
              <a:t> data subscriptions to automate flow of data, especially the outputs from keep-up processing.</a:t>
            </a:r>
          </a:p>
          <a:p>
            <a:r>
              <a:rPr lang="en-US" dirty="0"/>
              <a:t>Find out if DQM needs any help from data management.</a:t>
            </a:r>
          </a:p>
          <a:p>
            <a:r>
              <a:rPr lang="en-US" dirty="0"/>
              <a:t>Making sure all the fields in SAM are required in </a:t>
            </a:r>
            <a:r>
              <a:rPr lang="en-US" dirty="0" err="1"/>
              <a:t>MetaCat</a:t>
            </a:r>
            <a:r>
              <a:rPr lang="en-US" dirty="0"/>
              <a:t> too plus the new retention fields.</a:t>
            </a:r>
          </a:p>
          <a:p>
            <a:r>
              <a:rPr lang="en-US" dirty="0"/>
              <a:t>Finalize the schema to minimize confusion.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BB19DAD-C478-8687-1AD9-6452A2F46C5E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latin typeface="Helvetica"/>
                <a:cs typeface="Helvetica"/>
              </a:rPr>
              <a:t>8/30/2022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3DDD4B-BDB7-4B6B-301A-820D88FB3F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S. Timm | Summer Consortium Meeting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33448A9-7658-E92E-EB45-0436CD2033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64693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42801B-2616-69A8-7F1E-4D298AE2B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What comes after beam in 2023-2025?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7D4AEBB-BBC9-3324-79D3-14FE8351F826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Metadata—Need better way to make it</a:t>
            </a:r>
          </a:p>
          <a:p>
            <a:pPr lvl="1"/>
            <a:r>
              <a:rPr lang="en-US" dirty="0"/>
              <a:t>Currently relies on slow shell script that reads the file twice</a:t>
            </a:r>
          </a:p>
          <a:p>
            <a:r>
              <a:rPr lang="en-US" dirty="0"/>
              <a:t>HDF5 files, care and feeding:</a:t>
            </a:r>
          </a:p>
          <a:p>
            <a:pPr lvl="1"/>
            <a:r>
              <a:rPr lang="en-US" dirty="0"/>
              <a:t>Currently reading them with a POSIX streaming extension to </a:t>
            </a:r>
            <a:r>
              <a:rPr lang="en-US" dirty="0" err="1"/>
              <a:t>xrootd</a:t>
            </a:r>
            <a:r>
              <a:rPr lang="en-US" dirty="0"/>
              <a:t> libs.</a:t>
            </a:r>
          </a:p>
          <a:p>
            <a:pPr lvl="1"/>
            <a:r>
              <a:rPr lang="en-US" dirty="0"/>
              <a:t>Can we make it more structured.</a:t>
            </a:r>
          </a:p>
          <a:p>
            <a:pPr lvl="1"/>
            <a:r>
              <a:rPr lang="en-US" dirty="0"/>
              <a:t>Can we embed metadata in HDF5 files as we used to do in root?</a:t>
            </a:r>
          </a:p>
          <a:p>
            <a:r>
              <a:rPr lang="en-US" dirty="0"/>
              <a:t>Working with huge time-window data like supernova events</a:t>
            </a:r>
          </a:p>
          <a:p>
            <a:pPr lvl="1"/>
            <a:r>
              <a:rPr lang="en-US" dirty="0"/>
              <a:t>How to merge, how to stitch together, etc.</a:t>
            </a:r>
          </a:p>
          <a:p>
            <a:pPr lvl="1"/>
            <a:r>
              <a:rPr lang="en-US" dirty="0"/>
              <a:t>This has implication on intra-DAQ analysis such as SN pointing too</a:t>
            </a:r>
          </a:p>
          <a:p>
            <a:r>
              <a:rPr lang="en-US" dirty="0"/>
              <a:t>Understand the merging workflow that would be necessary if different APA wind up in different physical files</a:t>
            </a:r>
          </a:p>
          <a:p>
            <a:r>
              <a:rPr lang="en-US" dirty="0"/>
              <a:t>Can we make a data manifest—which chunk of which trigger record is within which file? Forward and backward indices.</a:t>
            </a:r>
          </a:p>
          <a:p>
            <a:r>
              <a:rPr lang="en-US" dirty="0"/>
              <a:t>ND-</a:t>
            </a:r>
            <a:r>
              <a:rPr lang="en-US" dirty="0" err="1"/>
              <a:t>LAr</a:t>
            </a:r>
            <a:r>
              <a:rPr lang="en-US" dirty="0"/>
              <a:t> test beam @ FNAL, how to ingest all that.</a:t>
            </a:r>
          </a:p>
          <a:p>
            <a:r>
              <a:rPr lang="en-US" dirty="0"/>
              <a:t>RHEL9 / Centos/Alma/Rocky 9 support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DCBA46D-D8D3-FFAB-EADE-4F0F873A4DCE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latin typeface="Helvetica"/>
                <a:cs typeface="Helvetica"/>
              </a:rPr>
              <a:t>8/30/2022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29300B-98C5-3F85-891F-30FDB17B42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S. Timm | Summer Consortium Meeting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A34B3E-1DFB-834F-2779-FD6B9750E1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38387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3AFF1-F28E-5935-ACF3-DEB4F219DC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Token Support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46B0BD6-1D43-7127-83B5-B184F41C16F9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r>
              <a:rPr lang="en-US" dirty="0"/>
              <a:t>All data challenge and </a:t>
            </a:r>
            <a:r>
              <a:rPr lang="en-US" dirty="0" err="1"/>
              <a:t>ProtoDUNE</a:t>
            </a:r>
            <a:r>
              <a:rPr lang="en-US" dirty="0"/>
              <a:t> beam running still using X.509 proxies to authenticate transfers</a:t>
            </a:r>
          </a:p>
          <a:p>
            <a:r>
              <a:rPr lang="en-US" dirty="0"/>
              <a:t>Need to switch to JWT tokens (WLCG tokens </a:t>
            </a:r>
            <a:r>
              <a:rPr lang="en-US" dirty="0" err="1"/>
              <a:t>a.k.a</a:t>
            </a:r>
            <a:r>
              <a:rPr lang="en-US" dirty="0"/>
              <a:t> </a:t>
            </a:r>
            <a:r>
              <a:rPr lang="en-US" dirty="0" err="1"/>
              <a:t>Scitokens</a:t>
            </a:r>
            <a:r>
              <a:rPr lang="en-US" dirty="0"/>
              <a:t>)</a:t>
            </a:r>
          </a:p>
          <a:p>
            <a:r>
              <a:rPr lang="en-US" dirty="0"/>
              <a:t>Already pilot jobs are being submitted via tokens to those sites that support it.</a:t>
            </a:r>
          </a:p>
          <a:p>
            <a:r>
              <a:rPr lang="en-US" dirty="0"/>
              <a:t>Now need to get all our storage elements and data management middleware to support this too.</a:t>
            </a:r>
          </a:p>
          <a:p>
            <a:r>
              <a:rPr lang="en-US" dirty="0"/>
              <a:t>Currently this is pending work by the core </a:t>
            </a:r>
            <a:r>
              <a:rPr lang="en-US" dirty="0" err="1"/>
              <a:t>Rucio</a:t>
            </a:r>
            <a:r>
              <a:rPr lang="en-US" dirty="0"/>
              <a:t> developers, the full token-exchange workflow of </a:t>
            </a:r>
            <a:r>
              <a:rPr lang="en-US" dirty="0" err="1"/>
              <a:t>Rucio</a:t>
            </a:r>
            <a:r>
              <a:rPr lang="en-US" dirty="0"/>
              <a:t> not expected until 2024.</a:t>
            </a:r>
          </a:p>
          <a:p>
            <a:r>
              <a:rPr lang="en-US" dirty="0"/>
              <a:t>Preparing an informational talk on this for Sep. collaboration meeting.</a:t>
            </a:r>
          </a:p>
          <a:p>
            <a:endParaRPr lang="en-US" dirty="0"/>
          </a:p>
          <a:p>
            <a:pPr marL="274638" lvl="1" indent="0">
              <a:buNone/>
            </a:pP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E58C789-335B-824E-0085-082C9E08D7AC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latin typeface="Helvetica"/>
                <a:cs typeface="Helvetica"/>
              </a:rPr>
              <a:t>8/30/2022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08692B4-D7B0-F263-BBA5-7C739733D9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S. Timm | Summer Consortium Meeting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26B8FE-AD61-CD3D-3350-F7BAC59F50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67575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62A0E688-791D-008B-4856-0B20AF8128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Remote Access from HPC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0CF1D893-64F2-887A-6E4D-FAAEB5851EEF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r>
              <a:rPr lang="en-US" dirty="0"/>
              <a:t>Everything we are talking about here—databases, </a:t>
            </a:r>
            <a:r>
              <a:rPr lang="en-US" dirty="0" err="1"/>
              <a:t>Rucio</a:t>
            </a:r>
            <a:r>
              <a:rPr lang="en-US" dirty="0"/>
              <a:t>, </a:t>
            </a:r>
            <a:r>
              <a:rPr lang="en-US" dirty="0" err="1"/>
              <a:t>Metacat</a:t>
            </a:r>
            <a:r>
              <a:rPr lang="en-US" dirty="0"/>
              <a:t>, Workflow, etc. all needs outbound network access from worker nodes so jobs can get to it.</a:t>
            </a:r>
          </a:p>
          <a:p>
            <a:r>
              <a:rPr lang="en-US" dirty="0"/>
              <a:t>High performance computing worker nodes don’t have that.</a:t>
            </a:r>
          </a:p>
          <a:p>
            <a:r>
              <a:rPr lang="en-US" dirty="0"/>
              <a:t>There may be significant re-architecting of systems needed to make that work.  Time to start thinking about it now rather than when we get our first grant on leadership-class facilities.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C0F523D-A00E-D07D-66DF-2E2E2B1F0B92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latin typeface="Helvetica"/>
                <a:cs typeface="Helvetica"/>
              </a:rPr>
              <a:t>8/30/2022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B1737E-190D-8B52-C9AA-7BEEFF243F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S. Timm | Summer Consortium Meeting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402B04-22BA-F992-03C6-CD1BC9E8B6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6988024"/>
      </p:ext>
    </p:extLst>
  </p:cSld>
  <p:clrMapOvr>
    <a:masterClrMapping/>
  </p:clrMapOvr>
</p:sld>
</file>

<file path=ppt/theme/theme1.xml><?xml version="1.0" encoding="utf-8"?>
<a:theme xmlns:a="http://schemas.openxmlformats.org/drawingml/2006/main" name="Dune Template_051215">
  <a:themeElements>
    <a:clrScheme name="DUNE">
      <a:dk1>
        <a:srgbClr val="BC5F2B"/>
      </a:dk1>
      <a:lt1>
        <a:sysClr val="window" lastClr="FFFFFF"/>
      </a:lt1>
      <a:dk2>
        <a:srgbClr val="3C5A77"/>
      </a:dk2>
      <a:lt2>
        <a:srgbClr val="F37C23"/>
      </a:lt2>
      <a:accent1>
        <a:srgbClr val="4F81BD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dunesc_datamgmt" id="{1A0D568B-1A63-2542-A369-D5C1377C54F5}" vid="{013780BD-2E6C-3A45-A756-E0F40A379686}"/>
    </a:ext>
  </a:extLst>
</a:theme>
</file>

<file path=ppt/theme/theme2.xml><?xml version="1.0" encoding="utf-8"?>
<a:theme xmlns:a="http://schemas.openxmlformats.org/drawingml/2006/main" name="LBNF Content-Footer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dunesc_datamgmt" id="{1A0D568B-1A63-2542-A369-D5C1377C54F5}" vid="{2A4FB3C3-913C-0E48-B3C4-C0EF3037C46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Dune Template_051215</Template>
  <TotalTime>306</TotalTime>
  <Words>1059</Words>
  <Application>Microsoft Macintosh PowerPoint</Application>
  <PresentationFormat>On-screen Show (4:3)</PresentationFormat>
  <Paragraphs>117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Helvetica</vt:lpstr>
      <vt:lpstr>Lucida Grande</vt:lpstr>
      <vt:lpstr>Dune Template_051215</vt:lpstr>
      <vt:lpstr>LBNF Content-Footer Theme</vt:lpstr>
      <vt:lpstr>DUNE Data Management </vt:lpstr>
      <vt:lpstr>Data Management Structure</vt:lpstr>
      <vt:lpstr>Data Management Interfaces</vt:lpstr>
      <vt:lpstr>Data Challenge:</vt:lpstr>
      <vt:lpstr>Activities in past year</vt:lpstr>
      <vt:lpstr>Progress needed before / during beam </vt:lpstr>
      <vt:lpstr>What comes after beam in 2023-2025?</vt:lpstr>
      <vt:lpstr>Token Support</vt:lpstr>
      <vt:lpstr>Remote Access from HPC</vt:lpstr>
      <vt:lpstr>Conclusions: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DUNE Data Management </dc:title>
  <dc:subject/>
  <dc:creator>Steven C Timm</dc:creator>
  <cp:keywords/>
  <dc:description>Modified by A. Weber</dc:description>
  <cp:lastModifiedBy>Steven C Timm</cp:lastModifiedBy>
  <cp:revision>2</cp:revision>
  <dcterms:created xsi:type="dcterms:W3CDTF">2022-08-29T16:22:56Z</dcterms:created>
  <dcterms:modified xsi:type="dcterms:W3CDTF">2022-08-29T21:29:09Z</dcterms:modified>
  <cp:category/>
</cp:coreProperties>
</file>