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8" r:id="rId4"/>
    <p:sldId id="259" r:id="rId5"/>
    <p:sldId id="261" r:id="rId6"/>
    <p:sldId id="260" r:id="rId7"/>
    <p:sldId id="263" r:id="rId8"/>
    <p:sldId id="262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056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8/29/22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8/29/22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Summer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S. Timm | Summer Consortium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0" y="6489520"/>
            <a:ext cx="1414913" cy="26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DUNE Data Management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Steven Timm / Doug Benjamin / Igor </a:t>
            </a:r>
            <a:r>
              <a:rPr lang="en-GB" dirty="0" err="1"/>
              <a:t>Mandrichenko</a:t>
            </a:r>
            <a:endParaRPr lang="en-GB" dirty="0"/>
          </a:p>
          <a:p>
            <a:r>
              <a:rPr lang="en-GB" dirty="0"/>
              <a:t>DUNE Computing</a:t>
            </a:r>
          </a:p>
          <a:p>
            <a:r>
              <a:rPr lang="en-GB" dirty="0"/>
              <a:t>30 Aug 2022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98A9917-BAE7-AC69-0BD0-0215450A2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B404BB3-57BC-E763-6DC0-48BBA487932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Integration and operations in DUNE data management has always needed more effort than the development side.  </a:t>
            </a:r>
          </a:p>
          <a:p>
            <a:r>
              <a:rPr lang="en-US" dirty="0"/>
              <a:t>This needs to be included in planning for this and future projects.</a:t>
            </a:r>
          </a:p>
          <a:p>
            <a:r>
              <a:rPr lang="en-US" dirty="0"/>
              <a:t>A lot of data management packages that were vaporware 6 months ago are real and working now.</a:t>
            </a:r>
          </a:p>
          <a:p>
            <a:r>
              <a:rPr lang="en-US" dirty="0"/>
              <a:t>There will be significant changes for regular users transitioning to the new systems (SAM-&gt;</a:t>
            </a:r>
            <a:r>
              <a:rPr lang="en-US" dirty="0" err="1"/>
              <a:t>Metacat</a:t>
            </a:r>
            <a:r>
              <a:rPr lang="en-US" dirty="0"/>
              <a:t>) and Workflow allocator. We will try to plan the transition so that there is one changeover and not several.</a:t>
            </a:r>
          </a:p>
          <a:p>
            <a:r>
              <a:rPr lang="en-US" dirty="0"/>
              <a:t>After </a:t>
            </a:r>
            <a:r>
              <a:rPr lang="en-US" dirty="0" err="1"/>
              <a:t>ProtoDUNE</a:t>
            </a:r>
            <a:r>
              <a:rPr lang="en-US" dirty="0"/>
              <a:t> comes the real fun of dealing with the huge format files and/or merging and stitching smaller files together.</a:t>
            </a:r>
          </a:p>
          <a:p>
            <a:pPr lvl="1"/>
            <a:r>
              <a:rPr lang="en-US" dirty="0"/>
              <a:t>It is not clear anyone knows how to build a caching file system that is that capable at the moment.  </a:t>
            </a:r>
            <a:r>
              <a:rPr lang="en-US"/>
              <a:t>But we have to learn.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4DF418-5B1C-5644-5E5E-4D4C260367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FD961-AB4C-17EF-84F9-0F42C9D32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09AF9-E528-B822-CB2D-F1E1CF8CC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1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Structure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08DFC9-B574-0367-FF78-10B83760D10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DUNE Data Management group handles both development and operations for DUNE data management.</a:t>
            </a:r>
          </a:p>
          <a:p>
            <a:r>
              <a:rPr lang="en-US" dirty="0"/>
              <a:t>Both US and UK contribute to development and operations</a:t>
            </a:r>
          </a:p>
          <a:p>
            <a:pPr lvl="1"/>
            <a:r>
              <a:rPr lang="en-US" dirty="0"/>
              <a:t>This US-DOE project covers some of Igor </a:t>
            </a:r>
            <a:r>
              <a:rPr lang="en-US" dirty="0" err="1"/>
              <a:t>Mandrichenko’s</a:t>
            </a:r>
            <a:r>
              <a:rPr lang="en-US" dirty="0"/>
              <a:t> work on the various new data management software, which he will present a status on in the next talk.</a:t>
            </a:r>
          </a:p>
          <a:p>
            <a:pPr lvl="1"/>
            <a:r>
              <a:rPr lang="en-US" dirty="0"/>
              <a:t>FNAL and BNL staff cover: </a:t>
            </a:r>
          </a:p>
          <a:p>
            <a:pPr lvl="2"/>
            <a:r>
              <a:rPr lang="en-US" dirty="0"/>
              <a:t>Operations of services related to data management  (B. White, D. Lee, R. Illingworth)</a:t>
            </a:r>
          </a:p>
          <a:p>
            <a:pPr lvl="2"/>
            <a:r>
              <a:rPr lang="en-US" dirty="0"/>
              <a:t>The co-leads (Steve Timm, Doug Benjamin)</a:t>
            </a:r>
          </a:p>
          <a:p>
            <a:pPr lvl="1"/>
            <a:r>
              <a:rPr lang="en-US" dirty="0"/>
              <a:t>Oregon State students wrote a graphical monitor (currently nonfunctional</a:t>
            </a:r>
          </a:p>
          <a:p>
            <a:pPr lvl="1"/>
            <a:r>
              <a:rPr lang="en-US" dirty="0" err="1"/>
              <a:t>GridPP</a:t>
            </a:r>
            <a:r>
              <a:rPr lang="en-US" dirty="0"/>
              <a:t> staff—</a:t>
            </a:r>
            <a:r>
              <a:rPr lang="en-US" dirty="0" err="1"/>
              <a:t>Wenlong</a:t>
            </a:r>
            <a:r>
              <a:rPr lang="en-US" dirty="0"/>
              <a:t> Yuan, SE operations and monitoring, James Perry, </a:t>
            </a:r>
            <a:r>
              <a:rPr lang="en-US" dirty="0" err="1"/>
              <a:t>Rucio</a:t>
            </a:r>
            <a:r>
              <a:rPr lang="en-US" dirty="0"/>
              <a:t> development.</a:t>
            </a:r>
          </a:p>
          <a:p>
            <a:r>
              <a:rPr lang="en-US" dirty="0"/>
              <a:t>This session will focus on code development but integration, testing, and operations take a lot of time and effort too.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05F9621-CCE2-B675-2973-26A89249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Interfaces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200CADF-19A5-A3C2-77BE-6FD3365CB34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err="1"/>
              <a:t>ProtoDUNE</a:t>
            </a:r>
            <a:r>
              <a:rPr lang="en-US" dirty="0"/>
              <a:t> DAQ group @ CERN</a:t>
            </a:r>
          </a:p>
          <a:p>
            <a:r>
              <a:rPr lang="en-US" dirty="0"/>
              <a:t>DQM (data quality management) people</a:t>
            </a:r>
          </a:p>
          <a:p>
            <a:r>
              <a:rPr lang="en-US" dirty="0"/>
              <a:t>Physics group coordinators</a:t>
            </a:r>
          </a:p>
          <a:p>
            <a:pPr lvl="1"/>
            <a:r>
              <a:rPr lang="en-US" dirty="0"/>
              <a:t>(What data to keep and for how long)</a:t>
            </a:r>
          </a:p>
          <a:p>
            <a:r>
              <a:rPr lang="en-US" dirty="0"/>
              <a:t>Production group</a:t>
            </a:r>
          </a:p>
          <a:p>
            <a:pPr lvl="1"/>
            <a:r>
              <a:rPr lang="en-US" dirty="0"/>
              <a:t>(Know what output is getting generated, make sure it gets distributed)</a:t>
            </a:r>
          </a:p>
          <a:p>
            <a:r>
              <a:rPr lang="en-US" dirty="0"/>
              <a:t>Individual site administrators</a:t>
            </a:r>
          </a:p>
          <a:p>
            <a:r>
              <a:rPr lang="en-US" dirty="0"/>
              <a:t>Workflow Management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ABA3A-BF2A-C84D-62A8-80D6CB8DF25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4347E-42F7-50EE-DC9F-99502C13F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A2EF2-482E-D1A2-EE11-2D2EB2EE3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6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244ADED-489E-D53D-BBDD-2CF30EB4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Data Challenge: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CD9A37-FF9D-19BF-5311-ADA2F1ABDE0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CB517-C7C6-EBE4-7067-A17770FBD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35CBF-01A1-B50E-7B4C-0853CEB1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90A737A-6393-2083-20A1-827464BBC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826" y="531053"/>
            <a:ext cx="1806438" cy="180643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28168F3-35AA-DA15-874D-C360BB50D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180" y="949884"/>
            <a:ext cx="1211162" cy="121116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7960DA1-E22B-624D-78C7-694689496F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210" y="1009268"/>
            <a:ext cx="2075559" cy="93828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967A146-7CB1-6DEB-6273-D83BA9A5EF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1070" y="517532"/>
            <a:ext cx="2494341" cy="864705"/>
          </a:xfrm>
          <a:prstGeom prst="rect">
            <a:avLst/>
          </a:prstGeom>
        </p:spPr>
      </p:pic>
      <p:sp>
        <p:nvSpPr>
          <p:cNvPr id="27" name="Can 26">
            <a:extLst>
              <a:ext uri="{FF2B5EF4-FFF2-40B4-BE49-F238E27FC236}">
                <a16:creationId xmlns:a16="http://schemas.microsoft.com/office/drawing/2014/main" id="{0A0BBB02-6270-4771-8B1C-BDB178300A6E}"/>
              </a:ext>
            </a:extLst>
          </p:cNvPr>
          <p:cNvSpPr/>
          <p:nvPr/>
        </p:nvSpPr>
        <p:spPr>
          <a:xfrm>
            <a:off x="6874704" y="1478409"/>
            <a:ext cx="1606965" cy="122251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UK</a:t>
            </a:r>
          </a:p>
          <a:p>
            <a:pPr algn="ctr"/>
            <a:r>
              <a:rPr lang="en-US" dirty="0"/>
              <a:t>Storage Elements</a:t>
            </a:r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E0ECB286-2993-8338-E402-831B820CF415}"/>
              </a:ext>
            </a:extLst>
          </p:cNvPr>
          <p:cNvSpPr/>
          <p:nvPr/>
        </p:nvSpPr>
        <p:spPr>
          <a:xfrm>
            <a:off x="6907696" y="2882348"/>
            <a:ext cx="1550504" cy="11728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Europe</a:t>
            </a:r>
          </a:p>
          <a:p>
            <a:pPr algn="ctr"/>
            <a:r>
              <a:rPr lang="en-US" dirty="0"/>
              <a:t>Storage </a:t>
            </a:r>
          </a:p>
          <a:p>
            <a:pPr algn="ctr"/>
            <a:r>
              <a:rPr lang="en-US" dirty="0"/>
              <a:t>Elements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44612F-0C38-DE98-60DE-2B0F55CF129A}"/>
              </a:ext>
            </a:extLst>
          </p:cNvPr>
          <p:cNvSpPr/>
          <p:nvPr/>
        </p:nvSpPr>
        <p:spPr>
          <a:xfrm>
            <a:off x="5056992" y="4434667"/>
            <a:ext cx="1402659" cy="11926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Compute sites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7697BD4-6BE5-4DE5-4EA2-E32DD866E267}"/>
              </a:ext>
            </a:extLst>
          </p:cNvPr>
          <p:cNvCxnSpPr/>
          <p:nvPr/>
        </p:nvCxnSpPr>
        <p:spPr>
          <a:xfrm>
            <a:off x="755374" y="2700922"/>
            <a:ext cx="47166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570DC17-844D-3891-E2B9-82EE2689C9DD}"/>
              </a:ext>
            </a:extLst>
          </p:cNvPr>
          <p:cNvCxnSpPr>
            <a:cxnSpLocks/>
          </p:cNvCxnSpPr>
          <p:nvPr/>
        </p:nvCxnSpPr>
        <p:spPr>
          <a:xfrm flipH="1">
            <a:off x="556591" y="4067626"/>
            <a:ext cx="48403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id="{1B320440-5591-3544-9F86-12C19C17063A}"/>
              </a:ext>
            </a:extLst>
          </p:cNvPr>
          <p:cNvSpPr/>
          <p:nvPr/>
        </p:nvSpPr>
        <p:spPr>
          <a:xfrm>
            <a:off x="4824437" y="2700922"/>
            <a:ext cx="1402659" cy="136670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A6BDB5E-9498-D42B-957A-8C390CD77BA7}"/>
              </a:ext>
            </a:extLst>
          </p:cNvPr>
          <p:cNvSpPr txBox="1"/>
          <p:nvPr/>
        </p:nvSpPr>
        <p:spPr>
          <a:xfrm>
            <a:off x="252399" y="2161046"/>
            <a:ext cx="1832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 from EHN1 to EOSPUBLIC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D494FD4-C1DA-4B6F-4641-F4D2A024CF45}"/>
              </a:ext>
            </a:extLst>
          </p:cNvPr>
          <p:cNvSpPr txBox="1"/>
          <p:nvPr/>
        </p:nvSpPr>
        <p:spPr>
          <a:xfrm>
            <a:off x="2173277" y="2161046"/>
            <a:ext cx="1694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Declare files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2ECC89E-0E9E-7EBE-7878-4894781B63E2}"/>
              </a:ext>
            </a:extLst>
          </p:cNvPr>
          <p:cNvSpPr txBox="1"/>
          <p:nvPr/>
        </p:nvSpPr>
        <p:spPr>
          <a:xfrm>
            <a:off x="3972194" y="2161046"/>
            <a:ext cx="1694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Copy to tape @FNAL and CERN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05E93A9-3696-A285-7B83-815FB21875FC}"/>
              </a:ext>
            </a:extLst>
          </p:cNvPr>
          <p:cNvSpPr txBox="1"/>
          <p:nvPr/>
        </p:nvSpPr>
        <p:spPr>
          <a:xfrm>
            <a:off x="6067504" y="2518917"/>
            <a:ext cx="1806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Distribute data to 3</a:t>
            </a:r>
          </a:p>
          <a:p>
            <a:r>
              <a:rPr lang="en-US" sz="1400" dirty="0"/>
              <a:t> other sets of SE’s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5B0A992-71A5-E20B-A657-21B167163151}"/>
              </a:ext>
            </a:extLst>
          </p:cNvPr>
          <p:cNvSpPr txBox="1"/>
          <p:nvPr/>
        </p:nvSpPr>
        <p:spPr>
          <a:xfrm>
            <a:off x="6459651" y="4076908"/>
            <a:ext cx="1789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Reconstruct files</a:t>
            </a:r>
          </a:p>
          <a:p>
            <a:r>
              <a:rPr lang="en-US" sz="1400" dirty="0"/>
              <a:t>streaming at sites without SE’s, local for sites with SE’s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FC575E2-0D90-1689-0F28-D6FAA233E28C}"/>
              </a:ext>
            </a:extLst>
          </p:cNvPr>
          <p:cNvSpPr txBox="1"/>
          <p:nvPr/>
        </p:nvSpPr>
        <p:spPr>
          <a:xfrm>
            <a:off x="3267950" y="4422205"/>
            <a:ext cx="1473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Return outputs to Fermilab</a:t>
            </a:r>
          </a:p>
          <a:p>
            <a:r>
              <a:rPr lang="en-US" sz="1400" dirty="0"/>
              <a:t>(some via local writes first)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379F92-79AF-3F31-42D0-80379F0B0757}"/>
              </a:ext>
            </a:extLst>
          </p:cNvPr>
          <p:cNvSpPr txBox="1"/>
          <p:nvPr/>
        </p:nvSpPr>
        <p:spPr>
          <a:xfrm>
            <a:off x="1347987" y="4422204"/>
            <a:ext cx="14730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copy of results to RAL and CCIN2P3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787501-5126-D851-E148-660F1910EA41}"/>
              </a:ext>
            </a:extLst>
          </p:cNvPr>
          <p:cNvSpPr txBox="1"/>
          <p:nvPr/>
        </p:nvSpPr>
        <p:spPr>
          <a:xfrm>
            <a:off x="5844209" y="3042137"/>
            <a:ext cx="125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WE ARE HERE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86A8C4F5-6528-B5F4-B4A2-289569ED85B5}"/>
              </a:ext>
            </a:extLst>
          </p:cNvPr>
          <p:cNvSpPr/>
          <p:nvPr/>
        </p:nvSpPr>
        <p:spPr>
          <a:xfrm>
            <a:off x="4319564" y="3230217"/>
            <a:ext cx="1614097" cy="298174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5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972163D-8321-49EB-8D82-1B14FC8C2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in past year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11C339-20B2-71BA-A702-D17AAE42934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picture for last year has been getting ready for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ProtoDUNE</a:t>
            </a:r>
            <a:r>
              <a:rPr lang="en-US" dirty="0"/>
              <a:t> beam runs</a:t>
            </a:r>
          </a:p>
          <a:p>
            <a:r>
              <a:rPr lang="en-US" dirty="0"/>
              <a:t>Full replacement of legacy file transfer system with new system that uses </a:t>
            </a:r>
            <a:r>
              <a:rPr lang="en-US" dirty="0" err="1"/>
              <a:t>Metacat</a:t>
            </a:r>
            <a:r>
              <a:rPr lang="en-US" dirty="0"/>
              <a:t> for the metadata, </a:t>
            </a:r>
            <a:r>
              <a:rPr lang="en-US" dirty="0" err="1"/>
              <a:t>Rucio</a:t>
            </a:r>
            <a:r>
              <a:rPr lang="en-US" dirty="0"/>
              <a:t> for file transfers throughout.</a:t>
            </a:r>
          </a:p>
          <a:p>
            <a:r>
              <a:rPr lang="en-US" dirty="0"/>
              <a:t>Details on this and more in Igor’s talk.</a:t>
            </a:r>
          </a:p>
          <a:p>
            <a:r>
              <a:rPr lang="en-US" dirty="0"/>
              <a:t>Data Challenge part 1 replicated some DUNE data around the world.  </a:t>
            </a:r>
          </a:p>
          <a:p>
            <a:r>
              <a:rPr lang="en-US" dirty="0"/>
              <a:t>Data Challenge Part 2 will now try to start processing it using the new workflow allocator and data dispatcher systems.</a:t>
            </a:r>
          </a:p>
          <a:p>
            <a:r>
              <a:rPr lang="en-US" dirty="0"/>
              <a:t>After that, will move to make </a:t>
            </a:r>
            <a:r>
              <a:rPr lang="en-US" dirty="0" err="1"/>
              <a:t>Rucio</a:t>
            </a:r>
            <a:r>
              <a:rPr lang="en-US" dirty="0"/>
              <a:t>/</a:t>
            </a:r>
            <a:r>
              <a:rPr lang="en-US" dirty="0" err="1"/>
              <a:t>Metacat</a:t>
            </a:r>
            <a:r>
              <a:rPr lang="en-US" dirty="0"/>
              <a:t> be production system, hopefully before the NP04 beam run.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075098-7A6D-128E-F662-851784FB276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E9CCE-98D4-7012-04F4-D287D34FD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29FD8-1676-6BC1-1D4E-CEF53700A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0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CA20FA4-8221-86FF-823A-D240E4754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Progress needed before / during beam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A6669E-95FF-BCFF-5508-F6A2599D22E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Another short challenge trying to catch real DAQ output running at full tilt.</a:t>
            </a:r>
          </a:p>
          <a:p>
            <a:r>
              <a:rPr lang="en-US" dirty="0"/>
              <a:t>Training users on </a:t>
            </a:r>
            <a:r>
              <a:rPr lang="en-US" dirty="0" err="1"/>
              <a:t>MetaCat</a:t>
            </a:r>
            <a:r>
              <a:rPr lang="en-US" dirty="0"/>
              <a:t>/</a:t>
            </a:r>
            <a:r>
              <a:rPr lang="en-US" dirty="0" err="1"/>
              <a:t>Rucio</a:t>
            </a:r>
            <a:r>
              <a:rPr lang="en-US" dirty="0"/>
              <a:t> clients, especially those actively involved in NP04 beam runs</a:t>
            </a:r>
          </a:p>
          <a:p>
            <a:pPr lvl="1"/>
            <a:r>
              <a:rPr lang="en-US" dirty="0"/>
              <a:t>Expect this to be a significant barrier—different than using SAM</a:t>
            </a:r>
          </a:p>
          <a:p>
            <a:r>
              <a:rPr lang="en-US" dirty="0"/>
              <a:t>Find faster way to make metadata—current way is a slow shell script that reads the whole file twice.</a:t>
            </a:r>
          </a:p>
          <a:p>
            <a:r>
              <a:rPr lang="en-US" dirty="0"/>
              <a:t>Learn how to use </a:t>
            </a:r>
            <a:r>
              <a:rPr lang="en-US" dirty="0" err="1"/>
              <a:t>Rucio</a:t>
            </a:r>
            <a:r>
              <a:rPr lang="en-US" dirty="0"/>
              <a:t> data subscriptions to automate flow of data, especially the outputs from keep-up processing.</a:t>
            </a:r>
          </a:p>
          <a:p>
            <a:r>
              <a:rPr lang="en-US" dirty="0"/>
              <a:t>Find out if DQM needs any help from data management.</a:t>
            </a:r>
          </a:p>
          <a:p>
            <a:r>
              <a:rPr lang="en-US" dirty="0"/>
              <a:t>Making sure all the fields in SAM are required in </a:t>
            </a:r>
            <a:r>
              <a:rPr lang="en-US" dirty="0" err="1"/>
              <a:t>MetaCat</a:t>
            </a:r>
            <a:r>
              <a:rPr lang="en-US" dirty="0"/>
              <a:t> too plus the new retention fields.</a:t>
            </a:r>
          </a:p>
          <a:p>
            <a:r>
              <a:rPr lang="en-US" dirty="0"/>
              <a:t>Finalize the schema to minimize confusion.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B19DAD-C478-8687-1AD9-6452A2F46C5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DDD4B-BDB7-4B6B-301A-820D88FB3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448A9-7658-E92E-EB45-0436CD203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6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2801B-2616-69A8-7F1E-4D298AE2B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comes after beam in 2023-2025?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7D4AEBB-BBC9-3324-79D3-14FE8351F82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Metadata—Need better way to make it</a:t>
            </a:r>
          </a:p>
          <a:p>
            <a:pPr lvl="1"/>
            <a:r>
              <a:rPr lang="en-US" dirty="0"/>
              <a:t>Currently relies on slow shell script that reads the file twice</a:t>
            </a:r>
          </a:p>
          <a:p>
            <a:r>
              <a:rPr lang="en-US" dirty="0"/>
              <a:t>HDF5 files, care and feeding:</a:t>
            </a:r>
          </a:p>
          <a:p>
            <a:pPr lvl="1"/>
            <a:r>
              <a:rPr lang="en-US" dirty="0"/>
              <a:t>Currently reading them with a POSIX streaming extension to </a:t>
            </a:r>
            <a:r>
              <a:rPr lang="en-US" dirty="0" err="1"/>
              <a:t>xrootd</a:t>
            </a:r>
            <a:r>
              <a:rPr lang="en-US" dirty="0"/>
              <a:t> libs.</a:t>
            </a:r>
          </a:p>
          <a:p>
            <a:pPr lvl="1"/>
            <a:r>
              <a:rPr lang="en-US" dirty="0"/>
              <a:t>Can we make it more structured.</a:t>
            </a:r>
          </a:p>
          <a:p>
            <a:pPr lvl="1"/>
            <a:r>
              <a:rPr lang="en-US" dirty="0"/>
              <a:t>Can we embed metadata in HDF5 files as we used to do in root?</a:t>
            </a:r>
          </a:p>
          <a:p>
            <a:r>
              <a:rPr lang="en-US" dirty="0"/>
              <a:t>Working with huge time-window data like supernova events</a:t>
            </a:r>
          </a:p>
          <a:p>
            <a:pPr lvl="1"/>
            <a:r>
              <a:rPr lang="en-US" dirty="0"/>
              <a:t>How to merge, how to stitch together, etc.</a:t>
            </a:r>
          </a:p>
          <a:p>
            <a:pPr lvl="1"/>
            <a:r>
              <a:rPr lang="en-US" dirty="0"/>
              <a:t>This has implication on intra-DAQ analysis such as SN pointing too</a:t>
            </a:r>
          </a:p>
          <a:p>
            <a:r>
              <a:rPr lang="en-US" dirty="0"/>
              <a:t>Understand the merging workflow that would be necessary if different APA wind up in different physical files</a:t>
            </a:r>
          </a:p>
          <a:p>
            <a:r>
              <a:rPr lang="en-US" dirty="0"/>
              <a:t>Can we make a data manifest—which chunk of which trigger record is within which file? Forward and backward indices.</a:t>
            </a:r>
          </a:p>
          <a:p>
            <a:r>
              <a:rPr lang="en-US" dirty="0"/>
              <a:t>ND-</a:t>
            </a:r>
            <a:r>
              <a:rPr lang="en-US" dirty="0" err="1"/>
              <a:t>LAr</a:t>
            </a:r>
            <a:r>
              <a:rPr lang="en-US" dirty="0"/>
              <a:t> test beam @ FNAL, how to ingest all that.</a:t>
            </a:r>
          </a:p>
          <a:p>
            <a:r>
              <a:rPr lang="en-US" dirty="0"/>
              <a:t>RHEL9 / Centos/Alma/Rocky 9 support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CBA46D-D8D3-FFAB-EADE-4F0F873A4DC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9300B-98C5-3F85-891F-30FDB17B4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34B3E-1DFB-834F-2779-FD6B9750E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8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AFF1-F28E-5935-ACF3-DEB4F219D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Token Support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6B0BD6-1D43-7127-83B5-B184F41C16F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All data challenge and </a:t>
            </a:r>
            <a:r>
              <a:rPr lang="en-US" dirty="0" err="1"/>
              <a:t>ProtoDUNE</a:t>
            </a:r>
            <a:r>
              <a:rPr lang="en-US" dirty="0"/>
              <a:t> beam running still using X.509 proxies to authenticate transfers</a:t>
            </a:r>
          </a:p>
          <a:p>
            <a:r>
              <a:rPr lang="en-US" dirty="0"/>
              <a:t>Need to switch to JWT tokens (WLCG tokens </a:t>
            </a:r>
            <a:r>
              <a:rPr lang="en-US" dirty="0" err="1"/>
              <a:t>a.k.a</a:t>
            </a:r>
            <a:r>
              <a:rPr lang="en-US" dirty="0"/>
              <a:t> </a:t>
            </a:r>
            <a:r>
              <a:rPr lang="en-US" dirty="0" err="1"/>
              <a:t>Scitokens</a:t>
            </a:r>
            <a:r>
              <a:rPr lang="en-US" dirty="0"/>
              <a:t>)</a:t>
            </a:r>
          </a:p>
          <a:p>
            <a:r>
              <a:rPr lang="en-US" dirty="0"/>
              <a:t>Already pilot jobs are being submitted via tokens to those sites that support it.</a:t>
            </a:r>
          </a:p>
          <a:p>
            <a:r>
              <a:rPr lang="en-US" dirty="0"/>
              <a:t>Now need to get all our storage elements and data management middleware to support this too.</a:t>
            </a:r>
          </a:p>
          <a:p>
            <a:r>
              <a:rPr lang="en-US" dirty="0"/>
              <a:t>Currently this is pending work by the core </a:t>
            </a:r>
            <a:r>
              <a:rPr lang="en-US" dirty="0" err="1"/>
              <a:t>Rucio</a:t>
            </a:r>
            <a:r>
              <a:rPr lang="en-US" dirty="0"/>
              <a:t> developers, the full token-exchange workflow of </a:t>
            </a:r>
            <a:r>
              <a:rPr lang="en-US" dirty="0" err="1"/>
              <a:t>Rucio</a:t>
            </a:r>
            <a:r>
              <a:rPr lang="en-US" dirty="0"/>
              <a:t> not expected until 2024.</a:t>
            </a:r>
          </a:p>
          <a:p>
            <a:r>
              <a:rPr lang="en-US" dirty="0"/>
              <a:t>Preparing an informational talk on this for Sep. collaboration meeting.</a:t>
            </a:r>
          </a:p>
          <a:p>
            <a:endParaRPr lang="en-US" dirty="0"/>
          </a:p>
          <a:p>
            <a:pPr marL="274638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58C789-335B-824E-0085-082C9E08D7A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8692B4-D7B0-F263-BBA5-7C739733D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6B8FE-AD61-CD3D-3350-F7BAC59F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57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2A0E688-791D-008B-4856-0B20AF81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Access from HPC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CF1D893-64F2-887A-6E4D-FAAEB5851EE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Everything we are talking about here—databases, </a:t>
            </a:r>
            <a:r>
              <a:rPr lang="en-US" dirty="0" err="1"/>
              <a:t>Rucio</a:t>
            </a:r>
            <a:r>
              <a:rPr lang="en-US" dirty="0"/>
              <a:t>, </a:t>
            </a:r>
            <a:r>
              <a:rPr lang="en-US" dirty="0" err="1"/>
              <a:t>Metacat</a:t>
            </a:r>
            <a:r>
              <a:rPr lang="en-US" dirty="0"/>
              <a:t>, Workflow, etc. all needs outbound network access from worker nodes so jobs can get to it.</a:t>
            </a:r>
          </a:p>
          <a:p>
            <a:r>
              <a:rPr lang="en-US" dirty="0"/>
              <a:t>High performance computing worker nodes don’t have that.</a:t>
            </a:r>
          </a:p>
          <a:p>
            <a:r>
              <a:rPr lang="en-US" dirty="0"/>
              <a:t>There may be significant re-architecting of systems needed to make that work.  Time to start thinking about it now rather than when we get our first grant on leadership-class facilities.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0F523D-A00E-D07D-66DF-2E2E2B1F0B9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8/30/2022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1737E-190D-8B52-C9AA-7BEEFF243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Summer Consortium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402B04-22BA-F992-03C6-CD1BC9E8B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88024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013780BD-2E6C-3A45-A756-E0F40A379686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2A4FB3C3-913C-0E48-B3C4-C0EF3037C4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306</TotalTime>
  <Words>1059</Words>
  <Application>Microsoft Macintosh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DUNE Data Management </vt:lpstr>
      <vt:lpstr>Data Management Structure</vt:lpstr>
      <vt:lpstr>Data Management Interfaces</vt:lpstr>
      <vt:lpstr>Data Challenge:</vt:lpstr>
      <vt:lpstr>Activities in past year</vt:lpstr>
      <vt:lpstr>Progress needed before / during beam </vt:lpstr>
      <vt:lpstr>What comes after beam in 2023-2025?</vt:lpstr>
      <vt:lpstr>Token Support</vt:lpstr>
      <vt:lpstr>Remote Access from HPC</vt:lpstr>
      <vt:lpstr>Conclusions: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Data Management </dc:title>
  <dc:subject/>
  <dc:creator>Steven C Timm</dc:creator>
  <cp:keywords/>
  <dc:description>Modified by A. Weber</dc:description>
  <cp:lastModifiedBy>Steven C Timm</cp:lastModifiedBy>
  <cp:revision>2</cp:revision>
  <dcterms:created xsi:type="dcterms:W3CDTF">2022-08-29T16:22:56Z</dcterms:created>
  <dcterms:modified xsi:type="dcterms:W3CDTF">2022-08-29T21:29:09Z</dcterms:modified>
  <cp:category/>
</cp:coreProperties>
</file>