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24"/>
  </p:notesMasterIdLst>
  <p:handoutMasterIdLst>
    <p:handoutMasterId r:id="rId25"/>
  </p:handoutMasterIdLst>
  <p:sldIdLst>
    <p:sldId id="294" r:id="rId5"/>
    <p:sldId id="2539" r:id="rId6"/>
    <p:sldId id="395" r:id="rId7"/>
    <p:sldId id="2530" r:id="rId8"/>
    <p:sldId id="2531" r:id="rId9"/>
    <p:sldId id="364" r:id="rId10"/>
    <p:sldId id="428" r:id="rId11"/>
    <p:sldId id="2536" r:id="rId12"/>
    <p:sldId id="366" r:id="rId13"/>
    <p:sldId id="2534" r:id="rId14"/>
    <p:sldId id="2538" r:id="rId15"/>
    <p:sldId id="368" r:id="rId16"/>
    <p:sldId id="367" r:id="rId17"/>
    <p:sldId id="370" r:id="rId18"/>
    <p:sldId id="390" r:id="rId19"/>
    <p:sldId id="2523" r:id="rId20"/>
    <p:sldId id="2537" r:id="rId21"/>
    <p:sldId id="386" r:id="rId22"/>
    <p:sldId id="410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5616" userDrawn="1">
          <p15:clr>
            <a:srgbClr val="A4A3A4"/>
          </p15:clr>
        </p15:guide>
        <p15:guide id="8" pos="136" userDrawn="1">
          <p15:clr>
            <a:srgbClr val="A4A3A4"/>
          </p15:clr>
        </p15:guide>
        <p15:guide id="9" pos="589" userDrawn="1">
          <p15:clr>
            <a:srgbClr val="A4A3A4"/>
          </p15:clr>
        </p15:guide>
        <p15:guide id="10" pos="4453" userDrawn="1">
          <p15:clr>
            <a:srgbClr val="A4A3A4"/>
          </p15:clr>
        </p15:guide>
        <p15:guide id="11" pos="5163" userDrawn="1">
          <p15:clr>
            <a:srgbClr val="A4A3A4"/>
          </p15:clr>
        </p15:guide>
        <p15:guide id="12" pos="4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666A"/>
    <a:srgbClr val="50504E"/>
    <a:srgbClr val="EA0000"/>
    <a:srgbClr val="FFFFCC"/>
    <a:srgbClr val="0000C5"/>
    <a:srgbClr val="4E4E4E"/>
    <a:srgbClr val="404040"/>
    <a:srgbClr val="004C97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ED746-015D-0F7D-C4A4-DFE6F68EB7E9}" v="3" dt="2022-08-24T16:24:46.786"/>
    <p1510:client id="{383BDB95-46B1-CB49-912A-A89F04EB5081}" v="64" dt="2022-08-24T16:31:29.392"/>
    <p1510:client id="{622C4903-1E73-4773-A879-74B5473D2F74}" v="487" dt="2022-08-24T19:57:51.307"/>
    <p1510:client id="{6D61DE58-6604-725F-D2D5-160755339AF4}" v="2" dt="2022-08-24T17:45:38.1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5"/>
    <p:restoredTop sz="94711"/>
  </p:normalViewPr>
  <p:slideViewPr>
    <p:cSldViewPr snapToGrid="0">
      <p:cViewPr varScale="1">
        <p:scale>
          <a:sx n="88" d="100"/>
          <a:sy n="88" d="100"/>
        </p:scale>
        <p:origin x="1694" y="8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7/13/2020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7/13/2020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6" y="49637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11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1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23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2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4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971551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26" indent="-228603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8C2FA-61EC-9E34-049B-5CF7ADCC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DC937-A7D0-393F-C2CD-D3DA1F82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E8A60-ED2E-CBEF-6E3D-BC587749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26" indent="-228603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4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26" indent="-228603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A7EB4-A6F7-926B-F1E8-B7DDEFF142D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AA550-77B8-AFA0-CC16-A1E6AC46F79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127D6-0B1A-6836-2561-225A39133A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4" y="958851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26" indent="-228603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982AF-859C-715E-8910-E54146E5ED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28611-FB17-277C-5438-B20636B4A1B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55854-443D-EB8D-9F87-9284184521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6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EA9A8-107F-254E-7341-A3A3CFA505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2EFC3-285E-0093-F144-B040B052FD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0FF8-FE94-341D-1548-5AA88B991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11F1F-69C7-3ACE-B0B0-EB1CF1D422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15D9F-689C-F09E-553B-C95B6CFDB6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D7C6A6-0791-7B01-5223-B16AC0E843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38E59-80DA-4086-B67D-20E2E9DE049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0BC66-8FA8-4A91-9CB7-DFED8F949EE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FF3C0-0525-2849-CA49-F90A3A7732B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EC22A-5F4E-3A84-0BA0-31F78BD4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DBF4D-C0B7-7BB0-3980-33A78E57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3E4D6-4476-6BEA-CC22-B7A73962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C4D370-A63A-D509-9F24-470D64CE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41E71-7EB4-AA80-2E5A-CE71EE3E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A8CEB-8069-6255-4B0E-E88EFC18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4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8/25/2021 ALL Partners Coordination Meeting: FNAL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5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6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6"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11"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17"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23" algn="l" defTabSz="457206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4" indent="-342904" algn="l" defTabSz="45720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9" indent="-285754" algn="l" defTabSz="45720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14" indent="-228603" algn="l" defTabSz="45720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20" indent="-228603" algn="l" defTabSz="45720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26" indent="-228603" algn="l" defTabSz="457206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32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4572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112" y="4949468"/>
            <a:ext cx="8499231" cy="1390219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SSRs team at Fermilab</a:t>
            </a:r>
          </a:p>
          <a:p>
            <a:r>
              <a:rPr lang="en-US" dirty="0"/>
              <a:t>August 25, 2022</a:t>
            </a:r>
          </a:p>
          <a:p>
            <a:endParaRPr lang="en-US"/>
          </a:p>
          <a:p>
            <a:r>
              <a:rPr lang="en-US" dirty="0"/>
              <a:t>ALL Partners Coordination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5" y="4183573"/>
            <a:ext cx="8499232" cy="1003049"/>
          </a:xfrm>
        </p:spPr>
        <p:txBody>
          <a:bodyPr>
            <a:noAutofit/>
          </a:bodyPr>
          <a:lstStyle/>
          <a:p>
            <a:r>
              <a:rPr lang="en-US" noProof="1">
                <a:sym typeface="Arial" panose="020B0604020202020204" pitchFamily="34" charset="0"/>
              </a:rPr>
              <a:t>SSR Status Update at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52315F-0618-4717-925B-AACBABF5BA0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5231" y="809805"/>
            <a:ext cx="5387293" cy="4139855"/>
          </a:xfrm>
        </p:spPr>
        <p:txBody>
          <a:bodyPr lIns="0" tIns="0" rIns="0" bIns="0" anchor="t"/>
          <a:lstStyle/>
          <a:p>
            <a:pPr marL="342265" indent="-285750"/>
            <a:endParaRPr lang="en-US" sz="2800">
              <a:ea typeface="ＭＳ Ｐゴシック"/>
            </a:endParaRPr>
          </a:p>
          <a:p>
            <a:pPr marL="457200" lvl="1" indent="0">
              <a:buNone/>
            </a:pPr>
            <a:endParaRPr lang="en-US" sz="2400">
              <a:ea typeface="ＭＳ Ｐゴシック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1A126-430E-4F7D-90D8-F00C9EFF27B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35353-1A54-4FDC-9791-C7BD32A6105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530602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99CA7E-E651-4027-B7A3-3C7248F8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0842"/>
            <a:ext cx="8686800" cy="427877"/>
          </a:xfrm>
        </p:spPr>
        <p:txBody>
          <a:bodyPr/>
          <a:lstStyle/>
          <a:p>
            <a:r>
              <a:rPr lang="en-US" dirty="0"/>
              <a:t>SSR solenoid status update – FNAL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EB679-6B21-4678-9074-B3734BA2404A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E9EC5-8559-4E15-B530-890E14BCBC5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69FA1CF-6FB4-2312-2861-51EC68184D9F}"/>
              </a:ext>
            </a:extLst>
          </p:cNvPr>
          <p:cNvSpPr txBox="1">
            <a:spLocks/>
          </p:cNvSpPr>
          <p:nvPr/>
        </p:nvSpPr>
        <p:spPr>
          <a:xfrm>
            <a:off x="228602" y="971551"/>
            <a:ext cx="5629864" cy="5059363"/>
          </a:xfrm>
          <a:prstGeom prst="rect">
            <a:avLst/>
          </a:prstGeom>
        </p:spPr>
        <p:txBody>
          <a:bodyPr lIns="0" tIns="0" rIns="0" bIns="0" anchor="t"/>
          <a:lstStyle>
            <a:lvl1pPr marL="342904" indent="-34290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9" indent="-28575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14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20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26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  <a:cs typeface="Helvetica"/>
              </a:rPr>
              <a:t>New SPM identified: welcome Dino Karas! 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Preparation of </a:t>
            </a:r>
            <a:r>
              <a:rPr lang="en-US" sz="2000" dirty="0" err="1">
                <a:solidFill>
                  <a:srgbClr val="505050"/>
                </a:solidFill>
                <a:ea typeface="ＭＳ Ｐゴシック"/>
              </a:rPr>
              <a:t>CoCoLoCo</a:t>
            </a:r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 underway</a:t>
            </a:r>
          </a:p>
          <a:p>
            <a:pPr marL="742950" lvl="1" indent="-285750"/>
            <a:r>
              <a:rPr lang="en-US" sz="1800" dirty="0">
                <a:solidFill>
                  <a:srgbClr val="FFC000"/>
                </a:solidFill>
                <a:ea typeface="ＭＳ Ｐゴシック"/>
              </a:rPr>
              <a:t>Co</a:t>
            </a: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nduction-</a:t>
            </a:r>
            <a:r>
              <a:rPr lang="en-US" sz="1800" dirty="0">
                <a:solidFill>
                  <a:srgbClr val="FFC000"/>
                </a:solidFill>
                <a:ea typeface="ＭＳ Ｐゴシック"/>
              </a:rPr>
              <a:t>Co</a:t>
            </a: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oled </a:t>
            </a:r>
            <a:r>
              <a:rPr lang="en-US" sz="1800" dirty="0">
                <a:solidFill>
                  <a:srgbClr val="FFC000"/>
                </a:solidFill>
                <a:ea typeface="ＭＳ Ｐゴシック"/>
              </a:rPr>
              <a:t>Lo</a:t>
            </a: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w-</a:t>
            </a:r>
            <a:r>
              <a:rPr lang="en-US" sz="1800" dirty="0">
                <a:solidFill>
                  <a:srgbClr val="FFC000"/>
                </a:solidFill>
                <a:ea typeface="ＭＳ Ｐゴシック"/>
              </a:rPr>
              <a:t>Co</a:t>
            </a: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st test stand</a:t>
            </a:r>
          </a:p>
          <a:p>
            <a:pPr marL="742950" lvl="1" indent="-28575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Current leads, thermal shield, MLI in house and dry fit</a:t>
            </a:r>
          </a:p>
          <a:p>
            <a:pPr marL="742950" lvl="1" indent="-28575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Final instrumentation and documentation/safety in progress </a:t>
            </a:r>
            <a:endParaRPr lang="en-US" sz="1400" dirty="0"/>
          </a:p>
          <a:p>
            <a:pPr marL="742950" lvl="1" indent="-28575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First cooldown and zero magnet commissioning is next</a:t>
            </a:r>
            <a:endParaRPr lang="en-US" sz="1400" dirty="0"/>
          </a:p>
          <a:p>
            <a:pPr marL="742950" lvl="1" indent="-28575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OPEN: cryogenic magnetic sensors from Lakeshore delayed; procurement from second vendor in progress</a:t>
            </a:r>
          </a:p>
          <a:p>
            <a:pPr marL="342895" indent="-28575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As-built 3D model from BARC received, integration into cryomodule in progress</a:t>
            </a:r>
          </a:p>
          <a:p>
            <a:pPr marL="1143000" lvl="2" indent="-228600"/>
            <a:endParaRPr lang="en-US" sz="1600" dirty="0">
              <a:solidFill>
                <a:srgbClr val="505050"/>
              </a:solidFill>
              <a:ea typeface="ＭＳ Ｐゴシック"/>
            </a:endParaRPr>
          </a:p>
          <a:p>
            <a:pPr marL="1143000" lvl="2" indent="-228600"/>
            <a:endParaRPr lang="en-US" sz="1600" dirty="0">
              <a:solidFill>
                <a:srgbClr val="505050"/>
              </a:solidFill>
              <a:ea typeface="ＭＳ Ｐゴシック"/>
            </a:endParaRPr>
          </a:p>
        </p:txBody>
      </p:sp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ECBFD21-8634-A200-1AE2-2DA4EA68F2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0177" y="705950"/>
            <a:ext cx="2876531" cy="54461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CCFA1E4-7A14-22D0-5B61-A56952F4D2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6119" y="3724997"/>
            <a:ext cx="2425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CB0310-10BC-45CE-819B-E6BCE82FA7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lIns="0" tIns="0" rIns="0" bIns="0" anchor="t"/>
          <a:lstStyle/>
          <a:p>
            <a:pPr marL="342900" indent="-342900"/>
            <a:endParaRPr lang="en-US">
              <a:ea typeface="ＭＳ Ｐゴシック"/>
            </a:endParaRPr>
          </a:p>
          <a:p>
            <a:pPr marL="342900" indent="-342900"/>
            <a:endParaRPr lang="en-US">
              <a:ea typeface="ＭＳ Ｐゴシック"/>
            </a:endParaRPr>
          </a:p>
          <a:p>
            <a:pPr marL="342900" indent="-342900"/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35353-1A54-4FDC-9791-C7BD32A6105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530602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99CA7E-E651-4027-B7A3-3C7248F8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0842"/>
            <a:ext cx="8686800" cy="427877"/>
          </a:xfrm>
        </p:spPr>
        <p:txBody>
          <a:bodyPr/>
          <a:lstStyle/>
          <a:p>
            <a:r>
              <a:rPr lang="en-US"/>
              <a:t>SSR solenoid status update – BARC activities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E9EC5-8559-4E15-B530-890E14BCBC5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69FA1CF-6FB4-2312-2861-51EC68184D9F}"/>
              </a:ext>
            </a:extLst>
          </p:cNvPr>
          <p:cNvSpPr txBox="1">
            <a:spLocks/>
          </p:cNvSpPr>
          <p:nvPr/>
        </p:nvSpPr>
        <p:spPr>
          <a:xfrm>
            <a:off x="228600" y="899318"/>
            <a:ext cx="6905063" cy="5059363"/>
          </a:xfrm>
          <a:prstGeom prst="rect">
            <a:avLst/>
          </a:prstGeom>
        </p:spPr>
        <p:txBody>
          <a:bodyPr lIns="0" tIns="0" rIns="0" bIns="0" anchor="t"/>
          <a:lstStyle>
            <a:lvl1pPr marL="342904" indent="-34290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9" indent="-28575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14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20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26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  <a:cs typeface="Helvetica"/>
              </a:rPr>
              <a:t>Parallel testing of prototype 3 and first pre-series </a:t>
            </a:r>
            <a:br>
              <a:rPr lang="en-US" sz="2000" dirty="0">
                <a:solidFill>
                  <a:srgbClr val="505050"/>
                </a:solidFill>
                <a:ea typeface="ＭＳ Ｐゴシック"/>
                <a:cs typeface="Helvetica"/>
              </a:rPr>
            </a:br>
            <a:r>
              <a:rPr lang="en-US" sz="2000" dirty="0">
                <a:solidFill>
                  <a:srgbClr val="505050"/>
                </a:solidFill>
                <a:ea typeface="ＭＳ Ｐゴシック"/>
                <a:cs typeface="Helvetica"/>
              </a:rPr>
              <a:t>magnet underway in 2 separate test stands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Transfer function: 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Prototype magnet: ~0.177 T/A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Pre-series magnet: ~0.165 T/A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Difference attributed to different packing </a:t>
            </a:r>
            <a:br>
              <a:rPr lang="en-US" sz="1800" dirty="0">
                <a:solidFill>
                  <a:srgbClr val="505050"/>
                </a:solidFill>
                <a:ea typeface="ＭＳ Ｐゴシック"/>
              </a:rPr>
            </a:b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factor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New load line calculation in progress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Ramp rate: 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Slower than anticipated @ ~0.5-1 A/min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Likely a limitation of the test stand and </a:t>
            </a:r>
            <a:br>
              <a:rPr lang="en-US" sz="1800" dirty="0">
                <a:solidFill>
                  <a:srgbClr val="505050"/>
                </a:solidFill>
                <a:ea typeface="ＭＳ Ｐゴシック"/>
              </a:rPr>
            </a:br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not the magnet design</a:t>
            </a:r>
          </a:p>
          <a:p>
            <a:pPr marL="742955" lvl="1" indent="-342900"/>
            <a:r>
              <a:rPr lang="en-US" sz="1800" dirty="0">
                <a:solidFill>
                  <a:srgbClr val="505050"/>
                </a:solidFill>
                <a:ea typeface="ＭＳ Ｐゴシック"/>
              </a:rPr>
              <a:t>To be confirmed/tested at FNAL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Cold DC coil mapping completed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Shipping of first pre-series magnet initiated</a:t>
            </a:r>
          </a:p>
          <a:p>
            <a:pPr marL="1143000" lvl="2" indent="-228600"/>
            <a:endParaRPr lang="en-US" sz="1600" dirty="0">
              <a:solidFill>
                <a:srgbClr val="505050"/>
              </a:solidFill>
              <a:ea typeface="ＭＳ Ｐゴシック"/>
            </a:endParaRPr>
          </a:p>
          <a:p>
            <a:pPr marL="1143000" lvl="2" indent="-228600"/>
            <a:endParaRPr lang="en-US" sz="1600" dirty="0">
              <a:solidFill>
                <a:srgbClr val="505050"/>
              </a:solidFill>
              <a:ea typeface="ＭＳ Ｐゴシック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DC6B67-E9F9-50FF-2339-60109F9E42D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8" name="Picture 4" descr="page10image324462128">
            <a:extLst>
              <a:ext uri="{FF2B5EF4-FFF2-40B4-BE49-F238E27FC236}">
                <a16:creationId xmlns:a16="http://schemas.microsoft.com/office/drawing/2014/main" id="{EA6D88FB-7972-DCE8-FCE2-21111C5F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78" y="1584167"/>
            <a:ext cx="3333483" cy="38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36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DAA-135E-4014-96F1-6948D700CD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3A09-257E-4BDA-9DF6-2537CD0E60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4" y="6504214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A1716-1F73-4393-B14B-A5C245E3A0C4}"/>
              </a:ext>
            </a:extLst>
          </p:cNvPr>
          <p:cNvSpPr txBox="1"/>
          <p:nvPr/>
        </p:nvSpPr>
        <p:spPr>
          <a:xfrm>
            <a:off x="2531666" y="1067928"/>
            <a:ext cx="35441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Couplers</a:t>
            </a:r>
          </a:p>
          <a:p>
            <a:pPr algn="r"/>
            <a:r>
              <a:rPr lang="en-US" sz="2000"/>
              <a:t>SPM: N. Solyak</a:t>
            </a:r>
          </a:p>
          <a:p>
            <a:pPr algn="r"/>
            <a:r>
              <a:rPr lang="en-US" sz="2000"/>
              <a:t>Presenter: N. Solyak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EB27A2-533E-4841-92A0-56AFFB5CAB1E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FEF5261-1741-47CD-B6A6-D84F37B1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02" y="3183006"/>
            <a:ext cx="6033330" cy="18913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2CAB4D-89AC-4DE1-BC89-7AF5D2B73C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C861B6-80EF-430E-ABA7-FCC92E97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r>
              <a:rPr lang="en-US" sz="2000" dirty="0"/>
              <a:t>ppSSR2 Coupler</a:t>
            </a:r>
            <a:endParaRPr lang="en-US" sz="2000" dirty="0">
              <a:ea typeface="ＭＳ Ｐゴシック"/>
            </a:endParaRPr>
          </a:p>
          <a:p>
            <a:pPr marL="742950" lvl="1" indent="-285750"/>
            <a:r>
              <a:rPr lang="en-US" sz="2000" dirty="0">
                <a:ea typeface="ＭＳ Ｐゴシック"/>
              </a:rPr>
              <a:t>3 out of 5 vacuum-end couplers received </a:t>
            </a:r>
          </a:p>
          <a:p>
            <a:pPr marL="742950" lvl="1" indent="-285750"/>
            <a:r>
              <a:rPr lang="en-US" sz="2000" dirty="0">
                <a:ea typeface="ＭＳ Ｐゴシック"/>
              </a:rPr>
              <a:t>5 out of 5 air side coupler accepted and stored at FNAL </a:t>
            </a:r>
          </a:p>
          <a:p>
            <a:pPr marL="742950" lvl="1" indent="-285750"/>
            <a:r>
              <a:rPr lang="en-US" sz="2000" dirty="0">
                <a:ea typeface="ＭＳ Ｐゴシック"/>
              </a:rPr>
              <a:t>Preparing the RF testing of the first 2 couplers</a:t>
            </a:r>
          </a:p>
          <a:p>
            <a:pPr marL="742950" lvl="1" indent="-285750"/>
            <a:endParaRPr lang="en-US" sz="2000" dirty="0">
              <a:ea typeface="ＭＳ Ｐゴシック"/>
            </a:endParaRPr>
          </a:p>
          <a:p>
            <a:pPr marL="742950" lvl="1" indent="-285750"/>
            <a:endParaRPr lang="en-US" sz="2000" dirty="0">
              <a:ea typeface="ＭＳ Ｐゴシック"/>
            </a:endParaRPr>
          </a:p>
          <a:p>
            <a:pPr marL="742950" lvl="1" indent="-285750"/>
            <a:endParaRPr lang="en-US" sz="2000" dirty="0">
              <a:ea typeface="ＭＳ Ｐゴシック"/>
            </a:endParaRPr>
          </a:p>
          <a:p>
            <a:pPr marL="1143000" lvl="2" indent="-228600"/>
            <a:endParaRPr lang="en-US" sz="1800" dirty="0">
              <a:ea typeface="ＭＳ Ｐゴシック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139BA7-6E35-40E9-8CFE-7B6C1C19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SSR2 Coupler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C89A9-32F0-4F96-BDA1-CB0C2D1C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27EB-C950-4F70-8087-21E436E3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017421-310A-4DAC-BB58-B7A25D4341E8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1018-DCF0-4D9D-8382-15C094AF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A2CCEB6-7C16-C0F5-675E-B31BCE414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144" y="3169828"/>
            <a:ext cx="3808191" cy="285861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39DF392-4DAF-9B7A-2655-49563C2F6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64" y="3169571"/>
            <a:ext cx="3794624" cy="28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DAA-135E-4014-96F1-6948D700CD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3A09-257E-4BDA-9DF6-2537CD0E60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4" y="6504214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A1716-1F73-4393-B14B-A5C245E3A0C4}"/>
              </a:ext>
            </a:extLst>
          </p:cNvPr>
          <p:cNvSpPr txBox="1"/>
          <p:nvPr/>
        </p:nvSpPr>
        <p:spPr>
          <a:xfrm>
            <a:off x="2703281" y="2736502"/>
            <a:ext cx="391504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CM design</a:t>
            </a:r>
          </a:p>
          <a:p>
            <a:pPr algn="r"/>
            <a:r>
              <a:rPr lang="en-US" sz="2000"/>
              <a:t>SPM: M. Parise</a:t>
            </a:r>
            <a:br>
              <a:rPr lang="en-US" sz="2000"/>
            </a:br>
            <a:r>
              <a:rPr lang="en-US" sz="2000"/>
              <a:t>Presenter: M. Parise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60B79-D5E8-433B-B65A-CA58734BAD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1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DAA-135E-4014-96F1-6948D700CD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3A09-257E-4BDA-9DF6-2537CD0E60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4" y="6504214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AF91B4E7-4DDD-4400-9412-0CB18384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468" y="906511"/>
            <a:ext cx="4083894" cy="20496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421D975-977B-4B8B-A929-C667960202FB}"/>
              </a:ext>
            </a:extLst>
          </p:cNvPr>
          <p:cNvGrpSpPr/>
          <p:nvPr/>
        </p:nvGrpSpPr>
        <p:grpSpPr>
          <a:xfrm>
            <a:off x="4626297" y="2956195"/>
            <a:ext cx="489170" cy="802259"/>
            <a:chOff x="4678053" y="3767075"/>
            <a:chExt cx="489170" cy="802259"/>
          </a:xfrm>
        </p:grpSpPr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D49970FF-E6AC-4213-817D-EF761E350B5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43802" y="4045911"/>
              <a:ext cx="802257" cy="244585"/>
            </a:xfrm>
            <a:prstGeom prst="bentConnector3">
              <a:avLst>
                <a:gd name="adj1" fmla="val 100538"/>
              </a:avLst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A0970814-0BB8-40E6-9D73-BF59B99992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99217" y="4045913"/>
              <a:ext cx="802257" cy="244585"/>
            </a:xfrm>
            <a:prstGeom prst="bentConnector3">
              <a:avLst>
                <a:gd name="adj1" fmla="val 100538"/>
              </a:avLst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2A6E4D-1B80-4F07-B1F6-3D5731A6E790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76584-FA85-4410-8D4B-C2463946888A}"/>
              </a:ext>
            </a:extLst>
          </p:cNvPr>
          <p:cNvSpPr/>
          <p:nvPr/>
        </p:nvSpPr>
        <p:spPr>
          <a:xfrm>
            <a:off x="241623" y="5806398"/>
            <a:ext cx="43329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Pre-productionSSR2 CM: F10138829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C16900-852E-4D0C-9378-5E8C3D7C078E}"/>
              </a:ext>
            </a:extLst>
          </p:cNvPr>
          <p:cNvSpPr/>
          <p:nvPr/>
        </p:nvSpPr>
        <p:spPr>
          <a:xfrm>
            <a:off x="5216065" y="5806398"/>
            <a:ext cx="39279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Production SSR1 CM: F10142933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D7C9B95-4C6F-43FB-98DF-50DE07508CE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0371" y="-324659"/>
            <a:ext cx="3762513" cy="5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5CC2-7E5D-438E-9312-CBAAE50839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9E2685-D784-460C-99C9-D4C265FC5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83"/>
          <a:stretch/>
        </p:blipFill>
        <p:spPr>
          <a:xfrm>
            <a:off x="5981476" y="3111479"/>
            <a:ext cx="2708480" cy="25396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85C20D-70B6-4F61-B768-5C75CC802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64"/>
          <a:stretch/>
        </p:blipFill>
        <p:spPr>
          <a:xfrm>
            <a:off x="1184870" y="3148685"/>
            <a:ext cx="2820003" cy="25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3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CDC4E-4EA5-4C6F-BF87-1B2DE4A6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A685-6D3F-45A9-93F5-E93020EF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CC8D060-2932-471C-90BD-BAFFA36C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20" y="262073"/>
            <a:ext cx="8686800" cy="320908"/>
          </a:xfrm>
        </p:spPr>
        <p:txBody>
          <a:bodyPr/>
          <a:lstStyle/>
          <a:p>
            <a:r>
              <a:rPr lang="en-US" dirty="0"/>
              <a:t>pp SSR2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E58D6-1167-44F9-8BC6-B23016275C9B}"/>
              </a:ext>
            </a:extLst>
          </p:cNvPr>
          <p:cNvSpPr txBox="1"/>
          <p:nvPr/>
        </p:nvSpPr>
        <p:spPr>
          <a:xfrm>
            <a:off x="205920" y="823852"/>
            <a:ext cx="8594812" cy="227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endParaRPr lang="en-US" sz="20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Helvetica"/>
                <a:cs typeface="Helvetica"/>
              </a:rPr>
              <a:t>90+% of the procurement for the ppSSR2 CM was initiated.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Helvetica"/>
                <a:cs typeface="Helvetica"/>
              </a:rPr>
              <a:t>Most of procurement and fabrication specification are completed and used to initiate the procurements. Check EPDM, Tab "Cryomodule"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2711C-432E-46AD-8DEE-E603063D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8260BD-7DF5-0D60-399F-AFE287CB2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10079"/>
              </p:ext>
            </p:extLst>
          </p:nvPr>
        </p:nvGraphicFramePr>
        <p:xfrm>
          <a:off x="767524" y="2331720"/>
          <a:ext cx="766071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0355">
                  <a:extLst>
                    <a:ext uri="{9D8B030D-6E8A-4147-A177-3AD203B41FA5}">
                      <a16:colId xmlns:a16="http://schemas.microsoft.com/office/drawing/2014/main" val="575981306"/>
                    </a:ext>
                  </a:extLst>
                </a:gridCol>
                <a:gridCol w="3830355">
                  <a:extLst>
                    <a:ext uri="{9D8B030D-6E8A-4147-A177-3AD203B41FA5}">
                      <a16:colId xmlns:a16="http://schemas.microsoft.com/office/drawing/2014/main" val="4265272385"/>
                    </a:ext>
                  </a:extLst>
                </a:gridCol>
              </a:tblGrid>
              <a:tr h="32757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Pre-production SSR2​</a:t>
                      </a:r>
                      <a:endParaRPr lang="en-US" b="0" i="0">
                        <a:solidFill>
                          <a:srgbClr val="003087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dirty="0">
                          <a:effectLst/>
                        </a:rPr>
                        <a:t>ED0001257​</a:t>
                      </a:r>
                      <a:endParaRPr lang="en-US" b="0" i="0" dirty="0">
                        <a:solidFill>
                          <a:srgbClr val="003087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4315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0AB0D6C-82A7-4176-BCC5-CAE9FE4A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4" y="2914217"/>
            <a:ext cx="8246251" cy="32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2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CDC4E-4EA5-4C6F-BF87-1B2DE4A6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A685-6D3F-45A9-93F5-E93020EF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CC8D060-2932-471C-90BD-BAFFA36C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20" y="262073"/>
            <a:ext cx="8686800" cy="320908"/>
          </a:xfrm>
        </p:spPr>
        <p:txBody>
          <a:bodyPr/>
          <a:lstStyle/>
          <a:p>
            <a:r>
              <a:rPr lang="en-US" dirty="0"/>
              <a:t>pp SSR2 CM: Vacuum Vessel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2711C-432E-46AD-8DEE-E603063D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0B6201B0-E22A-483F-8B9E-872D8B39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900" y="3981714"/>
            <a:ext cx="2048088" cy="1942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01342-B4DB-4895-82EB-CEAB4AFF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900" y="2387238"/>
            <a:ext cx="2048088" cy="1465131"/>
          </a:xfrm>
          <a:prstGeom prst="rect">
            <a:avLst/>
          </a:prstGeom>
        </p:spPr>
      </p:pic>
      <p:pic>
        <p:nvPicPr>
          <p:cNvPr id="11" name="Picture 10" descr="A picture containing indoor, fighter&#10;&#10;Description automatically generated">
            <a:extLst>
              <a:ext uri="{FF2B5EF4-FFF2-40B4-BE49-F238E27FC236}">
                <a16:creationId xmlns:a16="http://schemas.microsoft.com/office/drawing/2014/main" id="{4DC934E7-F7F0-4242-BCE0-523CA4DA3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94" y="2387238"/>
            <a:ext cx="5624711" cy="3537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D2F280-C1E7-45B9-AE2E-DF4D81F3F730}"/>
              </a:ext>
            </a:extLst>
          </p:cNvPr>
          <p:cNvSpPr txBox="1"/>
          <p:nvPr/>
        </p:nvSpPr>
        <p:spPr>
          <a:xfrm>
            <a:off x="429418" y="846473"/>
            <a:ext cx="834719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0504E"/>
                </a:solidFill>
                <a:latin typeface="Helvetica"/>
                <a:cs typeface="Helvetica"/>
              </a:rPr>
              <a:t>Fabrication of vacuum vessel is ongoing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  <a:latin typeface="Helvetica"/>
                <a:cs typeface="Helvetica"/>
              </a:rPr>
              <a:t>Strongback and support posts’ material are in procurement phase</a:t>
            </a:r>
            <a:endParaRPr lang="en-US" sz="2400" dirty="0">
              <a:solidFill>
                <a:srgbClr val="50504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843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A24176-BF84-4E35-A4C7-0BD56C161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r>
              <a:rPr lang="en-US"/>
              <a:t>BARC: cavities tooling </a:t>
            </a:r>
            <a:r>
              <a:rPr lang="en-US">
                <a:highlight>
                  <a:srgbClr val="00FFFF"/>
                </a:highlight>
              </a:rPr>
              <a:t>Technical discussion ongoing</a:t>
            </a:r>
            <a:endParaRPr lang="en-US" i="1">
              <a:highlight>
                <a:srgbClr val="00FFFF"/>
              </a:highlight>
            </a:endParaRPr>
          </a:p>
          <a:p>
            <a:pPr marL="342900" indent="-342900"/>
            <a:r>
              <a:rPr lang="en-US"/>
              <a:t>BARC: Plan tuner Manufacturing Readiness Review</a:t>
            </a:r>
            <a:r>
              <a:rPr lang="en-US">
                <a:highlight>
                  <a:srgbClr val="00FFFF"/>
                </a:highlight>
              </a:rPr>
              <a:t> Discussion in progress</a:t>
            </a:r>
            <a:endParaRPr lang="en-US" i="1">
              <a:highlight>
                <a:srgbClr val="00FFFF"/>
              </a:highlight>
            </a:endParaRPr>
          </a:p>
          <a:p>
            <a:pPr marL="342900" indent="-342900"/>
            <a:r>
              <a:rPr lang="en-US"/>
              <a:t>Release TRS/ISD for the SSR2 cryomodule </a:t>
            </a:r>
            <a:r>
              <a:rPr lang="en-US" i="1">
                <a:highlight>
                  <a:srgbClr val="00FFFF"/>
                </a:highlight>
              </a:rPr>
              <a:t>Released!!!</a:t>
            </a:r>
          </a:p>
          <a:p>
            <a:pPr marL="342900" indent="-34290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AC38A7-FEF8-4C45-B82E-EE0EF260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 from previous meetings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E7DB-B04F-44F5-B329-7CFC083F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B0F3-FF28-4993-9DA6-C86D232E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B2E07-51D0-4558-9BC0-8ED79CAF7A63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E6FC-6B56-44C0-941A-745DAC66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4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5C5E9-6910-4016-AB7D-C75A9B083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DBCF7-1BEF-4348-A681-217AA976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3508-1D4C-4B33-B6DB-91B59FAD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14711-17E6-4834-BBFC-17921726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4D5B3-5588-4092-BE03-CA465556AD27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18DA-5C6E-4B56-B896-1EAE2EBD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4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8C844-D63E-4CD9-94F9-C029EAA3D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28"/>
          <a:stretch/>
        </p:blipFill>
        <p:spPr>
          <a:xfrm>
            <a:off x="4584862" y="3640644"/>
            <a:ext cx="4407408" cy="7064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A96AE8-B683-44E4-AB3E-0168C79A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from PIP-II/SSR to Linac2022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7ADBF-8FA9-4027-A748-DAA2338D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7610-1574-4078-88E8-35358037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DC05B-1CDF-4B31-8981-DF2BF03E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E4C982-CD3C-4C99-996C-762A5BC92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614"/>
            <a:ext cx="4407408" cy="6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63C77B77-2BBD-4C25-9FF5-9AC9E1CF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2393885"/>
            <a:ext cx="4407408" cy="82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>
            <a:extLst>
              <a:ext uri="{FF2B5EF4-FFF2-40B4-BE49-F238E27FC236}">
                <a16:creationId xmlns:a16="http://schemas.microsoft.com/office/drawing/2014/main" id="{0DDE2CBC-DE0F-45AA-B939-A9F69C46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4725950"/>
            <a:ext cx="4407408" cy="8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>
            <a:extLst>
              <a:ext uri="{FF2B5EF4-FFF2-40B4-BE49-F238E27FC236}">
                <a16:creationId xmlns:a16="http://schemas.microsoft.com/office/drawing/2014/main" id="{883934F1-A322-4BF1-B42A-A2FE97D1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62" y="4762156"/>
            <a:ext cx="4407408" cy="8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930F2722-F1E6-4FAD-9625-4AD8409F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804" y="1340508"/>
            <a:ext cx="4407408" cy="653886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0642417-42B0-479B-B658-2C499F2CE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215" y="2445005"/>
            <a:ext cx="4407408" cy="793671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CE1C9CD-6ED0-46AB-ABCF-B3B1B24AF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69" y="1344792"/>
            <a:ext cx="4407408" cy="575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7FF45-AA13-459F-9BD2-30D819CAE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7" t="23540"/>
          <a:stretch/>
        </p:blipFill>
        <p:spPr>
          <a:xfrm>
            <a:off x="2368296" y="5665543"/>
            <a:ext cx="4407408" cy="6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2982D7-E941-4886-9E4B-8FE52E0A1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0DD4FC-DE67-4B23-963F-4E6EC556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EPDM for PIP-II/SSRs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9B521-1F97-428A-8346-902535F9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4442-949D-4492-B0B6-B3DFD1D8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EE9E236E-5863-495D-B4E1-FC45A5696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310800"/>
              </p:ext>
            </p:extLst>
          </p:nvPr>
        </p:nvGraphicFramePr>
        <p:xfrm>
          <a:off x="228600" y="971550"/>
          <a:ext cx="86725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56">
                  <a:extLst>
                    <a:ext uri="{9D8B030D-6E8A-4147-A177-3AD203B41FA5}">
                      <a16:colId xmlns:a16="http://schemas.microsoft.com/office/drawing/2014/main" val="3528542236"/>
                    </a:ext>
                  </a:extLst>
                </a:gridCol>
                <a:gridCol w="4336256">
                  <a:extLst>
                    <a:ext uri="{9D8B030D-6E8A-4147-A177-3AD203B41FA5}">
                      <a16:colId xmlns:a16="http://schemas.microsoft.com/office/drawing/2014/main" val="3363330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Engineering Process Documentation Management (EPDM)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Teamcenter No.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3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Prototype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8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Pre-production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68409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F684F1A-43BA-40CE-89C5-4A0A909387DE}"/>
              </a:ext>
            </a:extLst>
          </p:cNvPr>
          <p:cNvSpPr txBox="1">
            <a:spLocks/>
          </p:cNvSpPr>
          <p:nvPr/>
        </p:nvSpPr>
        <p:spPr>
          <a:xfrm>
            <a:off x="229999" y="4596996"/>
            <a:ext cx="8177168" cy="1350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The EPDMs listed contain all the references for the Design, Procurement, Fabrication, Assembly and Testing for all components and subassemblies for the cryomodule.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3128A-D412-4854-8A10-DE62BF15F1DA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DEDF92-5E88-4AF3-997A-720F10B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35CD32-FE47-4EAF-A4F5-990B18E6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54" y="251753"/>
            <a:ext cx="8828493" cy="427877"/>
          </a:xfrm>
        </p:spPr>
        <p:txBody>
          <a:bodyPr/>
          <a:lstStyle/>
          <a:p>
            <a:r>
              <a:rPr lang="en-US" sz="2600">
                <a:cs typeface="Helvetica"/>
              </a:rPr>
              <a:t>Flow-down of Requirement and Interface Specifications</a:t>
            </a:r>
            <a:endParaRPr lang="en-US" sz="2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A39F5-1218-410B-AA29-ECB42807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CB2D6-14A6-47ED-AD8D-3B72631A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A4867-48CE-4CE2-B539-D52B8D6B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7390C79-58D4-4A0B-85F2-0A3E8C27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08" y="1538460"/>
            <a:ext cx="8585199" cy="40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FDAACB-7696-4AD4-B20C-A950680E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Design Reviews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4161F-1D7F-4945-B867-1C9FEB80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E64A7-3202-4B36-96BE-58866D13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88196-86E3-48E4-B02F-94A79619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660B247-D7E2-479F-9794-4C82F245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08" y="1230492"/>
            <a:ext cx="6488071" cy="47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DAA-135E-4014-96F1-6948D700CD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3A09-257E-4BDA-9DF6-2537CD0E60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4" y="6504214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A1716-1F73-4393-B14B-A5C245E3A0C4}"/>
              </a:ext>
            </a:extLst>
          </p:cNvPr>
          <p:cNvSpPr txBox="1"/>
          <p:nvPr/>
        </p:nvSpPr>
        <p:spPr>
          <a:xfrm>
            <a:off x="1847761" y="2397948"/>
            <a:ext cx="542466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Niobium and Cavities</a:t>
            </a:r>
          </a:p>
          <a:p>
            <a:pPr algn="r"/>
            <a:r>
              <a:rPr lang="en-US" sz="2000"/>
              <a:t>SPM: P. Berrutti</a:t>
            </a:r>
          </a:p>
          <a:p>
            <a:pPr algn="r"/>
            <a:r>
              <a:rPr lang="en-US" sz="2000"/>
              <a:t>Presenter: M. Parise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F3CA7-D5F0-4490-8ECC-F82FDCEF33EF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DE037-3344-4BA1-A58E-A7D230A09D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6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394AA7-7C77-4509-AC37-DDE719EE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Niobium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7A7AE-6A31-4929-8896-DED9EBC8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E351C-608F-44D9-8E0B-502E69E8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27B24-1E45-42D7-B2ED-1F613098350A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453F9-EC35-42D8-863A-69721AC2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D418A-69B3-49AB-AF05-98BE27DEFCDF}"/>
              </a:ext>
            </a:extLst>
          </p:cNvPr>
          <p:cNvSpPr txBox="1"/>
          <p:nvPr/>
        </p:nvSpPr>
        <p:spPr>
          <a:xfrm>
            <a:off x="222161" y="815546"/>
            <a:ext cx="858724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b="1" dirty="0">
                <a:solidFill>
                  <a:srgbClr val="505050"/>
                </a:solidFill>
                <a:latin typeface="Helvetica"/>
                <a:cs typeface="Arial"/>
              </a:rPr>
              <a:t> Production SSR1 Niobium</a:t>
            </a:r>
            <a:r>
              <a:rPr lang="en-US" dirty="0">
                <a:latin typeface="Helvetica"/>
                <a:cs typeface="Arial"/>
              </a:rPr>
              <a:t>​</a:t>
            </a:r>
          </a:p>
          <a:p>
            <a:endParaRPr lang="en-US" dirty="0">
              <a:latin typeface="Helvetica"/>
              <a:cs typeface="Arial"/>
            </a:endParaRPr>
          </a:p>
          <a:p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- ATI is fabricating the niobium for the 1st production SSR1 CM (1-9 cavities). Coupons arrived at FNAL and tensile testing are performed. </a:t>
            </a:r>
          </a:p>
          <a:p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Discussing results with vendor.</a:t>
            </a:r>
          </a:p>
          <a:p>
            <a:endParaRPr lang="en-US" dirty="0">
              <a:solidFill>
                <a:srgbClr val="505050"/>
              </a:solidFill>
              <a:latin typeface="Helvetica"/>
              <a:cs typeface="Arial"/>
            </a:endParaRPr>
          </a:p>
          <a:p>
            <a:endParaRPr lang="en-US" dirty="0">
              <a:solidFill>
                <a:srgbClr val="505050"/>
              </a:solidFill>
              <a:latin typeface="Helvetica"/>
              <a:cs typeface="Arial"/>
            </a:endParaRPr>
          </a:p>
          <a:p>
            <a:pPr>
              <a:buChar char="•"/>
            </a:pPr>
            <a:r>
              <a:rPr lang="en-US" b="1" dirty="0">
                <a:solidFill>
                  <a:srgbClr val="505050"/>
                </a:solidFill>
                <a:latin typeface="Helvetica"/>
                <a:cs typeface="Arial"/>
              </a:rPr>
              <a:t> Additional Niobium for ppSSR2 (3 more cavities)</a:t>
            </a: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 procurement in ongoing.</a:t>
            </a:r>
            <a:r>
              <a:rPr lang="en-US" dirty="0">
                <a:latin typeface="Helvetica"/>
                <a:cs typeface="Arial"/>
              </a:rPr>
              <a:t>​</a:t>
            </a:r>
          </a:p>
          <a:p>
            <a:endParaRPr lang="en-US" dirty="0">
              <a:solidFill>
                <a:srgbClr val="505050"/>
              </a:solidFill>
              <a:latin typeface="Helvetic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0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394AA7-7C77-4509-AC37-DDE719EE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7A7AE-6A31-4929-8896-DED9EBC8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E351C-608F-44D9-8E0B-502E69E8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4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27B24-1E45-42D7-B2ED-1F613098350A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453F9-EC35-42D8-863A-69721AC2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D418A-69B3-49AB-AF05-98BE27DEFCDF}"/>
              </a:ext>
            </a:extLst>
          </p:cNvPr>
          <p:cNvSpPr txBox="1"/>
          <p:nvPr/>
        </p:nvSpPr>
        <p:spPr>
          <a:xfrm>
            <a:off x="222161" y="815546"/>
            <a:ext cx="858724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b="1" dirty="0">
                <a:solidFill>
                  <a:srgbClr val="505050"/>
                </a:solidFill>
                <a:latin typeface="Helvetica"/>
                <a:cs typeface="Arial"/>
              </a:rPr>
              <a:t> ppSSR2 Cavities fabrication</a:t>
            </a:r>
            <a:r>
              <a:rPr lang="en-US" dirty="0">
                <a:latin typeface="Helvetica"/>
                <a:cs typeface="Arial"/>
              </a:rPr>
              <a:t>​</a:t>
            </a:r>
          </a:p>
          <a:p>
            <a:endParaRPr lang="en-US" dirty="0">
              <a:latin typeface="Helvetica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Fabrication at Zanon is proceeding. 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1st cavity is receiving the final light BCP. Next: cleanroom assembly and shipping to </a:t>
            </a:r>
            <a:r>
              <a:rPr lang="en-US" dirty="0" err="1">
                <a:solidFill>
                  <a:srgbClr val="505050"/>
                </a:solidFill>
                <a:latin typeface="Helvetica"/>
                <a:cs typeface="Arial"/>
              </a:rPr>
              <a:t>IJCLab</a:t>
            </a: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 is planned on Sept. 12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2nd  will be back at Zanon for jacketing this month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3rd is ready to be jacketed</a:t>
            </a:r>
          </a:p>
          <a:p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	- Fabrication of additional 3 cavities has started.</a:t>
            </a:r>
          </a:p>
          <a:p>
            <a:endParaRPr lang="en-US" dirty="0">
              <a:solidFill>
                <a:srgbClr val="505050"/>
              </a:solidFill>
              <a:latin typeface="Helvetica"/>
              <a:cs typeface="Arial"/>
            </a:endParaRPr>
          </a:p>
          <a:p>
            <a:r>
              <a:rPr lang="en-US" dirty="0">
                <a:solidFill>
                  <a:srgbClr val="505050"/>
                </a:solidFill>
                <a:latin typeface="Helvetica"/>
                <a:cs typeface="Arial"/>
              </a:rPr>
              <a:t>- RI has completed welding qualification</a:t>
            </a:r>
          </a:p>
          <a:p>
            <a:endParaRPr lang="en-US" dirty="0">
              <a:latin typeface="Helvetic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969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DAA-135E-4014-96F1-6948D700CD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3A09-257E-4BDA-9DF6-2537CD0E60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0604" y="6504214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8/25/2021 ALL Partners Coordination Meeting: FNAL Update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A1716-1F73-4393-B14B-A5C245E3A0C4}"/>
              </a:ext>
            </a:extLst>
          </p:cNvPr>
          <p:cNvSpPr txBox="1"/>
          <p:nvPr/>
        </p:nvSpPr>
        <p:spPr>
          <a:xfrm>
            <a:off x="1646796" y="2462964"/>
            <a:ext cx="4697257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dirty="0">
                <a:latin typeface="Calibri"/>
              </a:rPr>
              <a:t>SSRs Solenoids</a:t>
            </a:r>
            <a:endParaRPr lang="en-US"/>
          </a:p>
          <a:p>
            <a:pPr algn="r"/>
            <a:r>
              <a:rPr lang="en-US" sz="2000" dirty="0">
                <a:latin typeface="Calibri"/>
              </a:rPr>
              <a:t>SPM: M. Turenne/Dino Karas</a:t>
            </a:r>
          </a:p>
          <a:p>
            <a:pPr algn="r"/>
            <a:r>
              <a:rPr lang="en-US" sz="2000" dirty="0">
                <a:latin typeface="Calibri"/>
              </a:rPr>
              <a:t>Presenter: TBD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0DA7CF-280F-4EB2-B691-C1BA505ACD2D}"/>
              </a:ext>
            </a:extLst>
          </p:cNvPr>
          <p:cNvSpPr/>
          <p:nvPr/>
        </p:nvSpPr>
        <p:spPr>
          <a:xfrm flipV="1">
            <a:off x="696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0700F-D45C-406F-A502-4122036471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600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0" ma:contentTypeDescription="Create a new document." ma:contentTypeScope="" ma:versionID="21eed47c82cf76ee5196fe4924fbadf7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f2a66193d1014a02c354a7f1093b494a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a0dec3-50e4-4fdd-85a6-36fdae68bb6a">
      <Terms xmlns="http://schemas.microsoft.com/office/infopath/2007/PartnerControls"/>
    </lcf76f155ced4ddcb4097134ff3c332f>
    <TaxCatchAll xmlns="6af097bf-c6cc-4829-adcd-4351e0b3f2c1" xsi:nil="true"/>
  </documentManagement>
</p:properties>
</file>

<file path=customXml/itemProps1.xml><?xml version="1.0" encoding="utf-8"?>
<ds:datastoreItem xmlns:ds="http://schemas.openxmlformats.org/officeDocument/2006/customXml" ds:itemID="{5525241B-9824-4533-947F-CFC1CB74FB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50924-D10F-4299-B9D9-B94BF0F14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806363-2440-42A0-A5DD-EA472C7DC084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6af097bf-c6cc-4829-adcd-4351e0b3f2c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6aa0dec3-50e4-4fdd-85a6-36fdae68bb6a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ProgressUpdate_03272020</Template>
  <TotalTime>63</TotalTime>
  <Words>739</Words>
  <Application>Microsoft Office PowerPoint</Application>
  <PresentationFormat>On-screen Show (4:3)</PresentationFormat>
  <Paragraphs>132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Fermilab_PPT_090815</vt:lpstr>
      <vt:lpstr>PowerPoint Presentation</vt:lpstr>
      <vt:lpstr>Contributions from PIP-II/SSR to Linac2022</vt:lpstr>
      <vt:lpstr>EPDM for PIP-II/SSRs scope</vt:lpstr>
      <vt:lpstr>Flow-down of Requirement and Interface Specifications</vt:lpstr>
      <vt:lpstr>Status of Design Reviews</vt:lpstr>
      <vt:lpstr>PowerPoint Presentation</vt:lpstr>
      <vt:lpstr>Niobium</vt:lpstr>
      <vt:lpstr>Cavities</vt:lpstr>
      <vt:lpstr>PowerPoint Presentation</vt:lpstr>
      <vt:lpstr>SSR solenoid status update – FNAL activities</vt:lpstr>
      <vt:lpstr>SSR solenoid status update – BARC activities</vt:lpstr>
      <vt:lpstr>PowerPoint Presentation</vt:lpstr>
      <vt:lpstr>SSR2 Coupler status </vt:lpstr>
      <vt:lpstr>PowerPoint Presentation</vt:lpstr>
      <vt:lpstr>PowerPoint Presentation</vt:lpstr>
      <vt:lpstr>pp SSR2 CM</vt:lpstr>
      <vt:lpstr>pp SSR2 CM: Vacuum Vessel </vt:lpstr>
      <vt:lpstr>Action items from previous meetings</vt:lpstr>
      <vt:lpstr>Action Items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Mattia Parise</dc:creator>
  <cp:lastModifiedBy>Donato Passarelli</cp:lastModifiedBy>
  <cp:revision>90</cp:revision>
  <cp:lastPrinted>2014-01-20T19:40:21Z</cp:lastPrinted>
  <dcterms:created xsi:type="dcterms:W3CDTF">2020-03-27T19:08:37Z</dcterms:created>
  <dcterms:modified xsi:type="dcterms:W3CDTF">2022-08-24T21:33:52Z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  <property fmtid="{D5CDD505-2E9C-101B-9397-08002B2CF9AE}" pid="3" name="MediaServiceImageTags">
    <vt:lpwstr/>
  </property>
</Properties>
</file>