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61" r:id="rId2"/>
    <p:sldId id="262" r:id="rId3"/>
    <p:sldId id="270" r:id="rId4"/>
    <p:sldId id="272" r:id="rId5"/>
    <p:sldId id="271" r:id="rId6"/>
    <p:sldId id="266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52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E1E81-865C-49E4-8AC9-0080656A8289}" type="datetimeFigureOut">
              <a:rPr lang="en-GB" smtClean="0"/>
              <a:t>25/08/2022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A507C-07A9-4F89-A666-C8CCCFCDD43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82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13/08/2020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Patricia DUCHESNE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0520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13/08/2020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Patricia DUCHESNE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7658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947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7463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13/08/2020</a:t>
            </a:r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Patricia DUCHESNE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9DA05-D9D3-41BE-965F-93863D60427B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29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idx="1"/>
          </p:nvPr>
        </p:nvSpPr>
        <p:spPr>
          <a:xfrm>
            <a:off x="1567543" y="2301354"/>
            <a:ext cx="9947327" cy="751475"/>
          </a:xfrm>
        </p:spPr>
        <p:txBody>
          <a:bodyPr>
            <a:normAutofit/>
          </a:bodyPr>
          <a:lstStyle/>
          <a:p>
            <a:r>
              <a:rPr lang="en-US" sz="4527" dirty="0"/>
              <a:t>IJCLAB status/updates on SSR2 activities</a:t>
            </a:r>
            <a:endParaRPr lang="fr-FR" sz="4527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2"/>
          </p:nvPr>
        </p:nvSpPr>
        <p:spPr>
          <a:xfrm>
            <a:off x="1567543" y="3266011"/>
            <a:ext cx="7543752" cy="2237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dirty="0" smtClean="0"/>
              <a:t>Patricia Duchesne, </a:t>
            </a:r>
            <a:r>
              <a:rPr lang="fr-FR" sz="1800" dirty="0" err="1" smtClean="0"/>
              <a:t>Sandry</a:t>
            </a:r>
            <a:r>
              <a:rPr lang="fr-FR" sz="1800" dirty="0" smtClean="0"/>
              <a:t> Wallon, Nicolas Gandolfo, Longuevergne David</a:t>
            </a:r>
            <a:endParaRPr lang="fr-FR" sz="1800" dirty="0"/>
          </a:p>
          <a:p>
            <a:pPr marL="0" indent="0">
              <a:buNone/>
            </a:pPr>
            <a:r>
              <a:rPr lang="fr-FR" sz="1800" dirty="0"/>
              <a:t>On </a:t>
            </a:r>
            <a:r>
              <a:rPr lang="fr-FR" sz="1800" dirty="0" err="1"/>
              <a:t>behalf</a:t>
            </a:r>
            <a:r>
              <a:rPr lang="fr-FR" sz="1800" dirty="0"/>
              <a:t> of PIP-II team at </a:t>
            </a:r>
            <a:r>
              <a:rPr lang="fr-FR" sz="1800" dirty="0" err="1"/>
              <a:t>IJCLab</a:t>
            </a:r>
            <a:endParaRPr lang="fr-FR" sz="1800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29072" y="6467913"/>
            <a:ext cx="7563394" cy="364719"/>
          </a:xfrm>
        </p:spPr>
        <p:txBody>
          <a:bodyPr/>
          <a:lstStyle/>
          <a:p>
            <a:r>
              <a:rPr lang="fr-FR" dirty="0"/>
              <a:t>All </a:t>
            </a:r>
            <a:r>
              <a:rPr lang="fr-FR" dirty="0" err="1"/>
              <a:t>Partners</a:t>
            </a:r>
            <a:r>
              <a:rPr lang="fr-FR" dirty="0"/>
              <a:t> Coordination </a:t>
            </a:r>
            <a:r>
              <a:rPr lang="fr-FR" dirty="0" smtClean="0"/>
              <a:t>Meeting - Longuevergne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497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OUTLINE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98860" y="1065661"/>
            <a:ext cx="10146636" cy="5297140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Progress on SSR2 cavity</a:t>
            </a:r>
          </a:p>
          <a:p>
            <a:r>
              <a:rPr lang="en-US" sz="2400" dirty="0" smtClean="0"/>
              <a:t>Progress </a:t>
            </a:r>
            <a:r>
              <a:rPr lang="en-US" sz="2400" dirty="0"/>
              <a:t>on Coupler</a:t>
            </a:r>
          </a:p>
          <a:p>
            <a:r>
              <a:rPr lang="en-US" sz="2400" dirty="0"/>
              <a:t>Progress on Tuner</a:t>
            </a:r>
          </a:p>
          <a:p>
            <a:endParaRPr lang="en-US" sz="2400" dirty="0" smtClean="0"/>
          </a:p>
          <a:p>
            <a:r>
              <a:rPr lang="fr-FR" sz="2400" dirty="0" err="1" smtClean="0"/>
              <a:t>Other</a:t>
            </a:r>
            <a:r>
              <a:rPr lang="fr-FR" sz="2400" dirty="0" smtClean="0"/>
              <a:t> points</a:t>
            </a:r>
            <a:endParaRPr lang="fr-FR" sz="2400" dirty="0"/>
          </a:p>
          <a:p>
            <a:pPr lvl="1"/>
            <a:endParaRPr lang="fr-FR" sz="1811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0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29072" y="6467913"/>
            <a:ext cx="7563394" cy="364719"/>
          </a:xfrm>
        </p:spPr>
        <p:txBody>
          <a:bodyPr/>
          <a:lstStyle/>
          <a:p>
            <a:r>
              <a:rPr lang="fr-FR" dirty="0"/>
              <a:t>All </a:t>
            </a:r>
            <a:r>
              <a:rPr lang="fr-FR" dirty="0" err="1"/>
              <a:t>Partners</a:t>
            </a:r>
            <a:r>
              <a:rPr lang="fr-FR" dirty="0"/>
              <a:t> Coordination </a:t>
            </a:r>
            <a:r>
              <a:rPr lang="fr-FR" dirty="0" smtClean="0"/>
              <a:t>Meeting - Longuevergne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474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itre 445"/>
          <p:cNvSpPr>
            <a:spLocks noGrp="1"/>
          </p:cNvSpPr>
          <p:nvPr>
            <p:ph type="title"/>
          </p:nvPr>
        </p:nvSpPr>
        <p:spPr>
          <a:xfrm>
            <a:off x="2591738" y="169116"/>
            <a:ext cx="7642026" cy="488983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+mn-lt"/>
              </a:rPr>
              <a:t>Progresses on cavity prototypes</a:t>
            </a:r>
            <a:endParaRPr lang="en-GB" sz="2400" dirty="0">
              <a:latin typeface="+mn-lt"/>
            </a:endParaRPr>
          </a:p>
        </p:txBody>
      </p:sp>
      <p:sp>
        <p:nvSpPr>
          <p:cNvPr id="18" name="Espace réservé du contenu 3"/>
          <p:cNvSpPr txBox="1">
            <a:spLocks/>
          </p:cNvSpPr>
          <p:nvPr/>
        </p:nvSpPr>
        <p:spPr>
          <a:xfrm>
            <a:off x="501730" y="914436"/>
            <a:ext cx="11532226" cy="52971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smtClean="0">
                <a:solidFill>
                  <a:schemeClr val="accent2"/>
                </a:solidFill>
              </a:rPr>
              <a:t>3 </a:t>
            </a:r>
            <a:r>
              <a:rPr lang="fr-FR" sz="2400" dirty="0" err="1" smtClean="0">
                <a:solidFill>
                  <a:schemeClr val="accent2"/>
                </a:solidFill>
              </a:rPr>
              <a:t>bare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</a:rPr>
              <a:t>cavities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</a:rPr>
              <a:t>fully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</a:rPr>
              <a:t>built</a:t>
            </a:r>
            <a:r>
              <a:rPr lang="fr-FR" sz="2400" dirty="0" smtClean="0">
                <a:solidFill>
                  <a:schemeClr val="accent2"/>
                </a:solidFill>
              </a:rPr>
              <a:t> @</a:t>
            </a:r>
            <a:r>
              <a:rPr lang="fr-FR" sz="2400" dirty="0" err="1" smtClean="0">
                <a:solidFill>
                  <a:schemeClr val="accent2"/>
                </a:solidFill>
              </a:rPr>
              <a:t>Zanon</a:t>
            </a:r>
            <a:r>
              <a:rPr lang="fr-FR" sz="2400" dirty="0" smtClean="0">
                <a:solidFill>
                  <a:schemeClr val="accent2"/>
                </a:solidFill>
              </a:rPr>
              <a:t>.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First Prototype has been processed @ </a:t>
            </a:r>
            <a:r>
              <a:rPr lang="en-US" sz="1800" dirty="0" err="1" smtClean="0">
                <a:solidFill>
                  <a:srgbClr val="002060"/>
                </a:solidFill>
              </a:rPr>
              <a:t>Zanon</a:t>
            </a:r>
            <a:r>
              <a:rPr lang="en-US" sz="1800" dirty="0" smtClean="0">
                <a:solidFill>
                  <a:srgbClr val="002060"/>
                </a:solidFill>
              </a:rPr>
              <a:t> and helium tank </a:t>
            </a:r>
            <a:r>
              <a:rPr lang="en-US" sz="1800" dirty="0" smtClean="0">
                <a:solidFill>
                  <a:srgbClr val="002060"/>
                </a:solidFill>
              </a:rPr>
              <a:t>has been </a:t>
            </a:r>
            <a:r>
              <a:rPr lang="en-US" sz="1800" dirty="0" smtClean="0">
                <a:solidFill>
                  <a:srgbClr val="002060"/>
                </a:solidFill>
              </a:rPr>
              <a:t>integrated. Will be delivered @IJCLab ready for vertical test </a:t>
            </a:r>
            <a:r>
              <a:rPr lang="en-US" sz="1800" dirty="0" smtClean="0">
                <a:solidFill>
                  <a:srgbClr val="002060"/>
                </a:solidFill>
              </a:rPr>
              <a:t>mid of September 2022 after final treatment (BCP, HPR, assembly for VT).</a:t>
            </a:r>
            <a:endParaRPr lang="en-US" sz="1800" dirty="0" smtClean="0">
              <a:solidFill>
                <a:srgbClr val="00206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Second prototype delivered @IJCLab in </a:t>
            </a:r>
            <a:r>
              <a:rPr lang="en-US" sz="1800" dirty="0" smtClean="0">
                <a:solidFill>
                  <a:srgbClr val="002060"/>
                </a:solidFill>
              </a:rPr>
              <a:t>May, BCP treated </a:t>
            </a:r>
            <a:r>
              <a:rPr lang="en-US" sz="1800" dirty="0" smtClean="0">
                <a:solidFill>
                  <a:srgbClr val="002060"/>
                </a:solidFill>
              </a:rPr>
              <a:t>(rotational BCP </a:t>
            </a:r>
            <a:r>
              <a:rPr lang="en-US" sz="1800" dirty="0" err="1" smtClean="0">
                <a:solidFill>
                  <a:srgbClr val="002060"/>
                </a:solidFill>
              </a:rPr>
              <a:t>commissionning</a:t>
            </a:r>
            <a:r>
              <a:rPr lang="en-US" sz="1800" dirty="0" smtClean="0">
                <a:solidFill>
                  <a:srgbClr val="002060"/>
                </a:solidFill>
              </a:rPr>
              <a:t>) and shipped </a:t>
            </a:r>
            <a:r>
              <a:rPr lang="en-US" sz="1800" dirty="0" smtClean="0">
                <a:solidFill>
                  <a:srgbClr val="002060"/>
                </a:solidFill>
              </a:rPr>
              <a:t>back @</a:t>
            </a:r>
            <a:r>
              <a:rPr lang="en-US" sz="1800" dirty="0" err="1" smtClean="0">
                <a:solidFill>
                  <a:srgbClr val="002060"/>
                </a:solidFill>
              </a:rPr>
              <a:t>Zanon</a:t>
            </a:r>
            <a:r>
              <a:rPr lang="en-US" sz="1800" dirty="0" smtClean="0">
                <a:solidFill>
                  <a:srgbClr val="002060"/>
                </a:solidFill>
              </a:rPr>
              <a:t> for </a:t>
            </a:r>
            <a:r>
              <a:rPr lang="en-US" sz="1800" dirty="0" smtClean="0">
                <a:solidFill>
                  <a:srgbClr val="002060"/>
                </a:solidFill>
              </a:rPr>
              <a:t>HPR, heat treatment and tank integration the 22</a:t>
            </a:r>
            <a:r>
              <a:rPr lang="en-US" sz="1800" baseline="30000" dirty="0" smtClean="0">
                <a:solidFill>
                  <a:srgbClr val="002060"/>
                </a:solidFill>
              </a:rPr>
              <a:t>nd</a:t>
            </a:r>
            <a:r>
              <a:rPr lang="en-US" sz="1800" dirty="0" smtClean="0">
                <a:solidFill>
                  <a:srgbClr val="002060"/>
                </a:solidFill>
              </a:rPr>
              <a:t> of August.</a:t>
            </a:r>
            <a:endParaRPr lang="en-US" sz="1800" dirty="0" smtClean="0">
              <a:solidFill>
                <a:srgbClr val="002060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 smtClean="0">
                <a:solidFill>
                  <a:srgbClr val="002060"/>
                </a:solidFill>
              </a:rPr>
              <a:t>Third prototype </a:t>
            </a:r>
            <a:r>
              <a:rPr lang="en-US" sz="1800" dirty="0" smtClean="0">
                <a:solidFill>
                  <a:srgbClr val="002060"/>
                </a:solidFill>
              </a:rPr>
              <a:t>ready for tank integration. To </a:t>
            </a:r>
            <a:r>
              <a:rPr lang="en-US" sz="1800" dirty="0" smtClean="0">
                <a:solidFill>
                  <a:srgbClr val="002060"/>
                </a:solidFill>
              </a:rPr>
              <a:t>be delivered for vertical testing in </a:t>
            </a:r>
            <a:r>
              <a:rPr lang="en-US" sz="1800" dirty="0" smtClean="0">
                <a:solidFill>
                  <a:srgbClr val="002060"/>
                </a:solidFill>
              </a:rPr>
              <a:t>October.</a:t>
            </a:r>
            <a:endParaRPr lang="en-US" sz="2000" dirty="0">
              <a:solidFill>
                <a:schemeClr val="accent2"/>
              </a:solidFill>
            </a:endParaRPr>
          </a:p>
          <a:p>
            <a:r>
              <a:rPr lang="fr-FR" sz="2400" dirty="0" smtClean="0">
                <a:solidFill>
                  <a:schemeClr val="accent2"/>
                </a:solidFill>
              </a:rPr>
              <a:t>3 </a:t>
            </a:r>
            <a:r>
              <a:rPr lang="fr-FR" sz="2400" dirty="0" err="1" smtClean="0">
                <a:solidFill>
                  <a:schemeClr val="accent2"/>
                </a:solidFill>
              </a:rPr>
              <a:t>additional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smtClean="0">
                <a:solidFill>
                  <a:schemeClr val="accent2"/>
                </a:solidFill>
              </a:rPr>
              <a:t>prototypes </a:t>
            </a:r>
            <a:r>
              <a:rPr lang="fr-FR" sz="2400" dirty="0" err="1" smtClean="0">
                <a:solidFill>
                  <a:schemeClr val="accent2"/>
                </a:solidFill>
              </a:rPr>
              <a:t>being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</a:rPr>
              <a:t>built</a:t>
            </a:r>
            <a:r>
              <a:rPr lang="fr-FR" sz="2400" dirty="0" smtClean="0">
                <a:solidFill>
                  <a:schemeClr val="accent2"/>
                </a:solidFill>
              </a:rPr>
              <a:t> to </a:t>
            </a:r>
            <a:r>
              <a:rPr lang="fr-FR" sz="2400" dirty="0" err="1" smtClean="0">
                <a:solidFill>
                  <a:schemeClr val="accent2"/>
                </a:solidFill>
              </a:rPr>
              <a:t>be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</a:rPr>
              <a:t>delivered</a:t>
            </a: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r>
              <a:rPr lang="fr-FR" sz="2400" dirty="0" err="1" smtClean="0">
                <a:solidFill>
                  <a:schemeClr val="accent2"/>
                </a:solidFill>
              </a:rPr>
              <a:t>ready</a:t>
            </a:r>
            <a:r>
              <a:rPr lang="fr-FR" sz="2400" dirty="0" smtClean="0">
                <a:solidFill>
                  <a:schemeClr val="accent2"/>
                </a:solidFill>
              </a:rPr>
              <a:t> for test in 2023.</a:t>
            </a:r>
          </a:p>
          <a:p>
            <a:endParaRPr lang="fr-FR" sz="2400" dirty="0" smtClean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fr-FR" sz="2400" dirty="0" smtClean="0">
                <a:solidFill>
                  <a:schemeClr val="accent2"/>
                </a:solidFill>
              </a:rPr>
              <a:t> </a:t>
            </a:r>
          </a:p>
          <a:p>
            <a:endParaRPr lang="fr-FR" sz="2400" dirty="0" smtClean="0">
              <a:solidFill>
                <a:schemeClr val="accent2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60" y="3239911"/>
            <a:ext cx="3781330" cy="2835998"/>
          </a:xfrm>
          <a:prstGeom prst="rect">
            <a:avLst/>
          </a:prstGeom>
        </p:spPr>
      </p:pic>
      <p:pic>
        <p:nvPicPr>
          <p:cNvPr id="3" name="VID202206161453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70235" y="3239911"/>
            <a:ext cx="1595250" cy="283599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417" y="3239911"/>
            <a:ext cx="2126999" cy="283599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9" y="3239911"/>
            <a:ext cx="3781331" cy="2835998"/>
          </a:xfrm>
          <a:prstGeom prst="rect">
            <a:avLst/>
          </a:prstGeom>
        </p:spPr>
      </p:pic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29072" y="6467913"/>
            <a:ext cx="7563394" cy="364719"/>
          </a:xfrm>
        </p:spPr>
        <p:txBody>
          <a:bodyPr/>
          <a:lstStyle/>
          <a:p>
            <a:r>
              <a:rPr lang="fr-FR" dirty="0"/>
              <a:t>All </a:t>
            </a:r>
            <a:r>
              <a:rPr lang="fr-FR" dirty="0" err="1"/>
              <a:t>Partners</a:t>
            </a:r>
            <a:r>
              <a:rPr lang="fr-FR" dirty="0"/>
              <a:t> Coordination </a:t>
            </a:r>
            <a:r>
              <a:rPr lang="fr-FR" dirty="0" smtClean="0"/>
              <a:t>Meeting - Longuevergne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533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itre 445"/>
          <p:cNvSpPr>
            <a:spLocks noGrp="1"/>
          </p:cNvSpPr>
          <p:nvPr>
            <p:ph type="title"/>
          </p:nvPr>
        </p:nvSpPr>
        <p:spPr>
          <a:xfrm>
            <a:off x="2591738" y="169116"/>
            <a:ext cx="7642026" cy="488983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+mn-lt"/>
              </a:rPr>
              <a:t>Progresses on cavity prototypes</a:t>
            </a:r>
            <a:endParaRPr lang="en-GB" sz="2400" dirty="0">
              <a:latin typeface="+mn-lt"/>
            </a:endParaRPr>
          </a:p>
        </p:txBody>
      </p:sp>
      <p:sp>
        <p:nvSpPr>
          <p:cNvPr id="18" name="Espace réservé du contenu 3"/>
          <p:cNvSpPr txBox="1">
            <a:spLocks/>
          </p:cNvSpPr>
          <p:nvPr/>
        </p:nvSpPr>
        <p:spPr>
          <a:xfrm>
            <a:off x="501730" y="914436"/>
            <a:ext cx="11532226" cy="52971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 err="1" smtClean="0">
                <a:solidFill>
                  <a:schemeClr val="accent2"/>
                </a:solidFill>
              </a:rPr>
              <a:t>Analysis</a:t>
            </a:r>
            <a:r>
              <a:rPr lang="fr-FR" sz="2400" dirty="0" smtClean="0">
                <a:solidFill>
                  <a:schemeClr val="accent2"/>
                </a:solidFill>
              </a:rPr>
              <a:t> of BCP </a:t>
            </a:r>
            <a:r>
              <a:rPr lang="fr-FR" sz="2400" dirty="0" err="1" smtClean="0">
                <a:solidFill>
                  <a:schemeClr val="accent2"/>
                </a:solidFill>
              </a:rPr>
              <a:t>runs</a:t>
            </a:r>
            <a:r>
              <a:rPr lang="fr-FR" sz="2400" dirty="0" smtClean="0">
                <a:solidFill>
                  <a:schemeClr val="accent2"/>
                </a:solidFill>
              </a:rPr>
              <a:t> (</a:t>
            </a:r>
            <a:r>
              <a:rPr lang="fr-FR" sz="2400" dirty="0" err="1" smtClean="0">
                <a:solidFill>
                  <a:schemeClr val="accent2"/>
                </a:solidFill>
              </a:rPr>
              <a:t>presented</a:t>
            </a:r>
            <a:r>
              <a:rPr lang="fr-FR" sz="2400" dirty="0" smtClean="0">
                <a:solidFill>
                  <a:schemeClr val="accent2"/>
                </a:solidFill>
              </a:rPr>
              <a:t> at linac2022) :</a:t>
            </a:r>
          </a:p>
          <a:p>
            <a:pPr marL="0" indent="0">
              <a:buNone/>
            </a:pPr>
            <a:r>
              <a:rPr lang="fr-FR" sz="2400" dirty="0" smtClean="0">
                <a:solidFill>
                  <a:schemeClr val="accent2"/>
                </a:solidFill>
              </a:rPr>
              <a:t> </a:t>
            </a:r>
            <a:endParaRPr lang="fr-FR" sz="2400" dirty="0" smtClean="0">
              <a:solidFill>
                <a:schemeClr val="accent2"/>
              </a:solidFill>
            </a:endParaRPr>
          </a:p>
          <a:p>
            <a:endParaRPr lang="fr-FR" sz="2400" dirty="0" smtClean="0">
              <a:solidFill>
                <a:schemeClr val="accent2"/>
              </a:solidFill>
            </a:endParaRPr>
          </a:p>
        </p:txBody>
      </p:sp>
      <p:sp>
        <p:nvSpPr>
          <p:cNvPr id="13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29072" y="6467913"/>
            <a:ext cx="7563394" cy="364719"/>
          </a:xfrm>
        </p:spPr>
        <p:txBody>
          <a:bodyPr/>
          <a:lstStyle/>
          <a:p>
            <a:r>
              <a:rPr lang="fr-FR" dirty="0"/>
              <a:t>All </a:t>
            </a:r>
            <a:r>
              <a:rPr lang="fr-FR" dirty="0" err="1"/>
              <a:t>Partners</a:t>
            </a:r>
            <a:r>
              <a:rPr lang="fr-FR" dirty="0"/>
              <a:t> Coordination </a:t>
            </a:r>
            <a:r>
              <a:rPr lang="fr-FR" dirty="0" smtClean="0"/>
              <a:t>Meeting - Longuevergne</a:t>
            </a:r>
            <a:endParaRPr lang="fr-FR" dirty="0"/>
          </a:p>
        </p:txBody>
      </p: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205890"/>
              </p:ext>
            </p:extLst>
          </p:nvPr>
        </p:nvGraphicFramePr>
        <p:xfrm>
          <a:off x="358315" y="1550916"/>
          <a:ext cx="4706652" cy="1859886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979255">
                  <a:extLst>
                    <a:ext uri="{9D8B030D-6E8A-4147-A177-3AD203B41FA5}">
                      <a16:colId xmlns:a16="http://schemas.microsoft.com/office/drawing/2014/main" val="224226083"/>
                    </a:ext>
                  </a:extLst>
                </a:gridCol>
                <a:gridCol w="625549">
                  <a:extLst>
                    <a:ext uri="{9D8B030D-6E8A-4147-A177-3AD203B41FA5}">
                      <a16:colId xmlns:a16="http://schemas.microsoft.com/office/drawing/2014/main" val="1016662817"/>
                    </a:ext>
                  </a:extLst>
                </a:gridCol>
                <a:gridCol w="700616">
                  <a:extLst>
                    <a:ext uri="{9D8B030D-6E8A-4147-A177-3AD203B41FA5}">
                      <a16:colId xmlns:a16="http://schemas.microsoft.com/office/drawing/2014/main" val="2472860283"/>
                    </a:ext>
                  </a:extLst>
                </a:gridCol>
                <a:gridCol w="700616">
                  <a:extLst>
                    <a:ext uri="{9D8B030D-6E8A-4147-A177-3AD203B41FA5}">
                      <a16:colId xmlns:a16="http://schemas.microsoft.com/office/drawing/2014/main" val="262219366"/>
                    </a:ext>
                  </a:extLst>
                </a:gridCol>
                <a:gridCol w="700616">
                  <a:extLst>
                    <a:ext uri="{9D8B030D-6E8A-4147-A177-3AD203B41FA5}">
                      <a16:colId xmlns:a16="http://schemas.microsoft.com/office/drawing/2014/main" val="3760287849"/>
                    </a:ext>
                  </a:extLst>
                </a:gridCol>
              </a:tblGrid>
              <a:tr h="18383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fr-FR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Unity</a:t>
                      </a:r>
                      <a:endParaRPr lang="fr-FR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BCP1</a:t>
                      </a:r>
                      <a:endParaRPr lang="fr-FR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BCP2</a:t>
                      </a:r>
                      <a:endParaRPr lang="fr-FR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BCP3</a:t>
                      </a:r>
                      <a:endParaRPr lang="fr-FR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072362"/>
                  </a:ext>
                </a:extLst>
              </a:tr>
              <a:tr h="23521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75+75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4858589"/>
                  </a:ext>
                </a:extLst>
              </a:tr>
              <a:tr h="23521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Rotation speed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rpm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extLst>
                  <a:ext uri="{0D108BD9-81ED-4DB2-BD59-A6C34878D82A}">
                    <a16:rowId xmlns:a16="http://schemas.microsoft.com/office/drawing/2014/main" val="720961755"/>
                  </a:ext>
                </a:extLst>
              </a:tr>
              <a:tr h="23521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Niobium concentration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g/l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11.5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2.37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6.48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extLst>
                  <a:ext uri="{0D108BD9-81ED-4DB2-BD59-A6C34878D82A}">
                    <a16:rowId xmlns:a16="http://schemas.microsoft.com/office/drawing/2014/main" val="460334045"/>
                  </a:ext>
                </a:extLst>
              </a:tr>
              <a:tr h="23521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Acid flow rate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l/min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extLst>
                  <a:ext uri="{0D108BD9-81ED-4DB2-BD59-A6C34878D82A}">
                    <a16:rowId xmlns:a16="http://schemas.microsoft.com/office/drawing/2014/main" val="1641980107"/>
                  </a:ext>
                </a:extLst>
              </a:tr>
              <a:tr h="23521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Cavity filling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extLst>
                  <a:ext uri="{0D108BD9-81ED-4DB2-BD59-A6C34878D82A}">
                    <a16:rowId xmlns:a16="http://schemas.microsoft.com/office/drawing/2014/main" val="2598306618"/>
                  </a:ext>
                </a:extLst>
              </a:tr>
              <a:tr h="23521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T° acid set point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°C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extLst>
                  <a:ext uri="{0D108BD9-81ED-4DB2-BD59-A6C34878D82A}">
                    <a16:rowId xmlns:a16="http://schemas.microsoft.com/office/drawing/2014/main" val="1990707398"/>
                  </a:ext>
                </a:extLst>
              </a:tr>
              <a:tr h="235218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T° water set point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°C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838" marR="40838" marT="0" marB="0" anchor="ctr"/>
                </a:tc>
                <a:extLst>
                  <a:ext uri="{0D108BD9-81ED-4DB2-BD59-A6C34878D82A}">
                    <a16:rowId xmlns:a16="http://schemas.microsoft.com/office/drawing/2014/main" val="1082888259"/>
                  </a:ext>
                </a:extLst>
              </a:tr>
            </a:tbl>
          </a:graphicData>
        </a:graphic>
      </p:graphicFrame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925454"/>
              </p:ext>
            </p:extLst>
          </p:nvPr>
        </p:nvGraphicFramePr>
        <p:xfrm>
          <a:off x="358315" y="4102921"/>
          <a:ext cx="4679612" cy="194671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801518">
                  <a:extLst>
                    <a:ext uri="{9D8B030D-6E8A-4147-A177-3AD203B41FA5}">
                      <a16:colId xmlns:a16="http://schemas.microsoft.com/office/drawing/2014/main" val="378487749"/>
                    </a:ext>
                  </a:extLst>
                </a:gridCol>
                <a:gridCol w="697029">
                  <a:extLst>
                    <a:ext uri="{9D8B030D-6E8A-4147-A177-3AD203B41FA5}">
                      <a16:colId xmlns:a16="http://schemas.microsoft.com/office/drawing/2014/main" val="2172815557"/>
                    </a:ext>
                  </a:extLst>
                </a:gridCol>
                <a:gridCol w="570914">
                  <a:extLst>
                    <a:ext uri="{9D8B030D-6E8A-4147-A177-3AD203B41FA5}">
                      <a16:colId xmlns:a16="http://schemas.microsoft.com/office/drawing/2014/main" val="154467437"/>
                    </a:ext>
                  </a:extLst>
                </a:gridCol>
                <a:gridCol w="598939">
                  <a:extLst>
                    <a:ext uri="{9D8B030D-6E8A-4147-A177-3AD203B41FA5}">
                      <a16:colId xmlns:a16="http://schemas.microsoft.com/office/drawing/2014/main" val="3813993591"/>
                    </a:ext>
                  </a:extLst>
                </a:gridCol>
                <a:gridCol w="1011212">
                  <a:extLst>
                    <a:ext uri="{9D8B030D-6E8A-4147-A177-3AD203B41FA5}">
                      <a16:colId xmlns:a16="http://schemas.microsoft.com/office/drawing/2014/main" val="4049100684"/>
                    </a:ext>
                  </a:extLst>
                </a:gridCol>
              </a:tblGrid>
              <a:tr h="27810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Results</a:t>
                      </a:r>
                      <a:endParaRPr lang="fr-FR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Unity</a:t>
                      </a:r>
                      <a:endParaRPr lang="fr-FR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BCP1</a:t>
                      </a:r>
                      <a:endParaRPr lang="fr-FR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BCP2</a:t>
                      </a:r>
                      <a:endParaRPr lang="fr-FR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BCP3</a:t>
                      </a:r>
                      <a:endParaRPr lang="fr-FR" sz="1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696260"/>
                  </a:ext>
                </a:extLst>
              </a:tr>
              <a:tr h="27810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acid T° at outlet 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°C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82555672"/>
                  </a:ext>
                </a:extLst>
              </a:tr>
              <a:tr h="27810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difference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0.78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0.815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extLst>
                  <a:ext uri="{0D108BD9-81ED-4DB2-BD59-A6C34878D82A}">
                    <a16:rowId xmlns:a16="http://schemas.microsoft.com/office/drawing/2014/main" val="3226758802"/>
                  </a:ext>
                </a:extLst>
              </a:tr>
              <a:tr h="27810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removal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48.4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62.9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65.7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628367"/>
                  </a:ext>
                </a:extLst>
              </a:tr>
              <a:tr h="27810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Etching rate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µm/min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0.42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0.43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extLst>
                  <a:ext uri="{0D108BD9-81ED-4DB2-BD59-A6C34878D82A}">
                    <a16:rowId xmlns:a16="http://schemas.microsoft.com/office/drawing/2014/main" val="788090644"/>
                  </a:ext>
                </a:extLst>
              </a:tr>
              <a:tr h="27810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 shift</a:t>
                      </a:r>
                      <a:endParaRPr lang="fr-FR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kHz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-1.75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-17.1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-13.5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210163"/>
                  </a:ext>
                </a:extLst>
              </a:tr>
              <a:tr h="278102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Etching sensitivity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kHz/µm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-0.04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-0.275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-0.208</a:t>
                      </a:r>
                      <a:endParaRPr lang="fr-FR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0753" marR="40753" marT="0" marB="0"/>
                </a:tc>
                <a:extLst>
                  <a:ext uri="{0D108BD9-81ED-4DB2-BD59-A6C34878D82A}">
                    <a16:rowId xmlns:a16="http://schemas.microsoft.com/office/drawing/2014/main" val="301389430"/>
                  </a:ext>
                </a:extLst>
              </a:tr>
            </a:tbl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4923" y="834703"/>
            <a:ext cx="3811992" cy="2819600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0"/>
          <a:stretch/>
        </p:blipFill>
        <p:spPr bwMode="auto">
          <a:xfrm>
            <a:off x="5504923" y="4022851"/>
            <a:ext cx="3421914" cy="218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Image 3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1764" y="4029417"/>
            <a:ext cx="3107119" cy="20464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724701" y="3549370"/>
            <a:ext cx="4514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Thickness</a:t>
            </a:r>
            <a:r>
              <a:rPr lang="fr-FR" dirty="0" smtClean="0"/>
              <a:t> </a:t>
            </a:r>
            <a:r>
              <a:rPr lang="fr-FR" dirty="0" err="1" smtClean="0"/>
              <a:t>measurements</a:t>
            </a:r>
            <a:r>
              <a:rPr lang="fr-FR" dirty="0" smtClean="0"/>
              <a:t> (~100 data points)</a:t>
            </a:r>
            <a:endParaRPr lang="fr-FR" dirty="0"/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690" y="1236700"/>
            <a:ext cx="2441490" cy="18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1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6" name="Titre 445"/>
          <p:cNvSpPr txBox="1">
            <a:spLocks/>
          </p:cNvSpPr>
          <p:nvPr/>
        </p:nvSpPr>
        <p:spPr>
          <a:xfrm>
            <a:off x="2508069" y="143761"/>
            <a:ext cx="7642026" cy="488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16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+mn-lt"/>
              </a:rPr>
              <a:t>Status of proto couplers fabrication at PMB </a:t>
            </a:r>
            <a:r>
              <a:rPr lang="en-US" sz="2400" dirty="0" err="1">
                <a:latin typeface="+mn-lt"/>
              </a:rPr>
              <a:t>Cie</a:t>
            </a:r>
            <a:endParaRPr lang="en-GB" sz="2400" dirty="0">
              <a:latin typeface="+mn-lt"/>
            </a:endParaRPr>
          </a:p>
        </p:txBody>
      </p:sp>
      <p:sp>
        <p:nvSpPr>
          <p:cNvPr id="15" name="T0 : 17 Nov. 2020 (kick off meeting).…"/>
          <p:cNvSpPr txBox="1"/>
          <p:nvPr/>
        </p:nvSpPr>
        <p:spPr>
          <a:xfrm>
            <a:off x="228399" y="918839"/>
            <a:ext cx="11557201" cy="2031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10552" indent="-210552" defTabSz="914400">
              <a:buSzPct val="100000"/>
              <a:buChar char="•"/>
              <a:defRPr sz="2100"/>
            </a:pPr>
            <a:r>
              <a:rPr dirty="0">
                <a:solidFill>
                  <a:schemeClr val="accent2"/>
                </a:solidFill>
              </a:rPr>
              <a:t>T0 : 17 Nov. 2020 (kick off </a:t>
            </a:r>
            <a:r>
              <a:rPr dirty="0" smtClean="0">
                <a:solidFill>
                  <a:schemeClr val="accent2"/>
                </a:solidFill>
              </a:rPr>
              <a:t>meeting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with</a:t>
            </a:r>
            <a:r>
              <a:rPr lang="fr-FR" dirty="0" smtClean="0">
                <a:solidFill>
                  <a:schemeClr val="accent2"/>
                </a:solidFill>
              </a:rPr>
              <a:t> PMB</a:t>
            </a:r>
            <a:r>
              <a:rPr dirty="0" smtClean="0">
                <a:solidFill>
                  <a:schemeClr val="accent2"/>
                </a:solidFill>
              </a:rPr>
              <a:t>).</a:t>
            </a:r>
            <a:endParaRPr dirty="0">
              <a:solidFill>
                <a:schemeClr val="accent2"/>
              </a:solidFill>
            </a:endParaRPr>
          </a:p>
          <a:p>
            <a:pPr marL="210552" indent="-210552" defTabSz="914400">
              <a:buSzPct val="100000"/>
              <a:buChar char="•"/>
              <a:defRPr sz="2100"/>
            </a:pPr>
            <a:r>
              <a:rPr lang="fr-FR" dirty="0" smtClean="0">
                <a:solidFill>
                  <a:schemeClr val="accent2"/>
                </a:solidFill>
              </a:rPr>
              <a:t>Production </a:t>
            </a:r>
            <a:r>
              <a:rPr lang="fr-FR" dirty="0" err="1" smtClean="0">
                <a:solidFill>
                  <a:schemeClr val="accent2"/>
                </a:solidFill>
              </a:rPr>
              <a:t>is</a:t>
            </a:r>
            <a:r>
              <a:rPr lang="fr-FR" dirty="0" smtClean="0">
                <a:solidFill>
                  <a:schemeClr val="accent2"/>
                </a:solidFill>
              </a:rPr>
              <a:t> slow as </a:t>
            </a:r>
            <a:r>
              <a:rPr lang="fr-FR" dirty="0" err="1" smtClean="0">
                <a:solidFill>
                  <a:schemeClr val="accent2"/>
                </a:solidFill>
              </a:rPr>
              <a:t>facing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several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problems</a:t>
            </a:r>
            <a:r>
              <a:rPr lang="fr-FR" dirty="0" smtClean="0">
                <a:solidFill>
                  <a:schemeClr val="accent2"/>
                </a:solidFill>
              </a:rPr>
              <a:t> (</a:t>
            </a:r>
            <a:r>
              <a:rPr lang="fr-FR" dirty="0" err="1" smtClean="0">
                <a:solidFill>
                  <a:schemeClr val="accent2"/>
                </a:solidFill>
              </a:rPr>
              <a:t>crisis</a:t>
            </a:r>
            <a:r>
              <a:rPr lang="fr-FR" dirty="0" smtClean="0">
                <a:solidFill>
                  <a:schemeClr val="accent2"/>
                </a:solidFill>
              </a:rPr>
              <a:t>, new </a:t>
            </a:r>
            <a:r>
              <a:rPr lang="fr-FR" dirty="0" err="1" smtClean="0">
                <a:solidFill>
                  <a:schemeClr val="accent2"/>
                </a:solidFill>
              </a:rPr>
              <a:t>project</a:t>
            </a:r>
            <a:r>
              <a:rPr lang="fr-FR" dirty="0" smtClean="0">
                <a:solidFill>
                  <a:schemeClr val="accent2"/>
                </a:solidFill>
              </a:rPr>
              <a:t> manager, </a:t>
            </a:r>
            <a:r>
              <a:rPr lang="fr-FR" dirty="0" err="1" smtClean="0">
                <a:solidFill>
                  <a:schemeClr val="accent2"/>
                </a:solidFill>
              </a:rPr>
              <a:t>many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sub-contractors</a:t>
            </a:r>
            <a:r>
              <a:rPr lang="fr-FR" dirty="0" smtClean="0">
                <a:solidFill>
                  <a:schemeClr val="accent2"/>
                </a:solidFill>
              </a:rPr>
              <a:t>, …).</a:t>
            </a:r>
          </a:p>
          <a:p>
            <a:pPr marL="210552" indent="-210552" defTabSz="914400">
              <a:buSzPct val="100000"/>
              <a:buChar char="•"/>
              <a:defRPr sz="2100"/>
            </a:pPr>
            <a:r>
              <a:rPr lang="fr-FR" dirty="0" smtClean="0">
                <a:solidFill>
                  <a:schemeClr val="accent2"/>
                </a:solidFill>
              </a:rPr>
              <a:t>PMB </a:t>
            </a:r>
            <a:r>
              <a:rPr lang="fr-FR" dirty="0" err="1" smtClean="0">
                <a:solidFill>
                  <a:schemeClr val="accent2"/>
                </a:solidFill>
              </a:rPr>
              <a:t>is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willing</a:t>
            </a:r>
            <a:r>
              <a:rPr lang="fr-FR" dirty="0" smtClean="0">
                <a:solidFill>
                  <a:schemeClr val="accent2"/>
                </a:solidFill>
              </a:rPr>
              <a:t> to </a:t>
            </a:r>
            <a:r>
              <a:rPr lang="fr-FR" dirty="0" err="1" smtClean="0">
                <a:solidFill>
                  <a:schemeClr val="accent2"/>
                </a:solidFill>
              </a:rPr>
              <a:t>deliver</a:t>
            </a:r>
            <a:r>
              <a:rPr lang="fr-FR" dirty="0" smtClean="0">
                <a:solidFill>
                  <a:schemeClr val="accent2"/>
                </a:solidFill>
              </a:rPr>
              <a:t> « high </a:t>
            </a:r>
            <a:r>
              <a:rPr lang="fr-FR" dirty="0" err="1" smtClean="0">
                <a:solidFill>
                  <a:schemeClr val="accent2"/>
                </a:solidFill>
              </a:rPr>
              <a:t>quality</a:t>
            </a:r>
            <a:r>
              <a:rPr lang="fr-FR" dirty="0" smtClean="0">
                <a:solidFill>
                  <a:schemeClr val="accent2"/>
                </a:solidFill>
              </a:rPr>
              <a:t> » parts </a:t>
            </a:r>
            <a:r>
              <a:rPr lang="fr-FR" dirty="0" err="1" smtClean="0">
                <a:solidFill>
                  <a:schemeClr val="accent2"/>
                </a:solidFill>
              </a:rPr>
              <a:t>despite</a:t>
            </a:r>
            <a:r>
              <a:rPr lang="fr-FR" dirty="0" smtClean="0">
                <a:solidFill>
                  <a:schemeClr val="accent2"/>
                </a:solidFill>
              </a:rPr>
              <a:t> the </a:t>
            </a:r>
            <a:r>
              <a:rPr lang="fr-FR" dirty="0" err="1" smtClean="0">
                <a:solidFill>
                  <a:schemeClr val="accent2"/>
                </a:solidFill>
              </a:rPr>
              <a:t>complex</a:t>
            </a:r>
            <a:r>
              <a:rPr lang="fr-FR" dirty="0" smtClean="0">
                <a:solidFill>
                  <a:schemeClr val="accent2"/>
                </a:solidFill>
              </a:rPr>
              <a:t> situation</a:t>
            </a:r>
            <a:r>
              <a:rPr lang="fr-FR" dirty="0" smtClean="0">
                <a:solidFill>
                  <a:schemeClr val="accent2"/>
                </a:solidFill>
              </a:rPr>
              <a:t>.</a:t>
            </a:r>
          </a:p>
          <a:p>
            <a:pPr marL="210552" indent="-210552" defTabSz="914400">
              <a:buSzPct val="100000"/>
              <a:buChar char="•"/>
              <a:defRPr sz="2100"/>
            </a:pPr>
            <a:r>
              <a:rPr lang="fr-FR" dirty="0" smtClean="0">
                <a:solidFill>
                  <a:schemeClr val="accent2"/>
                </a:solidFill>
              </a:rPr>
              <a:t>To </a:t>
            </a:r>
            <a:r>
              <a:rPr lang="fr-FR" dirty="0" err="1" smtClean="0">
                <a:solidFill>
                  <a:schemeClr val="accent2"/>
                </a:solidFill>
              </a:rPr>
              <a:t>be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finalized</a:t>
            </a:r>
            <a:r>
              <a:rPr lang="fr-FR" dirty="0" smtClean="0">
                <a:solidFill>
                  <a:schemeClr val="accent2"/>
                </a:solidFill>
              </a:rPr>
              <a:t> : </a:t>
            </a:r>
            <a:r>
              <a:rPr lang="fr-FR" dirty="0" err="1" smtClean="0">
                <a:solidFill>
                  <a:schemeClr val="accent2"/>
                </a:solidFill>
              </a:rPr>
              <a:t>copper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coating</a:t>
            </a:r>
            <a:r>
              <a:rPr lang="fr-FR" dirty="0" smtClean="0">
                <a:solidFill>
                  <a:schemeClr val="accent2"/>
                </a:solidFill>
              </a:rPr>
              <a:t> of warm end, EB </a:t>
            </a:r>
            <a:r>
              <a:rPr lang="fr-FR" dirty="0" err="1" smtClean="0">
                <a:solidFill>
                  <a:schemeClr val="accent2"/>
                </a:solidFill>
              </a:rPr>
              <a:t>welding</a:t>
            </a:r>
            <a:r>
              <a:rPr lang="fr-FR" dirty="0" smtClean="0">
                <a:solidFill>
                  <a:schemeClr val="accent2"/>
                </a:solidFill>
              </a:rPr>
              <a:t>, part </a:t>
            </a:r>
            <a:r>
              <a:rPr lang="fr-FR" dirty="0" err="1" smtClean="0">
                <a:solidFill>
                  <a:schemeClr val="accent2"/>
                </a:solidFill>
              </a:rPr>
              <a:t>cleaning</a:t>
            </a:r>
            <a:r>
              <a:rPr lang="fr-FR" dirty="0" smtClean="0">
                <a:solidFill>
                  <a:schemeClr val="accent2"/>
                </a:solidFill>
              </a:rPr>
              <a:t> + </a:t>
            </a:r>
            <a:r>
              <a:rPr lang="fr-FR" dirty="0" err="1" smtClean="0">
                <a:solidFill>
                  <a:schemeClr val="accent2"/>
                </a:solidFill>
              </a:rPr>
              <a:t>baking</a:t>
            </a:r>
            <a:endParaRPr lang="fr-FR" dirty="0" smtClean="0">
              <a:solidFill>
                <a:schemeClr val="accent2"/>
              </a:solidFill>
            </a:endParaRPr>
          </a:p>
          <a:p>
            <a:pPr marL="210552" indent="-210552" defTabSz="914400">
              <a:buSzPct val="100000"/>
              <a:buChar char="•"/>
              <a:defRPr sz="2100"/>
            </a:pPr>
            <a:r>
              <a:rPr lang="fr-FR" dirty="0" err="1" smtClean="0">
                <a:solidFill>
                  <a:schemeClr val="accent2"/>
                </a:solidFill>
              </a:rPr>
              <a:t>Visit</a:t>
            </a:r>
            <a:r>
              <a:rPr lang="fr-FR" dirty="0" smtClean="0">
                <a:solidFill>
                  <a:schemeClr val="accent2"/>
                </a:solidFill>
              </a:rPr>
              <a:t> of PMB </a:t>
            </a:r>
            <a:r>
              <a:rPr lang="fr-FR" dirty="0" err="1" smtClean="0">
                <a:solidFill>
                  <a:schemeClr val="accent2"/>
                </a:solidFill>
              </a:rPr>
              <a:t>facilities</a:t>
            </a:r>
            <a:r>
              <a:rPr lang="fr-FR" dirty="0" smtClean="0">
                <a:solidFill>
                  <a:schemeClr val="accent2"/>
                </a:solidFill>
              </a:rPr>
              <a:t> in August.</a:t>
            </a:r>
            <a:endParaRPr lang="fr-FR" dirty="0" smtClean="0">
              <a:solidFill>
                <a:schemeClr val="accent2"/>
              </a:solidFill>
            </a:endParaRPr>
          </a:p>
          <a:p>
            <a:pPr marL="210552" indent="-210552" defTabSz="914400">
              <a:buSzPct val="100000"/>
              <a:buChar char="•"/>
              <a:defRPr sz="2100"/>
            </a:pPr>
            <a:r>
              <a:rPr lang="fr-FR" dirty="0" smtClean="0">
                <a:solidFill>
                  <a:schemeClr val="accent2"/>
                </a:solidFill>
              </a:rPr>
              <a:t>Final parts are </a:t>
            </a:r>
            <a:r>
              <a:rPr lang="fr-FR" dirty="0" err="1" smtClean="0">
                <a:solidFill>
                  <a:schemeClr val="accent2"/>
                </a:solidFill>
              </a:rPr>
              <a:t>now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being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 err="1" smtClean="0">
                <a:solidFill>
                  <a:schemeClr val="accent2"/>
                </a:solidFill>
              </a:rPr>
              <a:t>finalized</a:t>
            </a:r>
            <a:r>
              <a:rPr lang="fr-FR" dirty="0" smtClean="0">
                <a:solidFill>
                  <a:schemeClr val="accent2"/>
                </a:solidFill>
              </a:rPr>
              <a:t> for a </a:t>
            </a:r>
            <a:r>
              <a:rPr lang="fr-FR" dirty="0" err="1" smtClean="0">
                <a:solidFill>
                  <a:schemeClr val="accent2"/>
                </a:solidFill>
              </a:rPr>
              <a:t>delivery</a:t>
            </a:r>
            <a:r>
              <a:rPr lang="fr-FR" dirty="0" smtClean="0">
                <a:solidFill>
                  <a:schemeClr val="accent2"/>
                </a:solidFill>
              </a:rPr>
              <a:t> in </a:t>
            </a:r>
            <a:r>
              <a:rPr lang="fr-FR" dirty="0" err="1" smtClean="0">
                <a:solidFill>
                  <a:schemeClr val="accent2"/>
                </a:solidFill>
              </a:rPr>
              <a:t>September</a:t>
            </a:r>
            <a:r>
              <a:rPr lang="fr-FR" dirty="0" smtClean="0">
                <a:solidFill>
                  <a:schemeClr val="accent2"/>
                </a:solidFill>
              </a:rPr>
              <a:t>/</a:t>
            </a:r>
            <a:r>
              <a:rPr lang="fr-FR" dirty="0" err="1" smtClean="0">
                <a:solidFill>
                  <a:schemeClr val="accent2"/>
                </a:solidFill>
              </a:rPr>
              <a:t>October</a:t>
            </a:r>
            <a:r>
              <a:rPr lang="fr-FR" dirty="0" smtClean="0">
                <a:solidFill>
                  <a:schemeClr val="accent2"/>
                </a:solidFill>
              </a:rPr>
              <a:t>.</a:t>
            </a:r>
            <a:endParaRPr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8492" y="2322787"/>
            <a:ext cx="3111917" cy="331689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823" y="3705686"/>
            <a:ext cx="2558224" cy="1967864"/>
          </a:xfrm>
          <a:prstGeom prst="rect">
            <a:avLst/>
          </a:prstGeom>
        </p:spPr>
      </p:pic>
      <p:sp>
        <p:nvSpPr>
          <p:cNvPr id="1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29072" y="6467913"/>
            <a:ext cx="7563394" cy="364719"/>
          </a:xfrm>
        </p:spPr>
        <p:txBody>
          <a:bodyPr/>
          <a:lstStyle/>
          <a:p>
            <a:r>
              <a:rPr lang="fr-FR" dirty="0"/>
              <a:t>All </a:t>
            </a:r>
            <a:r>
              <a:rPr lang="fr-FR" dirty="0" err="1"/>
              <a:t>Partners</a:t>
            </a:r>
            <a:r>
              <a:rPr lang="fr-FR" dirty="0"/>
              <a:t> Coordination </a:t>
            </a:r>
            <a:r>
              <a:rPr lang="fr-FR" dirty="0" smtClean="0"/>
              <a:t>Meeting - Longuevergne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99" y="3690302"/>
            <a:ext cx="3072888" cy="19606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7873" y="3690302"/>
            <a:ext cx="2869364" cy="19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itre 445"/>
          <p:cNvSpPr>
            <a:spLocks noGrp="1"/>
          </p:cNvSpPr>
          <p:nvPr>
            <p:ph type="title"/>
          </p:nvPr>
        </p:nvSpPr>
        <p:spPr>
          <a:xfrm>
            <a:off x="2591738" y="169116"/>
            <a:ext cx="7642026" cy="488983"/>
          </a:xfrm>
        </p:spPr>
        <p:txBody>
          <a:bodyPr>
            <a:normAutofit/>
          </a:bodyPr>
          <a:lstStyle/>
          <a:p>
            <a:r>
              <a:rPr lang="en-GB" sz="2400" dirty="0" smtClean="0">
                <a:latin typeface="+mn-lt"/>
              </a:rPr>
              <a:t>Other points </a:t>
            </a:r>
            <a:endParaRPr lang="en-GB" sz="2400" dirty="0">
              <a:latin typeface="+mn-lt"/>
            </a:endParaRPr>
          </a:p>
        </p:txBody>
      </p:sp>
      <p:sp>
        <p:nvSpPr>
          <p:cNvPr id="11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29072" y="6467913"/>
            <a:ext cx="7563394" cy="364719"/>
          </a:xfrm>
        </p:spPr>
        <p:txBody>
          <a:bodyPr/>
          <a:lstStyle/>
          <a:p>
            <a:r>
              <a:rPr lang="fr-FR" dirty="0"/>
              <a:t>All </a:t>
            </a:r>
            <a:r>
              <a:rPr lang="fr-FR" dirty="0" err="1"/>
              <a:t>Partners</a:t>
            </a:r>
            <a:r>
              <a:rPr lang="fr-FR" dirty="0"/>
              <a:t> Coordination </a:t>
            </a:r>
            <a:r>
              <a:rPr lang="fr-FR" dirty="0" smtClean="0"/>
              <a:t>Meeting - Longuevergne</a:t>
            </a:r>
            <a:endParaRPr lang="fr-FR" dirty="0"/>
          </a:p>
        </p:txBody>
      </p:sp>
      <p:sp>
        <p:nvSpPr>
          <p:cNvPr id="6" name="Espace réservé du contenu 3"/>
          <p:cNvSpPr txBox="1">
            <a:spLocks/>
          </p:cNvSpPr>
          <p:nvPr/>
        </p:nvSpPr>
        <p:spPr>
          <a:xfrm>
            <a:off x="785796" y="914436"/>
            <a:ext cx="10618077" cy="52971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accent2"/>
                </a:solidFill>
              </a:rPr>
              <a:t>Schedule </a:t>
            </a:r>
            <a:endParaRPr lang="en-US" sz="1800" dirty="0" smtClean="0">
              <a:solidFill>
                <a:schemeClr val="accent2"/>
              </a:solidFill>
            </a:endParaRPr>
          </a:p>
          <a:p>
            <a:pPr marL="800100" lvl="2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Finalized. Milestones validated in PPD part2</a:t>
            </a:r>
          </a:p>
          <a:p>
            <a:r>
              <a:rPr lang="en-US" sz="1800" dirty="0" smtClean="0">
                <a:solidFill>
                  <a:schemeClr val="accent2"/>
                </a:solidFill>
              </a:rPr>
              <a:t>PPD </a:t>
            </a:r>
            <a:endParaRPr lang="en-US" sz="1800" dirty="0">
              <a:solidFill>
                <a:schemeClr val="accent2"/>
              </a:solidFill>
            </a:endParaRPr>
          </a:p>
          <a:p>
            <a:pPr marL="800100" lvl="2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PPD part2 finalized</a:t>
            </a:r>
          </a:p>
          <a:p>
            <a:pPr marL="800100" lvl="2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PPD part1 pending</a:t>
            </a:r>
            <a:endParaRPr lang="en-US" sz="1800" dirty="0" smtClean="0">
              <a:solidFill>
                <a:srgbClr val="002060"/>
              </a:solidFill>
            </a:endParaRPr>
          </a:p>
          <a:p>
            <a:r>
              <a:rPr lang="en-US" sz="1800" dirty="0" smtClean="0">
                <a:solidFill>
                  <a:schemeClr val="accent2"/>
                </a:solidFill>
              </a:rPr>
              <a:t>Documentation</a:t>
            </a:r>
          </a:p>
          <a:p>
            <a:pPr marL="800100" lvl="2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Acceptance plan : to be drafted by Fermilab</a:t>
            </a:r>
          </a:p>
          <a:p>
            <a:pPr marL="800100" lvl="2" indent="-34290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1600" dirty="0" smtClean="0">
                <a:solidFill>
                  <a:srgbClr val="002060"/>
                </a:solidFill>
              </a:rPr>
              <a:t>Acceptance criteria list : preliminary list edited. To </a:t>
            </a:r>
            <a:r>
              <a:rPr lang="en-US" sz="1600" smtClean="0">
                <a:solidFill>
                  <a:srgbClr val="002060"/>
                </a:solidFill>
              </a:rPr>
              <a:t>be continued</a:t>
            </a:r>
            <a:endParaRPr lang="en-US" sz="1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401</Words>
  <Application>Microsoft Office PowerPoint</Application>
  <PresentationFormat>Grand écran</PresentationFormat>
  <Paragraphs>121</Paragraphs>
  <Slides>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Courier New</vt:lpstr>
      <vt:lpstr>Times New Roman</vt:lpstr>
      <vt:lpstr>1_Thème Office</vt:lpstr>
      <vt:lpstr>Présentation PowerPoint</vt:lpstr>
      <vt:lpstr>OUTLINE</vt:lpstr>
      <vt:lpstr>Progresses on cavity prototypes</vt:lpstr>
      <vt:lpstr>Progresses on cavity prototypes</vt:lpstr>
      <vt:lpstr>Présentation PowerPoint</vt:lpstr>
      <vt:lpstr>Other points </vt:lpstr>
    </vt:vector>
  </TitlesOfParts>
  <Company>I.P.N.Orsay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RECEPTION</dc:title>
  <dc:creator>Patricia Duchesne</dc:creator>
  <cp:lastModifiedBy>David Longuevergne</cp:lastModifiedBy>
  <cp:revision>124</cp:revision>
  <dcterms:created xsi:type="dcterms:W3CDTF">2021-01-26T15:43:19Z</dcterms:created>
  <dcterms:modified xsi:type="dcterms:W3CDTF">2022-08-25T08:51:37Z</dcterms:modified>
</cp:coreProperties>
</file>