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63" r:id="rId5"/>
    <p:sldId id="377" r:id="rId6"/>
    <p:sldId id="387" r:id="rId7"/>
    <p:sldId id="386" r:id="rId8"/>
    <p:sldId id="383" r:id="rId9"/>
    <p:sldId id="388" r:id="rId10"/>
    <p:sldId id="384" r:id="rId11"/>
    <p:sldId id="389" r:id="rId12"/>
    <p:sldId id="390"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CC00"/>
    <a:srgbClr val="0099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9" autoAdjust="0"/>
    <p:restoredTop sz="96407" autoAdjust="0"/>
  </p:normalViewPr>
  <p:slideViewPr>
    <p:cSldViewPr snapToObjects="1" showGuides="1">
      <p:cViewPr varScale="1">
        <p:scale>
          <a:sx n="92" d="100"/>
          <a:sy n="92" d="100"/>
        </p:scale>
        <p:origin x="666" y="90"/>
      </p:cViewPr>
      <p:guideLst>
        <p:guide orient="horz" pos="4080"/>
        <p:guide pos="240"/>
      </p:guideLst>
    </p:cSldViewPr>
  </p:slideViewPr>
  <p:notesTextViewPr>
    <p:cViewPr>
      <p:scale>
        <a:sx n="3" d="2"/>
        <a:sy n="3" d="2"/>
      </p:scale>
      <p:origin x="0" y="0"/>
    </p:cViewPr>
  </p:notesTextViewPr>
  <p:sorterViewPr>
    <p:cViewPr>
      <p:scale>
        <a:sx n="165" d="100"/>
        <a:sy n="165" d="100"/>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16/09/2022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16/09/2022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2136000" y="6318000"/>
            <a:ext cx="63960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Rebaseline Dir. Rev.  – Sep. 27–29, 2020</a:t>
            </a:r>
            <a:endParaRPr lang="en-GB"/>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711889"/>
            <a:ext cx="8136904" cy="1286728"/>
          </a:xfrm>
        </p:spPr>
        <p:txBody>
          <a:bodyPr/>
          <a:lstStyle/>
          <a:p>
            <a:pPr algn="ctr"/>
            <a:r>
              <a:rPr lang="en-GB" sz="3600" dirty="0"/>
              <a:t>Magnets 302.2 – Charge Summary &amp; Previous Reviews Recommendations </a:t>
            </a:r>
          </a:p>
        </p:txBody>
      </p:sp>
      <p:sp>
        <p:nvSpPr>
          <p:cNvPr id="3" name="Sous-titre 2"/>
          <p:cNvSpPr>
            <a:spLocks noGrp="1"/>
          </p:cNvSpPr>
          <p:nvPr>
            <p:ph type="subTitle" idx="1"/>
          </p:nvPr>
        </p:nvSpPr>
        <p:spPr/>
        <p:txBody>
          <a:bodyPr>
            <a:normAutofit/>
          </a:bodyPr>
          <a:lstStyle/>
          <a:p>
            <a:r>
              <a:rPr lang="en-US" dirty="0"/>
              <a:t>Sandor Feher – Fermilab </a:t>
            </a:r>
          </a:p>
          <a:p>
            <a:r>
              <a:rPr lang="en-US" dirty="0"/>
              <a:t>L2 Manager for Q1/Q3 Cryo-Assembly Fabrication </a:t>
            </a:r>
          </a:p>
        </p:txBody>
      </p:sp>
      <p:sp>
        <p:nvSpPr>
          <p:cNvPr id="4" name="Espace réservé du texte 3"/>
          <p:cNvSpPr>
            <a:spLocks noGrp="1"/>
          </p:cNvSpPr>
          <p:nvPr>
            <p:ph type="body" sz="quarter" idx="14"/>
          </p:nvPr>
        </p:nvSpPr>
        <p:spPr>
          <a:xfrm>
            <a:off x="1371600" y="5877272"/>
            <a:ext cx="6480000" cy="349250"/>
          </a:xfrm>
        </p:spPr>
        <p:txBody>
          <a:bodyPr>
            <a:normAutofit/>
          </a:bodyPr>
          <a:lstStyle/>
          <a:p>
            <a:r>
              <a:rPr lang="en-US" dirty="0"/>
              <a:t>HL-LHC AUP </a:t>
            </a:r>
            <a:r>
              <a:rPr lang="en-US" dirty="0" err="1"/>
              <a:t>Rebaseline</a:t>
            </a:r>
            <a:r>
              <a:rPr lang="en-US" dirty="0"/>
              <a:t> Dir. Rev.  – Sep. 27</a:t>
            </a:r>
            <a:r>
              <a:rPr lang="en-US" baseline="30000" dirty="0"/>
              <a:t>th</a:t>
            </a:r>
            <a:r>
              <a:rPr lang="en-US" dirty="0"/>
              <a:t>–29</a:t>
            </a:r>
            <a:r>
              <a:rPr lang="en-US" baseline="30000" dirty="0"/>
              <a:t>th</a:t>
            </a:r>
            <a:r>
              <a:rPr lang="en-US" dirty="0"/>
              <a:t> 2020</a:t>
            </a:r>
            <a:endParaRPr lang="en-GB" dirty="0"/>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8074800" cy="5517312"/>
          </a:xfrm>
        </p:spPr>
        <p:txBody>
          <a:bodyPr>
            <a:normAutofit/>
          </a:bodyPr>
          <a:lstStyle/>
          <a:p>
            <a:pPr marL="0" indent="0">
              <a:buNone/>
            </a:pPr>
            <a:r>
              <a:rPr lang="en-US" sz="2000" i="1" dirty="0"/>
              <a:t>Has the method used to estimate the cost and schedule impacts of COVID-19 resulted in a reasonable, complete, and well documented estimate? Are the associated cost and schedule increases clearly traceable?</a:t>
            </a:r>
          </a:p>
          <a:p>
            <a:pPr marL="0" indent="0">
              <a:buNone/>
            </a:pPr>
            <a:endParaRPr lang="en-US" sz="2000" dirty="0"/>
          </a:p>
          <a:p>
            <a:pPr>
              <a:lnSpc>
                <a:spcPct val="110000"/>
              </a:lnSpc>
            </a:pPr>
            <a:r>
              <a:rPr lang="en-US" sz="2000" dirty="0"/>
              <a:t>The overall COVID impact on 302.4 BCRs is $4,276k </a:t>
            </a:r>
          </a:p>
          <a:p>
            <a:pPr>
              <a:lnSpc>
                <a:spcPct val="110000"/>
              </a:lnSpc>
            </a:pPr>
            <a:r>
              <a:rPr lang="en-US" sz="2000" dirty="0"/>
              <a:t>The largest COVID impact on 302.4 BCRs is $2,071k</a:t>
            </a:r>
          </a:p>
          <a:p>
            <a:pPr lvl="1">
              <a:lnSpc>
                <a:spcPct val="110000"/>
              </a:lnSpc>
            </a:pPr>
            <a:r>
              <a:rPr lang="en-US" sz="1600" dirty="0"/>
              <a:t>Additional magnet vertical test due to COVID attribution of 07/08 failure (see MQXFA Magnets Fabrication L2 talk)</a:t>
            </a:r>
          </a:p>
          <a:p>
            <a:pPr lvl="1"/>
            <a:r>
              <a:rPr lang="en-US" sz="1600" dirty="0"/>
              <a:t>Inefficiency Planning for past and future activities</a:t>
            </a:r>
          </a:p>
          <a:p>
            <a:pPr>
              <a:lnSpc>
                <a:spcPct val="110000"/>
              </a:lnSpc>
            </a:pPr>
            <a:r>
              <a:rPr lang="en-US" sz="2000" dirty="0"/>
              <a:t>COVID and </a:t>
            </a:r>
            <a:r>
              <a:rPr lang="en-US" sz="2000" dirty="0" err="1"/>
              <a:t>Abn</a:t>
            </a:r>
            <a:r>
              <a:rPr lang="en-US" sz="2000" dirty="0"/>
              <a:t>. Cost/Escalation risks have been presented by L3s/CAMs and explained by V. Lombardo “Management 302.1 - AUP Risks” presentation</a:t>
            </a:r>
          </a:p>
          <a:p>
            <a:pPr lvl="1"/>
            <a:endParaRPr lang="en-US" sz="1600" dirty="0"/>
          </a:p>
          <a:p>
            <a:pPr marL="457200" lvl="1" indent="0">
              <a:buNone/>
            </a:pPr>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2</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1</a:t>
            </a:r>
          </a:p>
        </p:txBody>
      </p:sp>
    </p:spTree>
    <p:extLst>
      <p:ext uri="{BB962C8B-B14F-4D97-AF65-F5344CB8AC3E}">
        <p14:creationId xmlns:p14="http://schemas.microsoft.com/office/powerpoint/2010/main" val="26446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7920000" cy="5406163"/>
          </a:xfrm>
        </p:spPr>
        <p:txBody>
          <a:bodyPr>
            <a:normAutofit/>
          </a:bodyPr>
          <a:lstStyle/>
          <a:p>
            <a:pPr marL="0" indent="0">
              <a:buNone/>
            </a:pPr>
            <a:r>
              <a:rPr lang="en-US" sz="2000" i="1" dirty="0"/>
              <a:t>Has an objective and complete root cause analysis been performed identifying the underlying issues that are expected to contribute to the anticipated project’s performance baseline deviation? Have appropriate corrective actions been identified and included in the draft BCP?</a:t>
            </a:r>
          </a:p>
          <a:p>
            <a:pPr marL="0" indent="0">
              <a:buNone/>
            </a:pPr>
            <a:endParaRPr lang="en-US" sz="2000" dirty="0"/>
          </a:p>
          <a:p>
            <a:r>
              <a:rPr lang="en-US" sz="2000" dirty="0"/>
              <a:t>The root cause analysis is presented in </a:t>
            </a:r>
            <a:r>
              <a:rPr lang="en-US" sz="2000" i="1" dirty="0"/>
              <a:t>“Root Cause Analysis of Cost Overruns and Schedule Delays” (US-HiLumi-doc-4319)</a:t>
            </a:r>
          </a:p>
          <a:p>
            <a:endParaRPr lang="en-US" sz="2000" i="1" dirty="0"/>
          </a:p>
          <a:p>
            <a:r>
              <a:rPr lang="en-US" sz="2000" dirty="0"/>
              <a:t>Issues were identified and corrective actions have been documented in the “</a:t>
            </a:r>
            <a:r>
              <a:rPr lang="en-US" sz="2000" i="1" dirty="0"/>
              <a:t>Baseline Change Proposal” (BCP – US-HiLumi-Doc-4356)</a:t>
            </a:r>
            <a:r>
              <a:rPr lang="en-US" sz="2000" dirty="0"/>
              <a:t>. </a:t>
            </a:r>
          </a:p>
          <a:p>
            <a:pPr marL="457200" lvl="1" indent="0">
              <a:buNone/>
            </a:pPr>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3</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2</a:t>
            </a:r>
          </a:p>
        </p:txBody>
      </p:sp>
    </p:spTree>
    <p:extLst>
      <p:ext uri="{BB962C8B-B14F-4D97-AF65-F5344CB8AC3E}">
        <p14:creationId xmlns:p14="http://schemas.microsoft.com/office/powerpoint/2010/main" val="77717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7920000" cy="5406163"/>
          </a:xfrm>
        </p:spPr>
        <p:txBody>
          <a:bodyPr>
            <a:normAutofit/>
          </a:bodyPr>
          <a:lstStyle/>
          <a:p>
            <a:pPr marL="0" indent="0">
              <a:buNone/>
            </a:pPr>
            <a:r>
              <a:rPr lang="en-US" sz="2000" i="1" dirty="0"/>
              <a:t>Has a thorough and rigorous risk analysis been performed and incorporated into the draft BCP, including potential future impacts from COVID-19, and would the BCP result in adequate cost and schedule contingencies commensurate with this analysis? Are the assumptions associated with this analysis complete and clearly documented in materials supporting the BCP?</a:t>
            </a:r>
          </a:p>
          <a:p>
            <a:pPr marL="0" indent="0">
              <a:buNone/>
            </a:pPr>
            <a:endParaRPr lang="en-US" sz="2000" dirty="0"/>
          </a:p>
          <a:p>
            <a:r>
              <a:rPr lang="en-US" sz="2000" dirty="0"/>
              <a:t>All risks have been presented by L3s </a:t>
            </a:r>
          </a:p>
          <a:p>
            <a:r>
              <a:rPr lang="en-US" sz="2000" dirty="0"/>
              <a:t>Vito Lombardo, AUP risk manager, explained risk strategy in his talk “Management 302.1 - AUP Risks”</a:t>
            </a:r>
          </a:p>
          <a:p>
            <a:endParaRPr lang="en-US" sz="2000" dirty="0"/>
          </a:p>
          <a:p>
            <a:r>
              <a:rPr lang="en-US" sz="2000" dirty="0"/>
              <a:t>Assumptions and analysis are presented in </a:t>
            </a:r>
            <a:r>
              <a:rPr lang="en-US" sz="2000" i="1" dirty="0"/>
              <a:t>“Root Cause Analysis of Cost Overruns and Schedule Delays”</a:t>
            </a:r>
          </a:p>
          <a:p>
            <a:r>
              <a:rPr lang="en-US" sz="2000" dirty="0"/>
              <a:t>A BCP document has been produced to collect all the elements associated with this </a:t>
            </a:r>
            <a:r>
              <a:rPr lang="en-US" sz="2000" dirty="0" err="1"/>
              <a:t>Rebaseline</a:t>
            </a:r>
            <a:r>
              <a:rPr lang="en-US" sz="2000" dirty="0"/>
              <a:t> request</a:t>
            </a:r>
          </a:p>
          <a:p>
            <a:endParaRPr lang="en-US" sz="2000" dirty="0"/>
          </a:p>
          <a:p>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4</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3</a:t>
            </a:r>
          </a:p>
        </p:txBody>
      </p:sp>
    </p:spTree>
    <p:extLst>
      <p:ext uri="{BB962C8B-B14F-4D97-AF65-F5344CB8AC3E}">
        <p14:creationId xmlns:p14="http://schemas.microsoft.com/office/powerpoint/2010/main" val="405090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Is the draft BCP credible and complete, and, upon approval, will the new Performance Baseline provide for adequate cost and schedule duration to complete the defined project scope and achieve the Key Performance Parameters?</a:t>
            </a:r>
          </a:p>
          <a:p>
            <a:pPr marL="0" indent="0">
              <a:buNone/>
            </a:pPr>
            <a:endParaRPr lang="en-US" sz="2000" dirty="0"/>
          </a:p>
          <a:p>
            <a:r>
              <a:rPr lang="en-US" sz="2200" dirty="0"/>
              <a:t>302.4 scope is 49.8% complete </a:t>
            </a:r>
          </a:p>
          <a:p>
            <a:pPr lvl="1"/>
            <a:r>
              <a:rPr lang="en-US" sz="2000" dirty="0"/>
              <a:t>CPI of 0.89 and SPI of 0.92 shows that the cost and schedule parameters are in good shape especially considering that the main contributor to the variances, the Horizontal Test stand is complete</a:t>
            </a:r>
          </a:p>
          <a:p>
            <a:r>
              <a:rPr lang="en-US" sz="2200" dirty="0"/>
              <a:t>We are very confident that magnet scope will be completed with re-baselined cost and schedule</a:t>
            </a:r>
          </a:p>
          <a:p>
            <a:pPr lvl="2"/>
            <a:endParaRPr lang="en-US" sz="1400" dirty="0"/>
          </a:p>
          <a:p>
            <a:r>
              <a:rPr lang="en-US" sz="2200" dirty="0"/>
              <a:t>All the cost and schedule elements are feed into the BCP</a:t>
            </a:r>
          </a:p>
        </p:txBody>
      </p:sp>
      <p:sp>
        <p:nvSpPr>
          <p:cNvPr id="4" name="Slide Number Placeholder 3"/>
          <p:cNvSpPr>
            <a:spLocks noGrp="1"/>
          </p:cNvSpPr>
          <p:nvPr>
            <p:ph type="sldNum" sz="quarter" idx="12"/>
          </p:nvPr>
        </p:nvSpPr>
        <p:spPr/>
        <p:txBody>
          <a:bodyPr/>
          <a:lstStyle/>
          <a:p>
            <a:fld id="{BFDCA1C4-9514-7B4F-976F-D92F7E296653}" type="slidenum">
              <a:rPr lang="fr-FR" smtClean="0"/>
              <a:pPr/>
              <a:t>5</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4</a:t>
            </a:r>
          </a:p>
        </p:txBody>
      </p:sp>
    </p:spTree>
    <p:extLst>
      <p:ext uri="{BB962C8B-B14F-4D97-AF65-F5344CB8AC3E}">
        <p14:creationId xmlns:p14="http://schemas.microsoft.com/office/powerpoint/2010/main" val="177476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7920000" cy="5636350"/>
          </a:xfrm>
        </p:spPr>
        <p:txBody>
          <a:bodyPr>
            <a:normAutofit/>
          </a:bodyPr>
          <a:lstStyle/>
          <a:p>
            <a:pPr marL="0" indent="0">
              <a:buNone/>
            </a:pPr>
            <a:r>
              <a:rPr lang="en-US" sz="2000" i="1" dirty="0"/>
              <a:t>Are Environment, Safety, and Health aspects, including COVID-19, being handled appropriately?</a:t>
            </a:r>
          </a:p>
          <a:p>
            <a:endParaRPr lang="en-US" sz="2200" dirty="0"/>
          </a:p>
          <a:p>
            <a:r>
              <a:rPr lang="en-US" sz="2200" dirty="0"/>
              <a:t>All major Operational Readiness Reviews (ORC) have been completed </a:t>
            </a:r>
          </a:p>
          <a:p>
            <a:pPr lvl="1"/>
            <a:r>
              <a:rPr lang="en-US" sz="1800" dirty="0"/>
              <a:t>Cold Mass Tooling</a:t>
            </a:r>
          </a:p>
          <a:p>
            <a:pPr lvl="1"/>
            <a:r>
              <a:rPr lang="en-US" sz="1800" dirty="0"/>
              <a:t>Cryostat tooling </a:t>
            </a:r>
          </a:p>
          <a:p>
            <a:pPr lvl="1"/>
            <a:r>
              <a:rPr lang="en-US" sz="1800" dirty="0"/>
              <a:t>Horizontal test facility</a:t>
            </a:r>
          </a:p>
          <a:p>
            <a:r>
              <a:rPr lang="en-US" sz="2200" dirty="0"/>
              <a:t>Cryo-assembly related safety analysis and notes in order to be able to perform cryogenic test has been completed</a:t>
            </a:r>
          </a:p>
          <a:p>
            <a:r>
              <a:rPr lang="en-US" sz="2200" dirty="0"/>
              <a:t>There is an AUP ES&amp;H Coordinator (Amy Pavnica), and we are working in close communication with her.</a:t>
            </a:r>
          </a:p>
          <a:p>
            <a:r>
              <a:rPr lang="en-US" sz="2200" dirty="0"/>
              <a:t>All L3s have performed hazard analyses and implemented policies and procedures of their laboratory, including COVID provisions</a:t>
            </a:r>
          </a:p>
          <a:p>
            <a:pPr lvl="1"/>
            <a:r>
              <a:rPr lang="en-US" sz="1800" dirty="0"/>
              <a:t>Details were presented in L3 talks</a:t>
            </a:r>
          </a:p>
          <a:p>
            <a:endParaRPr lang="en-US"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6</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5</a:t>
            </a:r>
          </a:p>
        </p:txBody>
      </p:sp>
    </p:spTree>
    <p:extLst>
      <p:ext uri="{BB962C8B-B14F-4D97-AF65-F5344CB8AC3E}">
        <p14:creationId xmlns:p14="http://schemas.microsoft.com/office/powerpoint/2010/main" val="414971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842" y="666906"/>
            <a:ext cx="8168958" cy="5689444"/>
          </a:xfrm>
        </p:spPr>
        <p:txBody>
          <a:bodyPr>
            <a:normAutofit/>
          </a:bodyPr>
          <a:lstStyle/>
          <a:p>
            <a:pPr marL="0" indent="0">
              <a:buNone/>
            </a:pPr>
            <a:r>
              <a:rPr lang="en-US" sz="2000" i="1" dirty="0"/>
              <a:t>Has the project responded satisfactorily to recommendations from previous reviews?</a:t>
            </a:r>
            <a:endParaRPr lang="en-US" sz="1200" dirty="0"/>
          </a:p>
          <a:p>
            <a:endParaRPr lang="en-US" sz="2000" dirty="0"/>
          </a:p>
          <a:p>
            <a:r>
              <a:rPr lang="en-US" sz="1800" dirty="0"/>
              <a:t>All recommendations from project reviews are being tracked</a:t>
            </a:r>
          </a:p>
          <a:p>
            <a:pPr lvl="1"/>
            <a:r>
              <a:rPr lang="en-US" sz="1600" dirty="0"/>
              <a:t>AUP reviews tracking is in US-HiLumi-doc-1322</a:t>
            </a:r>
            <a:endParaRPr lang="en-US" sz="1200" dirty="0"/>
          </a:p>
          <a:p>
            <a:r>
              <a:rPr lang="en-US" sz="1800" dirty="0"/>
              <a:t>All recommendations in AUP reviews regarding 302.4 are closed apart from four recommendations from the latest Review (Design Change Review of the Q1/Q3 Cold Mass):</a:t>
            </a:r>
          </a:p>
          <a:p>
            <a:pPr marL="800100" lvl="1" indent="-342900">
              <a:buFont typeface="+mj-lt"/>
              <a:buAutoNum type="arabicPeriod"/>
            </a:pPr>
            <a:r>
              <a:rPr lang="en-US" sz="1600" i="1" dirty="0"/>
              <a:t>Ensure that the proposed solution is fully acknowledged by CERN prior to implementation</a:t>
            </a:r>
          </a:p>
          <a:p>
            <a:pPr marL="1200150" lvl="2" indent="-342900"/>
            <a:r>
              <a:rPr lang="en-US" sz="1400" dirty="0"/>
              <a:t>CERN was and will be part of the final review process making sure that they will be notified to give them a way to properly acknowledge the design prior to implementation.</a:t>
            </a:r>
          </a:p>
          <a:p>
            <a:pPr marL="800100" lvl="1" indent="-342900">
              <a:buFont typeface="+mj-lt"/>
              <a:buAutoNum type="arabicPeriod"/>
            </a:pPr>
            <a:r>
              <a:rPr lang="en-US" sz="1600" i="1" dirty="0"/>
              <a:t>Compile a document that describes the proposed solution including the calculated and measured load/stress levels and the safety factors as well as acceptable limits.</a:t>
            </a:r>
          </a:p>
          <a:p>
            <a:pPr marL="1200150" lvl="2" indent="-342900"/>
            <a:r>
              <a:rPr lang="en-US" sz="1400" dirty="0"/>
              <a:t>In progress will be completed before the DOE review.</a:t>
            </a:r>
          </a:p>
          <a:p>
            <a:pPr marL="800100" lvl="1" indent="-342900">
              <a:buFont typeface="+mj-lt"/>
              <a:buAutoNum type="arabicPeriod"/>
            </a:pPr>
            <a:r>
              <a:rPr lang="en-US" sz="1600" i="1" dirty="0"/>
              <a:t>Develop detailed assembly procedures.</a:t>
            </a:r>
          </a:p>
          <a:p>
            <a:pPr marL="1200150" lvl="2" indent="-342900"/>
            <a:r>
              <a:rPr lang="en-US" sz="1400" dirty="0"/>
              <a:t>In progress, it will be completed before the DOE review.</a:t>
            </a:r>
          </a:p>
          <a:p>
            <a:pPr marL="800100" lvl="1" indent="-342900">
              <a:buFont typeface="+mj-lt"/>
              <a:buAutoNum type="arabicPeriod"/>
            </a:pPr>
            <a:r>
              <a:rPr lang="en-US" sz="1600" i="1" dirty="0"/>
              <a:t>Schedule a follow up Design Change Review. </a:t>
            </a:r>
          </a:p>
          <a:p>
            <a:pPr lvl="2"/>
            <a:r>
              <a:rPr lang="en-US" sz="1400" dirty="0"/>
              <a:t>It will be scheduled before the DOE review</a:t>
            </a:r>
          </a:p>
          <a:p>
            <a:pPr lvl="1"/>
            <a:endParaRPr lang="en-US" sz="1400" dirty="0"/>
          </a:p>
          <a:p>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7</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6</a:t>
            </a:r>
          </a:p>
        </p:txBody>
      </p:sp>
    </p:spTree>
    <p:extLst>
      <p:ext uri="{BB962C8B-B14F-4D97-AF65-F5344CB8AC3E}">
        <p14:creationId xmlns:p14="http://schemas.microsoft.com/office/powerpoint/2010/main" val="68879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496944" cy="5697312"/>
          </a:xfrm>
        </p:spPr>
        <p:txBody>
          <a:bodyPr>
            <a:normAutofit fontScale="92500" lnSpcReduction="10000"/>
          </a:bodyPr>
          <a:lstStyle/>
          <a:p>
            <a:pPr marL="0" indent="0">
              <a:buNone/>
            </a:pPr>
            <a:r>
              <a:rPr lang="en-US" sz="2000" i="1" dirty="0"/>
              <a:t>Is the documentation required by DOE O413.3b for a BCP complete and in good order?</a:t>
            </a:r>
          </a:p>
          <a:p>
            <a:pPr marL="0" indent="0">
              <a:buNone/>
            </a:pPr>
            <a:endParaRPr lang="en-US" sz="1400" dirty="0"/>
          </a:p>
          <a:p>
            <a:pPr marL="0" indent="0">
              <a:buNone/>
            </a:pPr>
            <a:r>
              <a:rPr lang="en-US" sz="2000" dirty="0"/>
              <a:t>All documentation is complete and approved</a:t>
            </a:r>
          </a:p>
          <a:p>
            <a:r>
              <a:rPr lang="en-US" sz="2000" dirty="0"/>
              <a:t>Project Management Plan (US-HiLumi-doc-437) </a:t>
            </a:r>
          </a:p>
          <a:p>
            <a:r>
              <a:rPr lang="en-US" sz="2000" dirty="0"/>
              <a:t>WBS dictionary (US-HiLumi-doc-36) </a:t>
            </a:r>
          </a:p>
          <a:p>
            <a:r>
              <a:rPr lang="en-US" sz="2000" dirty="0"/>
              <a:t>LMQXFA Functional Requirements Specification (US-HiLumi-doc-64)</a:t>
            </a:r>
          </a:p>
          <a:p>
            <a:r>
              <a:rPr lang="en-US" sz="2000" dirty="0"/>
              <a:t>Requirements Specification for the Assembly of LQXFA/LQXFB (US-HiLumi-doc-246)</a:t>
            </a:r>
          </a:p>
          <a:p>
            <a:r>
              <a:rPr lang="en-US" sz="2000" dirty="0"/>
              <a:t>Acceptance Criteria Part B (US-HiLumi-doc-1127)</a:t>
            </a:r>
          </a:p>
          <a:p>
            <a:r>
              <a:rPr lang="en-US" sz="2000" u="none" strike="noStrike" dirty="0">
                <a:effectLst/>
              </a:rPr>
              <a:t>AUP Q1/Q3 Cryostat Assembly and Horizontal Test Final Design Report </a:t>
            </a:r>
            <a:r>
              <a:rPr lang="en-US" sz="2000" dirty="0"/>
              <a:t>(US-HiLumi-doc-2882)</a:t>
            </a:r>
          </a:p>
          <a:p>
            <a:r>
              <a:rPr lang="en-US" sz="2000" dirty="0"/>
              <a:t>Interface Control Documents</a:t>
            </a:r>
          </a:p>
          <a:p>
            <a:endParaRPr lang="en-US" sz="1400" dirty="0"/>
          </a:p>
          <a:p>
            <a:pPr marL="0" indent="0">
              <a:buNone/>
            </a:pPr>
            <a:r>
              <a:rPr lang="en-US" sz="2000" dirty="0"/>
              <a:t>Documentation for </a:t>
            </a:r>
            <a:r>
              <a:rPr lang="en-US" sz="2000" dirty="0" err="1"/>
              <a:t>Rebaseline</a:t>
            </a:r>
            <a:r>
              <a:rPr lang="en-US" sz="2000" dirty="0"/>
              <a:t>:</a:t>
            </a:r>
          </a:p>
          <a:p>
            <a:r>
              <a:rPr lang="en-US" sz="2000" i="1" dirty="0"/>
              <a:t>Root Cause Analysis of Cost Overruns and Schedule Delays (US-HiLumi-doc-4319)</a:t>
            </a:r>
          </a:p>
          <a:p>
            <a:r>
              <a:rPr lang="en-US" sz="2000" i="1" dirty="0"/>
              <a:t>Analysis of MQXFA07 Test Non-Conformity</a:t>
            </a:r>
          </a:p>
          <a:p>
            <a:r>
              <a:rPr lang="en-US" sz="2000" i="1" dirty="0"/>
              <a:t>Baseline Change Proposal (BCP – US-HiLumi-Doc-4356)</a:t>
            </a:r>
            <a:r>
              <a:rPr lang="en-US" sz="2000" dirty="0"/>
              <a:t>.</a:t>
            </a:r>
          </a:p>
        </p:txBody>
      </p:sp>
      <p:sp>
        <p:nvSpPr>
          <p:cNvPr id="4" name="Slide Number Placeholder 3"/>
          <p:cNvSpPr>
            <a:spLocks noGrp="1"/>
          </p:cNvSpPr>
          <p:nvPr>
            <p:ph type="sldNum" sz="quarter" idx="12"/>
          </p:nvPr>
        </p:nvSpPr>
        <p:spPr/>
        <p:txBody>
          <a:bodyPr/>
          <a:lstStyle/>
          <a:p>
            <a:fld id="{BFDCA1C4-9514-7B4F-976F-D92F7E296653}" type="slidenum">
              <a:rPr lang="fr-FR" smtClean="0"/>
              <a:pPr/>
              <a:t>8</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7</a:t>
            </a:r>
          </a:p>
        </p:txBody>
      </p:sp>
    </p:spTree>
    <p:extLst>
      <p:ext uri="{BB962C8B-B14F-4D97-AF65-F5344CB8AC3E}">
        <p14:creationId xmlns:p14="http://schemas.microsoft.com/office/powerpoint/2010/main" val="224290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7920000" cy="5406163"/>
          </a:xfrm>
        </p:spPr>
        <p:txBody>
          <a:bodyPr>
            <a:normAutofit/>
          </a:bodyPr>
          <a:lstStyle/>
          <a:p>
            <a:pPr marL="0" indent="0">
              <a:buNone/>
            </a:pPr>
            <a:r>
              <a:rPr lang="en-US" sz="2000" i="1" dirty="0"/>
              <a:t>Is the project being well managed and is Fermilab providing the appropriate support to complete the project?</a:t>
            </a:r>
          </a:p>
          <a:p>
            <a:pPr marL="0" indent="0">
              <a:buNone/>
            </a:pPr>
            <a:endParaRPr lang="en-US" sz="2000" dirty="0"/>
          </a:p>
          <a:p>
            <a:r>
              <a:rPr lang="en-US" sz="2000" dirty="0"/>
              <a:t>All project tools: EVMS, Variance analysis, BCRs, DCRs, Travelers DRs, NCRs and Risk Register are being used properly and with great care</a:t>
            </a:r>
          </a:p>
          <a:p>
            <a:r>
              <a:rPr lang="en-US" sz="2000" dirty="0"/>
              <a:t>302.4 EVMS performance is in good shape</a:t>
            </a:r>
          </a:p>
          <a:p>
            <a:r>
              <a:rPr lang="en-US" sz="2000" dirty="0"/>
              <a:t>We have an excellent team of very experienced scientists, engineers and technicians with few items to address:</a:t>
            </a:r>
          </a:p>
          <a:p>
            <a:pPr lvl="1"/>
            <a:r>
              <a:rPr lang="en-US" sz="1600" dirty="0"/>
              <a:t>Staff technicians for CM/CA manufacturing insufficient. Hiring contractors when possible.</a:t>
            </a:r>
          </a:p>
          <a:p>
            <a:r>
              <a:rPr lang="en-US" sz="2000" dirty="0"/>
              <a:t>Challenges with human resources in CM/CA(302.4) and SRF(302.3) activities within APS-TD</a:t>
            </a:r>
          </a:p>
          <a:p>
            <a:pPr lvl="1"/>
            <a:r>
              <a:rPr lang="en-US" sz="1600" dirty="0"/>
              <a:t>Staff technicians for CM/CA manufacturing insufficient. Hiring contractors with impacts from training/learning curve </a:t>
            </a:r>
          </a:p>
          <a:p>
            <a:endParaRPr lang="en-US" sz="20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9</a:t>
            </a:fld>
            <a:endParaRPr lang="fr-FR"/>
          </a:p>
        </p:txBody>
      </p:sp>
      <p:sp>
        <p:nvSpPr>
          <p:cNvPr id="5" name="Footer Placeholder 4"/>
          <p:cNvSpPr>
            <a:spLocks noGrp="1"/>
          </p:cNvSpPr>
          <p:nvPr>
            <p:ph type="ftr" sz="quarter" idx="3"/>
          </p:nvPr>
        </p:nvSpPr>
        <p:spPr/>
        <p:txBody>
          <a:bodyPr/>
          <a:lstStyle/>
          <a:p>
            <a:r>
              <a:rPr lang="en-US"/>
              <a:t>HL-LHC AUP Rebaseline Dir. Rev.  – Sep. 27–29, 2020</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8</a:t>
            </a:r>
          </a:p>
        </p:txBody>
      </p:sp>
    </p:spTree>
    <p:extLst>
      <p:ext uri="{BB962C8B-B14F-4D97-AF65-F5344CB8AC3E}">
        <p14:creationId xmlns:p14="http://schemas.microsoft.com/office/powerpoint/2010/main" val="2736297197"/>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Props1.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2.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8EF391-2BAD-45F4-B22E-736040720C99}">
  <ds:schemaRefs>
    <ds:schemaRef ds:uri="http://purl.org/dc/terms/"/>
    <ds:schemaRef ds:uri="http://purl.org/dc/elements/1.1/"/>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8946e33d-fd2f-4ae4-8ee9-d90c129cdf9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59177</TotalTime>
  <Words>1081</Words>
  <Application>Microsoft Office PowerPoint</Application>
  <PresentationFormat>On-screen Show (4:3)</PresentationFormat>
  <Paragraphs>102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Thème Office</vt:lpstr>
      <vt:lpstr>Magnets 302.2 – Charge Summary &amp; Previous Reviews Recommendations </vt:lpstr>
      <vt:lpstr>Charge Question 1</vt:lpstr>
      <vt:lpstr>Charge Question 2</vt:lpstr>
      <vt:lpstr>Charge Question 3</vt:lpstr>
      <vt:lpstr>Charge Question 4</vt:lpstr>
      <vt:lpstr>Charge Question 5</vt:lpstr>
      <vt:lpstr>Charge Question 6</vt:lpstr>
      <vt:lpstr>Charge Question 7</vt:lpstr>
      <vt:lpstr>Charge Question 8</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Sandor Feher</cp:lastModifiedBy>
  <cp:revision>929</cp:revision>
  <cp:lastPrinted>2018-11-30T00:18:13Z</cp:lastPrinted>
  <dcterms:created xsi:type="dcterms:W3CDTF">2016-03-23T12:58:39Z</dcterms:created>
  <dcterms:modified xsi:type="dcterms:W3CDTF">2022-09-16T17:54:37Z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