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63" r:id="rId5"/>
    <p:sldId id="369" r:id="rId6"/>
    <p:sldId id="370" r:id="rId7"/>
    <p:sldId id="382" r:id="rId8"/>
    <p:sldId id="372" r:id="rId9"/>
    <p:sldId id="334" r:id="rId10"/>
    <p:sldId id="402" r:id="rId11"/>
    <p:sldId id="342" r:id="rId12"/>
    <p:sldId id="389" r:id="rId13"/>
    <p:sldId id="390" r:id="rId14"/>
    <p:sldId id="392" r:id="rId15"/>
    <p:sldId id="511" r:id="rId16"/>
    <p:sldId id="378" r:id="rId17"/>
    <p:sldId id="377" r:id="rId18"/>
    <p:sldId id="379" r:id="rId19"/>
    <p:sldId id="405" r:id="rId20"/>
    <p:sldId id="340" r:id="rId21"/>
    <p:sldId id="406" r:id="rId22"/>
    <p:sldId id="335" r:id="rId23"/>
    <p:sldId id="344" r:id="rId2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Baldini" initials="MB" lastIdx="3" clrIdx="0">
    <p:extLst>
      <p:ext uri="{19B8F6BF-5375-455C-9EA6-DF929625EA0E}">
        <p15:presenceInfo xmlns:p15="http://schemas.microsoft.com/office/powerpoint/2012/main" userId="Maria Baldi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B46"/>
    <a:srgbClr val="5A99D3"/>
    <a:srgbClr val="FFBF00"/>
    <a:srgbClr val="FFE699"/>
    <a:srgbClr val="9BBB59"/>
    <a:srgbClr val="009900"/>
    <a:srgbClr val="5A9AD5"/>
    <a:srgbClr val="FFFF00"/>
    <a:srgbClr val="8064A2"/>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13" autoAdjust="0"/>
    <p:restoredTop sz="96407" autoAdjust="0"/>
  </p:normalViewPr>
  <p:slideViewPr>
    <p:cSldViewPr snapToObjects="1" showGuides="1">
      <p:cViewPr varScale="1">
        <p:scale>
          <a:sx n="117" d="100"/>
          <a:sy n="117" d="100"/>
        </p:scale>
        <p:origin x="1080" y="184"/>
      </p:cViewPr>
      <p:guideLst>
        <p:guide orient="horz" pos="4080"/>
        <p:guide pos="230"/>
      </p:guideLst>
    </p:cSldViewPr>
  </p:slideViewPr>
  <p:notesTextViewPr>
    <p:cViewPr>
      <p:scale>
        <a:sx n="3" d="2"/>
        <a:sy n="3" d="2"/>
      </p:scale>
      <p:origin x="0" y="0"/>
    </p:cViewPr>
  </p:notesTextViewPr>
  <p:sorterViewPr>
    <p:cViewPr varScale="1">
      <p:scale>
        <a:sx n="1" d="1"/>
        <a:sy n="1" d="1"/>
      </p:scale>
      <p:origin x="0" y="-72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13/09/2022</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dirty="0"/>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13/09/2022</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dirty="0"/>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dirty="0"/>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lvl1pPr>
              <a:defRPr sz="2400"/>
            </a:lvl1pPr>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accent1">
                    <a:lumMod val="20000"/>
                    <a:lumOff val="80000"/>
                  </a:schemeClr>
                </a:solidFill>
              </a:defRPr>
            </a:lvl1pPr>
          </a:lstStyle>
          <a:p>
            <a:fld id="{BFDCA1C4-9514-7B4F-976F-D92F7E296653}" type="slidenum">
              <a:rPr lang="fr-FR" smtClean="0"/>
              <a:pPr/>
              <a:t>‹#›</a:t>
            </a:fld>
            <a:endParaRPr lang="fr-FR" dirty="0"/>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lvl1pPr>
              <a:defRPr>
                <a:solidFill>
                  <a:schemeClr val="accent1">
                    <a:lumMod val="20000"/>
                    <a:lumOff val="80000"/>
                  </a:schemeClr>
                </a:solidFill>
              </a:defRPr>
            </a:lvl1pPr>
          </a:lstStyle>
          <a:p>
            <a:fld id="{BFDCA1C4-9514-7B4F-976F-D92F7E296653}" type="slidenum">
              <a:rPr lang="fr-FR" smtClean="0"/>
              <a:pPr/>
              <a:t>‹#›</a:t>
            </a:fld>
            <a:endParaRPr lang="fr-FR" dirty="0"/>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US" sz="3600" dirty="0"/>
              <a:t>Magnets 302.2.02 - Strand Procurement and Testing</a:t>
            </a:r>
            <a:br>
              <a:rPr lang="en-US" sz="3600" dirty="0"/>
            </a:br>
            <a:br>
              <a:rPr lang="en-GB" sz="3600" dirty="0"/>
            </a:br>
            <a:endParaRPr lang="en-GB" sz="3600" dirty="0"/>
          </a:p>
        </p:txBody>
      </p:sp>
      <p:sp>
        <p:nvSpPr>
          <p:cNvPr id="3" name="Sous-titre 2"/>
          <p:cNvSpPr>
            <a:spLocks noGrp="1"/>
          </p:cNvSpPr>
          <p:nvPr>
            <p:ph type="subTitle" idx="1"/>
          </p:nvPr>
        </p:nvSpPr>
        <p:spPr/>
        <p:txBody>
          <a:bodyPr>
            <a:normAutofit/>
          </a:bodyPr>
          <a:lstStyle/>
          <a:p>
            <a:r>
              <a:rPr lang="en-GB" dirty="0"/>
              <a:t>Lance Cooley – </a:t>
            </a:r>
            <a:r>
              <a:rPr lang="en-GB" dirty="0">
                <a:sym typeface="Wingdings" panose="05000000000000000000" pitchFamily="2" charset="2"/>
              </a:rPr>
              <a:t>Florida State / NHMFL (L3)</a:t>
            </a:r>
          </a:p>
          <a:p>
            <a:r>
              <a:rPr lang="en-GB" dirty="0">
                <a:sym typeface="Wingdings" panose="05000000000000000000" pitchFamily="2" charset="2"/>
              </a:rPr>
              <a:t>Vito Lombardo – Fermilab (L3 Deputy and CAM)</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
        <p:nvSpPr>
          <p:cNvPr id="5" name="Text Placeholder 4"/>
          <p:cNvSpPr>
            <a:spLocks noGrp="1"/>
          </p:cNvSpPr>
          <p:nvPr>
            <p:ph type="body" sz="quarter" idx="14"/>
          </p:nvPr>
        </p:nvSpPr>
        <p:spPr/>
        <p:txBody>
          <a:bodyPr/>
          <a:lstStyle/>
          <a:p>
            <a:r>
              <a:rPr lang="en-US" dirty="0"/>
              <a:t>HL-LHC AUP </a:t>
            </a:r>
            <a:r>
              <a:rPr lang="en-US" dirty="0" err="1"/>
              <a:t>Rebaseline</a:t>
            </a:r>
            <a:r>
              <a:rPr lang="en-US" dirty="0"/>
              <a:t> Dir. Rev.  – Sep. 27</a:t>
            </a:r>
            <a:r>
              <a:rPr lang="en-US" baseline="30000" dirty="0"/>
              <a:t>th</a:t>
            </a:r>
            <a:r>
              <a:rPr lang="en-US" dirty="0"/>
              <a:t>–29</a:t>
            </a:r>
            <a:r>
              <a:rPr lang="en-US" baseline="30000" dirty="0"/>
              <a:t>th</a:t>
            </a:r>
            <a:r>
              <a:rPr lang="en-US" dirty="0"/>
              <a:t> 2020</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37C091-8C5D-46AC-BE85-9DB7BFCE4548}"/>
              </a:ext>
            </a:extLst>
          </p:cNvPr>
          <p:cNvPicPr>
            <a:picLocks noChangeAspect="1"/>
          </p:cNvPicPr>
          <p:nvPr/>
        </p:nvPicPr>
        <p:blipFill rotWithShape="1">
          <a:blip r:embed="rId2"/>
          <a:srcRect l="1042" t="25715" r="3126" b="5715"/>
          <a:stretch/>
        </p:blipFill>
        <p:spPr>
          <a:xfrm>
            <a:off x="365806" y="1691659"/>
            <a:ext cx="8412388" cy="4389073"/>
          </a:xfrm>
          <a:prstGeom prst="rect">
            <a:avLst/>
          </a:prstGeom>
          <a:ln>
            <a:solidFill>
              <a:schemeClr val="accent1"/>
            </a:solidFill>
          </a:ln>
        </p:spPr>
      </p:pic>
      <p:sp>
        <p:nvSpPr>
          <p:cNvPr id="6" name="Title 5"/>
          <p:cNvSpPr>
            <a:spLocks noGrp="1"/>
          </p:cNvSpPr>
          <p:nvPr>
            <p:ph type="title"/>
          </p:nvPr>
        </p:nvSpPr>
        <p:spPr/>
        <p:txBody>
          <a:bodyPr/>
          <a:lstStyle/>
          <a:p>
            <a:r>
              <a:rPr lang="en-US" dirty="0" err="1"/>
              <a:t>Ic</a:t>
            </a:r>
            <a:r>
              <a:rPr lang="en-US" dirty="0"/>
              <a:t>(12T) vs. billet receipt sequence</a:t>
            </a:r>
          </a:p>
        </p:txBody>
      </p:sp>
      <p:sp>
        <p:nvSpPr>
          <p:cNvPr id="4" name="Slide Number Placeholder 3">
            <a:extLst>
              <a:ext uri="{FF2B5EF4-FFF2-40B4-BE49-F238E27FC236}">
                <a16:creationId xmlns:a16="http://schemas.microsoft.com/office/drawing/2014/main" id="{7DD29A8D-78D1-4934-8A09-B0FADE1A2C39}"/>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7" name="Footer Placeholder 3">
            <a:extLst>
              <a:ext uri="{FF2B5EF4-FFF2-40B4-BE49-F238E27FC236}">
                <a16:creationId xmlns:a16="http://schemas.microsoft.com/office/drawing/2014/main" id="{C404FA16-93D3-42F9-A3E5-1CD24B7D56B1}"/>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
        <p:nvSpPr>
          <p:cNvPr id="9" name="TextBox 8">
            <a:extLst>
              <a:ext uri="{FF2B5EF4-FFF2-40B4-BE49-F238E27FC236}">
                <a16:creationId xmlns:a16="http://schemas.microsoft.com/office/drawing/2014/main" id="{DBAEE085-9084-4566-B845-8F711BB4CE5C}"/>
              </a:ext>
            </a:extLst>
          </p:cNvPr>
          <p:cNvSpPr txBox="1"/>
          <p:nvPr/>
        </p:nvSpPr>
        <p:spPr>
          <a:xfrm>
            <a:off x="612000" y="1029780"/>
            <a:ext cx="3624021" cy="646331"/>
          </a:xfrm>
          <a:prstGeom prst="rect">
            <a:avLst/>
          </a:prstGeom>
          <a:noFill/>
        </p:spPr>
        <p:txBody>
          <a:bodyPr wrap="square" rtlCol="0">
            <a:spAutoFit/>
          </a:bodyPr>
          <a:lstStyle/>
          <a:p>
            <a:r>
              <a:rPr lang="en-US" dirty="0"/>
              <a:t>Billets were not received in sequence of production</a:t>
            </a:r>
          </a:p>
        </p:txBody>
      </p:sp>
    </p:spTree>
    <p:extLst>
      <p:ext uri="{BB962C8B-B14F-4D97-AF65-F5344CB8AC3E}">
        <p14:creationId xmlns:p14="http://schemas.microsoft.com/office/powerpoint/2010/main" val="146912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7025F33-44A6-4ED2-93A4-9BD2888D9AFF}"/>
              </a:ext>
            </a:extLst>
          </p:cNvPr>
          <p:cNvPicPr>
            <a:picLocks noChangeAspect="1"/>
          </p:cNvPicPr>
          <p:nvPr/>
        </p:nvPicPr>
        <p:blipFill rotWithShape="1">
          <a:blip r:embed="rId2"/>
          <a:srcRect l="1042" t="25715" r="3126" b="5715"/>
          <a:stretch/>
        </p:blipFill>
        <p:spPr>
          <a:xfrm>
            <a:off x="365783" y="1409645"/>
            <a:ext cx="8412433" cy="4389073"/>
          </a:xfrm>
          <a:prstGeom prst="rect">
            <a:avLst/>
          </a:prstGeom>
          <a:ln>
            <a:solidFill>
              <a:schemeClr val="accent1"/>
            </a:solidFill>
          </a:ln>
        </p:spPr>
      </p:pic>
      <p:sp>
        <p:nvSpPr>
          <p:cNvPr id="6" name="Title 5"/>
          <p:cNvSpPr>
            <a:spLocks noGrp="1"/>
          </p:cNvSpPr>
          <p:nvPr>
            <p:ph type="title"/>
          </p:nvPr>
        </p:nvSpPr>
        <p:spPr/>
        <p:txBody>
          <a:bodyPr/>
          <a:lstStyle/>
          <a:p>
            <a:r>
              <a:rPr lang="en-US" dirty="0"/>
              <a:t>RRR vs. billet receipt sequence</a:t>
            </a:r>
          </a:p>
        </p:txBody>
      </p:sp>
      <p:sp>
        <p:nvSpPr>
          <p:cNvPr id="5" name="Up-Down Arrow 4"/>
          <p:cNvSpPr/>
          <p:nvPr/>
        </p:nvSpPr>
        <p:spPr>
          <a:xfrm>
            <a:off x="7166245" y="3214312"/>
            <a:ext cx="182880" cy="36576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577050" y="2735832"/>
            <a:ext cx="1361270" cy="276999"/>
          </a:xfrm>
          <a:prstGeom prst="rect">
            <a:avLst/>
          </a:prstGeom>
          <a:noFill/>
        </p:spPr>
        <p:txBody>
          <a:bodyPr wrap="none" rtlCol="0">
            <a:spAutoFit/>
          </a:bodyPr>
          <a:lstStyle/>
          <a:p>
            <a:r>
              <a:rPr lang="en-US" sz="1200" i="1" dirty="0">
                <a:solidFill>
                  <a:schemeClr val="bg2"/>
                </a:solidFill>
              </a:rPr>
              <a:t>RRR</a:t>
            </a:r>
            <a:r>
              <a:rPr lang="en-US" sz="1200" i="1" baseline="-25000" dirty="0">
                <a:solidFill>
                  <a:schemeClr val="bg2"/>
                </a:solidFill>
              </a:rPr>
              <a:t>IEC </a:t>
            </a:r>
            <a:r>
              <a:rPr lang="en-US" sz="1200" i="1" dirty="0">
                <a:solidFill>
                  <a:schemeClr val="bg2"/>
                </a:solidFill>
              </a:rPr>
              <a:t>– RRR</a:t>
            </a:r>
            <a:r>
              <a:rPr lang="en-US" sz="1200" i="1" baseline="-25000" dirty="0">
                <a:solidFill>
                  <a:schemeClr val="bg2"/>
                </a:solidFill>
              </a:rPr>
              <a:t>20K</a:t>
            </a:r>
            <a:endParaRPr lang="en-US" sz="1200" i="1" dirty="0">
              <a:solidFill>
                <a:schemeClr val="bg2"/>
              </a:solidFill>
            </a:endParaRPr>
          </a:p>
        </p:txBody>
      </p:sp>
      <p:sp>
        <p:nvSpPr>
          <p:cNvPr id="9" name="TextBox 8"/>
          <p:cNvSpPr txBox="1"/>
          <p:nvPr/>
        </p:nvSpPr>
        <p:spPr>
          <a:xfrm>
            <a:off x="4861562" y="4851410"/>
            <a:ext cx="1845377" cy="307777"/>
          </a:xfrm>
          <a:prstGeom prst="rect">
            <a:avLst/>
          </a:prstGeom>
          <a:noFill/>
        </p:spPr>
        <p:txBody>
          <a:bodyPr wrap="none" rtlCol="0">
            <a:spAutoFit/>
          </a:bodyPr>
          <a:lstStyle/>
          <a:p>
            <a:r>
              <a:rPr lang="en-US" sz="1400" dirty="0">
                <a:solidFill>
                  <a:srgbClr val="FF0000"/>
                </a:solidFill>
              </a:rPr>
              <a:t>Quarantined outliers.</a:t>
            </a:r>
          </a:p>
        </p:txBody>
      </p:sp>
      <p:cxnSp>
        <p:nvCxnSpPr>
          <p:cNvPr id="11" name="Straight Arrow Connector 10"/>
          <p:cNvCxnSpPr>
            <a:cxnSpLocks/>
            <a:stCxn id="9" idx="1"/>
          </p:cNvCxnSpPr>
          <p:nvPr/>
        </p:nvCxnSpPr>
        <p:spPr>
          <a:xfrm flipH="1" flipV="1">
            <a:off x="4480561" y="4703400"/>
            <a:ext cx="381001" cy="30189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9BB96F26-48CC-494A-BADC-A10976998C2A}"/>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13" name="Footer Placeholder 3">
            <a:extLst>
              <a:ext uri="{FF2B5EF4-FFF2-40B4-BE49-F238E27FC236}">
                <a16:creationId xmlns:a16="http://schemas.microsoft.com/office/drawing/2014/main" id="{B66EFE05-8CBD-4F5C-90E5-84AC2EA9C38F}"/>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
        <p:nvSpPr>
          <p:cNvPr id="16" name="TextBox 15">
            <a:extLst>
              <a:ext uri="{FF2B5EF4-FFF2-40B4-BE49-F238E27FC236}">
                <a16:creationId xmlns:a16="http://schemas.microsoft.com/office/drawing/2014/main" id="{DEE86D79-AAD3-483B-BB6D-93AA4F19939A}"/>
              </a:ext>
            </a:extLst>
          </p:cNvPr>
          <p:cNvSpPr txBox="1"/>
          <p:nvPr/>
        </p:nvSpPr>
        <p:spPr>
          <a:xfrm>
            <a:off x="612000" y="811301"/>
            <a:ext cx="3624021" cy="646331"/>
          </a:xfrm>
          <a:prstGeom prst="rect">
            <a:avLst/>
          </a:prstGeom>
          <a:noFill/>
        </p:spPr>
        <p:txBody>
          <a:bodyPr wrap="square" rtlCol="0">
            <a:spAutoFit/>
          </a:bodyPr>
          <a:lstStyle/>
          <a:p>
            <a:r>
              <a:rPr lang="en-US" dirty="0"/>
              <a:t>Billets were not received in sequence of production</a:t>
            </a:r>
          </a:p>
        </p:txBody>
      </p:sp>
    </p:spTree>
    <p:extLst>
      <p:ext uri="{BB962C8B-B14F-4D97-AF65-F5344CB8AC3E}">
        <p14:creationId xmlns:p14="http://schemas.microsoft.com/office/powerpoint/2010/main" val="139378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EECF-A8D0-4A79-B69B-CD8980B8EEFB}"/>
              </a:ext>
            </a:extLst>
          </p:cNvPr>
          <p:cNvSpPr>
            <a:spLocks noGrp="1"/>
          </p:cNvSpPr>
          <p:nvPr>
            <p:ph type="title"/>
          </p:nvPr>
        </p:nvSpPr>
        <p:spPr/>
        <p:txBody>
          <a:bodyPr/>
          <a:lstStyle/>
          <a:p>
            <a:r>
              <a:rPr lang="en-US" dirty="0"/>
              <a:t>302.2.02 – Cost and Schedule </a:t>
            </a:r>
            <a:br>
              <a:rPr lang="en-US" dirty="0"/>
            </a:br>
            <a:r>
              <a:rPr lang="en-US" dirty="0"/>
              <a:t>Performance Report</a:t>
            </a:r>
          </a:p>
        </p:txBody>
      </p:sp>
      <p:sp>
        <p:nvSpPr>
          <p:cNvPr id="9" name="TextBox 8">
            <a:extLst>
              <a:ext uri="{FF2B5EF4-FFF2-40B4-BE49-F238E27FC236}">
                <a16:creationId xmlns:a16="http://schemas.microsoft.com/office/drawing/2014/main" id="{A5BCA467-B795-4ED3-94AE-97C3D0A29943}"/>
              </a:ext>
            </a:extLst>
          </p:cNvPr>
          <p:cNvSpPr txBox="1"/>
          <p:nvPr/>
        </p:nvSpPr>
        <p:spPr>
          <a:xfrm>
            <a:off x="579063" y="1077916"/>
            <a:ext cx="7969228" cy="1169551"/>
          </a:xfrm>
          <a:prstGeom prst="rect">
            <a:avLst/>
          </a:prstGeom>
          <a:noFill/>
        </p:spPr>
        <p:txBody>
          <a:bodyPr wrap="square" rtlCol="0">
            <a:spAutoFit/>
          </a:bodyPr>
          <a:lstStyle/>
          <a:p>
            <a:r>
              <a:rPr lang="en-US" sz="1400" dirty="0"/>
              <a:t>Account is </a:t>
            </a:r>
            <a:r>
              <a:rPr lang="en-US" sz="1400" b="1" dirty="0">
                <a:solidFill>
                  <a:srgbClr val="00B050"/>
                </a:solidFill>
              </a:rPr>
              <a:t>on schedule </a:t>
            </a:r>
            <a:r>
              <a:rPr lang="en-US" sz="1400" dirty="0"/>
              <a:t>with an SPI of 1.00 and </a:t>
            </a:r>
            <a:r>
              <a:rPr lang="en-US" sz="1400" b="1" dirty="0">
                <a:solidFill>
                  <a:srgbClr val="00B050"/>
                </a:solidFill>
              </a:rPr>
              <a:t>under budget </a:t>
            </a:r>
            <a:r>
              <a:rPr lang="en-US" sz="1400" dirty="0"/>
              <a:t>with a CPI of 1.15, partially due to cost savings identified in strand QC and partially because of incorrect overhead charges credited back to the account from strand M&amp;S costs incurred before CD2 (under CD3a scope).</a:t>
            </a:r>
          </a:p>
          <a:p>
            <a:r>
              <a:rPr lang="en-US" sz="1400" dirty="0"/>
              <a:t>Cost and schedule are well understood. CPI and SPI essentially unchanged over the last year. </a:t>
            </a:r>
            <a:r>
              <a:rPr lang="en-US" sz="1400" b="1" u="sng" dirty="0"/>
              <a:t>Projected overall savings ~3M$.</a:t>
            </a:r>
            <a:endParaRPr lang="en-US" sz="1200" b="1" u="sng" dirty="0"/>
          </a:p>
        </p:txBody>
      </p:sp>
      <p:sp>
        <p:nvSpPr>
          <p:cNvPr id="7" name="Slide Number Placeholder 6">
            <a:extLst>
              <a:ext uri="{FF2B5EF4-FFF2-40B4-BE49-F238E27FC236}">
                <a16:creationId xmlns:a16="http://schemas.microsoft.com/office/drawing/2014/main" id="{ED5FA538-39EB-4ECE-8EE1-84BD1A5AC280}"/>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21" name="Footer Placeholder 3">
            <a:extLst>
              <a:ext uri="{FF2B5EF4-FFF2-40B4-BE49-F238E27FC236}">
                <a16:creationId xmlns:a16="http://schemas.microsoft.com/office/drawing/2014/main" id="{A5DD0D56-C5B4-4BF5-8470-931E3706E46E}"/>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4" name="Picture 3">
            <a:extLst>
              <a:ext uri="{FF2B5EF4-FFF2-40B4-BE49-F238E27FC236}">
                <a16:creationId xmlns:a16="http://schemas.microsoft.com/office/drawing/2014/main" id="{E27A35B6-DC86-4E70-A4E7-54F058708296}"/>
              </a:ext>
            </a:extLst>
          </p:cNvPr>
          <p:cNvPicPr>
            <a:picLocks noChangeAspect="1"/>
          </p:cNvPicPr>
          <p:nvPr/>
        </p:nvPicPr>
        <p:blipFill>
          <a:blip r:embed="rId2"/>
          <a:stretch>
            <a:fillRect/>
          </a:stretch>
        </p:blipFill>
        <p:spPr>
          <a:xfrm>
            <a:off x="1371634" y="3145776"/>
            <a:ext cx="6126413" cy="1848693"/>
          </a:xfrm>
          <a:prstGeom prst="rect">
            <a:avLst/>
          </a:prstGeom>
        </p:spPr>
      </p:pic>
      <p:pic>
        <p:nvPicPr>
          <p:cNvPr id="6" name="Picture 5">
            <a:extLst>
              <a:ext uri="{FF2B5EF4-FFF2-40B4-BE49-F238E27FC236}">
                <a16:creationId xmlns:a16="http://schemas.microsoft.com/office/drawing/2014/main" id="{25DF01F5-37BE-4D42-B426-931DCF387F08}"/>
              </a:ext>
            </a:extLst>
          </p:cNvPr>
          <p:cNvPicPr>
            <a:picLocks noChangeAspect="1"/>
          </p:cNvPicPr>
          <p:nvPr/>
        </p:nvPicPr>
        <p:blipFill>
          <a:blip r:embed="rId3"/>
          <a:stretch>
            <a:fillRect/>
          </a:stretch>
        </p:blipFill>
        <p:spPr>
          <a:xfrm>
            <a:off x="91489" y="5302909"/>
            <a:ext cx="8686705" cy="717111"/>
          </a:xfrm>
          <a:prstGeom prst="rect">
            <a:avLst/>
          </a:prstGeom>
        </p:spPr>
      </p:pic>
      <p:sp>
        <p:nvSpPr>
          <p:cNvPr id="25" name="Oval 24">
            <a:extLst>
              <a:ext uri="{FF2B5EF4-FFF2-40B4-BE49-F238E27FC236}">
                <a16:creationId xmlns:a16="http://schemas.microsoft.com/office/drawing/2014/main" id="{BA207FB3-5C16-47F9-8EB9-495E21741892}"/>
              </a:ext>
            </a:extLst>
          </p:cNvPr>
          <p:cNvSpPr/>
          <p:nvPr/>
        </p:nvSpPr>
        <p:spPr>
          <a:xfrm>
            <a:off x="3933960" y="3330155"/>
            <a:ext cx="548631" cy="56904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DE0CB033-6CBF-4AE8-9625-EE5E6DA509EE}"/>
              </a:ext>
            </a:extLst>
          </p:cNvPr>
          <p:cNvCxnSpPr>
            <a:cxnSpLocks/>
          </p:cNvCxnSpPr>
          <p:nvPr/>
        </p:nvCxnSpPr>
        <p:spPr>
          <a:xfrm>
            <a:off x="3108976" y="2993825"/>
            <a:ext cx="1056207" cy="51770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1A27855-1A2D-4B79-BB8A-5EEAB9CE660F}"/>
              </a:ext>
            </a:extLst>
          </p:cNvPr>
          <p:cNvSpPr txBox="1"/>
          <p:nvPr/>
        </p:nvSpPr>
        <p:spPr>
          <a:xfrm>
            <a:off x="1463074" y="2377186"/>
            <a:ext cx="1796482" cy="784830"/>
          </a:xfrm>
          <a:prstGeom prst="rect">
            <a:avLst/>
          </a:prstGeom>
          <a:noFill/>
        </p:spPr>
        <p:txBody>
          <a:bodyPr wrap="square" rtlCol="0">
            <a:spAutoFit/>
          </a:bodyPr>
          <a:lstStyle/>
          <a:p>
            <a:pPr algn="ctr"/>
            <a:r>
              <a:rPr lang="en-US" sz="900" dirty="0"/>
              <a:t>Actuals from vendor’s milestones hit the books in Dec19, value earned in Jan20. No real consequences to cumulative costs.</a:t>
            </a:r>
            <a:endParaRPr lang="en-US" sz="800" dirty="0"/>
          </a:p>
        </p:txBody>
      </p:sp>
      <p:cxnSp>
        <p:nvCxnSpPr>
          <p:cNvPr id="36" name="Straight Arrow Connector 35">
            <a:extLst>
              <a:ext uri="{FF2B5EF4-FFF2-40B4-BE49-F238E27FC236}">
                <a16:creationId xmlns:a16="http://schemas.microsoft.com/office/drawing/2014/main" id="{986A025A-A768-45BF-A2B2-2AE358A1DB37}"/>
              </a:ext>
            </a:extLst>
          </p:cNvPr>
          <p:cNvCxnSpPr>
            <a:cxnSpLocks/>
          </p:cNvCxnSpPr>
          <p:nvPr/>
        </p:nvCxnSpPr>
        <p:spPr>
          <a:xfrm flipV="1">
            <a:off x="2712711" y="3948285"/>
            <a:ext cx="595910" cy="45814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B1AB5263-55DE-42BB-AA91-D916C387F6BC}"/>
              </a:ext>
            </a:extLst>
          </p:cNvPr>
          <p:cNvSpPr txBox="1"/>
          <p:nvPr/>
        </p:nvSpPr>
        <p:spPr>
          <a:xfrm>
            <a:off x="1981200" y="4440471"/>
            <a:ext cx="1463023" cy="553998"/>
          </a:xfrm>
          <a:prstGeom prst="rect">
            <a:avLst/>
          </a:prstGeom>
          <a:noFill/>
        </p:spPr>
        <p:txBody>
          <a:bodyPr wrap="square" rtlCol="0">
            <a:spAutoFit/>
          </a:bodyPr>
          <a:lstStyle/>
          <a:p>
            <a:pPr algn="ctr"/>
            <a:r>
              <a:rPr lang="en-US" sz="1000" dirty="0"/>
              <a:t>Driven by a mismatch in invoice timing by the vendor.</a:t>
            </a:r>
            <a:endParaRPr lang="en-US" sz="900" dirty="0"/>
          </a:p>
        </p:txBody>
      </p:sp>
      <p:sp>
        <p:nvSpPr>
          <p:cNvPr id="42" name="Oval 41">
            <a:extLst>
              <a:ext uri="{FF2B5EF4-FFF2-40B4-BE49-F238E27FC236}">
                <a16:creationId xmlns:a16="http://schemas.microsoft.com/office/drawing/2014/main" id="{EB58802B-D298-4893-BBF6-E20491A37D49}"/>
              </a:ext>
            </a:extLst>
          </p:cNvPr>
          <p:cNvSpPr/>
          <p:nvPr/>
        </p:nvSpPr>
        <p:spPr>
          <a:xfrm>
            <a:off x="3133970" y="3637609"/>
            <a:ext cx="457194" cy="42050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D5DD168-F28A-41B7-A618-A243FB9BF33E}"/>
              </a:ext>
            </a:extLst>
          </p:cNvPr>
          <p:cNvSpPr/>
          <p:nvPr/>
        </p:nvSpPr>
        <p:spPr>
          <a:xfrm>
            <a:off x="3776127" y="4251951"/>
            <a:ext cx="706464" cy="63933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EB49FCA3-7289-4A40-B1A1-2F68E8132952}"/>
              </a:ext>
            </a:extLst>
          </p:cNvPr>
          <p:cNvCxnSpPr>
            <a:cxnSpLocks/>
          </p:cNvCxnSpPr>
          <p:nvPr/>
        </p:nvCxnSpPr>
        <p:spPr>
          <a:xfrm flipH="1" flipV="1">
            <a:off x="4389122" y="4526268"/>
            <a:ext cx="579310" cy="16208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816CC6D-D3EC-4FE1-8ACF-73C9947BED28}"/>
              </a:ext>
            </a:extLst>
          </p:cNvPr>
          <p:cNvSpPr txBox="1"/>
          <p:nvPr/>
        </p:nvSpPr>
        <p:spPr>
          <a:xfrm>
            <a:off x="4781460" y="4526268"/>
            <a:ext cx="1463023" cy="553998"/>
          </a:xfrm>
          <a:prstGeom prst="rect">
            <a:avLst/>
          </a:prstGeom>
          <a:noFill/>
        </p:spPr>
        <p:txBody>
          <a:bodyPr wrap="square" rtlCol="0">
            <a:spAutoFit/>
          </a:bodyPr>
          <a:lstStyle/>
          <a:p>
            <a:pPr algn="ctr"/>
            <a:r>
              <a:rPr lang="en-US" sz="1000" dirty="0"/>
              <a:t>Driven by actual vendor delays toward the end of CY19</a:t>
            </a:r>
            <a:endParaRPr lang="en-US" sz="900" dirty="0"/>
          </a:p>
        </p:txBody>
      </p:sp>
      <p:sp>
        <p:nvSpPr>
          <p:cNvPr id="50" name="Oval 49">
            <a:extLst>
              <a:ext uri="{FF2B5EF4-FFF2-40B4-BE49-F238E27FC236}">
                <a16:creationId xmlns:a16="http://schemas.microsoft.com/office/drawing/2014/main" id="{1AB0ECF4-98EA-46DD-AC15-01EEF3C7B7EE}"/>
              </a:ext>
            </a:extLst>
          </p:cNvPr>
          <p:cNvSpPr/>
          <p:nvPr/>
        </p:nvSpPr>
        <p:spPr>
          <a:xfrm>
            <a:off x="5891251" y="5380690"/>
            <a:ext cx="692407" cy="63933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91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66F-872D-694B-8E64-BFAD8907C3AA}"/>
              </a:ext>
            </a:extLst>
          </p:cNvPr>
          <p:cNvSpPr>
            <a:spLocks noGrp="1"/>
          </p:cNvSpPr>
          <p:nvPr>
            <p:ph type="title"/>
          </p:nvPr>
        </p:nvSpPr>
        <p:spPr/>
        <p:txBody>
          <a:bodyPr/>
          <a:lstStyle/>
          <a:p>
            <a:r>
              <a:rPr lang="en-US" dirty="0"/>
              <a:t>302.2.03 Estimate Quality</a:t>
            </a:r>
          </a:p>
        </p:txBody>
      </p:sp>
      <p:sp>
        <p:nvSpPr>
          <p:cNvPr id="3" name="Content Placeholder 2">
            <a:extLst>
              <a:ext uri="{FF2B5EF4-FFF2-40B4-BE49-F238E27FC236}">
                <a16:creationId xmlns:a16="http://schemas.microsoft.com/office/drawing/2014/main" id="{AD995B27-9D72-2046-8FE6-231EE08562D0}"/>
              </a:ext>
            </a:extLst>
          </p:cNvPr>
          <p:cNvSpPr>
            <a:spLocks noGrp="1"/>
          </p:cNvSpPr>
          <p:nvPr>
            <p:ph idx="1"/>
          </p:nvPr>
        </p:nvSpPr>
        <p:spPr>
          <a:xfrm>
            <a:off x="612000" y="1051586"/>
            <a:ext cx="7434682" cy="2209800"/>
          </a:xfrm>
        </p:spPr>
        <p:txBody>
          <a:bodyPr>
            <a:normAutofit/>
          </a:bodyPr>
          <a:lstStyle/>
          <a:p>
            <a:r>
              <a:rPr lang="en-US" sz="1800" dirty="0"/>
              <a:t>$ amounts in pie chart are from 8/1/22 to completion</a:t>
            </a:r>
          </a:p>
          <a:p>
            <a:r>
              <a:rPr lang="en-US" sz="1800" dirty="0"/>
              <a:t>“Actual” refer to $ allocated for strand which is already under fixed price contract </a:t>
            </a:r>
          </a:p>
          <a:p>
            <a:r>
              <a:rPr lang="en-US" sz="1800" dirty="0"/>
              <a:t>“Advanced” include estimate for remaining strand and coil witness testing activities </a:t>
            </a:r>
          </a:p>
          <a:p>
            <a:r>
              <a:rPr lang="en-US" sz="1800" dirty="0"/>
              <a:t>The remaining covers LOE tasks</a:t>
            </a:r>
          </a:p>
        </p:txBody>
      </p:sp>
      <p:sp>
        <p:nvSpPr>
          <p:cNvPr id="4" name="Slide Number Placeholder 3">
            <a:extLst>
              <a:ext uri="{FF2B5EF4-FFF2-40B4-BE49-F238E27FC236}">
                <a16:creationId xmlns:a16="http://schemas.microsoft.com/office/drawing/2014/main" id="{FE99BE1C-0768-8D42-8131-21057950A731}"/>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7" name="Footer Placeholder 3">
            <a:extLst>
              <a:ext uri="{FF2B5EF4-FFF2-40B4-BE49-F238E27FC236}">
                <a16:creationId xmlns:a16="http://schemas.microsoft.com/office/drawing/2014/main" id="{78D88512-E905-4A00-B59F-128F80D980F4}"/>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8" name="Picture 7">
            <a:extLst>
              <a:ext uri="{FF2B5EF4-FFF2-40B4-BE49-F238E27FC236}">
                <a16:creationId xmlns:a16="http://schemas.microsoft.com/office/drawing/2014/main" id="{4D31AE18-F4CF-4C18-A0C0-3730F1374984}"/>
              </a:ext>
            </a:extLst>
          </p:cNvPr>
          <p:cNvPicPr>
            <a:picLocks noChangeAspect="1"/>
          </p:cNvPicPr>
          <p:nvPr/>
        </p:nvPicPr>
        <p:blipFill>
          <a:blip r:embed="rId2"/>
          <a:stretch>
            <a:fillRect/>
          </a:stretch>
        </p:blipFill>
        <p:spPr>
          <a:xfrm>
            <a:off x="1737391" y="3286970"/>
            <a:ext cx="3445190" cy="2675680"/>
          </a:xfrm>
          <a:prstGeom prst="rect">
            <a:avLst/>
          </a:prstGeom>
        </p:spPr>
      </p:pic>
      <p:pic>
        <p:nvPicPr>
          <p:cNvPr id="10" name="Picture 9">
            <a:extLst>
              <a:ext uri="{FF2B5EF4-FFF2-40B4-BE49-F238E27FC236}">
                <a16:creationId xmlns:a16="http://schemas.microsoft.com/office/drawing/2014/main" id="{7D0FDDC7-6711-4320-94E1-6C157AE26223}"/>
              </a:ext>
            </a:extLst>
          </p:cNvPr>
          <p:cNvPicPr>
            <a:picLocks noChangeAspect="1"/>
          </p:cNvPicPr>
          <p:nvPr/>
        </p:nvPicPr>
        <p:blipFill>
          <a:blip r:embed="rId3"/>
          <a:stretch>
            <a:fillRect/>
          </a:stretch>
        </p:blipFill>
        <p:spPr>
          <a:xfrm>
            <a:off x="878774" y="3269921"/>
            <a:ext cx="1717234" cy="594217"/>
          </a:xfrm>
          <a:prstGeom prst="rect">
            <a:avLst/>
          </a:prstGeom>
        </p:spPr>
      </p:pic>
      <p:pic>
        <p:nvPicPr>
          <p:cNvPr id="12" name="Picture 11">
            <a:extLst>
              <a:ext uri="{FF2B5EF4-FFF2-40B4-BE49-F238E27FC236}">
                <a16:creationId xmlns:a16="http://schemas.microsoft.com/office/drawing/2014/main" id="{BD730001-BB60-43E9-9380-5669C09AC40E}"/>
              </a:ext>
            </a:extLst>
          </p:cNvPr>
          <p:cNvPicPr>
            <a:picLocks noChangeAspect="1"/>
          </p:cNvPicPr>
          <p:nvPr/>
        </p:nvPicPr>
        <p:blipFill>
          <a:blip r:embed="rId4"/>
          <a:stretch>
            <a:fillRect/>
          </a:stretch>
        </p:blipFill>
        <p:spPr>
          <a:xfrm>
            <a:off x="5943586" y="4140995"/>
            <a:ext cx="2011658" cy="783356"/>
          </a:xfrm>
          <a:prstGeom prst="rect">
            <a:avLst/>
          </a:prstGeom>
        </p:spPr>
      </p:pic>
    </p:spTree>
    <p:extLst>
      <p:ext uri="{BB962C8B-B14F-4D97-AF65-F5344CB8AC3E}">
        <p14:creationId xmlns:p14="http://schemas.microsoft.com/office/powerpoint/2010/main" val="406668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25A-DAF5-3446-BBA0-F176EE91F6A3}"/>
              </a:ext>
            </a:extLst>
          </p:cNvPr>
          <p:cNvSpPr>
            <a:spLocks noGrp="1"/>
          </p:cNvSpPr>
          <p:nvPr>
            <p:ph type="title"/>
          </p:nvPr>
        </p:nvSpPr>
        <p:spPr/>
        <p:txBody>
          <a:bodyPr/>
          <a:lstStyle/>
          <a:p>
            <a:r>
              <a:rPr lang="en-US" dirty="0"/>
              <a:t>302.2.03 Resource Type Breakdown</a:t>
            </a:r>
          </a:p>
        </p:txBody>
      </p:sp>
      <p:sp>
        <p:nvSpPr>
          <p:cNvPr id="3" name="Content Placeholder 2">
            <a:extLst>
              <a:ext uri="{FF2B5EF4-FFF2-40B4-BE49-F238E27FC236}">
                <a16:creationId xmlns:a16="http://schemas.microsoft.com/office/drawing/2014/main" id="{07DEB99A-9188-F14A-8EF4-C4D5963C6AEF}"/>
              </a:ext>
            </a:extLst>
          </p:cNvPr>
          <p:cNvSpPr>
            <a:spLocks noGrp="1"/>
          </p:cNvSpPr>
          <p:nvPr>
            <p:ph idx="1"/>
          </p:nvPr>
        </p:nvSpPr>
        <p:spPr>
          <a:xfrm>
            <a:off x="612000" y="1219201"/>
            <a:ext cx="7920000" cy="472458"/>
          </a:xfrm>
        </p:spPr>
        <p:txBody>
          <a:bodyPr>
            <a:normAutofit fontScale="70000" lnSpcReduction="20000"/>
          </a:bodyPr>
          <a:lstStyle/>
          <a:p>
            <a:r>
              <a:rPr lang="en-US" dirty="0"/>
              <a:t>Pie chart includes only work to go, 8/1/22 to completion</a:t>
            </a:r>
          </a:p>
          <a:p>
            <a:r>
              <a:rPr lang="en-US" dirty="0"/>
              <a:t>CA still dominated by M&amp;S expenditure for strand procurements</a:t>
            </a:r>
          </a:p>
        </p:txBody>
      </p:sp>
      <p:sp>
        <p:nvSpPr>
          <p:cNvPr id="4" name="Slide Number Placeholder 3">
            <a:extLst>
              <a:ext uri="{FF2B5EF4-FFF2-40B4-BE49-F238E27FC236}">
                <a16:creationId xmlns:a16="http://schemas.microsoft.com/office/drawing/2014/main" id="{0F375BBC-F515-FF46-ADC5-7E25401E79ED}"/>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9" name="Footer Placeholder 4">
            <a:extLst>
              <a:ext uri="{FF2B5EF4-FFF2-40B4-BE49-F238E27FC236}">
                <a16:creationId xmlns:a16="http://schemas.microsoft.com/office/drawing/2014/main" id="{5F08A7C6-A66C-2943-89FC-7478A0E8A56F}"/>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1026" name="Picture 2">
            <a:extLst>
              <a:ext uri="{FF2B5EF4-FFF2-40B4-BE49-F238E27FC236}">
                <a16:creationId xmlns:a16="http://schemas.microsoft.com/office/drawing/2014/main" id="{71F5CE7C-F26B-4A44-95A0-8F2341238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58" y="2302317"/>
            <a:ext cx="4560567" cy="2533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365D766-CE81-45A6-AC9B-61B26B8AC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375" y="2378515"/>
            <a:ext cx="4423408" cy="2457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32C6703-BA1E-4062-804F-D3CBFD793CCA}"/>
              </a:ext>
            </a:extLst>
          </p:cNvPr>
          <p:cNvPicPr>
            <a:picLocks noChangeAspect="1"/>
          </p:cNvPicPr>
          <p:nvPr/>
        </p:nvPicPr>
        <p:blipFill>
          <a:blip r:embed="rId4"/>
          <a:stretch>
            <a:fillRect/>
          </a:stretch>
        </p:blipFill>
        <p:spPr>
          <a:xfrm>
            <a:off x="5394951" y="4957665"/>
            <a:ext cx="1920219" cy="681134"/>
          </a:xfrm>
          <a:prstGeom prst="rect">
            <a:avLst/>
          </a:prstGeom>
        </p:spPr>
      </p:pic>
    </p:spTree>
    <p:extLst>
      <p:ext uri="{BB962C8B-B14F-4D97-AF65-F5344CB8AC3E}">
        <p14:creationId xmlns:p14="http://schemas.microsoft.com/office/powerpoint/2010/main" val="574053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3EFD-BD6E-2045-93A1-0E19E90BA3C5}"/>
              </a:ext>
            </a:extLst>
          </p:cNvPr>
          <p:cNvSpPr>
            <a:spLocks noGrp="1"/>
          </p:cNvSpPr>
          <p:nvPr>
            <p:ph type="title"/>
          </p:nvPr>
        </p:nvSpPr>
        <p:spPr/>
        <p:txBody>
          <a:bodyPr/>
          <a:lstStyle/>
          <a:p>
            <a:r>
              <a:rPr lang="en-US" dirty="0"/>
              <a:t>302.2.03 FTE Breakdown</a:t>
            </a:r>
          </a:p>
        </p:txBody>
      </p:sp>
      <p:sp>
        <p:nvSpPr>
          <p:cNvPr id="4" name="Slide Number Placeholder 3">
            <a:extLst>
              <a:ext uri="{FF2B5EF4-FFF2-40B4-BE49-F238E27FC236}">
                <a16:creationId xmlns:a16="http://schemas.microsoft.com/office/drawing/2014/main" id="{A20A11A8-8C58-9B40-A19E-A251CC270B12}"/>
              </a:ext>
            </a:extLst>
          </p:cNvPr>
          <p:cNvSpPr>
            <a:spLocks noGrp="1"/>
          </p:cNvSpPr>
          <p:nvPr>
            <p:ph type="sldNum" sz="quarter" idx="12"/>
          </p:nvPr>
        </p:nvSpPr>
        <p:spPr/>
        <p:txBody>
          <a:bodyPr/>
          <a:lstStyle/>
          <a:p>
            <a:fld id="{BFDCA1C4-9514-7B4F-976F-D92F7E296653}" type="slidenum">
              <a:rPr lang="fr-FR" smtClean="0"/>
              <a:pPr/>
              <a:t>15</a:t>
            </a:fld>
            <a:endParaRPr lang="fr-FR" dirty="0"/>
          </a:p>
        </p:txBody>
      </p:sp>
      <p:sp>
        <p:nvSpPr>
          <p:cNvPr id="12" name="Footer Placeholder 4">
            <a:extLst>
              <a:ext uri="{FF2B5EF4-FFF2-40B4-BE49-F238E27FC236}">
                <a16:creationId xmlns:a16="http://schemas.microsoft.com/office/drawing/2014/main" id="{B0A44C5C-F556-7C4F-8A6A-14CB25B2A4D6}"/>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2050" name="Picture 2">
            <a:extLst>
              <a:ext uri="{FF2B5EF4-FFF2-40B4-BE49-F238E27FC236}">
                <a16:creationId xmlns:a16="http://schemas.microsoft.com/office/drawing/2014/main" id="{CE01A53F-3A88-41C8-A7B7-88D96015D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40" y="1417342"/>
            <a:ext cx="7040853" cy="422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56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302.2.03 Risks</a:t>
            </a:r>
          </a:p>
        </p:txBody>
      </p:sp>
      <p:pic>
        <p:nvPicPr>
          <p:cNvPr id="3073" name="Picture 1" descr="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xp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xp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725" cy="85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Content Placeholder 8">
            <a:extLst>
              <a:ext uri="{FF2B5EF4-FFF2-40B4-BE49-F238E27FC236}">
                <a16:creationId xmlns:a16="http://schemas.microsoft.com/office/drawing/2014/main" id="{61205131-CD1A-44D4-9CD8-055CB46DA13D}"/>
              </a:ext>
            </a:extLst>
          </p:cNvPr>
          <p:cNvGraphicFramePr>
            <a:graphicFrameLocks noGrp="1"/>
          </p:cNvGraphicFramePr>
          <p:nvPr>
            <p:ph idx="1"/>
            <p:extLst>
              <p:ext uri="{D42A27DB-BD31-4B8C-83A1-F6EECF244321}">
                <p14:modId xmlns:p14="http://schemas.microsoft.com/office/powerpoint/2010/main" val="2366068962"/>
              </p:ext>
            </p:extLst>
          </p:nvPr>
        </p:nvGraphicFramePr>
        <p:xfrm>
          <a:off x="729465" y="1249680"/>
          <a:ext cx="7919226" cy="4358640"/>
        </p:xfrm>
        <a:graphic>
          <a:graphicData uri="http://schemas.openxmlformats.org/drawingml/2006/table">
            <a:tbl>
              <a:tblPr firstRow="1" bandRow="1">
                <a:tableStyleId>{5C22544A-7EE6-4342-B048-85BDC9FD1C3A}</a:tableStyleId>
              </a:tblPr>
              <a:tblGrid>
                <a:gridCol w="1818003">
                  <a:extLst>
                    <a:ext uri="{9D8B030D-6E8A-4147-A177-3AD203B41FA5}">
                      <a16:colId xmlns:a16="http://schemas.microsoft.com/office/drawing/2014/main" val="1121808352"/>
                    </a:ext>
                  </a:extLst>
                </a:gridCol>
                <a:gridCol w="4859141">
                  <a:extLst>
                    <a:ext uri="{9D8B030D-6E8A-4147-A177-3AD203B41FA5}">
                      <a16:colId xmlns:a16="http://schemas.microsoft.com/office/drawing/2014/main" val="4164285558"/>
                    </a:ext>
                  </a:extLst>
                </a:gridCol>
                <a:gridCol w="1242082">
                  <a:extLst>
                    <a:ext uri="{9D8B030D-6E8A-4147-A177-3AD203B41FA5}">
                      <a16:colId xmlns:a16="http://schemas.microsoft.com/office/drawing/2014/main" val="1397606500"/>
                    </a:ext>
                  </a:extLst>
                </a:gridCol>
              </a:tblGrid>
              <a:tr h="267382">
                <a:tc>
                  <a:txBody>
                    <a:bodyPr/>
                    <a:lstStyle/>
                    <a:p>
                      <a:pPr algn="l"/>
                      <a:r>
                        <a:rPr lang="en-US" sz="1400" b="0" dirty="0">
                          <a:solidFill>
                            <a:schemeClr val="tx1"/>
                          </a:solidFill>
                        </a:rPr>
                        <a:t>Risk-ID</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b="0" dirty="0">
                          <a:solidFill>
                            <a:schemeClr val="tx1"/>
                          </a:solidFill>
                        </a:rPr>
                        <a:t>Title</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b="0" dirty="0">
                          <a:solidFill>
                            <a:schemeClr val="tx1"/>
                          </a:solidFill>
                        </a:rPr>
                        <a:t>Risk Rank</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65317059"/>
                  </a:ext>
                </a:extLst>
              </a:tr>
              <a:tr h="454550">
                <a:tc>
                  <a:txBody>
                    <a:bodyPr/>
                    <a:lstStyle/>
                    <a:p>
                      <a:pPr algn="l"/>
                      <a:r>
                        <a:rPr lang="en-US" sz="1400" b="0" dirty="0"/>
                        <a:t>RT-302-2-02-004</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dirty="0"/>
                        <a:t>Variation in manufacturing rate affects strand delivery schedule. (still </a:t>
                      </a:r>
                      <a:r>
                        <a:rPr lang="en-US" sz="1400" b="1" dirty="0">
                          <a:solidFill>
                            <a:srgbClr val="00B050"/>
                          </a:solidFill>
                        </a:rPr>
                        <a:t>OPEN, </a:t>
                      </a:r>
                      <a:r>
                        <a:rPr lang="en-US" sz="1400" dirty="0"/>
                        <a:t>but impact negligible since outstanding orders are spare quantities)</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b="0" dirty="0"/>
                        <a:t>Medium</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04074167"/>
                  </a:ext>
                </a:extLst>
              </a:tr>
              <a:tr h="401111">
                <a:tc>
                  <a:txBody>
                    <a:bodyPr/>
                    <a:lstStyle/>
                    <a:p>
                      <a:pPr algn="l"/>
                      <a:r>
                        <a:rPr lang="en-US" sz="1400" b="0" dirty="0"/>
                        <a:t>RT-302-2-02-002</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dirty="0"/>
                        <a:t>Theft or disaster causes loss of entire strand inventory (</a:t>
                      </a:r>
                      <a:r>
                        <a:rPr lang="en-US" sz="1400" b="1" dirty="0">
                          <a:solidFill>
                            <a:srgbClr val="00B050"/>
                          </a:solidFill>
                        </a:rPr>
                        <a:t>REVISED</a:t>
                      </a:r>
                      <a:r>
                        <a:rPr lang="en-US" sz="1400" dirty="0"/>
                        <a:t> to reflect only yet to be cabled lengths)</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Medium</a:t>
                      </a:r>
                      <a:endParaRPr lang="en-US" sz="1400" b="0" dirty="0">
                        <a:solidFill>
                          <a:schemeClr val="tx1"/>
                        </a:solidFill>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39843553"/>
                  </a:ext>
                </a:extLst>
              </a:tr>
              <a:tr h="454550">
                <a:tc>
                  <a:txBody>
                    <a:bodyPr/>
                    <a:lstStyle/>
                    <a:p>
                      <a:pPr algn="l"/>
                      <a:r>
                        <a:rPr lang="en-US" sz="1400" b="0" dirty="0"/>
                        <a:t>RT-302-2-02-001</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dirty="0"/>
                        <a:t>Problems in supply chain cause major disruption of strand delivery. (</a:t>
                      </a:r>
                      <a:r>
                        <a:rPr lang="en-US" sz="1400" b="1" dirty="0">
                          <a:solidFill>
                            <a:srgbClr val="00B050"/>
                          </a:solidFill>
                        </a:rPr>
                        <a:t>RETIRED</a:t>
                      </a:r>
                      <a:r>
                        <a:rPr lang="en-US" sz="1400" dirty="0"/>
                        <a:t> as all raw materials have been acquired by the strand vendor).</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Medium</a:t>
                      </a:r>
                      <a:endParaRPr lang="en-US" sz="1400" b="0" dirty="0">
                        <a:solidFill>
                          <a:schemeClr val="tx1"/>
                        </a:solidFill>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16696627"/>
                  </a:ext>
                </a:extLst>
              </a:tr>
              <a:tr h="3207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strike="noStrike" dirty="0"/>
                        <a:t>RT-302-2-02-005</a:t>
                      </a:r>
                    </a:p>
                    <a:p>
                      <a:pPr algn="l"/>
                      <a:endParaRPr lang="en-US" sz="1400" b="0"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Additional QC requested by CERN (</a:t>
                      </a:r>
                      <a:r>
                        <a:rPr lang="en-US" sz="1400" b="1" dirty="0">
                          <a:solidFill>
                            <a:srgbClr val="00B050"/>
                          </a:solidFill>
                        </a:rPr>
                        <a:t>RETIRED</a:t>
                      </a:r>
                      <a:r>
                        <a:rPr lang="en-US" sz="1400" dirty="0"/>
                        <a:t> after strand and cable PRR recommendations were implemented into baseline, BCR#70)</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strike="noStrike" dirty="0"/>
                        <a:t>High</a:t>
                      </a:r>
                    </a:p>
                    <a:p>
                      <a:pPr algn="l"/>
                      <a:endParaRPr lang="en-US" sz="1400" b="0" dirty="0">
                        <a:solidFill>
                          <a:schemeClr val="tx1"/>
                        </a:solidFill>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09070693"/>
                  </a:ext>
                </a:extLst>
              </a:tr>
              <a:tr h="267382">
                <a:tc>
                  <a:txBody>
                    <a:bodyPr/>
                    <a:lstStyle/>
                    <a:p>
                      <a:pPr algn="l"/>
                      <a:r>
                        <a:rPr lang="en-US" sz="1400" b="0" dirty="0"/>
                        <a:t>RT-302-2-02-003</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dirty="0"/>
                        <a:t>Strand price is much higher than estimated (</a:t>
                      </a:r>
                      <a:r>
                        <a:rPr lang="en-US" sz="1400" b="1" dirty="0">
                          <a:solidFill>
                            <a:srgbClr val="00B050"/>
                          </a:solidFill>
                        </a:rPr>
                        <a:t>RETIRED</a:t>
                      </a:r>
                      <a:r>
                        <a:rPr lang="en-US" sz="1400" dirty="0"/>
                        <a:t> after last order was placed)</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b="0" dirty="0"/>
                        <a:t>Medium</a:t>
                      </a:r>
                      <a:endParaRPr lang="en-US" sz="1400" b="0" dirty="0">
                        <a:solidFill>
                          <a:schemeClr val="tx1"/>
                        </a:solidFill>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34571276"/>
                  </a:ext>
                </a:extLst>
              </a:tr>
              <a:tr h="267382">
                <a:tc>
                  <a:txBody>
                    <a:bodyPr/>
                    <a:lstStyle/>
                    <a:p>
                      <a:pPr algn="l"/>
                      <a:r>
                        <a:rPr lang="en-US" sz="1400" b="0" dirty="0">
                          <a:solidFill>
                            <a:schemeClr val="tx1"/>
                          </a:solidFill>
                        </a:rPr>
                        <a:t>Opportunity-ID</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l"/>
                      <a:endParaRPr lang="en-US" sz="1400"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endParaRPr lang="en-US" sz="1400" b="0">
                        <a:solidFill>
                          <a:schemeClr val="tx1"/>
                        </a:solidFill>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48993566"/>
                  </a:ext>
                </a:extLst>
              </a:tr>
              <a:tr h="454550">
                <a:tc>
                  <a:txBody>
                    <a:bodyPr/>
                    <a:lstStyle/>
                    <a:p>
                      <a:r>
                        <a:rPr lang="en-US" sz="1400" b="0" strike="noStrike" dirty="0"/>
                        <a:t>RO-302-2-02-001</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400" dirty="0"/>
                        <a:t>Accept multiple unit lengths for delivery to reduce strand price (</a:t>
                      </a:r>
                      <a:r>
                        <a:rPr lang="en-US" sz="1400" b="1" dirty="0">
                          <a:solidFill>
                            <a:srgbClr val="00B050"/>
                          </a:solidFill>
                        </a:rPr>
                        <a:t>RETIRED</a:t>
                      </a:r>
                      <a:r>
                        <a:rPr lang="en-US" sz="1400" dirty="0"/>
                        <a:t> after final order was placed)</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strike="noStrike" dirty="0"/>
                        <a:t>High</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7899096"/>
                  </a:ext>
                </a:extLst>
              </a:tr>
            </a:tbl>
          </a:graphicData>
        </a:graphic>
      </p:graphicFrame>
      <p:sp>
        <p:nvSpPr>
          <p:cNvPr id="3" name="Slide Number Placeholder 2">
            <a:extLst>
              <a:ext uri="{FF2B5EF4-FFF2-40B4-BE49-F238E27FC236}">
                <a16:creationId xmlns:a16="http://schemas.microsoft.com/office/drawing/2014/main" id="{EABC45DA-A515-47CE-8490-EEFCF8DB066C}"/>
              </a:ext>
            </a:extLst>
          </p:cNvPr>
          <p:cNvSpPr>
            <a:spLocks noGrp="1"/>
          </p:cNvSpPr>
          <p:nvPr>
            <p:ph type="sldNum" sz="quarter" idx="12"/>
          </p:nvPr>
        </p:nvSpPr>
        <p:spPr/>
        <p:txBody>
          <a:bodyPr/>
          <a:lstStyle/>
          <a:p>
            <a:fld id="{BFDCA1C4-9514-7B4F-976F-D92F7E296653}" type="slidenum">
              <a:rPr lang="fr-FR" smtClean="0"/>
              <a:pPr/>
              <a:t>16</a:t>
            </a:fld>
            <a:endParaRPr lang="fr-FR" dirty="0"/>
          </a:p>
        </p:txBody>
      </p:sp>
      <p:sp>
        <p:nvSpPr>
          <p:cNvPr id="13" name="Footer Placeholder 3">
            <a:extLst>
              <a:ext uri="{FF2B5EF4-FFF2-40B4-BE49-F238E27FC236}">
                <a16:creationId xmlns:a16="http://schemas.microsoft.com/office/drawing/2014/main" id="{E54E059A-0516-4D09-A6FC-825F2392C26A}"/>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40332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ES&amp;H &amp; QA</a:t>
            </a:r>
          </a:p>
        </p:txBody>
      </p:sp>
      <p:sp>
        <p:nvSpPr>
          <p:cNvPr id="3" name="Content Placeholder 2"/>
          <p:cNvSpPr>
            <a:spLocks noGrp="1"/>
          </p:cNvSpPr>
          <p:nvPr>
            <p:ph idx="1"/>
          </p:nvPr>
        </p:nvSpPr>
        <p:spPr>
          <a:xfrm>
            <a:off x="365125" y="1219200"/>
            <a:ext cx="8321675" cy="4906963"/>
          </a:xfrm>
        </p:spPr>
        <p:txBody>
          <a:bodyPr>
            <a:normAutofit/>
          </a:bodyPr>
          <a:lstStyle/>
          <a:p>
            <a:r>
              <a:rPr lang="en-US" sz="2000" dirty="0"/>
              <a:t>ES&amp;H</a:t>
            </a:r>
          </a:p>
          <a:p>
            <a:pPr lvl="1"/>
            <a:r>
              <a:rPr lang="en-US" sz="2000" dirty="0"/>
              <a:t>AUP Hazard Analysis Report (HAR) in US-HiLumi-doc-303</a:t>
            </a:r>
          </a:p>
          <a:p>
            <a:pPr lvl="1"/>
            <a:r>
              <a:rPr lang="en-US" sz="2000" dirty="0"/>
              <a:t>Electrical and cryogenic hazards apply to strand testing </a:t>
            </a:r>
          </a:p>
          <a:p>
            <a:pPr lvl="2"/>
            <a:r>
              <a:rPr lang="en-US" sz="1800" dirty="0"/>
              <a:t>Test methods are covered by existing approved test procedures:</a:t>
            </a:r>
          </a:p>
          <a:p>
            <a:pPr lvl="3"/>
            <a:r>
              <a:rPr lang="en-US" sz="1600" dirty="0"/>
              <a:t>FNAL 464129 - </a:t>
            </a:r>
            <a:r>
              <a:rPr lang="en-US" sz="1600" i="1" dirty="0"/>
              <a:t>General Procedures for Testing Critical Current of Superconducting Strands</a:t>
            </a:r>
          </a:p>
          <a:p>
            <a:pPr lvl="3"/>
            <a:r>
              <a:rPr lang="en-US" sz="1600" dirty="0"/>
              <a:t>FNAL 464130 - </a:t>
            </a:r>
            <a:r>
              <a:rPr lang="en-US" sz="1600" i="1" dirty="0"/>
              <a:t>Cryogenic High-Magnetic-Field High-Current Testing Operations in IB3-A</a:t>
            </a:r>
          </a:p>
          <a:p>
            <a:pPr lvl="3"/>
            <a:r>
              <a:rPr lang="en-US" sz="1600" dirty="0"/>
              <a:t>FNAL 464132 - </a:t>
            </a:r>
            <a:r>
              <a:rPr lang="en-US" sz="1600" i="1" dirty="0" err="1"/>
              <a:t>Teslatron</a:t>
            </a:r>
            <a:r>
              <a:rPr lang="en-US" sz="1600" i="1" dirty="0"/>
              <a:t> Cryogen and Probe Procedures in IB3-A</a:t>
            </a:r>
          </a:p>
          <a:p>
            <a:r>
              <a:rPr lang="en-US" sz="2000" dirty="0"/>
              <a:t>QA</a:t>
            </a:r>
          </a:p>
          <a:p>
            <a:pPr lvl="1"/>
            <a:r>
              <a:rPr lang="en-US" sz="2000" dirty="0"/>
              <a:t>AUP Quality Assessment Plan in US-HiLumi-doc-80</a:t>
            </a:r>
          </a:p>
          <a:p>
            <a:pPr lvl="1"/>
            <a:r>
              <a:rPr lang="en-US" sz="2000" dirty="0"/>
              <a:t>AUP Superconductor Quality Plan US-HiLumi-doc-903 </a:t>
            </a:r>
          </a:p>
          <a:p>
            <a:pPr lvl="2"/>
            <a:r>
              <a:rPr lang="en-US" sz="1600" dirty="0"/>
              <a:t>Supplier QC, Verification QC, and Acceptance documents delivered to CERN</a:t>
            </a:r>
          </a:p>
          <a:p>
            <a:pPr lvl="2"/>
            <a:r>
              <a:rPr lang="en-US" sz="1600" dirty="0"/>
              <a:t>Strand is a component delivered to the 302.2.03 Cable MIP</a:t>
            </a:r>
          </a:p>
        </p:txBody>
      </p:sp>
      <p:sp>
        <p:nvSpPr>
          <p:cNvPr id="6" name="Slide Number Placeholder 5">
            <a:extLst>
              <a:ext uri="{FF2B5EF4-FFF2-40B4-BE49-F238E27FC236}">
                <a16:creationId xmlns:a16="http://schemas.microsoft.com/office/drawing/2014/main" id="{2A2B649B-EA7E-4373-9B58-773D1C64FEFA}"/>
              </a:ext>
            </a:extLst>
          </p:cNvPr>
          <p:cNvSpPr>
            <a:spLocks noGrp="1"/>
          </p:cNvSpPr>
          <p:nvPr>
            <p:ph type="sldNum" sz="quarter" idx="12"/>
          </p:nvPr>
        </p:nvSpPr>
        <p:spPr/>
        <p:txBody>
          <a:bodyPr/>
          <a:lstStyle/>
          <a:p>
            <a:fld id="{BFDCA1C4-9514-7B4F-976F-D92F7E296653}" type="slidenum">
              <a:rPr lang="fr-FR" smtClean="0"/>
              <a:pPr/>
              <a:t>17</a:t>
            </a:fld>
            <a:endParaRPr lang="fr-FR" dirty="0"/>
          </a:p>
        </p:txBody>
      </p:sp>
      <p:sp>
        <p:nvSpPr>
          <p:cNvPr id="7" name="Footer Placeholder 3">
            <a:extLst>
              <a:ext uri="{FF2B5EF4-FFF2-40B4-BE49-F238E27FC236}">
                <a16:creationId xmlns:a16="http://schemas.microsoft.com/office/drawing/2014/main" id="{C957D6DF-3F73-41C4-A56D-3C4F6363BF74}"/>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18278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5C261C-16BF-3D4C-AA01-07B5ACC5383B}"/>
              </a:ext>
            </a:extLst>
          </p:cNvPr>
          <p:cNvSpPr>
            <a:spLocks noGrp="1"/>
          </p:cNvSpPr>
          <p:nvPr>
            <p:ph type="title"/>
          </p:nvPr>
        </p:nvSpPr>
        <p:spPr/>
        <p:txBody>
          <a:bodyPr/>
          <a:lstStyle/>
          <a:p>
            <a:r>
              <a:rPr lang="en-US" dirty="0"/>
              <a:t>WBS 302.2.02: </a:t>
            </a:r>
            <a:br>
              <a:rPr lang="en-US" dirty="0"/>
            </a:br>
            <a:r>
              <a:rPr lang="en-US" dirty="0"/>
              <a:t>past, present and future COVID impact</a:t>
            </a:r>
          </a:p>
        </p:txBody>
      </p:sp>
      <p:sp>
        <p:nvSpPr>
          <p:cNvPr id="3" name="Content Placeholder 2">
            <a:extLst>
              <a:ext uri="{FF2B5EF4-FFF2-40B4-BE49-F238E27FC236}">
                <a16:creationId xmlns:a16="http://schemas.microsoft.com/office/drawing/2014/main" id="{92AF7665-E4E5-404E-9613-7F3B1F18087A}"/>
              </a:ext>
            </a:extLst>
          </p:cNvPr>
          <p:cNvSpPr>
            <a:spLocks noGrp="1"/>
          </p:cNvSpPr>
          <p:nvPr>
            <p:ph idx="1"/>
          </p:nvPr>
        </p:nvSpPr>
        <p:spPr>
          <a:xfrm>
            <a:off x="612000" y="1169846"/>
            <a:ext cx="7920000" cy="4910885"/>
          </a:xfrm>
        </p:spPr>
        <p:txBody>
          <a:bodyPr>
            <a:normAutofit fontScale="92500" lnSpcReduction="20000"/>
          </a:bodyPr>
          <a:lstStyle/>
          <a:p>
            <a:r>
              <a:rPr lang="en-US" sz="1800" b="1" dirty="0"/>
              <a:t>Summary of COVID shut down impacts to 302.2.02</a:t>
            </a:r>
          </a:p>
          <a:p>
            <a:pPr lvl="1"/>
            <a:r>
              <a:rPr lang="en-US" sz="1800" dirty="0"/>
              <a:t>Strand procurement: </a:t>
            </a:r>
            <a:r>
              <a:rPr lang="en-US" sz="1800" dirty="0">
                <a:solidFill>
                  <a:srgbClr val="00B050"/>
                </a:solidFill>
              </a:rPr>
              <a:t>Vendor deemed essential. </a:t>
            </a:r>
            <a:r>
              <a:rPr lang="en-US" sz="1800" dirty="0"/>
              <a:t>All strand ordered under fixed price contract. </a:t>
            </a:r>
            <a:r>
              <a:rPr lang="en-US" sz="1800" dirty="0">
                <a:solidFill>
                  <a:srgbClr val="00B050"/>
                </a:solidFill>
              </a:rPr>
              <a:t>No $ or schedule impact</a:t>
            </a:r>
            <a:r>
              <a:rPr lang="en-US" sz="1800" dirty="0"/>
              <a:t>.</a:t>
            </a:r>
          </a:p>
          <a:p>
            <a:pPr lvl="1"/>
            <a:r>
              <a:rPr lang="en-US" sz="1800" dirty="0"/>
              <a:t>Strand verification tests at FSU: testing activities temporarily stopped during shelter in place, but quickly resumed with minimal to no impact to schedule.</a:t>
            </a:r>
          </a:p>
          <a:p>
            <a:pPr lvl="1"/>
            <a:r>
              <a:rPr lang="en-US" sz="1800" dirty="0"/>
              <a:t>Cable verification and coil witness tests at Fermilab: testing activities resumed after lab shutdown, high priority personnel back at the lab quickly leading to minimal impact to cost and schedule.</a:t>
            </a:r>
          </a:p>
          <a:p>
            <a:r>
              <a:rPr lang="en-US" sz="1800" b="1" dirty="0"/>
              <a:t>“COVID-restricted” restart</a:t>
            </a:r>
          </a:p>
          <a:p>
            <a:pPr lvl="1"/>
            <a:r>
              <a:rPr lang="en-US" sz="1800" dirty="0"/>
              <a:t>At Fermilab: selected personnel was identified to return to work under COVID-restricted phase to minimize impact to AUP critical path. (302.2.02 team back to Fermilab on 28 May 2020). Preparation, heat treatment and test of cable verification and coil witness samples has been performed with no interruptions since.</a:t>
            </a:r>
          </a:p>
          <a:p>
            <a:pPr lvl="1"/>
            <a:r>
              <a:rPr lang="en-US" sz="1800" dirty="0"/>
              <a:t>At FSU: Tests approved under phase 1 prioritized re-opened 5 Jun 2020; testing completed with minimal to no impact to schedule</a:t>
            </a:r>
          </a:p>
          <a:p>
            <a:r>
              <a:rPr lang="en-US" sz="1800" b="1" dirty="0"/>
              <a:t>COVID impact to future activities </a:t>
            </a:r>
          </a:p>
          <a:p>
            <a:pPr lvl="1"/>
            <a:r>
              <a:rPr lang="en-US" sz="1800" dirty="0"/>
              <a:t>Key personnel is currently allowed on site both at Fermilab and FSU. No substantial future delays or projected inefficiencies to completion of scope.</a:t>
            </a:r>
          </a:p>
        </p:txBody>
      </p:sp>
      <p:sp>
        <p:nvSpPr>
          <p:cNvPr id="4" name="Slide Number Placeholder 3">
            <a:extLst>
              <a:ext uri="{FF2B5EF4-FFF2-40B4-BE49-F238E27FC236}">
                <a16:creationId xmlns:a16="http://schemas.microsoft.com/office/drawing/2014/main" id="{46405293-57D4-402E-B301-8ED518B2F688}"/>
              </a:ext>
            </a:extLst>
          </p:cNvPr>
          <p:cNvSpPr>
            <a:spLocks noGrp="1"/>
          </p:cNvSpPr>
          <p:nvPr>
            <p:ph type="sldNum" sz="quarter" idx="12"/>
          </p:nvPr>
        </p:nvSpPr>
        <p:spPr/>
        <p:txBody>
          <a:bodyPr/>
          <a:lstStyle/>
          <a:p>
            <a:fld id="{BFDCA1C4-9514-7B4F-976F-D92F7E296653}" type="slidenum">
              <a:rPr lang="fr-FR" smtClean="0"/>
              <a:pPr/>
              <a:t>18</a:t>
            </a:fld>
            <a:endParaRPr lang="fr-FR" dirty="0"/>
          </a:p>
        </p:txBody>
      </p:sp>
      <p:sp>
        <p:nvSpPr>
          <p:cNvPr id="7" name="Footer Placeholder 3">
            <a:extLst>
              <a:ext uri="{FF2B5EF4-FFF2-40B4-BE49-F238E27FC236}">
                <a16:creationId xmlns:a16="http://schemas.microsoft.com/office/drawing/2014/main" id="{0F217234-4BCD-49FD-A80A-886D45499E56}"/>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12930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9800"/>
            <a:ext cx="7920000" cy="720000"/>
          </a:xfrm>
        </p:spPr>
        <p:txBody>
          <a:bodyPr/>
          <a:lstStyle/>
          <a:p>
            <a:r>
              <a:rPr lang="en-US" dirty="0"/>
              <a:t>302.2.03 Schedule</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19</a:t>
            </a:fld>
            <a:endParaRPr lang="fr-FR"/>
          </a:p>
        </p:txBody>
      </p:sp>
      <p:sp>
        <p:nvSpPr>
          <p:cNvPr id="7" name="TextBox 6">
            <a:extLst>
              <a:ext uri="{FF2B5EF4-FFF2-40B4-BE49-F238E27FC236}">
                <a16:creationId xmlns:a16="http://schemas.microsoft.com/office/drawing/2014/main" id="{094AA626-2717-49A5-9C49-DFB0C8C38F22}"/>
              </a:ext>
            </a:extLst>
          </p:cNvPr>
          <p:cNvSpPr txBox="1"/>
          <p:nvPr/>
        </p:nvSpPr>
        <p:spPr>
          <a:xfrm>
            <a:off x="1463074" y="5897853"/>
            <a:ext cx="6550800" cy="369332"/>
          </a:xfrm>
          <a:prstGeom prst="rect">
            <a:avLst/>
          </a:prstGeom>
          <a:noFill/>
          <a:ln w="19050">
            <a:solidFill>
              <a:srgbClr val="C00000"/>
            </a:solidFill>
          </a:ln>
        </p:spPr>
        <p:txBody>
          <a:bodyPr wrap="square" rtlCol="0">
            <a:spAutoFit/>
          </a:bodyPr>
          <a:lstStyle/>
          <a:p>
            <a:pPr lvl="1" algn="ctr"/>
            <a:r>
              <a:rPr lang="en-US" b="1" i="1" dirty="0"/>
              <a:t>Strand is not on the critical path of the project</a:t>
            </a: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pic>
        <p:nvPicPr>
          <p:cNvPr id="9" name="Picture 8">
            <a:extLst>
              <a:ext uri="{FF2B5EF4-FFF2-40B4-BE49-F238E27FC236}">
                <a16:creationId xmlns:a16="http://schemas.microsoft.com/office/drawing/2014/main" id="{84E47350-2814-84DE-7F91-97E3A0EDAF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134" b="16838"/>
          <a:stretch/>
        </p:blipFill>
        <p:spPr>
          <a:xfrm>
            <a:off x="564440" y="1165599"/>
            <a:ext cx="8122315" cy="4457937"/>
          </a:xfrm>
          <a:prstGeom prst="rect">
            <a:avLst/>
          </a:prstGeom>
        </p:spPr>
      </p:pic>
    </p:spTree>
    <p:extLst>
      <p:ext uri="{BB962C8B-B14F-4D97-AF65-F5344CB8AC3E}">
        <p14:creationId xmlns:p14="http://schemas.microsoft.com/office/powerpoint/2010/main" val="200719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endParaRPr lang="en-US" dirty="0"/>
          </a:p>
        </p:txBody>
      </p:sp>
      <p:sp>
        <p:nvSpPr>
          <p:cNvPr id="3" name="Content Placeholder 2"/>
          <p:cNvSpPr>
            <a:spLocks noGrp="1"/>
          </p:cNvSpPr>
          <p:nvPr>
            <p:ph idx="1"/>
          </p:nvPr>
        </p:nvSpPr>
        <p:spPr/>
        <p:txBody>
          <a:bodyPr/>
          <a:lstStyle/>
          <a:p>
            <a:r>
              <a:rPr lang="en-US" dirty="0"/>
              <a:t>Scope and Interfaces</a:t>
            </a:r>
          </a:p>
          <a:p>
            <a:r>
              <a:rPr lang="en-US" dirty="0"/>
              <a:t>Procurement Status and Progress</a:t>
            </a:r>
          </a:p>
          <a:p>
            <a:r>
              <a:rPr lang="en-US" dirty="0"/>
              <a:t>QA/QC</a:t>
            </a:r>
          </a:p>
          <a:p>
            <a:r>
              <a:rPr lang="en-US" dirty="0"/>
              <a:t>Cost and Schedule Performance</a:t>
            </a:r>
          </a:p>
          <a:p>
            <a:r>
              <a:rPr lang="en-US" dirty="0"/>
              <a:t>Risks</a:t>
            </a:r>
          </a:p>
          <a:p>
            <a:r>
              <a:rPr lang="en-US" dirty="0"/>
              <a:t>ES&amp;H</a:t>
            </a:r>
          </a:p>
          <a:p>
            <a:r>
              <a:rPr lang="en-US" dirty="0"/>
              <a:t>COVID-19 impact</a:t>
            </a:r>
          </a:p>
          <a:p>
            <a:r>
              <a:rPr lang="en-US" dirty="0"/>
              <a:t>Summary</a:t>
            </a:r>
          </a:p>
        </p:txBody>
      </p:sp>
      <p:sp>
        <p:nvSpPr>
          <p:cNvPr id="5" name="Slide Number Placeholder 4">
            <a:extLst>
              <a:ext uri="{FF2B5EF4-FFF2-40B4-BE49-F238E27FC236}">
                <a16:creationId xmlns:a16="http://schemas.microsoft.com/office/drawing/2014/main" id="{923AECF1-0E78-48F7-BF1B-90E8D41C5FE8}"/>
              </a:ext>
            </a:extLst>
          </p:cNvPr>
          <p:cNvSpPr>
            <a:spLocks noGrp="1"/>
          </p:cNvSpPr>
          <p:nvPr>
            <p:ph type="sldNum" sz="quarter" idx="12"/>
          </p:nvPr>
        </p:nvSpPr>
        <p:spPr/>
        <p:txBody>
          <a:bodyPr/>
          <a:lstStyle/>
          <a:p>
            <a:fld id="{BFDCA1C4-9514-7B4F-976F-D92F7E296653}" type="slidenum">
              <a:rPr lang="fr-FR" smtClean="0"/>
              <a:pPr/>
              <a:t>2</a:t>
            </a:fld>
            <a:endParaRPr lang="fr-FR" dirty="0"/>
          </a:p>
        </p:txBody>
      </p:sp>
      <p:sp>
        <p:nvSpPr>
          <p:cNvPr id="4" name="Footer Placeholder 3">
            <a:extLst>
              <a:ext uri="{FF2B5EF4-FFF2-40B4-BE49-F238E27FC236}">
                <a16:creationId xmlns:a16="http://schemas.microsoft.com/office/drawing/2014/main" id="{14F51E04-6D50-44BB-95F0-928552EB4141}"/>
              </a:ext>
            </a:extLst>
          </p:cNvPr>
          <p:cNvSpPr>
            <a:spLocks noGrp="1"/>
          </p:cNvSpPr>
          <p:nvPr>
            <p:ph type="ftr" sz="quarter" idx="3"/>
          </p:nvPr>
        </p:nvSpPr>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1780852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Summary</a:t>
            </a:r>
          </a:p>
        </p:txBody>
      </p:sp>
      <p:sp>
        <p:nvSpPr>
          <p:cNvPr id="3" name="Content Placeholder 2"/>
          <p:cNvSpPr>
            <a:spLocks noGrp="1"/>
          </p:cNvSpPr>
          <p:nvPr>
            <p:ph idx="1"/>
          </p:nvPr>
        </p:nvSpPr>
        <p:spPr/>
        <p:txBody>
          <a:bodyPr>
            <a:normAutofit/>
          </a:bodyPr>
          <a:lstStyle/>
          <a:p>
            <a:r>
              <a:rPr lang="en-US" sz="2000" dirty="0"/>
              <a:t>Well defined WBS and interfaces</a:t>
            </a:r>
          </a:p>
          <a:p>
            <a:r>
              <a:rPr lang="en-US" sz="2000" dirty="0"/>
              <a:t>CD-3a procurement: </a:t>
            </a:r>
            <a:r>
              <a:rPr lang="en-US" sz="2000" b="1" dirty="0">
                <a:solidFill>
                  <a:srgbClr val="00B050"/>
                </a:solidFill>
              </a:rPr>
              <a:t>100%</a:t>
            </a:r>
            <a:r>
              <a:rPr lang="en-US" sz="2000" dirty="0"/>
              <a:t> of strand under CD3a scope has been received from the vendor. </a:t>
            </a:r>
          </a:p>
          <a:p>
            <a:r>
              <a:rPr lang="en-US" sz="2000" dirty="0"/>
              <a:t>Small contract placed for spare conductor, expected by mid 2023.</a:t>
            </a:r>
          </a:p>
          <a:p>
            <a:r>
              <a:rPr lang="en-US" sz="2000" dirty="0"/>
              <a:t>Extracted strand testing proceeds through cable production.</a:t>
            </a:r>
          </a:p>
          <a:p>
            <a:r>
              <a:rPr lang="en-US" sz="2000" dirty="0"/>
              <a:t>Witness strand testing proceeds through coil production.</a:t>
            </a:r>
          </a:p>
          <a:p>
            <a:r>
              <a:rPr lang="en-US" sz="2000" dirty="0"/>
              <a:t>COVID-19 did not impact strand supply and extremely limited impact on QA/QC activities at FNAL and FSU.</a:t>
            </a:r>
          </a:p>
          <a:p>
            <a:r>
              <a:rPr lang="en-US" sz="2000" dirty="0"/>
              <a:t>Cost and schedule are under control; CA is on schedule and projecting substantial savings to the project.</a:t>
            </a:r>
          </a:p>
          <a:p>
            <a:r>
              <a:rPr lang="en-US" sz="2000" dirty="0"/>
              <a:t>Major reviews all completed</a:t>
            </a:r>
          </a:p>
          <a:p>
            <a:r>
              <a:rPr lang="en-US" sz="2000" dirty="0"/>
              <a:t>ESH&amp;Q and Risks well managed</a:t>
            </a:r>
          </a:p>
        </p:txBody>
      </p:sp>
      <p:sp>
        <p:nvSpPr>
          <p:cNvPr id="6" name="Slide Number Placeholder 5">
            <a:extLst>
              <a:ext uri="{FF2B5EF4-FFF2-40B4-BE49-F238E27FC236}">
                <a16:creationId xmlns:a16="http://schemas.microsoft.com/office/drawing/2014/main" id="{1BDA3EDD-FC28-44A3-A49A-552CDC83A504}"/>
              </a:ext>
            </a:extLst>
          </p:cNvPr>
          <p:cNvSpPr>
            <a:spLocks noGrp="1"/>
          </p:cNvSpPr>
          <p:nvPr>
            <p:ph type="sldNum" sz="quarter" idx="12"/>
          </p:nvPr>
        </p:nvSpPr>
        <p:spPr/>
        <p:txBody>
          <a:bodyPr/>
          <a:lstStyle/>
          <a:p>
            <a:fld id="{BFDCA1C4-9514-7B4F-976F-D92F7E296653}" type="slidenum">
              <a:rPr lang="fr-FR" smtClean="0"/>
              <a:pPr/>
              <a:t>20</a:t>
            </a:fld>
            <a:endParaRPr lang="fr-FR" dirty="0"/>
          </a:p>
        </p:txBody>
      </p:sp>
      <p:sp>
        <p:nvSpPr>
          <p:cNvPr id="7" name="Footer Placeholder 3">
            <a:extLst>
              <a:ext uri="{FF2B5EF4-FFF2-40B4-BE49-F238E27FC236}">
                <a16:creationId xmlns:a16="http://schemas.microsoft.com/office/drawing/2014/main" id="{68D07A2C-6E93-46F2-8642-742EE868577F}"/>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375393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8166194" cy="720000"/>
          </a:xfrm>
        </p:spPr>
        <p:txBody>
          <a:bodyPr/>
          <a:lstStyle/>
          <a:p>
            <a:r>
              <a:rPr lang="en-US" dirty="0"/>
              <a:t>Scope</a:t>
            </a:r>
          </a:p>
        </p:txBody>
      </p:sp>
      <p:sp>
        <p:nvSpPr>
          <p:cNvPr id="8" name="Content Placeholder 7"/>
          <p:cNvSpPr>
            <a:spLocks noGrp="1"/>
          </p:cNvSpPr>
          <p:nvPr>
            <p:ph idx="1"/>
          </p:nvPr>
        </p:nvSpPr>
        <p:spPr>
          <a:xfrm>
            <a:off x="612000" y="1143025"/>
            <a:ext cx="8074800" cy="4846267"/>
          </a:xfrm>
        </p:spPr>
        <p:txBody>
          <a:bodyPr>
            <a:normAutofit/>
          </a:bodyPr>
          <a:lstStyle/>
          <a:p>
            <a:pPr marL="0" indent="0">
              <a:buNone/>
            </a:pPr>
            <a:r>
              <a:rPr lang="en-US" sz="1900" dirty="0">
                <a:solidFill>
                  <a:srgbClr val="00B050"/>
                </a:solidFill>
              </a:rPr>
              <a:t>Approved under CD-3a </a:t>
            </a:r>
            <a:r>
              <a:rPr lang="en-US" sz="1900" dirty="0">
                <a:solidFill>
                  <a:schemeClr val="bg2"/>
                </a:solidFill>
              </a:rPr>
              <a:t>plus BCR#111 and BCR#227</a:t>
            </a:r>
            <a:endParaRPr lang="en-US" sz="1900" dirty="0">
              <a:solidFill>
                <a:srgbClr val="00B050"/>
              </a:solidFill>
            </a:endParaRPr>
          </a:p>
          <a:p>
            <a:r>
              <a:rPr lang="en-US" sz="1900" dirty="0"/>
              <a:t>Procure Nb</a:t>
            </a:r>
            <a:r>
              <a:rPr lang="en-US" sz="1900" baseline="-25000" dirty="0"/>
              <a:t>3</a:t>
            </a:r>
            <a:r>
              <a:rPr lang="en-US" sz="1900" dirty="0"/>
              <a:t>Sn strand for 104 cables </a:t>
            </a:r>
            <a:r>
              <a:rPr lang="en-US" sz="1600" i="1" dirty="0"/>
              <a:t>(plus 12 cables from LARP inventory)</a:t>
            </a:r>
            <a:endParaRPr lang="en-US" sz="1900" i="1" dirty="0"/>
          </a:p>
          <a:p>
            <a:pPr lvl="1"/>
            <a:r>
              <a:rPr lang="en-US" sz="1700" dirty="0"/>
              <a:t>UL = 500 m</a:t>
            </a:r>
          </a:p>
          <a:p>
            <a:pPr lvl="1"/>
            <a:r>
              <a:rPr lang="en-US" sz="1700" dirty="0"/>
              <a:t>500 m x 40 strands X 104 UL = 2080 km</a:t>
            </a:r>
          </a:p>
          <a:p>
            <a:pPr lvl="1"/>
            <a:r>
              <a:rPr lang="en-US" sz="1700" dirty="0"/>
              <a:t>Vendor’s QC is included</a:t>
            </a:r>
          </a:p>
          <a:p>
            <a:pPr marL="0" indent="0">
              <a:buNone/>
            </a:pPr>
            <a:r>
              <a:rPr lang="en-US" sz="1900" dirty="0">
                <a:solidFill>
                  <a:srgbClr val="00B050"/>
                </a:solidFill>
              </a:rPr>
              <a:t>Approved under CD-3b</a:t>
            </a:r>
          </a:p>
          <a:p>
            <a:r>
              <a:rPr lang="en-US" sz="1900" dirty="0"/>
              <a:t>Verify vendor’s QC tests of round strands</a:t>
            </a:r>
          </a:p>
          <a:p>
            <a:pPr lvl="1"/>
            <a:r>
              <a:rPr lang="en-US" sz="1700" dirty="0"/>
              <a:t>Critical current </a:t>
            </a:r>
            <a:r>
              <a:rPr lang="en-US" sz="1700" i="1" dirty="0" err="1"/>
              <a:t>I</a:t>
            </a:r>
            <a:r>
              <a:rPr lang="en-US" sz="1700" i="1" baseline="-25000" dirty="0" err="1"/>
              <a:t>c</a:t>
            </a:r>
            <a:r>
              <a:rPr lang="en-US" sz="1700" dirty="0"/>
              <a:t>, RRR, other spot checks</a:t>
            </a:r>
          </a:p>
          <a:p>
            <a:r>
              <a:rPr lang="en-US" sz="1900" dirty="0"/>
              <a:t>Perform cable extracted strand tests</a:t>
            </a:r>
          </a:p>
          <a:p>
            <a:pPr lvl="1"/>
            <a:r>
              <a:rPr lang="en-US" sz="1700" i="1" dirty="0" err="1"/>
              <a:t>I</a:t>
            </a:r>
            <a:r>
              <a:rPr lang="en-US" sz="1700" i="1" baseline="-25000" dirty="0" err="1"/>
              <a:t>c</a:t>
            </a:r>
            <a:r>
              <a:rPr lang="en-US" sz="1700" dirty="0"/>
              <a:t> only under 302.2.02; RRR is in 302.2.03</a:t>
            </a:r>
            <a:endParaRPr lang="en-US" sz="1700" i="1" dirty="0"/>
          </a:p>
          <a:p>
            <a:r>
              <a:rPr lang="en-US" sz="1900" dirty="0"/>
              <a:t>Prepare and test coil witness samples</a:t>
            </a:r>
          </a:p>
          <a:p>
            <a:pPr lvl="1"/>
            <a:r>
              <a:rPr lang="en-US" sz="1700" i="1" dirty="0" err="1"/>
              <a:t>I</a:t>
            </a:r>
            <a:r>
              <a:rPr lang="en-US" sz="1700" i="1" baseline="-25000" dirty="0" err="1"/>
              <a:t>c</a:t>
            </a:r>
            <a:r>
              <a:rPr lang="en-US" sz="1700" dirty="0"/>
              <a:t> and RRR both under 302.2.02</a:t>
            </a:r>
          </a:p>
          <a:p>
            <a:r>
              <a:rPr lang="en-US" sz="1900" dirty="0"/>
              <a:t>Work Authorization Document: </a:t>
            </a:r>
            <a:r>
              <a:rPr lang="en-US" sz="2000" dirty="0"/>
              <a:t>US-HiLumi-doc-1208</a:t>
            </a:r>
          </a:p>
          <a:p>
            <a:r>
              <a:rPr lang="en-US" sz="1900" dirty="0"/>
              <a:t>WBS dictionary: </a:t>
            </a:r>
            <a:r>
              <a:rPr lang="en-US" sz="2000" dirty="0"/>
              <a:t>US-HiLumi-doc-39</a:t>
            </a:r>
            <a:endParaRPr lang="en-US" sz="1700" dirty="0"/>
          </a:p>
          <a:p>
            <a:pPr lvl="1"/>
            <a:endParaRPr lang="en-US" sz="1700" dirty="0"/>
          </a:p>
        </p:txBody>
      </p:sp>
      <p:sp>
        <p:nvSpPr>
          <p:cNvPr id="4" name="Slide Number Placeholder 3">
            <a:extLst>
              <a:ext uri="{FF2B5EF4-FFF2-40B4-BE49-F238E27FC236}">
                <a16:creationId xmlns:a16="http://schemas.microsoft.com/office/drawing/2014/main" id="{6695AD0B-6C09-447A-AF79-0EE6639E7B4B}"/>
              </a:ext>
            </a:extLst>
          </p:cNvPr>
          <p:cNvSpPr>
            <a:spLocks noGrp="1"/>
          </p:cNvSpPr>
          <p:nvPr>
            <p:ph type="sldNum" sz="quarter" idx="12"/>
          </p:nvPr>
        </p:nvSpPr>
        <p:spPr/>
        <p:txBody>
          <a:bodyPr/>
          <a:lstStyle/>
          <a:p>
            <a:fld id="{BFDCA1C4-9514-7B4F-976F-D92F7E296653}" type="slidenum">
              <a:rPr lang="fr-FR" smtClean="0"/>
              <a:pPr/>
              <a:t>3</a:t>
            </a:fld>
            <a:endParaRPr lang="fr-FR" dirty="0"/>
          </a:p>
        </p:txBody>
      </p:sp>
      <p:sp>
        <p:nvSpPr>
          <p:cNvPr id="7" name="Footer Placeholder 3">
            <a:extLst>
              <a:ext uri="{FF2B5EF4-FFF2-40B4-BE49-F238E27FC236}">
                <a16:creationId xmlns:a16="http://schemas.microsoft.com/office/drawing/2014/main" id="{E2AB0DAF-7543-42C0-8C49-5E326FE67B91}"/>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2549235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302.2.02: Organization</a:t>
            </a:r>
          </a:p>
        </p:txBody>
      </p:sp>
      <p:sp>
        <p:nvSpPr>
          <p:cNvPr id="9" name="Rectangle 8">
            <a:extLst>
              <a:ext uri="{FF2B5EF4-FFF2-40B4-BE49-F238E27FC236}">
                <a16:creationId xmlns:a16="http://schemas.microsoft.com/office/drawing/2014/main" id="{424A595E-5B0E-4FC7-8F9E-E5D547EF86FC}"/>
              </a:ext>
            </a:extLst>
          </p:cNvPr>
          <p:cNvSpPr/>
          <p:nvPr/>
        </p:nvSpPr>
        <p:spPr>
          <a:xfrm>
            <a:off x="6239983" y="2270569"/>
            <a:ext cx="2691763" cy="338554"/>
          </a:xfrm>
          <a:prstGeom prst="rect">
            <a:avLst/>
          </a:prstGeom>
        </p:spPr>
        <p:txBody>
          <a:bodyPr wrap="none">
            <a:spAutoFit/>
          </a:bodyPr>
          <a:lstStyle/>
          <a:p>
            <a:r>
              <a:rPr lang="en-US" sz="1600" b="1" dirty="0">
                <a:solidFill>
                  <a:schemeClr val="tx2"/>
                </a:solidFill>
              </a:rPr>
              <a:t>US-HiLumi Document 104</a:t>
            </a:r>
            <a:endParaRPr lang="en-US" sz="1600" dirty="0">
              <a:solidFill>
                <a:schemeClr val="tx2"/>
              </a:solidFill>
            </a:endParaRPr>
          </a:p>
        </p:txBody>
      </p:sp>
      <p:sp>
        <p:nvSpPr>
          <p:cNvPr id="10" name="Text Box 311">
            <a:extLst>
              <a:ext uri="{FF2B5EF4-FFF2-40B4-BE49-F238E27FC236}">
                <a16:creationId xmlns:a16="http://schemas.microsoft.com/office/drawing/2014/main" id="{FC046135-C5D1-5244-A713-D1F0770D7B48}"/>
              </a:ext>
            </a:extLst>
          </p:cNvPr>
          <p:cNvSpPr txBox="1">
            <a:spLocks noChangeArrowheads="1"/>
          </p:cNvSpPr>
          <p:nvPr/>
        </p:nvSpPr>
        <p:spPr bwMode="auto">
          <a:xfrm>
            <a:off x="1473646" y="3678123"/>
            <a:ext cx="1190703" cy="830997"/>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Strand Procurement and Testing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302.2.02</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 L. Cooley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(V. Lombardo)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CAM: V. Lombardo</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309">
            <a:extLst>
              <a:ext uri="{FF2B5EF4-FFF2-40B4-BE49-F238E27FC236}">
                <a16:creationId xmlns:a16="http://schemas.microsoft.com/office/drawing/2014/main" id="{BF54510B-C7BB-1A4F-9151-E80614C8A9C1}"/>
              </a:ext>
            </a:extLst>
          </p:cNvPr>
          <p:cNvSpPr txBox="1">
            <a:spLocks noChangeArrowheads="1"/>
          </p:cNvSpPr>
          <p:nvPr/>
        </p:nvSpPr>
        <p:spPr bwMode="auto">
          <a:xfrm>
            <a:off x="2738684" y="3678123"/>
            <a:ext cx="1199197"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Cable Fabrication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302.2.03</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lvl="0" algn="ctr"/>
            <a:r>
              <a:rPr lang="en-US" sz="800" dirty="0">
                <a:latin typeface="Calibri" panose="020F0502020204030204" pitchFamily="34" charset="0"/>
                <a:cs typeface="Times New Roman" panose="02020603050405020304" pitchFamily="18" charset="0"/>
              </a:rPr>
              <a:t>Cable Fabrication</a:t>
            </a:r>
          </a:p>
          <a:p>
            <a:pPr lvl="0" algn="ctr"/>
            <a:r>
              <a:rPr lang="en-US" sz="800" dirty="0">
                <a:latin typeface="Calibri" panose="020F0502020204030204" pitchFamily="34" charset="0"/>
                <a:cs typeface="Times New Roman" panose="02020603050405020304" pitchFamily="18" charset="0"/>
              </a:rPr>
              <a:t>L3: I. Pong (M. </a:t>
            </a:r>
            <a:r>
              <a:rPr lang="en-US" sz="800" dirty="0" err="1">
                <a:latin typeface="Calibri" panose="020F0502020204030204" pitchFamily="34" charset="0"/>
                <a:cs typeface="Times New Roman" panose="02020603050405020304" pitchFamily="18" charset="0"/>
              </a:rPr>
              <a:t>Naus</a:t>
            </a:r>
            <a:r>
              <a:rPr lang="en-US" sz="800" dirty="0">
                <a:latin typeface="Calibri" panose="020F0502020204030204" pitchFamily="34" charset="0"/>
                <a:cs typeface="Times New Roman" panose="02020603050405020304" pitchFamily="18" charset="0"/>
              </a:rPr>
              <a:t>)</a:t>
            </a:r>
            <a:br>
              <a:rPr lang="en-US" sz="800" dirty="0">
                <a:latin typeface="Calibri" panose="020F0502020204030204" pitchFamily="34" charset="0"/>
                <a:cs typeface="Times New Roman" panose="02020603050405020304" pitchFamily="18" charset="0"/>
              </a:rPr>
            </a:br>
            <a:r>
              <a:rPr lang="en-US" sz="800" dirty="0">
                <a:latin typeface="Calibri" panose="020F0502020204030204" pitchFamily="34" charset="0"/>
                <a:cs typeface="Times New Roman" panose="02020603050405020304" pitchFamily="18" charset="0"/>
              </a:rPr>
              <a:t>CAM: I. Pong (E. Lee</a:t>
            </a:r>
            <a:r>
              <a:rPr lang="en-US" sz="800" dirty="0"/>
              <a:t>)</a:t>
            </a:r>
          </a:p>
        </p:txBody>
      </p:sp>
      <p:sp>
        <p:nvSpPr>
          <p:cNvPr id="12" name="Text Box 307">
            <a:extLst>
              <a:ext uri="{FF2B5EF4-FFF2-40B4-BE49-F238E27FC236}">
                <a16:creationId xmlns:a16="http://schemas.microsoft.com/office/drawing/2014/main" id="{BF1766D8-7F2A-EB4B-B7D9-A56FBC252683}"/>
              </a:ext>
            </a:extLst>
          </p:cNvPr>
          <p:cNvSpPr txBox="1">
            <a:spLocks noChangeArrowheads="1"/>
          </p:cNvSpPr>
          <p:nvPr/>
        </p:nvSpPr>
        <p:spPr bwMode="auto">
          <a:xfrm>
            <a:off x="4012216" y="3678123"/>
            <a:ext cx="1236380"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Parts, Materials, and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Tooling Procurement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M. Yu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(A. </a:t>
            </a:r>
            <a:r>
              <a:rPr lang="en-US" sz="800" dirty="0" err="1">
                <a:latin typeface="Calibri" panose="020F0502020204030204" pitchFamily="34" charset="0"/>
                <a:ea typeface="Calibri" panose="020F0502020204030204" pitchFamily="34" charset="0"/>
                <a:cs typeface="Times New Roman" panose="02020603050405020304" pitchFamily="18" charset="0"/>
              </a:rPr>
              <a:t>Nobrega</a:t>
            </a:r>
            <a:r>
              <a:rPr lang="en-US" sz="8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305">
            <a:extLst>
              <a:ext uri="{FF2B5EF4-FFF2-40B4-BE49-F238E27FC236}">
                <a16:creationId xmlns:a16="http://schemas.microsoft.com/office/drawing/2014/main" id="{74337EE5-B133-AC48-B957-133A8EB7172D}"/>
              </a:ext>
            </a:extLst>
          </p:cNvPr>
          <p:cNvSpPr txBox="1">
            <a:spLocks noChangeArrowheads="1"/>
          </p:cNvSpPr>
          <p:nvPr/>
        </p:nvSpPr>
        <p:spPr bwMode="auto">
          <a:xfrm>
            <a:off x="5322931" y="3678123"/>
            <a:ext cx="1219088" cy="584775"/>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Fabrication at FNAL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302.2.05</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A. </a:t>
            </a:r>
            <a:r>
              <a:rPr lang="en-US" sz="800" dirty="0" err="1">
                <a:latin typeface="Calibri" panose="020F0502020204030204" pitchFamily="34" charset="0"/>
                <a:ea typeface="Calibri" panose="020F0502020204030204" pitchFamily="34" charset="0"/>
                <a:cs typeface="Times New Roman" panose="02020603050405020304" pitchFamily="18" charset="0"/>
              </a:rPr>
              <a:t>Nobrega</a:t>
            </a:r>
            <a:r>
              <a:rPr lang="en-US" sz="800" dirty="0">
                <a:latin typeface="Calibri" panose="020F0502020204030204" pitchFamily="34" charset="0"/>
                <a:ea typeface="Calibri" panose="020F0502020204030204" pitchFamily="34" charset="0"/>
                <a:cs typeface="Times New Roman" panose="02020603050405020304" pitchFamily="18" charset="0"/>
              </a:rPr>
              <a:t>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Yu)</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303">
            <a:extLst>
              <a:ext uri="{FF2B5EF4-FFF2-40B4-BE49-F238E27FC236}">
                <a16:creationId xmlns:a16="http://schemas.microsoft.com/office/drawing/2014/main" id="{6216B18E-101E-5C42-AB10-F0872C65C19A}"/>
              </a:ext>
            </a:extLst>
          </p:cNvPr>
          <p:cNvSpPr txBox="1">
            <a:spLocks noChangeArrowheads="1"/>
          </p:cNvSpPr>
          <p:nvPr/>
        </p:nvSpPr>
        <p:spPr bwMode="auto">
          <a:xfrm>
            <a:off x="6616354" y="3678123"/>
            <a:ext cx="1077384"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Fabrication at BNL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302.2.06</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J. </a:t>
            </a:r>
            <a:r>
              <a:rPr lang="en-US" sz="800" dirty="0" err="1">
                <a:latin typeface="Calibri" panose="020F0502020204030204" pitchFamily="34" charset="0"/>
                <a:ea typeface="Calibri" panose="020F0502020204030204" pitchFamily="34" charset="0"/>
                <a:cs typeface="Times New Roman" panose="02020603050405020304" pitchFamily="18" charset="0"/>
              </a:rPr>
              <a:t>Schmalzle</a:t>
            </a:r>
            <a:r>
              <a:rPr lang="en-US" sz="800" dirty="0">
                <a:latin typeface="Calibri" panose="020F0502020204030204" pitchFamily="34" charset="0"/>
                <a:ea typeface="Calibri" panose="020F0502020204030204" pitchFamily="34" charset="0"/>
                <a:cs typeface="Times New Roman" panose="02020603050405020304" pitchFamily="18" charset="0"/>
              </a:rPr>
              <a:t>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a:t>
            </a:r>
            <a:r>
              <a:rPr lang="en-US" sz="800" dirty="0" err="1">
                <a:latin typeface="Calibri" panose="020F0502020204030204" pitchFamily="34" charset="0"/>
                <a:ea typeface="Calibri" panose="020F0502020204030204" pitchFamily="34" charset="0"/>
                <a:cs typeface="Times New Roman" panose="02020603050405020304" pitchFamily="18" charset="0"/>
              </a:rPr>
              <a:t>Anerella</a:t>
            </a:r>
            <a:r>
              <a:rPr lang="en-US" sz="8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301">
            <a:extLst>
              <a:ext uri="{FF2B5EF4-FFF2-40B4-BE49-F238E27FC236}">
                <a16:creationId xmlns:a16="http://schemas.microsoft.com/office/drawing/2014/main" id="{23FB0565-0034-8846-A69A-58D700D22174}"/>
              </a:ext>
            </a:extLst>
          </p:cNvPr>
          <p:cNvSpPr txBox="1">
            <a:spLocks noChangeArrowheads="1"/>
          </p:cNvSpPr>
          <p:nvPr/>
        </p:nvSpPr>
        <p:spPr bwMode="auto">
          <a:xfrm>
            <a:off x="7768074" y="3678123"/>
            <a:ext cx="1280482"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Structure Fabrication and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Magnets Assembly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302.2.07</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S. </a:t>
            </a:r>
            <a:r>
              <a:rPr lang="en-US" sz="800" dirty="0" err="1">
                <a:latin typeface="Calibri" panose="020F0502020204030204" pitchFamily="34" charset="0"/>
                <a:ea typeface="Calibri" panose="020F0502020204030204" pitchFamily="34" charset="0"/>
                <a:cs typeface="Times New Roman" panose="02020603050405020304" pitchFamily="18" charset="0"/>
              </a:rPr>
              <a:t>Prestemon</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 (D. Cheng)</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313">
            <a:extLst>
              <a:ext uri="{FF2B5EF4-FFF2-40B4-BE49-F238E27FC236}">
                <a16:creationId xmlns:a16="http://schemas.microsoft.com/office/drawing/2014/main" id="{C2CF50B4-F858-784F-AF62-F162F788ABB4}"/>
              </a:ext>
            </a:extLst>
          </p:cNvPr>
          <p:cNvSpPr txBox="1">
            <a:spLocks noChangeArrowheads="1"/>
          </p:cNvSpPr>
          <p:nvPr/>
        </p:nvSpPr>
        <p:spPr bwMode="auto">
          <a:xfrm>
            <a:off x="141629" y="3678123"/>
            <a:ext cx="1257682" cy="830997"/>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Magnet Design, Integration and Coordination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302.2.01</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G. Ambrosio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a:t>
            </a:r>
            <a:r>
              <a:rPr lang="en-US" sz="800" dirty="0" err="1">
                <a:latin typeface="Calibri" panose="020F0502020204030204" pitchFamily="34" charset="0"/>
                <a:ea typeface="Calibri" panose="020F0502020204030204" pitchFamily="34" charset="0"/>
                <a:cs typeface="Times New Roman" panose="02020603050405020304" pitchFamily="18" charset="0"/>
              </a:rPr>
              <a:t>Baldini</a:t>
            </a:r>
            <a:r>
              <a:rPr lang="en-US" sz="8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93">
            <a:extLst>
              <a:ext uri="{FF2B5EF4-FFF2-40B4-BE49-F238E27FC236}">
                <a16:creationId xmlns:a16="http://schemas.microsoft.com/office/drawing/2014/main" id="{8F039872-68C7-0C48-8DEC-3CCB37923E78}"/>
              </a:ext>
            </a:extLst>
          </p:cNvPr>
          <p:cNvSpPr txBox="1">
            <a:spLocks noChangeArrowheads="1"/>
          </p:cNvSpPr>
          <p:nvPr/>
        </p:nvSpPr>
        <p:spPr bwMode="auto">
          <a:xfrm>
            <a:off x="3858588" y="2261174"/>
            <a:ext cx="1393161" cy="8286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en-US" sz="1000" dirty="0">
                <a:latin typeface="Calibri" panose="020F0502020204030204" pitchFamily="34" charset="0"/>
                <a:ea typeface="Calibri" panose="020F0502020204030204" pitchFamily="34" charset="0"/>
                <a:cs typeface="Times New Roman" panose="02020603050405020304" pitchFamily="18" charset="0"/>
              </a:rPr>
              <a:t>MQXFA Magnets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Fabrication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302.2</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L2: G. Ambrosio </a:t>
            </a: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(M. </a:t>
            </a:r>
            <a:r>
              <a:rPr lang="en-US" sz="1000" dirty="0" err="1">
                <a:latin typeface="Calibri" panose="020F0502020204030204" pitchFamily="34" charset="0"/>
                <a:ea typeface="Calibri" panose="020F0502020204030204" pitchFamily="34" charset="0"/>
                <a:cs typeface="Times New Roman" panose="02020603050405020304" pitchFamily="18" charset="0"/>
              </a:rPr>
              <a:t>Baldini</a:t>
            </a:r>
            <a:r>
              <a:rPr lang="en-US" sz="10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2938EEF2-1E27-8B47-A4AB-7996BF8506FC}"/>
              </a:ext>
            </a:extLst>
          </p:cNvPr>
          <p:cNvCxnSpPr>
            <a:cxnSpLocks/>
          </p:cNvCxnSpPr>
          <p:nvPr/>
        </p:nvCxnSpPr>
        <p:spPr>
          <a:xfrm>
            <a:off x="786936" y="3411121"/>
            <a:ext cx="7618570" cy="4447"/>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49649E8-4C22-1143-B29C-E8F9A1997757}"/>
              </a:ext>
            </a:extLst>
          </p:cNvPr>
          <p:cNvCxnSpPr/>
          <p:nvPr/>
        </p:nvCxnSpPr>
        <p:spPr>
          <a:xfrm>
            <a:off x="4595195" y="3089938"/>
            <a:ext cx="0" cy="3240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D68B23E-3DD1-E24C-8E45-B767CA777FB6}"/>
              </a:ext>
            </a:extLst>
          </p:cNvPr>
          <p:cNvCxnSpPr/>
          <p:nvPr/>
        </p:nvCxnSpPr>
        <p:spPr>
          <a:xfrm>
            <a:off x="789745" y="3415179"/>
            <a:ext cx="0" cy="255905"/>
          </a:xfrm>
          <a:prstGeom prst="line">
            <a:avLst/>
          </a:prstGeom>
        </p:spPr>
        <p:style>
          <a:lnRef idx="1">
            <a:schemeClr val="dk1"/>
          </a:lnRef>
          <a:fillRef idx="0">
            <a:schemeClr val="dk1"/>
          </a:fillRef>
          <a:effectRef idx="0">
            <a:schemeClr val="dk1"/>
          </a:effectRef>
          <a:fontRef idx="minor">
            <a:schemeClr val="tx1"/>
          </a:fontRef>
        </p:style>
      </p:cxnSp>
      <p:sp>
        <p:nvSpPr>
          <p:cNvPr id="21" name="Text Box 2">
            <a:extLst>
              <a:ext uri="{FF2B5EF4-FFF2-40B4-BE49-F238E27FC236}">
                <a16:creationId xmlns:a16="http://schemas.microsoft.com/office/drawing/2014/main" id="{DA8029DC-41D9-814D-A632-111C3A8777F6}"/>
              </a:ext>
            </a:extLst>
          </p:cNvPr>
          <p:cNvSpPr txBox="1">
            <a:spLocks noChangeArrowheads="1"/>
          </p:cNvSpPr>
          <p:nvPr/>
        </p:nvSpPr>
        <p:spPr bwMode="auto">
          <a:xfrm>
            <a:off x="935522" y="2292879"/>
            <a:ext cx="1133475" cy="314325"/>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Control Account</a:t>
            </a:r>
          </a:p>
        </p:txBody>
      </p:sp>
      <p:cxnSp>
        <p:nvCxnSpPr>
          <p:cNvPr id="22" name="Straight Connector 21">
            <a:extLst>
              <a:ext uri="{FF2B5EF4-FFF2-40B4-BE49-F238E27FC236}">
                <a16:creationId xmlns:a16="http://schemas.microsoft.com/office/drawing/2014/main" id="{D91BAF04-15B5-FC41-834C-C4171D57631D}"/>
              </a:ext>
            </a:extLst>
          </p:cNvPr>
          <p:cNvCxnSpPr/>
          <p:nvPr/>
        </p:nvCxnSpPr>
        <p:spPr>
          <a:xfrm>
            <a:off x="8408315" y="3415179"/>
            <a:ext cx="0" cy="255905"/>
          </a:xfrm>
          <a:prstGeom prst="line">
            <a:avLst/>
          </a:prstGeom>
        </p:spPr>
        <p:style>
          <a:lnRef idx="1">
            <a:schemeClr val="dk1"/>
          </a:lnRef>
          <a:fillRef idx="0">
            <a:schemeClr val="dk1"/>
          </a:fillRef>
          <a:effectRef idx="0">
            <a:schemeClr val="dk1"/>
          </a:effectRef>
          <a:fontRef idx="minor">
            <a:schemeClr val="tx1"/>
          </a:fontRef>
        </p:style>
      </p:cxnSp>
      <p:sp>
        <p:nvSpPr>
          <p:cNvPr id="23" name="Rectangle 67">
            <a:extLst>
              <a:ext uri="{FF2B5EF4-FFF2-40B4-BE49-F238E27FC236}">
                <a16:creationId xmlns:a16="http://schemas.microsoft.com/office/drawing/2014/main" id="{737CB739-BF45-5D42-ACD4-D0CA762A4379}"/>
              </a:ext>
            </a:extLst>
          </p:cNvPr>
          <p:cNvSpPr>
            <a:spLocks noChangeArrowheads="1"/>
          </p:cNvSpPr>
          <p:nvPr/>
        </p:nvSpPr>
        <p:spPr bwMode="auto">
          <a:xfrm>
            <a:off x="1493826" y="1844824"/>
            <a:ext cx="6559873" cy="54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sz="1600" b="1" dirty="0">
                <a:latin typeface="Calibri" panose="020F0502020204030204" pitchFamily="34" charset="0"/>
                <a:ea typeface="Calibri" panose="020F0502020204030204" pitchFamily="34" charset="0"/>
                <a:cs typeface="Times New Roman" panose="02020603050405020304" pitchFamily="18" charset="0"/>
              </a:rPr>
              <a:t>US HL-LHC Accelerator Upgrade Project: 302.2 MQXFA Magnets Fabrication</a:t>
            </a:r>
            <a:endParaRPr lang="en-US" altLang="en-US" sz="1000" dirty="0"/>
          </a:p>
          <a:p>
            <a:pPr defTabSz="914377" eaLnBrk="0" fontAlgn="base" hangingPunct="0">
              <a:spcBef>
                <a:spcPct val="0"/>
              </a:spcBef>
              <a:spcAft>
                <a:spcPct val="0"/>
              </a:spcAft>
            </a:pPr>
            <a:endParaRPr lang="en-US" altLang="en-US" dirty="0">
              <a:latin typeface="Arial" panose="020B0604020202020204" pitchFamily="34" charset="0"/>
            </a:endParaRPr>
          </a:p>
        </p:txBody>
      </p:sp>
      <p:cxnSp>
        <p:nvCxnSpPr>
          <p:cNvPr id="24" name="Straight Connector 23">
            <a:extLst>
              <a:ext uri="{FF2B5EF4-FFF2-40B4-BE49-F238E27FC236}">
                <a16:creationId xmlns:a16="http://schemas.microsoft.com/office/drawing/2014/main" id="{1A632688-D058-A54C-99B5-791B2E4853DC}"/>
              </a:ext>
            </a:extLst>
          </p:cNvPr>
          <p:cNvCxnSpPr/>
          <p:nvPr/>
        </p:nvCxnSpPr>
        <p:spPr>
          <a:xfrm>
            <a:off x="2059507" y="3415179"/>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7B96B44-F313-C34A-A9C3-12FC0EDD7E42}"/>
              </a:ext>
            </a:extLst>
          </p:cNvPr>
          <p:cNvCxnSpPr/>
          <p:nvPr/>
        </p:nvCxnSpPr>
        <p:spPr>
          <a:xfrm>
            <a:off x="3329269" y="3415179"/>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9F8981-04F1-B54B-A4D0-FFDD89C4CB4E}"/>
              </a:ext>
            </a:extLst>
          </p:cNvPr>
          <p:cNvCxnSpPr/>
          <p:nvPr/>
        </p:nvCxnSpPr>
        <p:spPr>
          <a:xfrm>
            <a:off x="4596650" y="3415179"/>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F6DDB2C-8777-CF42-AA50-4D68535002AB}"/>
              </a:ext>
            </a:extLst>
          </p:cNvPr>
          <p:cNvCxnSpPr/>
          <p:nvPr/>
        </p:nvCxnSpPr>
        <p:spPr>
          <a:xfrm>
            <a:off x="5868793" y="3415179"/>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FACADBC-6C6E-064D-85D8-986767B45380}"/>
              </a:ext>
            </a:extLst>
          </p:cNvPr>
          <p:cNvCxnSpPr/>
          <p:nvPr/>
        </p:nvCxnSpPr>
        <p:spPr>
          <a:xfrm>
            <a:off x="7138555" y="3422799"/>
            <a:ext cx="0" cy="255905"/>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412396" y="4632516"/>
            <a:ext cx="7199407" cy="1200329"/>
          </a:xfrm>
          <a:prstGeom prst="rect">
            <a:avLst/>
          </a:prstGeom>
          <a:noFill/>
        </p:spPr>
        <p:txBody>
          <a:bodyPr wrap="none" rtlCol="0">
            <a:spAutoFit/>
          </a:bodyPr>
          <a:lstStyle/>
          <a:p>
            <a:r>
              <a:rPr lang="en-US" dirty="0"/>
              <a:t>Lance Cooley (NHMFL / ASC) – L3 manager</a:t>
            </a:r>
          </a:p>
          <a:p>
            <a:r>
              <a:rPr lang="en-US" dirty="0"/>
              <a:t>Vito Lombardo (Fermilab) – L3 deputy manager and CAM</a:t>
            </a:r>
          </a:p>
          <a:p>
            <a:r>
              <a:rPr lang="en-US" dirty="0"/>
              <a:t>Dan </a:t>
            </a:r>
            <a:r>
              <a:rPr lang="en-US" dirty="0" err="1"/>
              <a:t>Turrioni</a:t>
            </a:r>
            <a:r>
              <a:rPr lang="en-US" dirty="0"/>
              <a:t> (</a:t>
            </a:r>
            <a:r>
              <a:rPr lang="en-US" dirty="0" err="1"/>
              <a:t>Fermilab</a:t>
            </a:r>
            <a:r>
              <a:rPr lang="en-US" dirty="0"/>
              <a:t>) – extracted and witness strand testing</a:t>
            </a:r>
          </a:p>
          <a:p>
            <a:r>
              <a:rPr lang="en-US" dirty="0"/>
              <a:t>Jun Lu, Jeremy </a:t>
            </a:r>
            <a:r>
              <a:rPr lang="en-US" dirty="0" err="1"/>
              <a:t>Levitan</a:t>
            </a:r>
            <a:r>
              <a:rPr lang="en-US" dirty="0"/>
              <a:t> (NHMFL) – verification (round) strand testing</a:t>
            </a:r>
          </a:p>
        </p:txBody>
      </p:sp>
      <p:sp>
        <p:nvSpPr>
          <p:cNvPr id="5" name="Slide Number Placeholder 4">
            <a:extLst>
              <a:ext uri="{FF2B5EF4-FFF2-40B4-BE49-F238E27FC236}">
                <a16:creationId xmlns:a16="http://schemas.microsoft.com/office/drawing/2014/main" id="{1B050813-AEE2-458D-A86E-BDE51D250513}"/>
              </a:ext>
            </a:extLst>
          </p:cNvPr>
          <p:cNvSpPr>
            <a:spLocks noGrp="1"/>
          </p:cNvSpPr>
          <p:nvPr>
            <p:ph type="sldNum" sz="quarter" idx="12"/>
          </p:nvPr>
        </p:nvSpPr>
        <p:spPr/>
        <p:txBody>
          <a:bodyPr/>
          <a:lstStyle/>
          <a:p>
            <a:fld id="{BFDCA1C4-9514-7B4F-976F-D92F7E296653}" type="slidenum">
              <a:rPr lang="fr-FR" smtClean="0"/>
              <a:pPr/>
              <a:t>4</a:t>
            </a:fld>
            <a:endParaRPr lang="fr-FR" dirty="0"/>
          </a:p>
        </p:txBody>
      </p:sp>
      <p:sp>
        <p:nvSpPr>
          <p:cNvPr id="29" name="Footer Placeholder 3">
            <a:extLst>
              <a:ext uri="{FF2B5EF4-FFF2-40B4-BE49-F238E27FC236}">
                <a16:creationId xmlns:a16="http://schemas.microsoft.com/office/drawing/2014/main" id="{56BA191C-2BF8-43DB-8A47-3497F0D2484D}"/>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25746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1" presetClass="emph" presetSubtype="2" fill="hold" nodeType="withEffect">
                                  <p:stCondLst>
                                    <p:cond delay="0"/>
                                  </p:stCondLst>
                                  <p:childTnLst>
                                    <p:animClr clrSpc="rgb" dir="cw">
                                      <p:cBhvr>
                                        <p:cTn id="9" dur="2000" fill="hold"/>
                                        <p:tgtEl>
                                          <p:spTgt spid="10"/>
                                        </p:tgtEl>
                                        <p:attrNameLst>
                                          <p:attrName>fillcolor</p:attrName>
                                        </p:attrNameLst>
                                      </p:cBhvr>
                                      <p:to>
                                        <a:srgbClr val="FB963C"/>
                                      </p:to>
                                    </p:animClr>
                                    <p:set>
                                      <p:cBhvr>
                                        <p:cTn id="10" dur="2000" fill="hold"/>
                                        <p:tgtEl>
                                          <p:spTgt spid="10"/>
                                        </p:tgtEl>
                                        <p:attrNameLst>
                                          <p:attrName>fill.type</p:attrName>
                                        </p:attrNameLst>
                                      </p:cBhvr>
                                      <p:to>
                                        <p:strVal val="solid"/>
                                      </p:to>
                                    </p:set>
                                    <p:set>
                                      <p:cBhvr>
                                        <p:cTn id="11" dur="2000" fill="hold"/>
                                        <p:tgtEl>
                                          <p:spTgt spid="10"/>
                                        </p:tgtEl>
                                        <p:attrNameLst>
                                          <p:attrName>fill.on</p:attrName>
                                        </p:attrNameLst>
                                      </p:cBhvr>
                                      <p:to>
                                        <p:strVal val="tru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302.2.02: Interfaces</a:t>
            </a:r>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775" y="1384241"/>
            <a:ext cx="7918450" cy="4576881"/>
          </a:xfrm>
        </p:spPr>
      </p:pic>
      <p:sp>
        <p:nvSpPr>
          <p:cNvPr id="9" name="Oval 8"/>
          <p:cNvSpPr/>
          <p:nvPr/>
        </p:nvSpPr>
        <p:spPr>
          <a:xfrm>
            <a:off x="3980438" y="4005064"/>
            <a:ext cx="360040" cy="21602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52567" y="4015292"/>
            <a:ext cx="640073" cy="21602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449379" y="6055490"/>
            <a:ext cx="2210862" cy="369332"/>
          </a:xfrm>
          <a:prstGeom prst="rect">
            <a:avLst/>
          </a:prstGeom>
          <a:noFill/>
        </p:spPr>
        <p:txBody>
          <a:bodyPr wrap="none" rtlCol="0">
            <a:spAutoFit/>
          </a:bodyPr>
          <a:lstStyle/>
          <a:p>
            <a:r>
              <a:rPr lang="en-US" dirty="0"/>
              <a:t>US-HiLumi-doc-219</a:t>
            </a:r>
          </a:p>
        </p:txBody>
      </p:sp>
      <p:sp>
        <p:nvSpPr>
          <p:cNvPr id="3" name="Slide Number Placeholder 2">
            <a:extLst>
              <a:ext uri="{FF2B5EF4-FFF2-40B4-BE49-F238E27FC236}">
                <a16:creationId xmlns:a16="http://schemas.microsoft.com/office/drawing/2014/main" id="{1CCBDCA3-F144-45E6-8908-20F7E1FD88DA}"/>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12" name="Footer Placeholder 3">
            <a:extLst>
              <a:ext uri="{FF2B5EF4-FFF2-40B4-BE49-F238E27FC236}">
                <a16:creationId xmlns:a16="http://schemas.microsoft.com/office/drawing/2014/main" id="{E5513763-FD92-46F7-99E2-1E92D6AD7910}"/>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358483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Interfaces</a:t>
            </a:r>
            <a:endParaRPr lang="en-US" dirty="0"/>
          </a:p>
        </p:txBody>
      </p:sp>
      <p:sp>
        <p:nvSpPr>
          <p:cNvPr id="3" name="Content Placeholder 2"/>
          <p:cNvSpPr>
            <a:spLocks noGrp="1"/>
          </p:cNvSpPr>
          <p:nvPr>
            <p:ph idx="1"/>
          </p:nvPr>
        </p:nvSpPr>
        <p:spPr>
          <a:xfrm>
            <a:off x="612000" y="960148"/>
            <a:ext cx="7920000" cy="5166016"/>
          </a:xfrm>
        </p:spPr>
        <p:txBody>
          <a:bodyPr>
            <a:normAutofit fontScale="92500" lnSpcReduction="10000"/>
          </a:bodyPr>
          <a:lstStyle/>
          <a:p>
            <a:r>
              <a:rPr lang="en-US" dirty="0"/>
              <a:t>Reviewed and approved under strand PRR</a:t>
            </a:r>
          </a:p>
          <a:p>
            <a:r>
              <a:rPr lang="en-US" dirty="0"/>
              <a:t>Interfaces controlled globally by US-HiLumi-doc-219</a:t>
            </a:r>
          </a:p>
          <a:p>
            <a:r>
              <a:rPr lang="en-US" dirty="0"/>
              <a:t>US-HiLumi-doc-282: Strand to Cable (302.2.02-03)</a:t>
            </a:r>
          </a:p>
          <a:p>
            <a:pPr lvl="1"/>
            <a:r>
              <a:rPr lang="en-US" sz="2200" dirty="0">
                <a:solidFill>
                  <a:schemeClr val="bg2"/>
                </a:solidFill>
              </a:rPr>
              <a:t>Deliver strand spools to cable team </a:t>
            </a:r>
            <a:r>
              <a:rPr lang="en-US" sz="2200" dirty="0"/>
              <a:t>with QC reports certifying compliance with specification</a:t>
            </a:r>
          </a:p>
          <a:p>
            <a:pPr lvl="2"/>
            <a:r>
              <a:rPr lang="en-US" sz="1900" dirty="0"/>
              <a:t>Full traceability of raw materials and QC (vector #464341, 464219, 464269); trace to cable QC (vector #464342) and cable MIP</a:t>
            </a:r>
          </a:p>
          <a:p>
            <a:pPr lvl="1"/>
            <a:r>
              <a:rPr lang="en-US" sz="2200" dirty="0">
                <a:solidFill>
                  <a:schemeClr val="bg2"/>
                </a:solidFill>
              </a:rPr>
              <a:t>Receive extracted strands for </a:t>
            </a:r>
            <a:r>
              <a:rPr lang="en-US" sz="2200" i="1" dirty="0" err="1">
                <a:solidFill>
                  <a:schemeClr val="bg2"/>
                </a:solidFill>
              </a:rPr>
              <a:t>I</a:t>
            </a:r>
            <a:r>
              <a:rPr lang="en-US" sz="2200" i="1" baseline="-25000" dirty="0" err="1">
                <a:solidFill>
                  <a:schemeClr val="bg2"/>
                </a:solidFill>
              </a:rPr>
              <a:t>c</a:t>
            </a:r>
            <a:r>
              <a:rPr lang="en-US" sz="2200" dirty="0">
                <a:solidFill>
                  <a:schemeClr val="bg2"/>
                </a:solidFill>
              </a:rPr>
              <a:t> testing &amp; report back data</a:t>
            </a:r>
          </a:p>
          <a:p>
            <a:pPr lvl="2"/>
            <a:r>
              <a:rPr lang="en-US" sz="1900" dirty="0"/>
              <a:t>Controlled under cable production traveler (vector #464342)</a:t>
            </a:r>
          </a:p>
          <a:p>
            <a:r>
              <a:rPr lang="en-US" dirty="0"/>
              <a:t>US-HiLumi-doc-279: Strand to Coil (302.2.02-05, 02-06)</a:t>
            </a:r>
          </a:p>
          <a:p>
            <a:pPr lvl="1"/>
            <a:r>
              <a:rPr lang="en-US" sz="2200" dirty="0">
                <a:solidFill>
                  <a:schemeClr val="bg2"/>
                </a:solidFill>
              </a:rPr>
              <a:t>Deliver coil reaction heat treatment schedule to coil teams</a:t>
            </a:r>
          </a:p>
          <a:p>
            <a:pPr lvl="2"/>
            <a:r>
              <a:rPr lang="en-US" sz="1900" dirty="0"/>
              <a:t>Reaction schedule is controlled by US-HiLumi-doc-109</a:t>
            </a:r>
          </a:p>
          <a:p>
            <a:pPr lvl="1"/>
            <a:r>
              <a:rPr lang="en-US" sz="2200" dirty="0">
                <a:solidFill>
                  <a:schemeClr val="bg2"/>
                </a:solidFill>
              </a:rPr>
              <a:t>Deliver witness samples to coil teams, receive test samples back, perform </a:t>
            </a:r>
            <a:r>
              <a:rPr lang="en-US" sz="2200" i="1" dirty="0" err="1">
                <a:solidFill>
                  <a:schemeClr val="bg2"/>
                </a:solidFill>
              </a:rPr>
              <a:t>I</a:t>
            </a:r>
            <a:r>
              <a:rPr lang="en-US" sz="2200" i="1" baseline="-25000" dirty="0" err="1">
                <a:solidFill>
                  <a:schemeClr val="bg2"/>
                </a:solidFill>
              </a:rPr>
              <a:t>c</a:t>
            </a:r>
            <a:r>
              <a:rPr lang="en-US" sz="2200" dirty="0">
                <a:solidFill>
                  <a:schemeClr val="bg2"/>
                </a:solidFill>
              </a:rPr>
              <a:t> and </a:t>
            </a:r>
            <a:r>
              <a:rPr lang="en-US" sz="2200" i="1" dirty="0">
                <a:solidFill>
                  <a:schemeClr val="bg2"/>
                </a:solidFill>
              </a:rPr>
              <a:t>RRR</a:t>
            </a:r>
            <a:r>
              <a:rPr lang="en-US" sz="2200" dirty="0">
                <a:solidFill>
                  <a:schemeClr val="bg2"/>
                </a:solidFill>
              </a:rPr>
              <a:t> tests</a:t>
            </a:r>
            <a:r>
              <a:rPr lang="en-US" sz="2200" dirty="0"/>
              <a:t>. </a:t>
            </a:r>
          </a:p>
          <a:p>
            <a:pPr lvl="2"/>
            <a:r>
              <a:rPr lang="en-US" sz="1900" dirty="0"/>
              <a:t>Test report certifies proper reaction and coil margin</a:t>
            </a:r>
          </a:p>
          <a:p>
            <a:pPr lvl="2"/>
            <a:r>
              <a:rPr lang="en-US" sz="1900" dirty="0"/>
              <a:t>Report is entered into coil reaction traveler (vector #464312)</a:t>
            </a:r>
          </a:p>
        </p:txBody>
      </p:sp>
      <p:sp>
        <p:nvSpPr>
          <p:cNvPr id="6" name="Slide Number Placeholder 5">
            <a:extLst>
              <a:ext uri="{FF2B5EF4-FFF2-40B4-BE49-F238E27FC236}">
                <a16:creationId xmlns:a16="http://schemas.microsoft.com/office/drawing/2014/main" id="{C1930CB9-720C-41E8-9516-CFEA8141E525}"/>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7" name="Footer Placeholder 3">
            <a:extLst>
              <a:ext uri="{FF2B5EF4-FFF2-40B4-BE49-F238E27FC236}">
                <a16:creationId xmlns:a16="http://schemas.microsoft.com/office/drawing/2014/main" id="{5662C0FA-5014-4E27-AF66-0F7E3C64E821}"/>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124652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F29B-D45A-4E65-A632-90456CE83F13}"/>
              </a:ext>
            </a:extLst>
          </p:cNvPr>
          <p:cNvSpPr>
            <a:spLocks noGrp="1"/>
          </p:cNvSpPr>
          <p:nvPr>
            <p:ph type="title"/>
          </p:nvPr>
        </p:nvSpPr>
        <p:spPr/>
        <p:txBody>
          <a:bodyPr/>
          <a:lstStyle/>
          <a:p>
            <a:r>
              <a:rPr lang="en-US" dirty="0"/>
              <a:t>WBS 302.2.02: Technical Status and Progress</a:t>
            </a:r>
          </a:p>
        </p:txBody>
      </p:sp>
      <p:sp>
        <p:nvSpPr>
          <p:cNvPr id="3" name="Content Placeholder 2">
            <a:extLst>
              <a:ext uri="{FF2B5EF4-FFF2-40B4-BE49-F238E27FC236}">
                <a16:creationId xmlns:a16="http://schemas.microsoft.com/office/drawing/2014/main" id="{8D076501-171D-4294-ABF7-B0CE96943AB3}"/>
              </a:ext>
            </a:extLst>
          </p:cNvPr>
          <p:cNvSpPr>
            <a:spLocks noGrp="1"/>
          </p:cNvSpPr>
          <p:nvPr>
            <p:ph idx="1"/>
          </p:nvPr>
        </p:nvSpPr>
        <p:spPr>
          <a:xfrm>
            <a:off x="495514" y="3701156"/>
            <a:ext cx="7920000" cy="2403611"/>
          </a:xfrm>
          <a:noFill/>
          <a:effectLst>
            <a:glow rad="444500">
              <a:schemeClr val="accent1">
                <a:alpha val="40000"/>
              </a:schemeClr>
            </a:glow>
          </a:effectLst>
        </p:spPr>
        <p:txBody>
          <a:bodyPr>
            <a:noAutofit/>
          </a:bodyPr>
          <a:lstStyle/>
          <a:p>
            <a:r>
              <a:rPr lang="en-US" sz="1800" dirty="0">
                <a:solidFill>
                  <a:schemeClr val="tx1"/>
                </a:solidFill>
              </a:rPr>
              <a:t>CDR, PDR, FDR, ICDR, PRR all completed</a:t>
            </a:r>
          </a:p>
          <a:p>
            <a:r>
              <a:rPr lang="en-US" sz="1800" dirty="0"/>
              <a:t>No outstanding actions (Doc 1322)</a:t>
            </a:r>
          </a:p>
          <a:p>
            <a:endParaRPr lang="en-US" sz="1800" dirty="0"/>
          </a:p>
          <a:p>
            <a:r>
              <a:rPr lang="en-US" sz="1800" dirty="0"/>
              <a:t>100% of production strand received from vendor.</a:t>
            </a:r>
          </a:p>
          <a:p>
            <a:r>
              <a:rPr lang="en-US" sz="1800" dirty="0"/>
              <a:t>FY22 </a:t>
            </a:r>
            <a:r>
              <a:rPr lang="en-US" sz="1800" b="1" dirty="0"/>
              <a:t>spare</a:t>
            </a:r>
            <a:r>
              <a:rPr lang="en-US" sz="1800" dirty="0"/>
              <a:t> order (final 160km) partially received. </a:t>
            </a:r>
          </a:p>
          <a:p>
            <a:r>
              <a:rPr lang="en-US" sz="1800" dirty="0"/>
              <a:t>Last 100km scheduled to be delivered by mid 2023</a:t>
            </a:r>
          </a:p>
        </p:txBody>
      </p:sp>
      <p:graphicFrame>
        <p:nvGraphicFramePr>
          <p:cNvPr id="28" name="Table 27">
            <a:extLst>
              <a:ext uri="{FF2B5EF4-FFF2-40B4-BE49-F238E27FC236}">
                <a16:creationId xmlns:a16="http://schemas.microsoft.com/office/drawing/2014/main" id="{E24177D8-5629-4416-82D6-21C97A391665}"/>
              </a:ext>
            </a:extLst>
          </p:cNvPr>
          <p:cNvGraphicFramePr>
            <a:graphicFrameLocks noGrp="1"/>
          </p:cNvGraphicFramePr>
          <p:nvPr>
            <p:extLst>
              <p:ext uri="{D42A27DB-BD31-4B8C-83A1-F6EECF244321}">
                <p14:modId xmlns:p14="http://schemas.microsoft.com/office/powerpoint/2010/main" val="1948878925"/>
              </p:ext>
            </p:extLst>
          </p:nvPr>
        </p:nvGraphicFramePr>
        <p:xfrm>
          <a:off x="1862114" y="1392702"/>
          <a:ext cx="5419772" cy="1828800"/>
        </p:xfrm>
        <a:graphic>
          <a:graphicData uri="http://schemas.openxmlformats.org/drawingml/2006/table">
            <a:tbl>
              <a:tblPr>
                <a:tableStyleId>{5C22544A-7EE6-4342-B048-85BDC9FD1C3A}</a:tableStyleId>
              </a:tblPr>
              <a:tblGrid>
                <a:gridCol w="1283629">
                  <a:extLst>
                    <a:ext uri="{9D8B030D-6E8A-4147-A177-3AD203B41FA5}">
                      <a16:colId xmlns:a16="http://schemas.microsoft.com/office/drawing/2014/main" val="2836162789"/>
                    </a:ext>
                  </a:extLst>
                </a:gridCol>
                <a:gridCol w="1026905">
                  <a:extLst>
                    <a:ext uri="{9D8B030D-6E8A-4147-A177-3AD203B41FA5}">
                      <a16:colId xmlns:a16="http://schemas.microsoft.com/office/drawing/2014/main" val="711141094"/>
                    </a:ext>
                  </a:extLst>
                </a:gridCol>
                <a:gridCol w="1440994">
                  <a:extLst>
                    <a:ext uri="{9D8B030D-6E8A-4147-A177-3AD203B41FA5}">
                      <a16:colId xmlns:a16="http://schemas.microsoft.com/office/drawing/2014/main" val="1361511865"/>
                    </a:ext>
                  </a:extLst>
                </a:gridCol>
                <a:gridCol w="1668244">
                  <a:extLst>
                    <a:ext uri="{9D8B030D-6E8A-4147-A177-3AD203B41FA5}">
                      <a16:colId xmlns:a16="http://schemas.microsoft.com/office/drawing/2014/main" val="3576553030"/>
                    </a:ext>
                  </a:extLst>
                </a:gridCol>
              </a:tblGrid>
              <a:tr h="182880">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b="1" u="none" strike="noStrike" dirty="0">
                          <a:effectLst/>
                        </a:rPr>
                        <a:t>TOTAL (km)</a:t>
                      </a:r>
                      <a:endParaRPr lang="en-US" sz="1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b="1" u="none" strike="noStrike" dirty="0">
                          <a:effectLst/>
                        </a:rPr>
                        <a:t>RECEIVED (km)</a:t>
                      </a:r>
                      <a:endParaRPr lang="en-US" sz="1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b="1" u="none" strike="noStrike" dirty="0">
                          <a:effectLst/>
                        </a:rPr>
                        <a:t>UPCOMING (km)</a:t>
                      </a:r>
                      <a:endParaRPr lang="en-US" sz="1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68554433"/>
                  </a:ext>
                </a:extLst>
              </a:tr>
              <a:tr h="182880">
                <a:tc>
                  <a:txBody>
                    <a:bodyPr/>
                    <a:lstStyle/>
                    <a:p>
                      <a:pPr algn="l" fontAlgn="b"/>
                      <a:r>
                        <a:rPr lang="en-US" sz="1000" u="none" strike="noStrike">
                          <a:effectLst/>
                        </a:rPr>
                        <a:t>FY18 LBNL</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100</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100</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6304144"/>
                  </a:ext>
                </a:extLst>
              </a:tr>
              <a:tr h="182880">
                <a:tc>
                  <a:txBody>
                    <a:bodyPr/>
                    <a:lstStyle/>
                    <a:p>
                      <a:pPr algn="l" fontAlgn="b"/>
                      <a:r>
                        <a:rPr lang="en-US" sz="1000" u="none" strike="noStrike">
                          <a:effectLst/>
                        </a:rPr>
                        <a:t>FY18 FNAL</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300</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300</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37435806"/>
                  </a:ext>
                </a:extLst>
              </a:tr>
              <a:tr h="182880">
                <a:tc>
                  <a:txBody>
                    <a:bodyPr/>
                    <a:lstStyle/>
                    <a:p>
                      <a:pPr algn="l" fontAlgn="b"/>
                      <a:r>
                        <a:rPr lang="en-US" sz="1000" u="none" strike="noStrike" dirty="0">
                          <a:effectLst/>
                        </a:rPr>
                        <a:t>FY19 FNAL - base</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580</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580</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43224829"/>
                  </a:ext>
                </a:extLst>
              </a:tr>
              <a:tr h="182880">
                <a:tc>
                  <a:txBody>
                    <a:bodyPr/>
                    <a:lstStyle/>
                    <a:p>
                      <a:pPr algn="l" fontAlgn="b"/>
                      <a:r>
                        <a:rPr lang="en-US" sz="1000" u="none" strike="noStrike" dirty="0">
                          <a:effectLst/>
                        </a:rPr>
                        <a:t>FY19 FNAL - option</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400</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kern="1200" dirty="0">
                          <a:solidFill>
                            <a:schemeClr val="dk1"/>
                          </a:solidFill>
                          <a:effectLst/>
                          <a:latin typeface="+mn-lt"/>
                          <a:ea typeface="+mn-ea"/>
                          <a:cs typeface="+mn-cs"/>
                        </a:rPr>
                        <a:t>256</a:t>
                      </a:r>
                    </a:p>
                  </a:txBody>
                  <a:tcPr marL="7620" marR="7620" marT="7620" marB="0" anchor="b"/>
                </a:tc>
                <a:tc>
                  <a:txBody>
                    <a:bodyPr/>
                    <a:lstStyle/>
                    <a:p>
                      <a:pPr algn="ctr" fontAlgn="b"/>
                      <a:r>
                        <a:rPr lang="en-US" sz="1000" u="none" strike="noStrike" kern="1200" dirty="0">
                          <a:solidFill>
                            <a:schemeClr val="dk1"/>
                          </a:solidFill>
                          <a:effectLst/>
                          <a:latin typeface="+mn-lt"/>
                          <a:ea typeface="+mn-ea"/>
                          <a:cs typeface="+mn-cs"/>
                        </a:rPr>
                        <a:t>0</a:t>
                      </a:r>
                    </a:p>
                  </a:txBody>
                  <a:tcPr marL="7620" marR="7620" marT="7620" marB="0" anchor="b"/>
                </a:tc>
                <a:extLst>
                  <a:ext uri="{0D108BD9-81ED-4DB2-BD59-A6C34878D82A}">
                    <a16:rowId xmlns:a16="http://schemas.microsoft.com/office/drawing/2014/main" val="2058358270"/>
                  </a:ext>
                </a:extLst>
              </a:tr>
              <a:tr h="182880">
                <a:tc>
                  <a:txBody>
                    <a:bodyPr/>
                    <a:lstStyle/>
                    <a:p>
                      <a:pPr algn="l" fontAlgn="b"/>
                      <a:r>
                        <a:rPr lang="en-US" sz="1000" u="none" strike="noStrike" dirty="0">
                          <a:effectLst/>
                        </a:rPr>
                        <a:t>FY20 FNAL</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540</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540</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79620787"/>
                  </a:ext>
                </a:extLst>
              </a:tr>
              <a:tr h="182880">
                <a:tc>
                  <a:txBody>
                    <a:bodyPr/>
                    <a:lstStyle/>
                    <a:p>
                      <a:pPr marL="0" algn="l" defTabSz="457200" rtl="0" eaLnBrk="1" fontAlgn="b" latinLnBrk="0" hangingPunct="1"/>
                      <a:r>
                        <a:rPr lang="en-US" sz="1000" u="none" strike="noStrike" kern="1200" dirty="0">
                          <a:solidFill>
                            <a:schemeClr val="dk1"/>
                          </a:solidFill>
                          <a:effectLst/>
                          <a:latin typeface="+mn-lt"/>
                          <a:ea typeface="+mn-ea"/>
                          <a:cs typeface="+mn-cs"/>
                        </a:rPr>
                        <a:t>FY22 FNAL - spare</a:t>
                      </a:r>
                    </a:p>
                  </a:txBody>
                  <a:tcPr marL="7620" marR="7620" marT="7620" marB="0" anchor="b"/>
                </a:tc>
                <a:tc>
                  <a:txBody>
                    <a:bodyPr/>
                    <a:lstStyle/>
                    <a:p>
                      <a:pPr marL="0" algn="ctr" defTabSz="457200" rtl="0" eaLnBrk="1" fontAlgn="b" latinLnBrk="0" hangingPunct="1"/>
                      <a:r>
                        <a:rPr lang="en-US" sz="1000" u="none" strike="noStrike" kern="1200" dirty="0">
                          <a:solidFill>
                            <a:schemeClr val="dk1"/>
                          </a:solidFill>
                          <a:effectLst/>
                          <a:latin typeface="+mn-lt"/>
                          <a:ea typeface="+mn-ea"/>
                          <a:cs typeface="+mn-cs"/>
                        </a:rPr>
                        <a:t>160</a:t>
                      </a:r>
                    </a:p>
                  </a:txBody>
                  <a:tcPr marL="7620" marR="7620" marT="7620" marB="0" anchor="b"/>
                </a:tc>
                <a:tc>
                  <a:txBody>
                    <a:bodyPr/>
                    <a:lstStyle/>
                    <a:p>
                      <a:pPr marL="0" algn="ctr" defTabSz="457200" rtl="0" eaLnBrk="1" fontAlgn="b" latinLnBrk="0" hangingPunct="1"/>
                      <a:r>
                        <a:rPr lang="en-US" sz="1000" u="none" strike="noStrike" kern="1200" dirty="0">
                          <a:solidFill>
                            <a:schemeClr val="dk1"/>
                          </a:solidFill>
                          <a:effectLst/>
                          <a:latin typeface="+mn-lt"/>
                          <a:ea typeface="+mn-ea"/>
                          <a:cs typeface="+mn-cs"/>
                        </a:rPr>
                        <a:t>60</a:t>
                      </a:r>
                    </a:p>
                  </a:txBody>
                  <a:tcPr marL="7620" marR="7620" marT="7620" marB="0" anchor="b"/>
                </a:tc>
                <a:tc>
                  <a:txBody>
                    <a:bodyPr/>
                    <a:lstStyle/>
                    <a:p>
                      <a:pPr marL="0" algn="ctr" defTabSz="457200" rtl="0" eaLnBrk="1" fontAlgn="b" latinLnBrk="0" hangingPunct="1"/>
                      <a:r>
                        <a:rPr lang="en-US" sz="1000" u="none" strike="noStrike" kern="1200" dirty="0">
                          <a:solidFill>
                            <a:schemeClr val="dk1"/>
                          </a:solidFill>
                          <a:effectLst/>
                          <a:latin typeface="+mn-lt"/>
                          <a:ea typeface="+mn-ea"/>
                          <a:cs typeface="+mn-cs"/>
                        </a:rPr>
                        <a:t>100 </a:t>
                      </a:r>
                    </a:p>
                  </a:txBody>
                  <a:tcPr marL="7620" marR="7620" marT="7620" marB="0" anchor="b"/>
                </a:tc>
                <a:extLst>
                  <a:ext uri="{0D108BD9-81ED-4DB2-BD59-A6C34878D82A}">
                    <a16:rowId xmlns:a16="http://schemas.microsoft.com/office/drawing/2014/main" val="1355312269"/>
                  </a:ext>
                </a:extLst>
              </a:tr>
              <a:tr h="182880">
                <a:tc>
                  <a:txBody>
                    <a:bodyPr/>
                    <a:lstStyle/>
                    <a:p>
                      <a:pPr algn="l" fontAlgn="b"/>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000" u="none"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val="3928803135"/>
                  </a:ext>
                </a:extLst>
              </a:tr>
              <a:tr h="182880">
                <a:tc>
                  <a:txBody>
                    <a:bodyPr/>
                    <a:lstStyle/>
                    <a:p>
                      <a:pPr algn="l" fontAlgn="b"/>
                      <a:r>
                        <a:rPr lang="en-US" sz="1000" u="none" strike="noStrike" dirty="0">
                          <a:effectLst/>
                        </a:rPr>
                        <a:t>TOTAL</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2080</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kern="1200" dirty="0">
                          <a:solidFill>
                            <a:schemeClr val="dk1"/>
                          </a:solidFill>
                          <a:effectLst/>
                          <a:latin typeface="+mn-lt"/>
                          <a:ea typeface="+mn-ea"/>
                          <a:cs typeface="+mn-cs"/>
                        </a:rPr>
                        <a:t>1980</a:t>
                      </a:r>
                    </a:p>
                  </a:txBody>
                  <a:tcPr marL="7620" marR="7620" marT="7620" marB="0" anchor="b"/>
                </a:tc>
                <a:tc>
                  <a:txBody>
                    <a:bodyPr/>
                    <a:lstStyle/>
                    <a:p>
                      <a:pPr algn="ctr" fontAlgn="b"/>
                      <a:r>
                        <a:rPr lang="en-US" sz="1000" u="none" strike="noStrike" kern="1200" dirty="0">
                          <a:solidFill>
                            <a:schemeClr val="dk1"/>
                          </a:solidFill>
                          <a:effectLst/>
                          <a:latin typeface="+mn-lt"/>
                          <a:ea typeface="+mn-ea"/>
                          <a:cs typeface="+mn-cs"/>
                        </a:rPr>
                        <a:t>100</a:t>
                      </a:r>
                    </a:p>
                  </a:txBody>
                  <a:tcPr marL="7620" marR="7620" marT="7620" marB="0" anchor="b"/>
                </a:tc>
                <a:extLst>
                  <a:ext uri="{0D108BD9-81ED-4DB2-BD59-A6C34878D82A}">
                    <a16:rowId xmlns:a16="http://schemas.microsoft.com/office/drawing/2014/main" val="3944641822"/>
                  </a:ext>
                </a:extLst>
              </a:tr>
              <a:tr h="182880">
                <a:tc>
                  <a:txBody>
                    <a:bodyPr/>
                    <a:lstStyle/>
                    <a:p>
                      <a:pPr algn="l" fontAlgn="b"/>
                      <a:r>
                        <a:rPr lang="en-US" sz="1000" u="none" strike="noStrike">
                          <a:effectLst/>
                        </a:rPr>
                        <a:t>TOTAL %</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95%</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96810849"/>
                  </a:ext>
                </a:extLst>
              </a:tr>
            </a:tbl>
          </a:graphicData>
        </a:graphic>
      </p:graphicFrame>
      <p:sp>
        <p:nvSpPr>
          <p:cNvPr id="8" name="Slide Number Placeholder 7">
            <a:extLst>
              <a:ext uri="{FF2B5EF4-FFF2-40B4-BE49-F238E27FC236}">
                <a16:creationId xmlns:a16="http://schemas.microsoft.com/office/drawing/2014/main" id="{D431C3A0-C519-4BB0-B006-E47B9B4CFA33}"/>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10" name="Footer Placeholder 3">
            <a:extLst>
              <a:ext uri="{FF2B5EF4-FFF2-40B4-BE49-F238E27FC236}">
                <a16:creationId xmlns:a16="http://schemas.microsoft.com/office/drawing/2014/main" id="{7626ADB3-17BA-46FF-AC7A-4C4F3B1E5D3A}"/>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329620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Nb</a:t>
            </a:r>
            <a:r>
              <a:rPr lang="en-US" sz="2400" baseline="-25000" dirty="0"/>
              <a:t>3</a:t>
            </a:r>
            <a:r>
              <a:rPr lang="en-US" sz="2400" dirty="0"/>
              <a:t>Sn RRP 108/127 strand </a:t>
            </a:r>
            <a:br>
              <a:rPr lang="en-US" sz="2400" dirty="0"/>
            </a:br>
            <a:r>
              <a:rPr lang="en-US" sz="1800" dirty="0"/>
              <a:t>This design was the winning bid for both LARP open procurements</a:t>
            </a:r>
            <a:endParaRPr lang="en-US" sz="2400" dirty="0"/>
          </a:p>
        </p:txBody>
      </p:sp>
      <p:pic>
        <p:nvPicPr>
          <p:cNvPr id="6" name="Picture 5"/>
          <p:cNvPicPr>
            <a:picLocks noChangeAspect="1"/>
          </p:cNvPicPr>
          <p:nvPr/>
        </p:nvPicPr>
        <p:blipFill>
          <a:blip r:embed="rId2"/>
          <a:stretch>
            <a:fillRect/>
          </a:stretch>
        </p:blipFill>
        <p:spPr>
          <a:xfrm>
            <a:off x="1188757" y="1234464"/>
            <a:ext cx="6879245" cy="4745834"/>
          </a:xfrm>
          <a:prstGeom prst="rect">
            <a:avLst/>
          </a:prstGeom>
        </p:spPr>
      </p:pic>
      <p:sp>
        <p:nvSpPr>
          <p:cNvPr id="7" name="TextBox 6"/>
          <p:cNvSpPr txBox="1"/>
          <p:nvPr/>
        </p:nvSpPr>
        <p:spPr>
          <a:xfrm>
            <a:off x="274367" y="3258843"/>
            <a:ext cx="1544012" cy="369332"/>
          </a:xfrm>
          <a:prstGeom prst="rect">
            <a:avLst/>
          </a:prstGeom>
          <a:noFill/>
        </p:spPr>
        <p:txBody>
          <a:bodyPr wrap="none" rtlCol="0">
            <a:spAutoFit/>
          </a:bodyPr>
          <a:lstStyle/>
          <a:p>
            <a:r>
              <a:rPr lang="en-US" dirty="0"/>
              <a:t>Bruker - OST</a:t>
            </a:r>
          </a:p>
        </p:txBody>
      </p:sp>
      <p:sp>
        <p:nvSpPr>
          <p:cNvPr id="5" name="Slide Number Placeholder 4">
            <a:extLst>
              <a:ext uri="{FF2B5EF4-FFF2-40B4-BE49-F238E27FC236}">
                <a16:creationId xmlns:a16="http://schemas.microsoft.com/office/drawing/2014/main" id="{9CCAD2CA-C944-4A7C-A811-48104C51A2BA}"/>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8" name="Footer Placeholder 3">
            <a:extLst>
              <a:ext uri="{FF2B5EF4-FFF2-40B4-BE49-F238E27FC236}">
                <a16:creationId xmlns:a16="http://schemas.microsoft.com/office/drawing/2014/main" id="{77461158-7E76-4E12-AED3-A99AEC2C7569}"/>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178627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6CD92A-385A-4E8A-83C4-2897B7374A2A}"/>
              </a:ext>
            </a:extLst>
          </p:cNvPr>
          <p:cNvPicPr>
            <a:picLocks noChangeAspect="1"/>
          </p:cNvPicPr>
          <p:nvPr/>
        </p:nvPicPr>
        <p:blipFill rotWithShape="1">
          <a:blip r:embed="rId2"/>
          <a:srcRect l="1989" t="27101" r="3032" b="5634"/>
          <a:stretch/>
        </p:blipFill>
        <p:spPr>
          <a:xfrm>
            <a:off x="545851" y="1246896"/>
            <a:ext cx="8320949" cy="4297634"/>
          </a:xfrm>
          <a:prstGeom prst="rect">
            <a:avLst/>
          </a:prstGeom>
          <a:ln>
            <a:solidFill>
              <a:schemeClr val="accent1"/>
            </a:solidFill>
          </a:ln>
        </p:spPr>
      </p:pic>
      <p:sp>
        <p:nvSpPr>
          <p:cNvPr id="6" name="Title 5"/>
          <p:cNvSpPr>
            <a:spLocks noGrp="1"/>
          </p:cNvSpPr>
          <p:nvPr>
            <p:ph type="title"/>
          </p:nvPr>
        </p:nvSpPr>
        <p:spPr/>
        <p:txBody>
          <a:bodyPr/>
          <a:lstStyle/>
          <a:p>
            <a:r>
              <a:rPr lang="en-US" dirty="0" err="1"/>
              <a:t>Ic</a:t>
            </a:r>
            <a:r>
              <a:rPr lang="en-US" dirty="0"/>
              <a:t>(15T) vs. billet receipt sequence</a:t>
            </a:r>
            <a:br>
              <a:rPr lang="en-US" dirty="0"/>
            </a:br>
            <a:r>
              <a:rPr lang="en-US" sz="1800" dirty="0"/>
              <a:t>Includes data from the LARP pre-production</a:t>
            </a:r>
            <a:endParaRPr lang="en-US" dirty="0"/>
          </a:p>
        </p:txBody>
      </p:sp>
      <p:sp>
        <p:nvSpPr>
          <p:cNvPr id="7" name="TextBox 6"/>
          <p:cNvSpPr txBox="1"/>
          <p:nvPr/>
        </p:nvSpPr>
        <p:spPr>
          <a:xfrm>
            <a:off x="4389122" y="5546179"/>
            <a:ext cx="3518912" cy="369332"/>
          </a:xfrm>
          <a:prstGeom prst="rect">
            <a:avLst/>
          </a:prstGeom>
          <a:noFill/>
        </p:spPr>
        <p:txBody>
          <a:bodyPr wrap="none" rtlCol="0">
            <a:spAutoFit/>
          </a:bodyPr>
          <a:lstStyle/>
          <a:p>
            <a:r>
              <a:rPr lang="en-US" dirty="0">
                <a:solidFill>
                  <a:schemeClr val="bg2"/>
                </a:solidFill>
              </a:rPr>
              <a:t>Supplier is conservative by 1.5%</a:t>
            </a:r>
          </a:p>
        </p:txBody>
      </p:sp>
      <p:cxnSp>
        <p:nvCxnSpPr>
          <p:cNvPr id="9" name="Straight Arrow Connector 8"/>
          <p:cNvCxnSpPr/>
          <p:nvPr/>
        </p:nvCxnSpPr>
        <p:spPr>
          <a:xfrm flipV="1">
            <a:off x="7863804" y="3703317"/>
            <a:ext cx="548634" cy="2087835"/>
          </a:xfrm>
          <a:prstGeom prst="straightConnector1">
            <a:avLst/>
          </a:prstGeom>
          <a:ln>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45850" y="905585"/>
            <a:ext cx="5489173" cy="800219"/>
          </a:xfrm>
          <a:prstGeom prst="rect">
            <a:avLst/>
          </a:prstGeom>
          <a:noFill/>
        </p:spPr>
        <p:txBody>
          <a:bodyPr wrap="square" rtlCol="0">
            <a:spAutoFit/>
          </a:bodyPr>
          <a:lstStyle/>
          <a:p>
            <a:r>
              <a:rPr lang="en-US" dirty="0"/>
              <a:t>Billets were not received in sequence of production.</a:t>
            </a:r>
          </a:p>
          <a:p>
            <a:r>
              <a:rPr lang="en-US" sz="1400" dirty="0"/>
              <a:t>Causes of process shifts: 1) raw material changes; 2) COVID; </a:t>
            </a:r>
            <a:br>
              <a:rPr lang="en-US" sz="1400" dirty="0"/>
            </a:br>
            <a:r>
              <a:rPr lang="en-US" sz="1400" dirty="0"/>
              <a:t>3) personnel changes; 4) equipment changes</a:t>
            </a:r>
          </a:p>
        </p:txBody>
      </p:sp>
      <p:sp>
        <p:nvSpPr>
          <p:cNvPr id="5" name="Slide Number Placeholder 4">
            <a:extLst>
              <a:ext uri="{FF2B5EF4-FFF2-40B4-BE49-F238E27FC236}">
                <a16:creationId xmlns:a16="http://schemas.microsoft.com/office/drawing/2014/main" id="{EED1A6EC-0BDF-4F45-9897-7E34299183FE}"/>
              </a:ext>
            </a:extLst>
          </p:cNvPr>
          <p:cNvSpPr>
            <a:spLocks noGrp="1"/>
          </p:cNvSpPr>
          <p:nvPr>
            <p:ph type="sldNum" sz="quarter" idx="12"/>
          </p:nvPr>
        </p:nvSpPr>
        <p:spPr/>
        <p:txBody>
          <a:bodyPr/>
          <a:lstStyle/>
          <a:p>
            <a:fld id="{BFDCA1C4-9514-7B4F-976F-D92F7E296653}" type="slidenum">
              <a:rPr lang="fr-FR" smtClean="0"/>
              <a:pPr/>
              <a:t>9</a:t>
            </a:fld>
            <a:endParaRPr lang="fr-FR" dirty="0"/>
          </a:p>
        </p:txBody>
      </p:sp>
      <p:sp>
        <p:nvSpPr>
          <p:cNvPr id="10" name="Footer Placeholder 3">
            <a:extLst>
              <a:ext uri="{FF2B5EF4-FFF2-40B4-BE49-F238E27FC236}">
                <a16:creationId xmlns:a16="http://schemas.microsoft.com/office/drawing/2014/main" id="{2066AFE6-45F6-458F-8C40-6BA81F761B0F}"/>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1124265217"/>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EF391-2BAD-45F4-B22E-736040720C99}">
  <ds:schemaRefs>
    <ds:schemaRef ds:uri="http://schemas.microsoft.com/office/2006/documentManagement/types"/>
    <ds:schemaRef ds:uri="8946e33d-fd2f-4ae4-8ee9-d90c129cdf9e"/>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38690</TotalTime>
  <Words>1812</Words>
  <Application>Microsoft Macintosh PowerPoint</Application>
  <PresentationFormat>On-screen Show (4:3)</PresentationFormat>
  <Paragraphs>255</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Thème Office</vt:lpstr>
      <vt:lpstr>Magnets 302.2.02 - Strand Procurement and Testing  </vt:lpstr>
      <vt:lpstr>Outline</vt:lpstr>
      <vt:lpstr>Scope</vt:lpstr>
      <vt:lpstr>WBS 302.2.02: Organization</vt:lpstr>
      <vt:lpstr>WBS 302.2.02: Interfaces</vt:lpstr>
      <vt:lpstr>Interfaces</vt:lpstr>
      <vt:lpstr>WBS 302.2.02: Technical Status and Progress</vt:lpstr>
      <vt:lpstr>Nb3Sn RRP 108/127 strand  This design was the winning bid for both LARP open procurements</vt:lpstr>
      <vt:lpstr>Ic(15T) vs. billet receipt sequence Includes data from the LARP pre-production</vt:lpstr>
      <vt:lpstr>Ic(12T) vs. billet receipt sequence</vt:lpstr>
      <vt:lpstr>RRR vs. billet receipt sequence</vt:lpstr>
      <vt:lpstr>302.2.02 – Cost and Schedule  Performance Report</vt:lpstr>
      <vt:lpstr>302.2.03 Estimate Quality</vt:lpstr>
      <vt:lpstr>302.2.03 Resource Type Breakdown</vt:lpstr>
      <vt:lpstr>302.2.03 FTE Breakdown</vt:lpstr>
      <vt:lpstr>302.2.03 Risks</vt:lpstr>
      <vt:lpstr>ES&amp;H &amp; QA</vt:lpstr>
      <vt:lpstr>WBS 302.2.02:  past, present and future COVID impact</vt:lpstr>
      <vt:lpstr>302.2.03 Schedule</vt:lpstr>
      <vt:lpstr>Summary</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 Apollinari</cp:lastModifiedBy>
  <cp:revision>1044</cp:revision>
  <cp:lastPrinted>2017-05-01T15:41:46Z</cp:lastPrinted>
  <dcterms:created xsi:type="dcterms:W3CDTF">2016-03-23T12:58:39Z</dcterms:created>
  <dcterms:modified xsi:type="dcterms:W3CDTF">2022-09-13T23:38:44Z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