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63" r:id="rId5"/>
    <p:sldId id="512" r:id="rId6"/>
    <p:sldId id="513" r:id="rId7"/>
    <p:sldId id="514" r:id="rId8"/>
    <p:sldId id="516" r:id="rId9"/>
    <p:sldId id="553" r:id="rId10"/>
    <p:sldId id="525" r:id="rId11"/>
    <p:sldId id="549" r:id="rId12"/>
    <p:sldId id="527" r:id="rId13"/>
    <p:sldId id="530" r:id="rId14"/>
    <p:sldId id="536" r:id="rId15"/>
    <p:sldId id="537" r:id="rId16"/>
    <p:sldId id="538" r:id="rId17"/>
    <p:sldId id="550" r:id="rId18"/>
    <p:sldId id="539" r:id="rId19"/>
    <p:sldId id="552" r:id="rId20"/>
    <p:sldId id="543" r:id="rId21"/>
    <p:sldId id="544" r:id="rId22"/>
    <p:sldId id="392" r:id="rId23"/>
    <p:sldId id="520" r:id="rId24"/>
    <p:sldId id="523" r:id="rId25"/>
    <p:sldId id="522" r:id="rId26"/>
    <p:sldId id="521" r:id="rId27"/>
    <p:sldId id="545" r:id="rId28"/>
    <p:sldId id="546" r:id="rId29"/>
    <p:sldId id="547" r:id="rId30"/>
    <p:sldId id="548" r:id="rId3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009900"/>
    <a:srgbClr val="FFCC00"/>
    <a:srgbClr val="FFE699"/>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0" autoAdjust="0"/>
    <p:restoredTop sz="96684" autoAdjust="0"/>
  </p:normalViewPr>
  <p:slideViewPr>
    <p:cSldViewPr snapToObjects="1" showGuides="1">
      <p:cViewPr varScale="1">
        <p:scale>
          <a:sx n="122" d="100"/>
          <a:sy n="122" d="100"/>
        </p:scale>
        <p:origin x="1398" y="90"/>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13/09/2022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20:18:49.141"/>
    </inkml:context>
    <inkml:brush xml:id="br0">
      <inkml:brushProperty name="width" value="0.025" units="cm"/>
      <inkml:brushProperty name="height" value="0.025" units="cm"/>
    </inkml:brush>
  </inkml:definitions>
  <inkml:trace contextRef="#ctx0" brushRef="#br0">9243 16029 3328,'33'16'0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13/09/2022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dirty="0"/>
              <a:t>HL-LHC AUP </a:t>
            </a:r>
            <a:r>
              <a:rPr lang="en-US" dirty="0" err="1"/>
              <a:t>Rebaseline</a:t>
            </a:r>
            <a:r>
              <a:rPr lang="en-US" dirty="0"/>
              <a:t> Dir. Rev. - Sep 27 -29, 2022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dirty="0"/>
              <a:t>HL-LHC AUP </a:t>
            </a:r>
            <a:r>
              <a:rPr lang="en-US" dirty="0" err="1"/>
              <a:t>Rebaseline</a:t>
            </a:r>
            <a:r>
              <a:rPr lang="en-US" dirty="0"/>
              <a:t> Dir. Rev. - Sep 27-29,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DF5B395D-AC69-4C78-AFF5-3169655FABB0}"/>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619672" y="6228601"/>
            <a:ext cx="639919" cy="5915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sh.fnal.gov/pls/cert/hpi_rpt.html?hid=29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4" y="2634656"/>
            <a:ext cx="7693565" cy="1658439"/>
          </a:xfrm>
        </p:spPr>
        <p:txBody>
          <a:bodyPr/>
          <a:lstStyle/>
          <a:p>
            <a:r>
              <a:rPr lang="en-US" sz="3600" dirty="0"/>
              <a:t>Magnets 302.2.05</a:t>
            </a:r>
            <a:br>
              <a:rPr lang="en-US" sz="3600" dirty="0"/>
            </a:br>
            <a:r>
              <a:rPr lang="en-US" sz="3600" dirty="0"/>
              <a:t>Coil Fabrication at FNAL</a:t>
            </a: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Fred Nobrega - Fermilab</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a:t>
            </a:r>
            <a:r>
              <a:rPr lang="en-US" dirty="0" err="1"/>
              <a:t>Rebaseline</a:t>
            </a:r>
            <a:r>
              <a:rPr lang="en-US" dirty="0"/>
              <a:t> Dir. Rev. – Sep. 27</a:t>
            </a:r>
            <a:r>
              <a:rPr lang="en-US" baseline="30000" dirty="0"/>
              <a:t>th</a:t>
            </a:r>
            <a:r>
              <a:rPr lang="en-US" dirty="0"/>
              <a:t>–29</a:t>
            </a:r>
            <a:r>
              <a:rPr lang="en-US" baseline="30000" dirty="0"/>
              <a:t>th</a:t>
            </a:r>
            <a:r>
              <a:rPr lang="en-US" dirty="0"/>
              <a:t> 2020</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D74B89F-5F2A-4550-B382-DE802C3442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05" y="1922092"/>
            <a:ext cx="4512858" cy="1934838"/>
          </a:xfrm>
          <a:prstGeom prst="rect">
            <a:avLst/>
          </a:prstGeom>
        </p:spPr>
      </p:pic>
      <p:sp>
        <p:nvSpPr>
          <p:cNvPr id="2" name="Title 1">
            <a:extLst>
              <a:ext uri="{FF2B5EF4-FFF2-40B4-BE49-F238E27FC236}">
                <a16:creationId xmlns:a16="http://schemas.microsoft.com/office/drawing/2014/main" id="{7E0BD874-CE62-4CCC-B176-E70892AC624D}"/>
              </a:ext>
            </a:extLst>
          </p:cNvPr>
          <p:cNvSpPr>
            <a:spLocks noGrp="1"/>
          </p:cNvSpPr>
          <p:nvPr>
            <p:ph type="title"/>
          </p:nvPr>
        </p:nvSpPr>
        <p:spPr>
          <a:xfrm>
            <a:off x="612000" y="180000"/>
            <a:ext cx="7488392" cy="720000"/>
          </a:xfrm>
        </p:spPr>
        <p:txBody>
          <a:bodyPr/>
          <a:lstStyle/>
          <a:p>
            <a:r>
              <a:rPr lang="en-US" dirty="0"/>
              <a:t>WBS 302.2.05: Cost and Schedule Performance</a:t>
            </a:r>
          </a:p>
        </p:txBody>
      </p:sp>
      <p:sp>
        <p:nvSpPr>
          <p:cNvPr id="3" name="Content Placeholder 2">
            <a:extLst>
              <a:ext uri="{FF2B5EF4-FFF2-40B4-BE49-F238E27FC236}">
                <a16:creationId xmlns:a16="http://schemas.microsoft.com/office/drawing/2014/main" id="{4817E687-D3ED-4148-B46A-F785CDCC73C5}"/>
              </a:ext>
            </a:extLst>
          </p:cNvPr>
          <p:cNvSpPr>
            <a:spLocks noGrp="1"/>
          </p:cNvSpPr>
          <p:nvPr>
            <p:ph idx="1"/>
          </p:nvPr>
        </p:nvSpPr>
        <p:spPr>
          <a:xfrm>
            <a:off x="73405" y="4027194"/>
            <a:ext cx="4512858" cy="1706062"/>
          </a:xfrm>
        </p:spPr>
        <p:txBody>
          <a:bodyPr>
            <a:normAutofit/>
          </a:bodyPr>
          <a:lstStyle/>
          <a:p>
            <a:r>
              <a:rPr lang="en-US" sz="1800" dirty="0"/>
              <a:t>CPI </a:t>
            </a:r>
          </a:p>
          <a:p>
            <a:pPr lvl="1"/>
            <a:r>
              <a:rPr lang="en-US" sz="1600" dirty="0"/>
              <a:t>Technician labor cost, 40% contract labor.</a:t>
            </a:r>
          </a:p>
          <a:p>
            <a:pPr lvl="1"/>
            <a:r>
              <a:rPr lang="en-US" sz="1600" dirty="0"/>
              <a:t>Core technician crew learning curve.</a:t>
            </a:r>
          </a:p>
          <a:p>
            <a:pPr lvl="1"/>
            <a:r>
              <a:rPr lang="en-US" sz="1600" dirty="0"/>
              <a:t>BoE change in tech labor approved with BCR 285.</a:t>
            </a:r>
          </a:p>
          <a:p>
            <a:pPr lvl="1"/>
            <a:r>
              <a:rPr lang="en-US" sz="1600" dirty="0"/>
              <a:t>Temporary coil production ramp down.</a:t>
            </a:r>
          </a:p>
        </p:txBody>
      </p:sp>
      <p:sp>
        <p:nvSpPr>
          <p:cNvPr id="4" name="Slide Number Placeholder 3">
            <a:extLst>
              <a:ext uri="{FF2B5EF4-FFF2-40B4-BE49-F238E27FC236}">
                <a16:creationId xmlns:a16="http://schemas.microsoft.com/office/drawing/2014/main" id="{09451C99-0B26-44AE-B4ED-BCED2E485A66}"/>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5" name="Footer Placeholder 4">
            <a:extLst>
              <a:ext uri="{FF2B5EF4-FFF2-40B4-BE49-F238E27FC236}">
                <a16:creationId xmlns:a16="http://schemas.microsoft.com/office/drawing/2014/main" id="{91B87CD4-E1F6-4469-85C0-BA6EC6473E8F}"/>
              </a:ext>
            </a:extLst>
          </p:cNvPr>
          <p:cNvSpPr>
            <a:spLocks noGrp="1"/>
          </p:cNvSpPr>
          <p:nvPr>
            <p:ph type="ftr" sz="quarter" idx="3"/>
          </p:nvPr>
        </p:nvSpPr>
        <p:spPr/>
        <p:txBody>
          <a:bodyPr/>
          <a:lstStyle/>
          <a:p>
            <a:r>
              <a:rPr lang="en-US"/>
              <a:t>HL-LHC AUP Rebaseline Dir. Rev. - Sep 27 -29, 2022</a:t>
            </a:r>
            <a:endParaRPr lang="en-GB" dirty="0"/>
          </a:p>
        </p:txBody>
      </p:sp>
      <p:pic>
        <p:nvPicPr>
          <p:cNvPr id="29" name="Picture 28">
            <a:extLst>
              <a:ext uri="{FF2B5EF4-FFF2-40B4-BE49-F238E27FC236}">
                <a16:creationId xmlns:a16="http://schemas.microsoft.com/office/drawing/2014/main" id="{EB501082-17BC-4069-9AA1-30CE2BDEF96B}"/>
              </a:ext>
            </a:extLst>
          </p:cNvPr>
          <p:cNvPicPr>
            <a:picLocks noChangeAspect="1"/>
          </p:cNvPicPr>
          <p:nvPr/>
        </p:nvPicPr>
        <p:blipFill>
          <a:blip r:embed="rId3"/>
          <a:stretch>
            <a:fillRect/>
          </a:stretch>
        </p:blipFill>
        <p:spPr>
          <a:xfrm>
            <a:off x="3059832" y="1194128"/>
            <a:ext cx="2829320" cy="676369"/>
          </a:xfrm>
          <a:prstGeom prst="rect">
            <a:avLst/>
          </a:prstGeom>
        </p:spPr>
      </p:pic>
      <p:pic>
        <p:nvPicPr>
          <p:cNvPr id="21" name="Picture 20">
            <a:extLst>
              <a:ext uri="{FF2B5EF4-FFF2-40B4-BE49-F238E27FC236}">
                <a16:creationId xmlns:a16="http://schemas.microsoft.com/office/drawing/2014/main" id="{2D8CF899-2104-4A60-ADA4-8F0C61AD96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5646" y="1916832"/>
            <a:ext cx="4512858" cy="1931059"/>
          </a:xfrm>
          <a:prstGeom prst="rect">
            <a:avLst/>
          </a:prstGeom>
        </p:spPr>
      </p:pic>
      <p:sp>
        <p:nvSpPr>
          <p:cNvPr id="16" name="Content Placeholder 2">
            <a:extLst>
              <a:ext uri="{FF2B5EF4-FFF2-40B4-BE49-F238E27FC236}">
                <a16:creationId xmlns:a16="http://schemas.microsoft.com/office/drawing/2014/main" id="{5C0F6044-6AE1-44E5-B80C-3E5F7D97ABBA}"/>
              </a:ext>
            </a:extLst>
          </p:cNvPr>
          <p:cNvSpPr txBox="1">
            <a:spLocks/>
          </p:cNvSpPr>
          <p:nvPr/>
        </p:nvSpPr>
        <p:spPr>
          <a:xfrm>
            <a:off x="4679643" y="4023074"/>
            <a:ext cx="4428861" cy="1346023"/>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SPI </a:t>
            </a:r>
          </a:p>
          <a:p>
            <a:pPr lvl="1"/>
            <a:r>
              <a:rPr lang="en-US" sz="1600" dirty="0"/>
              <a:t>Understaffed from technician turnover.</a:t>
            </a:r>
          </a:p>
          <a:p>
            <a:pPr lvl="1"/>
            <a:r>
              <a:rPr lang="en-US" sz="1600" dirty="0"/>
              <a:t>Tight labor market.</a:t>
            </a:r>
          </a:p>
          <a:p>
            <a:pPr lvl="1"/>
            <a:r>
              <a:rPr lang="en-US" sz="1600" dirty="0"/>
              <a:t>Recent hire brings tech crew to full staff.</a:t>
            </a:r>
          </a:p>
          <a:p>
            <a:pPr marL="457200" lvl="1" indent="0">
              <a:buNone/>
            </a:pPr>
            <a:endParaRPr lang="en-US" sz="1600" dirty="0"/>
          </a:p>
        </p:txBody>
      </p:sp>
      <p:sp>
        <p:nvSpPr>
          <p:cNvPr id="17" name="TextBox 16">
            <a:extLst>
              <a:ext uri="{FF2B5EF4-FFF2-40B4-BE49-F238E27FC236}">
                <a16:creationId xmlns:a16="http://schemas.microsoft.com/office/drawing/2014/main" id="{1A79B834-C358-4E00-AEF5-D4E2DA35CC10}"/>
              </a:ext>
            </a:extLst>
          </p:cNvPr>
          <p:cNvSpPr txBox="1"/>
          <p:nvPr/>
        </p:nvSpPr>
        <p:spPr>
          <a:xfrm>
            <a:off x="7308304" y="62172"/>
            <a:ext cx="1800493" cy="369332"/>
          </a:xfrm>
          <a:prstGeom prst="rect">
            <a:avLst/>
          </a:prstGeom>
          <a:solidFill>
            <a:schemeClr val="accent6">
              <a:lumMod val="60000"/>
              <a:lumOff val="40000"/>
            </a:schemeClr>
          </a:solidFill>
        </p:spPr>
        <p:txBody>
          <a:bodyPr wrap="none" rtlCol="0">
            <a:spAutoFit/>
          </a:bodyPr>
          <a:lstStyle/>
          <a:p>
            <a:r>
              <a:rPr lang="en-US" dirty="0"/>
              <a:t>Charge #4 &amp; #8</a:t>
            </a:r>
          </a:p>
        </p:txBody>
      </p:sp>
      <p:sp>
        <p:nvSpPr>
          <p:cNvPr id="18" name="Arrow: Up 17">
            <a:extLst>
              <a:ext uri="{FF2B5EF4-FFF2-40B4-BE49-F238E27FC236}">
                <a16:creationId xmlns:a16="http://schemas.microsoft.com/office/drawing/2014/main" id="{C9EC1BC1-83C5-43A5-9A35-8A1337238AFD}"/>
              </a:ext>
            </a:extLst>
          </p:cNvPr>
          <p:cNvSpPr/>
          <p:nvPr/>
        </p:nvSpPr>
        <p:spPr>
          <a:xfrm rot="1802024">
            <a:off x="2535947" y="2510118"/>
            <a:ext cx="216024" cy="360040"/>
          </a:xfrm>
          <a:prstGeom prst="upArrow">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Arrow: Up 18">
            <a:extLst>
              <a:ext uri="{FF2B5EF4-FFF2-40B4-BE49-F238E27FC236}">
                <a16:creationId xmlns:a16="http://schemas.microsoft.com/office/drawing/2014/main" id="{45B7387C-7860-40B8-A57D-8E73043DDB76}"/>
              </a:ext>
            </a:extLst>
          </p:cNvPr>
          <p:cNvSpPr/>
          <p:nvPr/>
        </p:nvSpPr>
        <p:spPr>
          <a:xfrm rot="5400000">
            <a:off x="145413" y="5410726"/>
            <a:ext cx="216024" cy="360040"/>
          </a:xfrm>
          <a:prstGeom prst="upArrow">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Arrow: Up 21">
            <a:extLst>
              <a:ext uri="{FF2B5EF4-FFF2-40B4-BE49-F238E27FC236}">
                <a16:creationId xmlns:a16="http://schemas.microsoft.com/office/drawing/2014/main" id="{5F326F9D-B51B-4E3A-AA80-CEF307C4C595}"/>
              </a:ext>
            </a:extLst>
          </p:cNvPr>
          <p:cNvSpPr/>
          <p:nvPr/>
        </p:nvSpPr>
        <p:spPr>
          <a:xfrm rot="1802024">
            <a:off x="6231775" y="3139518"/>
            <a:ext cx="216024" cy="36004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Arrow: Up 22">
            <a:extLst>
              <a:ext uri="{FF2B5EF4-FFF2-40B4-BE49-F238E27FC236}">
                <a16:creationId xmlns:a16="http://schemas.microsoft.com/office/drawing/2014/main" id="{AA3CD4E2-63BA-4947-A788-BA6BD44242E2}"/>
              </a:ext>
            </a:extLst>
          </p:cNvPr>
          <p:cNvSpPr/>
          <p:nvPr/>
        </p:nvSpPr>
        <p:spPr>
          <a:xfrm rot="5400000">
            <a:off x="4792404" y="4290965"/>
            <a:ext cx="216024" cy="360040"/>
          </a:xfrm>
          <a:prstGeom prst="up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714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EC65-301D-4B63-BC35-4D172CF9F58D}"/>
              </a:ext>
            </a:extLst>
          </p:cNvPr>
          <p:cNvSpPr>
            <a:spLocks noGrp="1"/>
          </p:cNvSpPr>
          <p:nvPr>
            <p:ph type="title"/>
          </p:nvPr>
        </p:nvSpPr>
        <p:spPr/>
        <p:txBody>
          <a:bodyPr/>
          <a:lstStyle/>
          <a:p>
            <a:r>
              <a:rPr lang="en-US" dirty="0"/>
              <a:t>WBS 302.2.05: May-July Variance</a:t>
            </a:r>
          </a:p>
        </p:txBody>
      </p:sp>
      <p:sp>
        <p:nvSpPr>
          <p:cNvPr id="4" name="Slide Number Placeholder 3">
            <a:extLst>
              <a:ext uri="{FF2B5EF4-FFF2-40B4-BE49-F238E27FC236}">
                <a16:creationId xmlns:a16="http://schemas.microsoft.com/office/drawing/2014/main" id="{2D5DCF93-D900-4035-B4DE-2AD86FB17B1B}"/>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31996FA4-957B-4CBF-AA9C-5055A469D4D9}"/>
              </a:ext>
            </a:extLst>
          </p:cNvPr>
          <p:cNvSpPr>
            <a:spLocks noGrp="1"/>
          </p:cNvSpPr>
          <p:nvPr>
            <p:ph type="ftr" sz="quarter" idx="3"/>
          </p:nvPr>
        </p:nvSpPr>
        <p:spPr/>
        <p:txBody>
          <a:bodyPr/>
          <a:lstStyle/>
          <a:p>
            <a:r>
              <a:rPr lang="en-US"/>
              <a:t>HL-LHC AUP Rebaseline Dir. Rev. - Sep 27 -29, 2022</a:t>
            </a:r>
            <a:endParaRPr lang="en-GB" dirty="0"/>
          </a:p>
        </p:txBody>
      </p:sp>
      <p:sp>
        <p:nvSpPr>
          <p:cNvPr id="7" name="Content Placeholder 6">
            <a:extLst>
              <a:ext uri="{FF2B5EF4-FFF2-40B4-BE49-F238E27FC236}">
                <a16:creationId xmlns:a16="http://schemas.microsoft.com/office/drawing/2014/main" id="{A83DDCFA-0DFC-4CE2-A968-93F45246075B}"/>
              </a:ext>
            </a:extLst>
          </p:cNvPr>
          <p:cNvSpPr>
            <a:spLocks noGrp="1"/>
          </p:cNvSpPr>
          <p:nvPr>
            <p:ph idx="1"/>
          </p:nvPr>
        </p:nvSpPr>
        <p:spPr>
          <a:xfrm>
            <a:off x="766800" y="972008"/>
            <a:ext cx="7920000" cy="1448880"/>
          </a:xfrm>
        </p:spPr>
        <p:txBody>
          <a:bodyPr>
            <a:normAutofit fontScale="92500"/>
          </a:bodyPr>
          <a:lstStyle/>
          <a:p>
            <a:r>
              <a:rPr lang="en-US" sz="1800" dirty="0"/>
              <a:t>Cost Variance:</a:t>
            </a:r>
          </a:p>
          <a:p>
            <a:pPr lvl="1"/>
            <a:r>
              <a:rPr lang="en-US" sz="1400" dirty="0"/>
              <a:t>About 50% of techs are contract labor technicians with lower cost than FNAL techs. The AUP baseline assumed only FNAL techs. Higher technician efficiently coupled with staff shortage contributed to lower labor costs. The technician hiring process for a full-time position continues. </a:t>
            </a:r>
          </a:p>
          <a:p>
            <a:r>
              <a:rPr lang="en-US" sz="1800" dirty="0"/>
              <a:t>Corrective action:</a:t>
            </a:r>
          </a:p>
          <a:p>
            <a:pPr lvl="1"/>
            <a:r>
              <a:rPr lang="en-US" sz="1400" dirty="0"/>
              <a:t>Analyze coil fabrication labor data to revise BoE's and submit BCR. (BCR285 approved 8/22)</a:t>
            </a:r>
          </a:p>
        </p:txBody>
      </p:sp>
      <p:pic>
        <p:nvPicPr>
          <p:cNvPr id="10" name="Picture 9">
            <a:extLst>
              <a:ext uri="{FF2B5EF4-FFF2-40B4-BE49-F238E27FC236}">
                <a16:creationId xmlns:a16="http://schemas.microsoft.com/office/drawing/2014/main" id="{C8551D0C-7CC1-4862-9A60-48276B06C116}"/>
              </a:ext>
            </a:extLst>
          </p:cNvPr>
          <p:cNvPicPr>
            <a:picLocks noChangeAspect="1"/>
          </p:cNvPicPr>
          <p:nvPr/>
        </p:nvPicPr>
        <p:blipFill>
          <a:blip r:embed="rId2"/>
          <a:stretch>
            <a:fillRect/>
          </a:stretch>
        </p:blipFill>
        <p:spPr>
          <a:xfrm>
            <a:off x="61704" y="2834085"/>
            <a:ext cx="9046800" cy="1051119"/>
          </a:xfrm>
          <a:prstGeom prst="rect">
            <a:avLst/>
          </a:prstGeom>
          <a:ln w="28575">
            <a:solidFill>
              <a:schemeClr val="tx1"/>
            </a:solidFill>
          </a:ln>
        </p:spPr>
      </p:pic>
      <p:pic>
        <p:nvPicPr>
          <p:cNvPr id="8" name="Picture 7">
            <a:extLst>
              <a:ext uri="{FF2B5EF4-FFF2-40B4-BE49-F238E27FC236}">
                <a16:creationId xmlns:a16="http://schemas.microsoft.com/office/drawing/2014/main" id="{65C5B8FB-3906-4A24-BE0C-ECF292045B36}"/>
              </a:ext>
            </a:extLst>
          </p:cNvPr>
          <p:cNvPicPr>
            <a:picLocks noChangeAspect="1"/>
          </p:cNvPicPr>
          <p:nvPr/>
        </p:nvPicPr>
        <p:blipFill>
          <a:blip r:embed="rId3"/>
          <a:stretch>
            <a:fillRect/>
          </a:stretch>
        </p:blipFill>
        <p:spPr>
          <a:xfrm>
            <a:off x="61704" y="4038788"/>
            <a:ext cx="9046800" cy="1041100"/>
          </a:xfrm>
          <a:prstGeom prst="rect">
            <a:avLst/>
          </a:prstGeom>
          <a:ln w="28575">
            <a:solidFill>
              <a:schemeClr val="tx1"/>
            </a:solidFill>
          </a:ln>
        </p:spPr>
      </p:pic>
      <p:pic>
        <p:nvPicPr>
          <p:cNvPr id="9" name="Picture 8">
            <a:extLst>
              <a:ext uri="{FF2B5EF4-FFF2-40B4-BE49-F238E27FC236}">
                <a16:creationId xmlns:a16="http://schemas.microsoft.com/office/drawing/2014/main" id="{59720989-8A7E-4CBD-8D04-093BC868A36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452" y="5213206"/>
            <a:ext cx="9029052" cy="1024106"/>
          </a:xfrm>
          <a:prstGeom prst="rect">
            <a:avLst/>
          </a:prstGeom>
          <a:ln w="28575">
            <a:solidFill>
              <a:schemeClr val="tx1"/>
            </a:solidFill>
          </a:ln>
        </p:spPr>
      </p:pic>
      <p:pic>
        <p:nvPicPr>
          <p:cNvPr id="14" name="Picture 13">
            <a:extLst>
              <a:ext uri="{FF2B5EF4-FFF2-40B4-BE49-F238E27FC236}">
                <a16:creationId xmlns:a16="http://schemas.microsoft.com/office/drawing/2014/main" id="{FEFA970A-EEB1-42CA-A7ED-B7801778DEF8}"/>
              </a:ext>
            </a:extLst>
          </p:cNvPr>
          <p:cNvPicPr>
            <a:picLocks noChangeAspect="1"/>
          </p:cNvPicPr>
          <p:nvPr/>
        </p:nvPicPr>
        <p:blipFill>
          <a:blip r:embed="rId5"/>
          <a:stretch>
            <a:fillRect/>
          </a:stretch>
        </p:blipFill>
        <p:spPr>
          <a:xfrm>
            <a:off x="33754" y="2588502"/>
            <a:ext cx="7973538" cy="209579"/>
          </a:xfrm>
          <a:prstGeom prst="rect">
            <a:avLst/>
          </a:prstGeom>
        </p:spPr>
      </p:pic>
      <p:sp>
        <p:nvSpPr>
          <p:cNvPr id="15" name="TextBox 14">
            <a:extLst>
              <a:ext uri="{FF2B5EF4-FFF2-40B4-BE49-F238E27FC236}">
                <a16:creationId xmlns:a16="http://schemas.microsoft.com/office/drawing/2014/main" id="{3797CA3E-F2E1-4D01-8CC3-BC4E54F4334A}"/>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
        <p:nvSpPr>
          <p:cNvPr id="16" name="TextBox 15">
            <a:extLst>
              <a:ext uri="{FF2B5EF4-FFF2-40B4-BE49-F238E27FC236}">
                <a16:creationId xmlns:a16="http://schemas.microsoft.com/office/drawing/2014/main" id="{B5017D4C-8C9B-4988-8BCC-90B4D6CA7A3D}"/>
              </a:ext>
            </a:extLst>
          </p:cNvPr>
          <p:cNvSpPr txBox="1"/>
          <p:nvPr/>
        </p:nvSpPr>
        <p:spPr>
          <a:xfrm>
            <a:off x="617831" y="3661512"/>
            <a:ext cx="691215" cy="230832"/>
          </a:xfrm>
          <a:prstGeom prst="rect">
            <a:avLst/>
          </a:prstGeom>
          <a:noFill/>
        </p:spPr>
        <p:txBody>
          <a:bodyPr wrap="none" rtlCol="0">
            <a:spAutoFit/>
          </a:bodyPr>
          <a:lstStyle/>
          <a:p>
            <a:r>
              <a:rPr lang="en-US" sz="900" dirty="0"/>
              <a:t>May 2022</a:t>
            </a:r>
          </a:p>
        </p:txBody>
      </p:sp>
      <p:sp>
        <p:nvSpPr>
          <p:cNvPr id="17" name="TextBox 16">
            <a:extLst>
              <a:ext uri="{FF2B5EF4-FFF2-40B4-BE49-F238E27FC236}">
                <a16:creationId xmlns:a16="http://schemas.microsoft.com/office/drawing/2014/main" id="{4CC71E15-BC13-4F4D-8B38-279FC2E81DD5}"/>
              </a:ext>
            </a:extLst>
          </p:cNvPr>
          <p:cNvSpPr txBox="1"/>
          <p:nvPr/>
        </p:nvSpPr>
        <p:spPr>
          <a:xfrm>
            <a:off x="605273" y="4863336"/>
            <a:ext cx="723275" cy="230832"/>
          </a:xfrm>
          <a:prstGeom prst="rect">
            <a:avLst/>
          </a:prstGeom>
          <a:noFill/>
        </p:spPr>
        <p:txBody>
          <a:bodyPr wrap="none" rtlCol="0">
            <a:spAutoFit/>
          </a:bodyPr>
          <a:lstStyle/>
          <a:p>
            <a:r>
              <a:rPr lang="en-US" sz="900" dirty="0"/>
              <a:t>June 2022</a:t>
            </a:r>
          </a:p>
        </p:txBody>
      </p:sp>
      <p:sp>
        <p:nvSpPr>
          <p:cNvPr id="18" name="TextBox 17">
            <a:extLst>
              <a:ext uri="{FF2B5EF4-FFF2-40B4-BE49-F238E27FC236}">
                <a16:creationId xmlns:a16="http://schemas.microsoft.com/office/drawing/2014/main" id="{6164BEF8-7B30-44A3-93A3-409E499FE98A}"/>
              </a:ext>
            </a:extLst>
          </p:cNvPr>
          <p:cNvSpPr txBox="1"/>
          <p:nvPr/>
        </p:nvSpPr>
        <p:spPr>
          <a:xfrm>
            <a:off x="588239" y="6026446"/>
            <a:ext cx="678391" cy="230832"/>
          </a:xfrm>
          <a:prstGeom prst="rect">
            <a:avLst/>
          </a:prstGeom>
          <a:noFill/>
        </p:spPr>
        <p:txBody>
          <a:bodyPr wrap="none" rtlCol="0">
            <a:spAutoFit/>
          </a:bodyPr>
          <a:lstStyle/>
          <a:p>
            <a:r>
              <a:rPr lang="en-US" sz="900" dirty="0"/>
              <a:t>July 2022</a:t>
            </a:r>
          </a:p>
        </p:txBody>
      </p:sp>
    </p:spTree>
    <p:extLst>
      <p:ext uri="{BB962C8B-B14F-4D97-AF65-F5344CB8AC3E}">
        <p14:creationId xmlns:p14="http://schemas.microsoft.com/office/powerpoint/2010/main" val="49147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18B0-3E0C-40E5-9FA4-D5885608404D}"/>
              </a:ext>
            </a:extLst>
          </p:cNvPr>
          <p:cNvSpPr>
            <a:spLocks noGrp="1"/>
          </p:cNvSpPr>
          <p:nvPr>
            <p:ph type="title"/>
          </p:nvPr>
        </p:nvSpPr>
        <p:spPr/>
        <p:txBody>
          <a:bodyPr/>
          <a:lstStyle/>
          <a:p>
            <a:r>
              <a:rPr lang="en-US" dirty="0"/>
              <a:t>WBS 302.2.05: Estimate at Completion</a:t>
            </a:r>
          </a:p>
        </p:txBody>
      </p:sp>
      <p:sp>
        <p:nvSpPr>
          <p:cNvPr id="3" name="Content Placeholder 2">
            <a:extLst>
              <a:ext uri="{FF2B5EF4-FFF2-40B4-BE49-F238E27FC236}">
                <a16:creationId xmlns:a16="http://schemas.microsoft.com/office/drawing/2014/main" id="{44EF47B4-4D53-4AD9-895E-3783B7CF46E6}"/>
              </a:ext>
            </a:extLst>
          </p:cNvPr>
          <p:cNvSpPr>
            <a:spLocks noGrp="1"/>
          </p:cNvSpPr>
          <p:nvPr>
            <p:ph idx="1"/>
          </p:nvPr>
        </p:nvSpPr>
        <p:spPr>
          <a:xfrm>
            <a:off x="612000" y="1988840"/>
            <a:ext cx="7920000" cy="4137323"/>
          </a:xfrm>
        </p:spPr>
        <p:txBody>
          <a:bodyPr>
            <a:normAutofit/>
          </a:bodyPr>
          <a:lstStyle/>
          <a:p>
            <a:r>
              <a:rPr lang="en-US" sz="2400" dirty="0"/>
              <a:t>Estimate at completion is $10.5M</a:t>
            </a:r>
          </a:p>
          <a:p>
            <a:r>
              <a:rPr lang="en-US" sz="2400" dirty="0"/>
              <a:t>Variance at completion driven by:</a:t>
            </a:r>
          </a:p>
          <a:p>
            <a:pPr lvl="1"/>
            <a:r>
              <a:rPr lang="en-US" sz="2000" dirty="0"/>
              <a:t>Low contract technician labor costs. </a:t>
            </a:r>
          </a:p>
          <a:p>
            <a:pPr lvl="1"/>
            <a:r>
              <a:rPr lang="en-US" sz="2000" dirty="0"/>
              <a:t>Coil fabrication learning curve.</a:t>
            </a:r>
          </a:p>
          <a:p>
            <a:r>
              <a:rPr lang="en-US" sz="2400" dirty="0"/>
              <a:t>Manual EAC adjustments:</a:t>
            </a:r>
          </a:p>
          <a:p>
            <a:pPr lvl="1"/>
            <a:r>
              <a:rPr lang="en-US" sz="2000" dirty="0"/>
              <a:t>Cost to characterize the possible power lead degradation of coil QXFA121 (on hold).</a:t>
            </a:r>
          </a:p>
          <a:p>
            <a:pPr lvl="1"/>
            <a:r>
              <a:rPr lang="en-US" sz="2000" dirty="0">
                <a:solidFill>
                  <a:schemeClr val="tx1">
                    <a:lumMod val="65000"/>
                    <a:lumOff val="35000"/>
                  </a:schemeClr>
                </a:solidFill>
                <a:latin typeface="Arial" panose="020B0604020202020204" pitchFamily="34" charset="0"/>
              </a:rPr>
              <a:t>Additional LOE to account for the difference in completion of work between the working schedule and the PMB schedule.</a:t>
            </a:r>
            <a:endParaRPr lang="en-US" sz="20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EB4D3E97-23CC-464E-B91C-8435835DA488}"/>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E7C979C5-D898-4AD0-9A01-1F975CC45122}"/>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5">
            <a:extLst>
              <a:ext uri="{FF2B5EF4-FFF2-40B4-BE49-F238E27FC236}">
                <a16:creationId xmlns:a16="http://schemas.microsoft.com/office/drawing/2014/main" id="{A076D9B3-1F9F-459A-82AE-429A82000377}"/>
              </a:ext>
            </a:extLst>
          </p:cNvPr>
          <p:cNvPicPr>
            <a:picLocks noChangeAspect="1"/>
          </p:cNvPicPr>
          <p:nvPr/>
        </p:nvPicPr>
        <p:blipFill>
          <a:blip r:embed="rId2"/>
          <a:stretch>
            <a:fillRect/>
          </a:stretch>
        </p:blipFill>
        <p:spPr>
          <a:xfrm>
            <a:off x="612000" y="1219200"/>
            <a:ext cx="3399829" cy="595402"/>
          </a:xfrm>
          <a:prstGeom prst="rect">
            <a:avLst/>
          </a:prstGeom>
        </p:spPr>
      </p:pic>
      <p:sp>
        <p:nvSpPr>
          <p:cNvPr id="7" name="TextBox 6">
            <a:extLst>
              <a:ext uri="{FF2B5EF4-FFF2-40B4-BE49-F238E27FC236}">
                <a16:creationId xmlns:a16="http://schemas.microsoft.com/office/drawing/2014/main" id="{BD3F396D-D02F-4925-B6AB-A77AC1E471B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92958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8F6FE-F90C-4FCD-A367-F966FC80CCA7}"/>
              </a:ext>
            </a:extLst>
          </p:cNvPr>
          <p:cNvSpPr>
            <a:spLocks noGrp="1"/>
          </p:cNvSpPr>
          <p:nvPr>
            <p:ph type="title"/>
          </p:nvPr>
        </p:nvSpPr>
        <p:spPr/>
        <p:txBody>
          <a:bodyPr/>
          <a:lstStyle/>
          <a:p>
            <a:r>
              <a:rPr lang="en-US" dirty="0"/>
              <a:t>WBS 302.2.05: QA/QC</a:t>
            </a:r>
          </a:p>
        </p:txBody>
      </p:sp>
      <p:sp>
        <p:nvSpPr>
          <p:cNvPr id="3" name="Content Placeholder 2">
            <a:extLst>
              <a:ext uri="{FF2B5EF4-FFF2-40B4-BE49-F238E27FC236}">
                <a16:creationId xmlns:a16="http://schemas.microsoft.com/office/drawing/2014/main" id="{2332FB11-CB1B-4799-B6C6-4BC760497070}"/>
              </a:ext>
            </a:extLst>
          </p:cNvPr>
          <p:cNvSpPr>
            <a:spLocks noGrp="1"/>
          </p:cNvSpPr>
          <p:nvPr>
            <p:ph idx="1"/>
          </p:nvPr>
        </p:nvSpPr>
        <p:spPr/>
        <p:txBody>
          <a:bodyPr/>
          <a:lstStyle/>
          <a:p>
            <a:r>
              <a:rPr lang="en-US" sz="2400" dirty="0"/>
              <a:t>AUP Quality Assurance Plan, </a:t>
            </a:r>
            <a:r>
              <a:rPr lang="en-US" sz="2000" dirty="0"/>
              <a:t>US-HiLumi-doc-80</a:t>
            </a:r>
          </a:p>
          <a:p>
            <a:pPr lvl="1"/>
            <a:r>
              <a:rPr lang="en-US" sz="2000" dirty="0"/>
              <a:t>Manufacturing &amp; Inspection Plan (MIP) submitted to CERN.</a:t>
            </a:r>
          </a:p>
          <a:p>
            <a:pPr lvl="1"/>
            <a:r>
              <a:rPr lang="en-US" sz="2000" dirty="0"/>
              <a:t>The coil QA plan is described in the Series Coil Production Specification, US-HiLumi-doc-2986</a:t>
            </a:r>
            <a:endParaRPr lang="en-US" sz="2000" dirty="0">
              <a:solidFill>
                <a:schemeClr val="accent4"/>
              </a:solidFill>
            </a:endParaRPr>
          </a:p>
          <a:p>
            <a:pPr lvl="1"/>
            <a:r>
              <a:rPr lang="en-US" sz="2000" dirty="0"/>
              <a:t>Travelers (work plan) with in-process electrical checks.</a:t>
            </a:r>
          </a:p>
          <a:p>
            <a:pPr lvl="2"/>
            <a:r>
              <a:rPr lang="en-US" sz="1600" dirty="0"/>
              <a:t>Coil Interface Traveler (coil fab at FNAL</a:t>
            </a:r>
            <a:r>
              <a:rPr lang="en-US" sz="1600" dirty="0">
                <a:sym typeface="Wingdings" panose="05000000000000000000" pitchFamily="2" charset="2"/>
              </a:rPr>
              <a:t> magnet </a:t>
            </a:r>
            <a:r>
              <a:rPr lang="en-US" sz="1600" dirty="0" err="1">
                <a:sym typeface="Wingdings" panose="05000000000000000000" pitchFamily="2" charset="2"/>
              </a:rPr>
              <a:t>assy</a:t>
            </a:r>
            <a:r>
              <a:rPr lang="en-US" sz="1600" dirty="0">
                <a:sym typeface="Wingdings" panose="05000000000000000000" pitchFamily="2" charset="2"/>
              </a:rPr>
              <a:t> at LBNL)</a:t>
            </a:r>
            <a:endParaRPr lang="en-US" sz="1600" dirty="0"/>
          </a:p>
          <a:p>
            <a:pPr lvl="1"/>
            <a:r>
              <a:rPr lang="en-US" sz="2000" dirty="0"/>
              <a:t>Coil electrical QA/QC plan, US-HiLumi-doc-521</a:t>
            </a:r>
          </a:p>
          <a:p>
            <a:pPr lvl="1"/>
            <a:r>
              <a:rPr lang="en-US" sz="2000" dirty="0"/>
              <a:t>CMM - Coil size measurements.</a:t>
            </a:r>
          </a:p>
          <a:p>
            <a:pPr lvl="1"/>
            <a:r>
              <a:rPr lang="en-US" sz="2000" dirty="0"/>
              <a:t>Data is saved to CERN Manufacturing &amp; Test Folders (MTFs).</a:t>
            </a:r>
          </a:p>
          <a:p>
            <a:endParaRPr lang="en-US" dirty="0"/>
          </a:p>
          <a:p>
            <a:endParaRPr lang="en-US" dirty="0"/>
          </a:p>
        </p:txBody>
      </p:sp>
      <p:sp>
        <p:nvSpPr>
          <p:cNvPr id="4" name="Slide Number Placeholder 3">
            <a:extLst>
              <a:ext uri="{FF2B5EF4-FFF2-40B4-BE49-F238E27FC236}">
                <a16:creationId xmlns:a16="http://schemas.microsoft.com/office/drawing/2014/main" id="{DF47B003-253A-4A8F-BB6A-2344A491A925}"/>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EBCDEC79-9FC1-4ECA-AC34-62D657D2A3C0}"/>
              </a:ext>
            </a:extLst>
          </p:cNvPr>
          <p:cNvSpPr>
            <a:spLocks noGrp="1"/>
          </p:cNvSpPr>
          <p:nvPr>
            <p:ph type="ftr" sz="quarter" idx="3"/>
          </p:nvPr>
        </p:nvSpPr>
        <p:spPr/>
        <p:txBody>
          <a:bodyPr/>
          <a:lstStyle/>
          <a:p>
            <a:r>
              <a:rPr lang="en-US"/>
              <a:t>HL-LHC AUP Rebaseline Dir. Rev. - Sep 27 -29, 2022</a:t>
            </a:r>
            <a:endParaRPr lang="en-GB" dirty="0"/>
          </a:p>
        </p:txBody>
      </p:sp>
      <p:sp>
        <p:nvSpPr>
          <p:cNvPr id="6" name="TextBox 5">
            <a:extLst>
              <a:ext uri="{FF2B5EF4-FFF2-40B4-BE49-F238E27FC236}">
                <a16:creationId xmlns:a16="http://schemas.microsoft.com/office/drawing/2014/main" id="{E04A3EC9-6485-4367-B709-D68724909FEE}"/>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92766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9AE4-F7EB-4F3F-A956-1BBE1C5E93FC}"/>
              </a:ext>
            </a:extLst>
          </p:cNvPr>
          <p:cNvSpPr>
            <a:spLocks noGrp="1"/>
          </p:cNvSpPr>
          <p:nvPr>
            <p:ph type="title"/>
          </p:nvPr>
        </p:nvSpPr>
        <p:spPr/>
        <p:txBody>
          <a:bodyPr/>
          <a:lstStyle/>
          <a:p>
            <a:r>
              <a:rPr lang="en-US" dirty="0"/>
              <a:t>WBS 302.2.05: QA/QC</a:t>
            </a:r>
          </a:p>
        </p:txBody>
      </p:sp>
      <p:sp>
        <p:nvSpPr>
          <p:cNvPr id="3" name="Content Placeholder 2">
            <a:extLst>
              <a:ext uri="{FF2B5EF4-FFF2-40B4-BE49-F238E27FC236}">
                <a16:creationId xmlns:a16="http://schemas.microsoft.com/office/drawing/2014/main" id="{30A8560A-AC63-48D1-8F6C-8616D9ED5402}"/>
              </a:ext>
            </a:extLst>
          </p:cNvPr>
          <p:cNvSpPr>
            <a:spLocks noGrp="1"/>
          </p:cNvSpPr>
          <p:nvPr>
            <p:ph idx="1"/>
          </p:nvPr>
        </p:nvSpPr>
        <p:spPr>
          <a:xfrm>
            <a:off x="395536" y="900000"/>
            <a:ext cx="5184576" cy="5337312"/>
          </a:xfrm>
        </p:spPr>
        <p:txBody>
          <a:bodyPr>
            <a:normAutofit fontScale="62500" lnSpcReduction="20000"/>
          </a:bodyPr>
          <a:lstStyle/>
          <a:p>
            <a:r>
              <a:rPr lang="en-US" sz="2400" dirty="0">
                <a:solidFill>
                  <a:schemeClr val="accent3"/>
                </a:solidFill>
              </a:rPr>
              <a:t>Rejected Coils</a:t>
            </a:r>
            <a:r>
              <a:rPr lang="en-US" sz="2400" dirty="0"/>
              <a:t>:</a:t>
            </a:r>
          </a:p>
          <a:p>
            <a:endParaRPr lang="en-US" sz="2400" dirty="0"/>
          </a:p>
          <a:p>
            <a:pPr lvl="1"/>
            <a:r>
              <a:rPr lang="en-US" sz="2000" dirty="0"/>
              <a:t>Coil 108 – electrical issue found after reaction.</a:t>
            </a:r>
          </a:p>
          <a:p>
            <a:pPr lvl="2">
              <a:spcBef>
                <a:spcPts val="300"/>
              </a:spcBef>
            </a:pPr>
            <a:r>
              <a:rPr lang="en-US" sz="1600" dirty="0"/>
              <a:t>Cause: Possible cause is excess CTD-101 binder that pyrolyze and became conductive.</a:t>
            </a:r>
          </a:p>
          <a:p>
            <a:pPr lvl="2">
              <a:spcBef>
                <a:spcPts val="300"/>
              </a:spcBef>
            </a:pPr>
            <a:r>
              <a:rPr lang="en-US" sz="1600" dirty="0"/>
              <a:t>Corrective action: revise application process of CTD-101 binder – Apply binder from the midplane up to the 3 turn from the pole.</a:t>
            </a:r>
          </a:p>
          <a:p>
            <a:pPr lvl="2">
              <a:spcBef>
                <a:spcPts val="300"/>
              </a:spcBef>
            </a:pPr>
            <a:r>
              <a:rPr lang="en-US" sz="1600" dirty="0"/>
              <a:t>Coil was epoxy impregnated and used for coil various studies.</a:t>
            </a:r>
          </a:p>
          <a:p>
            <a:pPr lvl="2">
              <a:spcBef>
                <a:spcPts val="300"/>
              </a:spcBef>
            </a:pPr>
            <a:endParaRPr lang="en-US" sz="1600" dirty="0"/>
          </a:p>
          <a:p>
            <a:pPr lvl="1">
              <a:spcBef>
                <a:spcPts val="600"/>
              </a:spcBef>
            </a:pPr>
            <a:r>
              <a:rPr lang="en-US" sz="2000" dirty="0"/>
              <a:t>Coil 118 – cable damaged during coil winding.</a:t>
            </a:r>
          </a:p>
          <a:p>
            <a:pPr lvl="2">
              <a:spcBef>
                <a:spcPts val="300"/>
              </a:spcBef>
            </a:pPr>
            <a:r>
              <a:rPr lang="en-US" sz="1600" dirty="0"/>
              <a:t>Cause: Selva winding machine boom height was in wrong position.</a:t>
            </a:r>
          </a:p>
          <a:p>
            <a:pPr lvl="2">
              <a:spcBef>
                <a:spcPts val="300"/>
              </a:spcBef>
            </a:pPr>
            <a:r>
              <a:rPr lang="en-US" sz="1600" dirty="0"/>
              <a:t>Corrective action: revised process – added steps in traveler to inspect location of boom prior to each layer of coil winding.</a:t>
            </a:r>
          </a:p>
          <a:p>
            <a:pPr lvl="2">
              <a:spcBef>
                <a:spcPts val="300"/>
              </a:spcBef>
            </a:pPr>
            <a:r>
              <a:rPr lang="en-US" sz="1600" dirty="0"/>
              <a:t>Coil dismantled; coil parts recovered.</a:t>
            </a:r>
          </a:p>
          <a:p>
            <a:pPr lvl="2">
              <a:spcBef>
                <a:spcPts val="300"/>
              </a:spcBef>
            </a:pPr>
            <a:endParaRPr lang="en-US" sz="1600" dirty="0"/>
          </a:p>
          <a:p>
            <a:pPr lvl="1">
              <a:spcBef>
                <a:spcPts val="600"/>
              </a:spcBef>
            </a:pPr>
            <a:r>
              <a:rPr lang="en-US" sz="2000" dirty="0"/>
              <a:t>Coil 120 – unexpected high cable tension during winding setup.</a:t>
            </a:r>
          </a:p>
          <a:p>
            <a:pPr lvl="2">
              <a:spcBef>
                <a:spcPts val="300"/>
              </a:spcBef>
            </a:pPr>
            <a:r>
              <a:rPr lang="en-US" sz="1600" dirty="0"/>
              <a:t>Cause: Selva cable tensioner program and control parameter settings were coarse.</a:t>
            </a:r>
          </a:p>
          <a:p>
            <a:pPr lvl="2">
              <a:spcBef>
                <a:spcPts val="300"/>
              </a:spcBef>
            </a:pPr>
            <a:r>
              <a:rPr lang="en-US" sz="1600" dirty="0"/>
              <a:t>Corrective action: program and controls fine tuned and updated. Use the cable assigned to coil 120b to recommission the Selva coil winder.  Later developed a tensioner issue that permanently damaged the cable. </a:t>
            </a:r>
          </a:p>
          <a:p>
            <a:pPr lvl="2">
              <a:spcBef>
                <a:spcPts val="300"/>
              </a:spcBef>
            </a:pPr>
            <a:r>
              <a:rPr lang="en-US" sz="1600" dirty="0"/>
              <a:t>Final disposition: </a:t>
            </a:r>
            <a:r>
              <a:rPr lang="en-US" sz="1600" u="sng" dirty="0"/>
              <a:t>Selva winder removed from project. Elevated rotating table from backup winder to primary coil winder.</a:t>
            </a:r>
          </a:p>
          <a:p>
            <a:pPr lvl="2">
              <a:spcBef>
                <a:spcPts val="300"/>
              </a:spcBef>
            </a:pPr>
            <a:endParaRPr lang="en-US" sz="2600" u="sng" dirty="0"/>
          </a:p>
          <a:p>
            <a:pPr lvl="1"/>
            <a:r>
              <a:rPr lang="en-US" sz="2000" dirty="0"/>
              <a:t>Coil 138 – incomplete epoxy impregnation.</a:t>
            </a:r>
          </a:p>
          <a:p>
            <a:pPr lvl="2">
              <a:spcBef>
                <a:spcPts val="300"/>
              </a:spcBef>
            </a:pPr>
            <a:r>
              <a:rPr lang="en-US" sz="1600" dirty="0"/>
              <a:t>Cause: </a:t>
            </a:r>
            <a:r>
              <a:rPr lang="en-US" sz="1400" dirty="0"/>
              <a:t>Excess RTV formed a seal between the LE plate port and the mandrel effectively sealing the tooling closed.</a:t>
            </a:r>
            <a:endParaRPr lang="en-US" sz="1600" dirty="0"/>
          </a:p>
          <a:p>
            <a:pPr lvl="2">
              <a:spcBef>
                <a:spcPts val="300"/>
              </a:spcBef>
            </a:pPr>
            <a:r>
              <a:rPr lang="en-US" sz="1600" dirty="0"/>
              <a:t>Corrective action: </a:t>
            </a:r>
            <a:r>
              <a:rPr lang="en-US" sz="1400" dirty="0"/>
              <a:t>Machine 0.5"W x .13"D vertical slot in the mandrel to prevent excess RTV from forming a seal between the LE plate and mandrel. </a:t>
            </a:r>
            <a:endParaRPr lang="en-US" sz="1600" dirty="0"/>
          </a:p>
          <a:p>
            <a:pPr lvl="2">
              <a:spcBef>
                <a:spcPts val="300"/>
              </a:spcBef>
            </a:pPr>
            <a:r>
              <a:rPr lang="en-US" sz="1600" dirty="0"/>
              <a:t>Final disposition: </a:t>
            </a:r>
            <a:r>
              <a:rPr lang="en-US" sz="1400" dirty="0"/>
              <a:t>Processes coil to include CMM and final electrical measurements and tests. Storage. </a:t>
            </a:r>
            <a:endParaRPr lang="en-US" sz="2600" u="sng" dirty="0"/>
          </a:p>
        </p:txBody>
      </p:sp>
      <p:sp>
        <p:nvSpPr>
          <p:cNvPr id="4" name="Slide Number Placeholder 3">
            <a:extLst>
              <a:ext uri="{FF2B5EF4-FFF2-40B4-BE49-F238E27FC236}">
                <a16:creationId xmlns:a16="http://schemas.microsoft.com/office/drawing/2014/main" id="{5C0505EF-384B-4902-BFB2-DF9D1FD4D5AC}"/>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BE7DB00A-2678-42B8-B304-614B26A986EB}"/>
              </a:ext>
            </a:extLst>
          </p:cNvPr>
          <p:cNvSpPr>
            <a:spLocks noGrp="1"/>
          </p:cNvSpPr>
          <p:nvPr>
            <p:ph type="ftr" sz="quarter" idx="3"/>
          </p:nvPr>
        </p:nvSpPr>
        <p:spPr/>
        <p:txBody>
          <a:bodyPr/>
          <a:lstStyle/>
          <a:p>
            <a:r>
              <a:rPr lang="en-US"/>
              <a:t>HL-LHC AUP Rebaseline Dir. Rev. - Sep 27 -29, 2022</a:t>
            </a:r>
            <a:endParaRPr lang="en-GB" dirty="0"/>
          </a:p>
        </p:txBody>
      </p:sp>
      <p:sp>
        <p:nvSpPr>
          <p:cNvPr id="6" name="TextBox 5">
            <a:extLst>
              <a:ext uri="{FF2B5EF4-FFF2-40B4-BE49-F238E27FC236}">
                <a16:creationId xmlns:a16="http://schemas.microsoft.com/office/drawing/2014/main" id="{8745499E-8969-46EB-A6F5-17A2D5CB5FE4}"/>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8" name="Picture 7" descr="A person standing in a factory&#10;&#10;Description automatically generated with low confidence">
            <a:extLst>
              <a:ext uri="{FF2B5EF4-FFF2-40B4-BE49-F238E27FC236}">
                <a16:creationId xmlns:a16="http://schemas.microsoft.com/office/drawing/2014/main" id="{C80496DD-8196-41C5-B671-86D6031879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24128" y="3850860"/>
            <a:ext cx="3291840" cy="2098420"/>
          </a:xfrm>
          <a:prstGeom prst="rect">
            <a:avLst/>
          </a:prstGeom>
        </p:spPr>
      </p:pic>
      <p:pic>
        <p:nvPicPr>
          <p:cNvPr id="10" name="Picture 9">
            <a:extLst>
              <a:ext uri="{FF2B5EF4-FFF2-40B4-BE49-F238E27FC236}">
                <a16:creationId xmlns:a16="http://schemas.microsoft.com/office/drawing/2014/main" id="{EE90A80A-3157-4D4C-BD31-4DEC245275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24128" y="1332048"/>
            <a:ext cx="3291039" cy="2312976"/>
          </a:xfrm>
          <a:prstGeom prst="rect">
            <a:avLst/>
          </a:prstGeom>
        </p:spPr>
      </p:pic>
      <p:sp>
        <p:nvSpPr>
          <p:cNvPr id="11" name="TextBox 10">
            <a:extLst>
              <a:ext uri="{FF2B5EF4-FFF2-40B4-BE49-F238E27FC236}">
                <a16:creationId xmlns:a16="http://schemas.microsoft.com/office/drawing/2014/main" id="{D1DE15A1-3E00-4C04-B4FE-76FCD8111158}"/>
              </a:ext>
            </a:extLst>
          </p:cNvPr>
          <p:cNvSpPr txBox="1"/>
          <p:nvPr/>
        </p:nvSpPr>
        <p:spPr>
          <a:xfrm>
            <a:off x="5723327" y="5949280"/>
            <a:ext cx="3291839" cy="230832"/>
          </a:xfrm>
          <a:prstGeom prst="rect">
            <a:avLst/>
          </a:prstGeom>
          <a:solidFill>
            <a:schemeClr val="bg1"/>
          </a:solidFill>
        </p:spPr>
        <p:txBody>
          <a:bodyPr wrap="square" rtlCol="0">
            <a:spAutoFit/>
          </a:bodyPr>
          <a:lstStyle/>
          <a:p>
            <a:pPr algn="ctr"/>
            <a:r>
              <a:rPr lang="en-US" sz="900" dirty="0">
                <a:solidFill>
                  <a:schemeClr val="tx1">
                    <a:lumMod val="65000"/>
                    <a:lumOff val="35000"/>
                  </a:schemeClr>
                </a:solidFill>
              </a:rPr>
              <a:t>Backup winding table with new coil mandrel support system.</a:t>
            </a:r>
          </a:p>
        </p:txBody>
      </p:sp>
      <p:sp>
        <p:nvSpPr>
          <p:cNvPr id="12" name="TextBox 11">
            <a:extLst>
              <a:ext uri="{FF2B5EF4-FFF2-40B4-BE49-F238E27FC236}">
                <a16:creationId xmlns:a16="http://schemas.microsoft.com/office/drawing/2014/main" id="{DC4E7C39-45D3-418A-B8C1-8C4DC1CA661F}"/>
              </a:ext>
            </a:extLst>
          </p:cNvPr>
          <p:cNvSpPr txBox="1"/>
          <p:nvPr/>
        </p:nvSpPr>
        <p:spPr>
          <a:xfrm>
            <a:off x="5724128" y="3622078"/>
            <a:ext cx="3291038" cy="230832"/>
          </a:xfrm>
          <a:prstGeom prst="rect">
            <a:avLst/>
          </a:prstGeom>
          <a:solidFill>
            <a:schemeClr val="bg1"/>
          </a:solidFill>
        </p:spPr>
        <p:txBody>
          <a:bodyPr wrap="square" rtlCol="0">
            <a:spAutoFit/>
          </a:bodyPr>
          <a:lstStyle/>
          <a:p>
            <a:pPr algn="ctr"/>
            <a:r>
              <a:rPr lang="en-US" sz="900" dirty="0">
                <a:solidFill>
                  <a:schemeClr val="tx1">
                    <a:lumMod val="65000"/>
                    <a:lumOff val="35000"/>
                  </a:schemeClr>
                </a:solidFill>
              </a:rPr>
              <a:t>Selva </a:t>
            </a:r>
            <a:r>
              <a:rPr lang="en-US" sz="900" dirty="0" err="1">
                <a:solidFill>
                  <a:schemeClr val="tx1">
                    <a:lumMod val="65000"/>
                    <a:lumOff val="35000"/>
                  </a:schemeClr>
                </a:solidFill>
              </a:rPr>
              <a:t>Spirex</a:t>
            </a:r>
            <a:r>
              <a:rPr lang="en-US" sz="900" dirty="0">
                <a:solidFill>
                  <a:schemeClr val="tx1">
                    <a:lumMod val="65000"/>
                    <a:lumOff val="35000"/>
                  </a:schemeClr>
                </a:solidFill>
              </a:rPr>
              <a:t> winding machine.</a:t>
            </a:r>
          </a:p>
        </p:txBody>
      </p:sp>
    </p:spTree>
    <p:extLst>
      <p:ext uri="{BB962C8B-B14F-4D97-AF65-F5344CB8AC3E}">
        <p14:creationId xmlns:p14="http://schemas.microsoft.com/office/powerpoint/2010/main" val="323812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9AE4-F7EB-4F3F-A956-1BBE1C5E93FC}"/>
              </a:ext>
            </a:extLst>
          </p:cNvPr>
          <p:cNvSpPr>
            <a:spLocks noGrp="1"/>
          </p:cNvSpPr>
          <p:nvPr>
            <p:ph type="title"/>
          </p:nvPr>
        </p:nvSpPr>
        <p:spPr/>
        <p:txBody>
          <a:bodyPr/>
          <a:lstStyle/>
          <a:p>
            <a:r>
              <a:rPr lang="en-US" dirty="0"/>
              <a:t>WBS 302.2.05: QA/QC</a:t>
            </a:r>
            <a:br>
              <a:rPr lang="en-US" dirty="0"/>
            </a:br>
            <a:r>
              <a:rPr lang="en-US" dirty="0"/>
              <a:t>Coils On Hold</a:t>
            </a:r>
          </a:p>
        </p:txBody>
      </p:sp>
      <p:sp>
        <p:nvSpPr>
          <p:cNvPr id="3" name="Content Placeholder 2">
            <a:extLst>
              <a:ext uri="{FF2B5EF4-FFF2-40B4-BE49-F238E27FC236}">
                <a16:creationId xmlns:a16="http://schemas.microsoft.com/office/drawing/2014/main" id="{30A8560A-AC63-48D1-8F6C-8616D9ED5402}"/>
              </a:ext>
            </a:extLst>
          </p:cNvPr>
          <p:cNvSpPr>
            <a:spLocks noGrp="1"/>
          </p:cNvSpPr>
          <p:nvPr>
            <p:ph idx="1"/>
          </p:nvPr>
        </p:nvSpPr>
        <p:spPr>
          <a:xfrm>
            <a:off x="323528" y="4725145"/>
            <a:ext cx="2735864" cy="432048"/>
          </a:xfrm>
          <a:solidFill>
            <a:schemeClr val="accent3">
              <a:lumMod val="20000"/>
              <a:lumOff val="80000"/>
            </a:schemeClr>
          </a:solidFill>
        </p:spPr>
        <p:txBody>
          <a:bodyPr>
            <a:normAutofit fontScale="77500" lnSpcReduction="20000"/>
          </a:bodyPr>
          <a:lstStyle/>
          <a:p>
            <a:pPr marL="0" indent="0" algn="ctr">
              <a:lnSpc>
                <a:spcPct val="150000"/>
              </a:lnSpc>
              <a:buNone/>
            </a:pPr>
            <a:r>
              <a:rPr lang="en-US" sz="2200" dirty="0"/>
              <a:t>*</a:t>
            </a:r>
            <a:r>
              <a:rPr lang="en-US" sz="1800" dirty="0"/>
              <a:t> Coils more likely to be rejected.</a:t>
            </a:r>
          </a:p>
        </p:txBody>
      </p:sp>
      <p:sp>
        <p:nvSpPr>
          <p:cNvPr id="4" name="Slide Number Placeholder 3">
            <a:extLst>
              <a:ext uri="{FF2B5EF4-FFF2-40B4-BE49-F238E27FC236}">
                <a16:creationId xmlns:a16="http://schemas.microsoft.com/office/drawing/2014/main" id="{5C0505EF-384B-4902-BFB2-DF9D1FD4D5AC}"/>
              </a:ext>
            </a:extLst>
          </p:cNvPr>
          <p:cNvSpPr>
            <a:spLocks noGrp="1"/>
          </p:cNvSpPr>
          <p:nvPr>
            <p:ph type="sldNum" sz="quarter" idx="12"/>
          </p:nvPr>
        </p:nvSpPr>
        <p:spPr/>
        <p:txBody>
          <a:bodyPr/>
          <a:lstStyle/>
          <a:p>
            <a:fld id="{BFDCA1C4-9514-7B4F-976F-D92F7E296653}" type="slidenum">
              <a:rPr lang="fr-FR" smtClean="0"/>
              <a:pPr/>
              <a:t>15</a:t>
            </a:fld>
            <a:endParaRPr lang="fr-FR" dirty="0"/>
          </a:p>
        </p:txBody>
      </p:sp>
      <p:sp>
        <p:nvSpPr>
          <p:cNvPr id="5" name="Footer Placeholder 4">
            <a:extLst>
              <a:ext uri="{FF2B5EF4-FFF2-40B4-BE49-F238E27FC236}">
                <a16:creationId xmlns:a16="http://schemas.microsoft.com/office/drawing/2014/main" id="{BE7DB00A-2678-42B8-B304-614B26A986EB}"/>
              </a:ext>
            </a:extLst>
          </p:cNvPr>
          <p:cNvSpPr>
            <a:spLocks noGrp="1"/>
          </p:cNvSpPr>
          <p:nvPr>
            <p:ph type="ftr" sz="quarter" idx="3"/>
          </p:nvPr>
        </p:nvSpPr>
        <p:spPr/>
        <p:txBody>
          <a:bodyPr/>
          <a:lstStyle/>
          <a:p>
            <a:r>
              <a:rPr lang="en-US" dirty="0"/>
              <a:t>HL-LHC AUP </a:t>
            </a:r>
            <a:r>
              <a:rPr lang="en-US" dirty="0" err="1"/>
              <a:t>Rebaseline</a:t>
            </a:r>
            <a:r>
              <a:rPr lang="en-US" dirty="0"/>
              <a:t> Dir. Rev. - Sep 27 -29, 2022</a:t>
            </a:r>
            <a:endParaRPr lang="en-GB" dirty="0"/>
          </a:p>
        </p:txBody>
      </p:sp>
      <p:graphicFrame>
        <p:nvGraphicFramePr>
          <p:cNvPr id="8" name="Table 6">
            <a:extLst>
              <a:ext uri="{FF2B5EF4-FFF2-40B4-BE49-F238E27FC236}">
                <a16:creationId xmlns:a16="http://schemas.microsoft.com/office/drawing/2014/main" id="{B6D8B643-A2F7-4DAE-B2BE-BBBBBBE2B6C4}"/>
              </a:ext>
            </a:extLst>
          </p:cNvPr>
          <p:cNvGraphicFramePr>
            <a:graphicFrameLocks/>
          </p:cNvGraphicFramePr>
          <p:nvPr>
            <p:extLst>
              <p:ext uri="{D42A27DB-BD31-4B8C-83A1-F6EECF244321}">
                <p14:modId xmlns:p14="http://schemas.microsoft.com/office/powerpoint/2010/main" val="4243122095"/>
              </p:ext>
            </p:extLst>
          </p:nvPr>
        </p:nvGraphicFramePr>
        <p:xfrm>
          <a:off x="228600" y="1042988"/>
          <a:ext cx="8672513" cy="3403600"/>
        </p:xfrm>
        <a:graphic>
          <a:graphicData uri="http://schemas.openxmlformats.org/drawingml/2006/table">
            <a:tbl>
              <a:tblPr firstRow="1" bandRow="1">
                <a:tableStyleId>{5C22544A-7EE6-4342-B048-85BDC9FD1C3A}</a:tableStyleId>
              </a:tblPr>
              <a:tblGrid>
                <a:gridCol w="847165">
                  <a:extLst>
                    <a:ext uri="{9D8B030D-6E8A-4147-A177-3AD203B41FA5}">
                      <a16:colId xmlns:a16="http://schemas.microsoft.com/office/drawing/2014/main" val="2240920123"/>
                    </a:ext>
                  </a:extLst>
                </a:gridCol>
                <a:gridCol w="4288323">
                  <a:extLst>
                    <a:ext uri="{9D8B030D-6E8A-4147-A177-3AD203B41FA5}">
                      <a16:colId xmlns:a16="http://schemas.microsoft.com/office/drawing/2014/main" val="1534909283"/>
                    </a:ext>
                  </a:extLst>
                </a:gridCol>
                <a:gridCol w="1187319">
                  <a:extLst>
                    <a:ext uri="{9D8B030D-6E8A-4147-A177-3AD203B41FA5}">
                      <a16:colId xmlns:a16="http://schemas.microsoft.com/office/drawing/2014/main" val="2078811282"/>
                    </a:ext>
                  </a:extLst>
                </a:gridCol>
                <a:gridCol w="1290918">
                  <a:extLst>
                    <a:ext uri="{9D8B030D-6E8A-4147-A177-3AD203B41FA5}">
                      <a16:colId xmlns:a16="http://schemas.microsoft.com/office/drawing/2014/main" val="3743606157"/>
                    </a:ext>
                  </a:extLst>
                </a:gridCol>
                <a:gridCol w="1058788">
                  <a:extLst>
                    <a:ext uri="{9D8B030D-6E8A-4147-A177-3AD203B41FA5}">
                      <a16:colId xmlns:a16="http://schemas.microsoft.com/office/drawing/2014/main" val="663256375"/>
                    </a:ext>
                  </a:extLst>
                </a:gridCol>
              </a:tblGrid>
              <a:tr h="370840">
                <a:tc>
                  <a:txBody>
                    <a:bodyPr/>
                    <a:lstStyle/>
                    <a:p>
                      <a:pPr algn="ctr"/>
                      <a:r>
                        <a:rPr lang="en-US" dirty="0"/>
                        <a:t>QXFA #</a:t>
                      </a:r>
                    </a:p>
                  </a:txBody>
                  <a:tcPr/>
                </a:tc>
                <a:tc>
                  <a:txBody>
                    <a:bodyPr/>
                    <a:lstStyle/>
                    <a:p>
                      <a:pPr algn="ctr"/>
                      <a:r>
                        <a:rPr lang="en-US" dirty="0"/>
                        <a:t>Description</a:t>
                      </a:r>
                    </a:p>
                  </a:txBody>
                  <a:tcPr anchor="ctr"/>
                </a:tc>
                <a:tc>
                  <a:txBody>
                    <a:bodyPr/>
                    <a:lstStyle/>
                    <a:p>
                      <a:pPr algn="ctr"/>
                      <a:r>
                        <a:rPr lang="en-US" dirty="0"/>
                        <a:t>Repaired (Y/N)</a:t>
                      </a:r>
                    </a:p>
                  </a:txBody>
                  <a:tcPr anchor="ctr"/>
                </a:tc>
                <a:tc>
                  <a:txBody>
                    <a:bodyPr/>
                    <a:lstStyle/>
                    <a:p>
                      <a:pPr algn="ctr"/>
                      <a:r>
                        <a:rPr lang="en-US" dirty="0"/>
                        <a:t>Passed Electrical</a:t>
                      </a:r>
                    </a:p>
                  </a:txBody>
                  <a:tcPr/>
                </a:tc>
                <a:tc>
                  <a:txBody>
                    <a:bodyPr/>
                    <a:lstStyle/>
                    <a:p>
                      <a:pPr algn="ctr"/>
                      <a:r>
                        <a:rPr lang="en-US" dirty="0"/>
                        <a:t>Passed CMM</a:t>
                      </a:r>
                    </a:p>
                  </a:txBody>
                  <a:tcPr/>
                </a:tc>
                <a:extLst>
                  <a:ext uri="{0D108BD9-81ED-4DB2-BD59-A6C34878D82A}">
                    <a16:rowId xmlns:a16="http://schemas.microsoft.com/office/drawing/2014/main" val="4154359111"/>
                  </a:ext>
                </a:extLst>
              </a:tr>
              <a:tr h="370840">
                <a:tc>
                  <a:txBody>
                    <a:bodyPr/>
                    <a:lstStyle/>
                    <a:p>
                      <a:pPr algn="ctr"/>
                      <a:r>
                        <a:rPr lang="en-US" dirty="0"/>
                        <a:t>109</a:t>
                      </a:r>
                    </a:p>
                  </a:txBody>
                  <a:tcPr anchor="ctr">
                    <a:solidFill>
                      <a:schemeClr val="accent1">
                        <a:lumMod val="20000"/>
                        <a:lumOff val="80000"/>
                      </a:schemeClr>
                    </a:solidFill>
                  </a:tcPr>
                </a:tc>
                <a:tc>
                  <a:txBody>
                    <a:bodyPr/>
                    <a:lstStyle/>
                    <a:p>
                      <a:r>
                        <a:rPr lang="en-US" sz="1800" dirty="0">
                          <a:solidFill>
                            <a:schemeClr val="tx1"/>
                          </a:solidFill>
                        </a:rPr>
                        <a:t>Coil to saddle short discovered at LBNL. Repaired at FNAL. </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693775890"/>
                  </a:ext>
                </a:extLst>
              </a:tr>
              <a:tr h="370840">
                <a:tc>
                  <a:txBody>
                    <a:bodyPr/>
                    <a:lstStyle/>
                    <a:p>
                      <a:pPr algn="ctr"/>
                      <a:r>
                        <a:rPr lang="en-US" dirty="0"/>
                        <a:t>121</a:t>
                      </a:r>
                      <a:r>
                        <a:rPr lang="en-US" sz="1800" dirty="0"/>
                        <a:t>*</a:t>
                      </a:r>
                      <a:endParaRPr lang="en-US" dirty="0"/>
                    </a:p>
                  </a:txBody>
                  <a:tcPr anchor="ctr">
                    <a:solidFill>
                      <a:schemeClr val="accent3">
                        <a:lumMod val="20000"/>
                        <a:lumOff val="80000"/>
                      </a:schemeClr>
                    </a:solidFill>
                  </a:tcPr>
                </a:tc>
                <a:tc>
                  <a:txBody>
                    <a:bodyPr/>
                    <a:lstStyle/>
                    <a:p>
                      <a:r>
                        <a:rPr lang="en-US" sz="1800" dirty="0">
                          <a:solidFill>
                            <a:schemeClr val="tx1"/>
                          </a:solidFill>
                        </a:rPr>
                        <a:t>Deflected leads after reaction.</a:t>
                      </a:r>
                      <a:endParaRPr lang="en-US" dirty="0">
                        <a:solidFill>
                          <a:schemeClr val="tx1"/>
                        </a:solidFill>
                      </a:endParaRPr>
                    </a:p>
                  </a:txBody>
                  <a:tcPr>
                    <a:solidFill>
                      <a:schemeClr val="accent3">
                        <a:lumMod val="20000"/>
                        <a:lumOff val="80000"/>
                      </a:schemeClr>
                    </a:solidFill>
                  </a:tcPr>
                </a:tc>
                <a:tc>
                  <a:txBody>
                    <a:bodyPr/>
                    <a:lstStyle/>
                    <a:p>
                      <a:pPr algn="ctr"/>
                      <a:r>
                        <a:rPr lang="en-US" dirty="0"/>
                        <a:t>n/a</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extLst>
                  <a:ext uri="{0D108BD9-81ED-4DB2-BD59-A6C34878D82A}">
                    <a16:rowId xmlns:a16="http://schemas.microsoft.com/office/drawing/2014/main" val="3283717794"/>
                  </a:ext>
                </a:extLst>
              </a:tr>
              <a:tr h="370840">
                <a:tc>
                  <a:txBody>
                    <a:bodyPr/>
                    <a:lstStyle/>
                    <a:p>
                      <a:pPr algn="ctr"/>
                      <a:r>
                        <a:rPr lang="en-US" dirty="0"/>
                        <a:t>125</a:t>
                      </a:r>
                    </a:p>
                  </a:txBody>
                  <a:tcPr anchor="ctr">
                    <a:solidFill>
                      <a:schemeClr val="accent1">
                        <a:lumMod val="20000"/>
                        <a:lumOff val="80000"/>
                      </a:schemeClr>
                    </a:solidFill>
                  </a:tcPr>
                </a:tc>
                <a:tc>
                  <a:txBody>
                    <a:bodyPr/>
                    <a:lstStyle/>
                    <a:p>
                      <a:r>
                        <a:rPr lang="en-US" sz="1800" dirty="0">
                          <a:solidFill>
                            <a:schemeClr val="tx1"/>
                          </a:solidFill>
                        </a:rPr>
                        <a:t>Midplane damage using file after VPI.</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3718542736"/>
                  </a:ext>
                </a:extLst>
              </a:tr>
              <a:tr h="370840">
                <a:tc>
                  <a:txBody>
                    <a:bodyPr/>
                    <a:lstStyle/>
                    <a:p>
                      <a:pPr algn="ctr"/>
                      <a:r>
                        <a:rPr lang="en-US" dirty="0"/>
                        <a:t>127</a:t>
                      </a:r>
                    </a:p>
                  </a:txBody>
                  <a:tcPr anchor="ctr">
                    <a:solidFill>
                      <a:schemeClr val="accent1">
                        <a:lumMod val="20000"/>
                        <a:lumOff val="80000"/>
                      </a:schemeClr>
                    </a:solidFill>
                  </a:tcPr>
                </a:tc>
                <a:tc>
                  <a:txBody>
                    <a:bodyPr/>
                    <a:lstStyle/>
                    <a:p>
                      <a:r>
                        <a:rPr lang="en-US" sz="1800" dirty="0">
                          <a:solidFill>
                            <a:schemeClr val="tx1"/>
                          </a:solidFill>
                        </a:rPr>
                        <a:t>QH to coil short caused by S2 bead.</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2829389145"/>
                  </a:ext>
                </a:extLst>
              </a:tr>
              <a:tr h="370840">
                <a:tc>
                  <a:txBody>
                    <a:bodyPr/>
                    <a:lstStyle/>
                    <a:p>
                      <a:pPr algn="ctr"/>
                      <a:r>
                        <a:rPr lang="en-US" dirty="0"/>
                        <a:t>133</a:t>
                      </a:r>
                      <a:r>
                        <a:rPr lang="en-US" sz="1800" dirty="0"/>
                        <a:t>*</a:t>
                      </a:r>
                      <a:endParaRPr lang="en-US" dirty="0"/>
                    </a:p>
                  </a:txBody>
                  <a:tcPr anchor="ctr">
                    <a:solidFill>
                      <a:schemeClr val="accent3">
                        <a:lumMod val="20000"/>
                        <a:lumOff val="80000"/>
                      </a:schemeClr>
                    </a:solidFill>
                  </a:tcPr>
                </a:tc>
                <a:tc>
                  <a:txBody>
                    <a:bodyPr/>
                    <a:lstStyle/>
                    <a:p>
                      <a:r>
                        <a:rPr lang="en-US" sz="1800" dirty="0">
                          <a:solidFill>
                            <a:schemeClr val="tx1"/>
                          </a:solidFill>
                        </a:rPr>
                        <a:t>Pinched lead cable strand, splice moved inboard 50 mm.</a:t>
                      </a:r>
                      <a:endParaRPr lang="en-US" dirty="0">
                        <a:solidFill>
                          <a:schemeClr val="tx1"/>
                        </a:solidFill>
                      </a:endParaRPr>
                    </a:p>
                  </a:txBody>
                  <a:tcPr>
                    <a:solidFill>
                      <a:schemeClr val="accent3">
                        <a:lumMod val="20000"/>
                        <a:lumOff val="80000"/>
                      </a:schemeClr>
                    </a:solidFill>
                  </a:tcPr>
                </a:tc>
                <a:tc>
                  <a:txBody>
                    <a:bodyPr/>
                    <a:lstStyle/>
                    <a:p>
                      <a:pPr algn="ctr"/>
                      <a:r>
                        <a:rPr lang="en-US" dirty="0"/>
                        <a:t>Y</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3">
                        <a:lumMod val="20000"/>
                        <a:lumOff val="80000"/>
                      </a:schemeClr>
                    </a:solidFill>
                  </a:tcPr>
                </a:tc>
                <a:extLst>
                  <a:ext uri="{0D108BD9-81ED-4DB2-BD59-A6C34878D82A}">
                    <a16:rowId xmlns:a16="http://schemas.microsoft.com/office/drawing/2014/main" val="479130774"/>
                  </a:ext>
                </a:extLst>
              </a:tr>
              <a:tr h="370840">
                <a:tc>
                  <a:txBody>
                    <a:bodyPr/>
                    <a:lstStyle/>
                    <a:p>
                      <a:pPr algn="ctr"/>
                      <a:r>
                        <a:rPr lang="en-US" dirty="0"/>
                        <a:t>140</a:t>
                      </a:r>
                    </a:p>
                  </a:txBody>
                  <a:tcPr anchor="ctr">
                    <a:solidFill>
                      <a:schemeClr val="accent1">
                        <a:lumMod val="20000"/>
                        <a:lumOff val="80000"/>
                      </a:schemeClr>
                    </a:solidFill>
                  </a:tcPr>
                </a:tc>
                <a:tc>
                  <a:txBody>
                    <a:bodyPr/>
                    <a:lstStyle/>
                    <a:p>
                      <a:r>
                        <a:rPr lang="en-US" sz="1800" dirty="0">
                          <a:solidFill>
                            <a:schemeClr val="tx1"/>
                          </a:solidFill>
                        </a:rPr>
                        <a:t>QH to coil short caused by S2 bead.</a:t>
                      </a:r>
                      <a:endParaRPr lang="en-US" dirty="0"/>
                    </a:p>
                  </a:txBody>
                  <a:tcPr>
                    <a:solidFill>
                      <a:schemeClr val="accent1">
                        <a:lumMod val="20000"/>
                        <a:lumOff val="80000"/>
                      </a:schemeClr>
                    </a:solidFill>
                  </a:tcPr>
                </a:tc>
                <a:tc>
                  <a:txBody>
                    <a:bodyPr/>
                    <a:lstStyle/>
                    <a:p>
                      <a:pPr algn="ctr"/>
                      <a:r>
                        <a:rPr lang="en-US" dirty="0"/>
                        <a:t>Y</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tc>
                  <a:txBody>
                    <a:bodyPr/>
                    <a:lstStyle/>
                    <a:p>
                      <a:pPr marL="285750" indent="-285750" algn="ctr">
                        <a:buFont typeface="Wingdings" panose="05000000000000000000" pitchFamily="2" charset="2"/>
                        <a:buChar char="ü"/>
                      </a:pPr>
                      <a:r>
                        <a:rPr lang="en-US" dirty="0">
                          <a:solidFill>
                            <a:schemeClr val="accent5"/>
                          </a:solidFill>
                        </a:rPr>
                        <a:t> </a:t>
                      </a:r>
                    </a:p>
                  </a:txBody>
                  <a:tcPr anchor="ctr">
                    <a:solidFill>
                      <a:schemeClr val="accent1">
                        <a:lumMod val="20000"/>
                        <a:lumOff val="80000"/>
                      </a:schemeClr>
                    </a:solidFill>
                  </a:tcPr>
                </a:tc>
                <a:extLst>
                  <a:ext uri="{0D108BD9-81ED-4DB2-BD59-A6C34878D82A}">
                    <a16:rowId xmlns:a16="http://schemas.microsoft.com/office/drawing/2014/main" val="3023609064"/>
                  </a:ext>
                </a:extLst>
              </a:tr>
            </a:tbl>
          </a:graphicData>
        </a:graphic>
      </p:graphicFrame>
      <p:sp>
        <p:nvSpPr>
          <p:cNvPr id="10" name="TextBox 9">
            <a:extLst>
              <a:ext uri="{FF2B5EF4-FFF2-40B4-BE49-F238E27FC236}">
                <a16:creationId xmlns:a16="http://schemas.microsoft.com/office/drawing/2014/main" id="{4F53F5EF-EAEF-42A1-918C-DC28C802681A}"/>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25715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15FB-BA88-412C-A74B-88570C7FADD9}"/>
              </a:ext>
            </a:extLst>
          </p:cNvPr>
          <p:cNvSpPr>
            <a:spLocks noGrp="1"/>
          </p:cNvSpPr>
          <p:nvPr>
            <p:ph type="title"/>
          </p:nvPr>
        </p:nvSpPr>
        <p:spPr>
          <a:xfrm>
            <a:off x="612000" y="180000"/>
            <a:ext cx="7920000" cy="489797"/>
          </a:xfrm>
        </p:spPr>
        <p:txBody>
          <a:bodyPr/>
          <a:lstStyle/>
          <a:p>
            <a:r>
              <a:rPr lang="en-US" dirty="0"/>
              <a:t>WBS 302.2.05: Risks</a:t>
            </a:r>
          </a:p>
        </p:txBody>
      </p:sp>
      <p:sp>
        <p:nvSpPr>
          <p:cNvPr id="4" name="Slide Number Placeholder 3">
            <a:extLst>
              <a:ext uri="{FF2B5EF4-FFF2-40B4-BE49-F238E27FC236}">
                <a16:creationId xmlns:a16="http://schemas.microsoft.com/office/drawing/2014/main" id="{20E65321-DA1B-4A08-947C-0C785A0A40CE}"/>
              </a:ext>
            </a:extLst>
          </p:cNvPr>
          <p:cNvSpPr>
            <a:spLocks noGrp="1"/>
          </p:cNvSpPr>
          <p:nvPr>
            <p:ph type="sldNum" sz="quarter" idx="12"/>
          </p:nvPr>
        </p:nvSpPr>
        <p:spPr>
          <a:xfrm>
            <a:off x="8686800" y="6356350"/>
            <a:ext cx="360000" cy="244898"/>
          </a:xfrm>
        </p:spPr>
        <p:txBody>
          <a:bodyPr/>
          <a:lstStyle/>
          <a:p>
            <a:fld id="{BFDCA1C4-9514-7B4F-976F-D92F7E296653}" type="slidenum">
              <a:rPr lang="fr-FR" smtClean="0"/>
              <a:pPr/>
              <a:t>16</a:t>
            </a:fld>
            <a:endParaRPr lang="fr-FR" dirty="0"/>
          </a:p>
        </p:txBody>
      </p:sp>
      <p:sp>
        <p:nvSpPr>
          <p:cNvPr id="5" name="Footer Placeholder 4">
            <a:extLst>
              <a:ext uri="{FF2B5EF4-FFF2-40B4-BE49-F238E27FC236}">
                <a16:creationId xmlns:a16="http://schemas.microsoft.com/office/drawing/2014/main" id="{192DA9DB-A358-41D7-A84F-58405031316C}"/>
              </a:ext>
            </a:extLst>
          </p:cNvPr>
          <p:cNvSpPr>
            <a:spLocks noGrp="1"/>
          </p:cNvSpPr>
          <p:nvPr>
            <p:ph type="ftr" sz="quarter" idx="3"/>
          </p:nvPr>
        </p:nvSpPr>
        <p:spPr>
          <a:xfrm>
            <a:off x="1981200" y="6356350"/>
            <a:ext cx="6550800" cy="244898"/>
          </a:xfrm>
        </p:spPr>
        <p:txBody>
          <a:bodyPr/>
          <a:lstStyle/>
          <a:p>
            <a:r>
              <a:rPr lang="en-US"/>
              <a:t>HL-LHC AUP Rebaseline Dir. Rev. - Sep 27 -29, 2022</a:t>
            </a:r>
            <a:endParaRPr lang="en-GB" dirty="0"/>
          </a:p>
        </p:txBody>
      </p:sp>
      <p:sp>
        <p:nvSpPr>
          <p:cNvPr id="7" name="Content Placeholder 2">
            <a:extLst>
              <a:ext uri="{FF2B5EF4-FFF2-40B4-BE49-F238E27FC236}">
                <a16:creationId xmlns:a16="http://schemas.microsoft.com/office/drawing/2014/main" id="{8BBAD29E-E83F-458E-99DA-8827ACA68FC9}"/>
              </a:ext>
            </a:extLst>
          </p:cNvPr>
          <p:cNvSpPr txBox="1">
            <a:spLocks/>
          </p:cNvSpPr>
          <p:nvPr/>
        </p:nvSpPr>
        <p:spPr>
          <a:xfrm>
            <a:off x="1079612" y="3654459"/>
            <a:ext cx="6984776" cy="2726869"/>
          </a:xfrm>
          <a:prstGeom prst="rect">
            <a:avLst/>
          </a:prstGeom>
        </p:spPr>
        <p:txBody>
          <a:bodyPr vert="horz" lIns="0" tIns="0" rIns="0" bIns="0" rtlCol="0">
            <a:normAutofit lnSpcReduction="1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8925" indent="-288925"/>
            <a:r>
              <a:rPr lang="en-US" sz="1800" dirty="0"/>
              <a:t>Coil fab risks included in risk register, US-HiLumi-doc-79.</a:t>
            </a:r>
          </a:p>
          <a:p>
            <a:pPr marL="288925" indent="-288925"/>
            <a:r>
              <a:rPr lang="en-US" sz="1800" dirty="0"/>
              <a:t>Risks are actively managed via monthly Risk Management Board meetings.</a:t>
            </a:r>
          </a:p>
          <a:p>
            <a:pPr marL="515938" lvl="1" indent="-230188"/>
            <a:r>
              <a:rPr lang="en-US" sz="1600" dirty="0"/>
              <a:t>Equipment used have critical spare components in house.</a:t>
            </a:r>
          </a:p>
          <a:p>
            <a:pPr marL="515938" lvl="1" indent="-228600"/>
            <a:r>
              <a:rPr lang="en-US" sz="1600" dirty="0"/>
              <a:t>Risk of higher coil failure than in baseline is addressed in WBS 302.2.01 (RT-302-2-01-004).</a:t>
            </a:r>
          </a:p>
          <a:p>
            <a:pPr marL="515938" lvl="1">
              <a:buFont typeface="Wingdings" panose="05000000000000000000" pitchFamily="2" charset="2"/>
              <a:buChar char="Ø"/>
            </a:pPr>
            <a:r>
              <a:rPr lang="en-US" sz="1600" dirty="0"/>
              <a:t>Risk of higher coil failure due to COVID is addressed in WBS 302.2.01 (RT-302-2-01-004-C).</a:t>
            </a:r>
          </a:p>
          <a:p>
            <a:pPr marL="515938" lvl="1">
              <a:buFont typeface="Wingdings" panose="05000000000000000000" pitchFamily="2" charset="2"/>
              <a:buChar char="Ø"/>
            </a:pPr>
            <a:r>
              <a:rPr lang="en-US" sz="1600" dirty="0"/>
              <a:t>Risk of lower efficiencies to the end of the project due to COVID is addressed in WBS 302.2.01 (RT-302-1-097C). </a:t>
            </a:r>
          </a:p>
        </p:txBody>
      </p:sp>
      <p:sp>
        <p:nvSpPr>
          <p:cNvPr id="8" name="TextBox 7">
            <a:extLst>
              <a:ext uri="{FF2B5EF4-FFF2-40B4-BE49-F238E27FC236}">
                <a16:creationId xmlns:a16="http://schemas.microsoft.com/office/drawing/2014/main" id="{A5E3DA7A-7FE2-42DE-932A-7CD4003954E1}"/>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3" name="Table 8">
            <a:extLst>
              <a:ext uri="{FF2B5EF4-FFF2-40B4-BE49-F238E27FC236}">
                <a16:creationId xmlns:a16="http://schemas.microsoft.com/office/drawing/2014/main" id="{E7F1C5ED-8F4B-4DB2-B8D6-F40BADACB074}"/>
              </a:ext>
            </a:extLst>
          </p:cNvPr>
          <p:cNvGraphicFramePr>
            <a:graphicFrameLocks noGrp="1"/>
          </p:cNvGraphicFramePr>
          <p:nvPr>
            <p:extLst>
              <p:ext uri="{D42A27DB-BD31-4B8C-83A1-F6EECF244321}">
                <p14:modId xmlns:p14="http://schemas.microsoft.com/office/powerpoint/2010/main" val="605401205"/>
              </p:ext>
            </p:extLst>
          </p:nvPr>
        </p:nvGraphicFramePr>
        <p:xfrm>
          <a:off x="251520" y="764704"/>
          <a:ext cx="8676454" cy="2769870"/>
        </p:xfrm>
        <a:graphic>
          <a:graphicData uri="http://schemas.openxmlformats.org/drawingml/2006/table">
            <a:tbl>
              <a:tblPr firstRow="1" bandRow="1">
                <a:tableStyleId>{5C22544A-7EE6-4342-B048-85BDC9FD1C3A}</a:tableStyleId>
              </a:tblPr>
              <a:tblGrid>
                <a:gridCol w="716941">
                  <a:extLst>
                    <a:ext uri="{9D8B030D-6E8A-4147-A177-3AD203B41FA5}">
                      <a16:colId xmlns:a16="http://schemas.microsoft.com/office/drawing/2014/main" val="3831138204"/>
                    </a:ext>
                  </a:extLst>
                </a:gridCol>
                <a:gridCol w="2595427">
                  <a:extLst>
                    <a:ext uri="{9D8B030D-6E8A-4147-A177-3AD203B41FA5}">
                      <a16:colId xmlns:a16="http://schemas.microsoft.com/office/drawing/2014/main" val="460008506"/>
                    </a:ext>
                  </a:extLst>
                </a:gridCol>
                <a:gridCol w="1152128">
                  <a:extLst>
                    <a:ext uri="{9D8B030D-6E8A-4147-A177-3AD203B41FA5}">
                      <a16:colId xmlns:a16="http://schemas.microsoft.com/office/drawing/2014/main" val="678710340"/>
                    </a:ext>
                  </a:extLst>
                </a:gridCol>
                <a:gridCol w="1171927">
                  <a:extLst>
                    <a:ext uri="{9D8B030D-6E8A-4147-A177-3AD203B41FA5}">
                      <a16:colId xmlns:a16="http://schemas.microsoft.com/office/drawing/2014/main" val="621174739"/>
                    </a:ext>
                  </a:extLst>
                </a:gridCol>
                <a:gridCol w="2049784">
                  <a:extLst>
                    <a:ext uri="{9D8B030D-6E8A-4147-A177-3AD203B41FA5}">
                      <a16:colId xmlns:a16="http://schemas.microsoft.com/office/drawing/2014/main" val="1720812754"/>
                    </a:ext>
                  </a:extLst>
                </a:gridCol>
                <a:gridCol w="990247">
                  <a:extLst>
                    <a:ext uri="{9D8B030D-6E8A-4147-A177-3AD203B41FA5}">
                      <a16:colId xmlns:a16="http://schemas.microsoft.com/office/drawing/2014/main" val="3114528983"/>
                    </a:ext>
                  </a:extLst>
                </a:gridCol>
              </a:tblGrid>
              <a:tr h="352490">
                <a:tc>
                  <a:txBody>
                    <a:bodyPr/>
                    <a:lstStyle/>
                    <a:p>
                      <a:pPr algn="ctr"/>
                      <a:r>
                        <a:rPr lang="en-US" sz="1200" dirty="0">
                          <a:solidFill>
                            <a:schemeClr val="bg1"/>
                          </a:solidFill>
                        </a:rPr>
                        <a:t>Risk-ID</a:t>
                      </a:r>
                    </a:p>
                  </a:txBody>
                  <a:tcPr marL="23327" marR="23327" anchor="ctr"/>
                </a:tc>
                <a:tc>
                  <a:txBody>
                    <a:bodyPr/>
                    <a:lstStyle/>
                    <a:p>
                      <a:pPr algn="ctr"/>
                      <a:r>
                        <a:rPr lang="en-US" sz="1200" dirty="0">
                          <a:solidFill>
                            <a:schemeClr val="bg1"/>
                          </a:solidFill>
                        </a:rPr>
                        <a:t>    Title</a:t>
                      </a:r>
                    </a:p>
                  </a:txBody>
                  <a:tcPr marL="23327" marR="23327" anchor="ctr"/>
                </a:tc>
                <a:tc>
                  <a:txBody>
                    <a:bodyPr/>
                    <a:lstStyle/>
                    <a:p>
                      <a:pPr algn="ctr"/>
                      <a:r>
                        <a:rPr lang="en-US" sz="1400" dirty="0"/>
                        <a:t>Probability</a:t>
                      </a:r>
                    </a:p>
                  </a:txBody>
                  <a:tcPr/>
                </a:tc>
                <a:tc>
                  <a:txBody>
                    <a:bodyPr/>
                    <a:lstStyle/>
                    <a:p>
                      <a:pPr algn="ctr"/>
                      <a:r>
                        <a:rPr lang="en-US" sz="1400" dirty="0"/>
                        <a:t>Cost Impact</a:t>
                      </a:r>
                    </a:p>
                  </a:txBody>
                  <a:tcPr/>
                </a:tc>
                <a:tc>
                  <a:txBody>
                    <a:bodyPr/>
                    <a:lstStyle/>
                    <a:p>
                      <a:pPr algn="ctr"/>
                      <a:r>
                        <a:rPr lang="en-US" sz="1400" dirty="0"/>
                        <a:t>Schedule Impact</a:t>
                      </a:r>
                    </a:p>
                  </a:txBody>
                  <a:tcPr/>
                </a:tc>
                <a:tc>
                  <a:txBody>
                    <a:bodyPr/>
                    <a:lstStyle/>
                    <a:p>
                      <a:pPr algn="ctr"/>
                      <a:r>
                        <a:rPr lang="en-US" sz="1400" dirty="0"/>
                        <a:t>Risk Rank</a:t>
                      </a:r>
                    </a:p>
                  </a:txBody>
                  <a:tcPr/>
                </a:tc>
                <a:extLst>
                  <a:ext uri="{0D108BD9-81ED-4DB2-BD59-A6C34878D82A}">
                    <a16:rowId xmlns:a16="http://schemas.microsoft.com/office/drawing/2014/main" val="974057264"/>
                  </a:ext>
                </a:extLst>
              </a:tr>
              <a:tr h="255296">
                <a:tc>
                  <a:txBody>
                    <a:bodyPr/>
                    <a:lstStyle/>
                    <a:p>
                      <a:pPr algn="l" fontAlgn="b"/>
                      <a:r>
                        <a:rPr lang="en-US" sz="1200" kern="1200" dirty="0">
                          <a:solidFill>
                            <a:schemeClr val="dk1"/>
                          </a:solidFill>
                          <a:latin typeface="+mn-lt"/>
                          <a:ea typeface="+mn-ea"/>
                          <a:cs typeface="+mn-cs"/>
                        </a:rPr>
                        <a:t>RT-302-2-05-002</a:t>
                      </a:r>
                    </a:p>
                  </a:txBody>
                  <a:tcPr marR="9525" marT="9525" marB="0" anchor="ctr"/>
                </a:tc>
                <a:tc>
                  <a:txBody>
                    <a:bodyPr/>
                    <a:lstStyle/>
                    <a:p>
                      <a:pPr algn="l" fontAlgn="b"/>
                      <a:r>
                        <a:rPr lang="en-US" sz="1200" kern="1200" dirty="0">
                          <a:solidFill>
                            <a:schemeClr val="dk1"/>
                          </a:solidFill>
                          <a:latin typeface="+mn-lt"/>
                          <a:ea typeface="+mn-ea"/>
                          <a:cs typeface="+mn-cs"/>
                        </a:rPr>
                        <a:t>    FNAL Curing Press Failure</a:t>
                      </a:r>
                    </a:p>
                  </a:txBody>
                  <a:tcPr marL="9525" marR="9525" marT="9525" marB="0" anchor="ctr"/>
                </a:tc>
                <a:tc>
                  <a:txBody>
                    <a:bodyPr/>
                    <a:lstStyle/>
                    <a:p>
                      <a:pPr algn="ctr" fontAlgn="b"/>
                      <a:r>
                        <a:rPr lang="en-US" sz="1200" u="none" strike="noStrike" dirty="0">
                          <a:effectLst/>
                        </a:rPr>
                        <a:t>39.0%</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0.5--1--50 k$</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0.05 -- 0.1 -- 1 months</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2 (Medium)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1999485743"/>
                  </a:ext>
                </a:extLst>
              </a:tr>
              <a:tr h="255296">
                <a:tc>
                  <a:txBody>
                    <a:bodyPr/>
                    <a:lstStyle/>
                    <a:p>
                      <a:pPr algn="l" fontAlgn="b"/>
                      <a:r>
                        <a:rPr lang="en-US" sz="1200" kern="1200" dirty="0">
                          <a:solidFill>
                            <a:schemeClr val="dk1"/>
                          </a:solidFill>
                          <a:latin typeface="+mn-lt"/>
                          <a:ea typeface="+mn-ea"/>
                          <a:cs typeface="+mn-cs"/>
                        </a:rPr>
                        <a:t>RT-302-2-05-006</a:t>
                      </a:r>
                    </a:p>
                  </a:txBody>
                  <a:tcPr marR="9525" marT="9525" marB="0" anchor="ctr"/>
                </a:tc>
                <a:tc>
                  <a:txBody>
                    <a:bodyPr/>
                    <a:lstStyle/>
                    <a:p>
                      <a:pPr algn="l" fontAlgn="b"/>
                      <a:r>
                        <a:rPr lang="en-US" sz="1200" kern="1200" dirty="0">
                          <a:solidFill>
                            <a:schemeClr val="dk1"/>
                          </a:solidFill>
                          <a:latin typeface="+mn-lt"/>
                          <a:ea typeface="+mn-ea"/>
                          <a:cs typeface="+mn-cs"/>
                        </a:rPr>
                        <a:t>    FNAL Winding Machine Failure</a:t>
                      </a:r>
                    </a:p>
                  </a:txBody>
                  <a:tcPr marL="9525" marR="9525" marT="9525" marB="0" anchor="ctr"/>
                </a:tc>
                <a:tc>
                  <a:txBody>
                    <a:bodyPr/>
                    <a:lstStyle/>
                    <a:p>
                      <a:pPr algn="ctr" fontAlgn="b"/>
                      <a:r>
                        <a:rPr lang="en-US" sz="1200" u="none" strike="noStrike" dirty="0">
                          <a:effectLst/>
                        </a:rPr>
                        <a:t>50.0%</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10 k$</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0.2 -- 0.5 -- 1 months</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2 (Medium)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2968457206"/>
                  </a:ext>
                </a:extLst>
              </a:tr>
              <a:tr h="255296">
                <a:tc>
                  <a:txBody>
                    <a:bodyPr/>
                    <a:lstStyle/>
                    <a:p>
                      <a:pPr algn="l" fontAlgn="b"/>
                      <a:r>
                        <a:rPr lang="en-US" sz="1200" kern="1200" dirty="0">
                          <a:solidFill>
                            <a:schemeClr val="dk1"/>
                          </a:solidFill>
                          <a:latin typeface="+mn-lt"/>
                          <a:ea typeface="+mn-ea"/>
                          <a:cs typeface="+mn-cs"/>
                        </a:rPr>
                        <a:t>RT-302-2-05-003</a:t>
                      </a:r>
                    </a:p>
                  </a:txBody>
                  <a:tcPr marR="9525" marT="9525" marB="0" anchor="ctr"/>
                </a:tc>
                <a:tc>
                  <a:txBody>
                    <a:bodyPr/>
                    <a:lstStyle/>
                    <a:p>
                      <a:pPr algn="l" fontAlgn="b"/>
                      <a:r>
                        <a:rPr lang="en-US" sz="1200" kern="1200" dirty="0">
                          <a:solidFill>
                            <a:schemeClr val="dk1"/>
                          </a:solidFill>
                          <a:latin typeface="+mn-lt"/>
                          <a:ea typeface="+mn-ea"/>
                          <a:cs typeface="+mn-cs"/>
                        </a:rPr>
                        <a:t>    FNAL Reaction Oven Failure</a:t>
                      </a:r>
                    </a:p>
                  </a:txBody>
                  <a:tcPr marL="9525" marR="9525" marT="9525" marB="0" anchor="ctr"/>
                </a:tc>
                <a:tc>
                  <a:txBody>
                    <a:bodyPr/>
                    <a:lstStyle/>
                    <a:p>
                      <a:pPr algn="ctr" fontAlgn="b"/>
                      <a:r>
                        <a:rPr lang="en-US" sz="1200" u="none" strike="noStrike" dirty="0">
                          <a:effectLst/>
                        </a:rPr>
                        <a:t>81.0%</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0.5--2--4 k$</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0.05 -- 0.1 -- 0.25 months</a:t>
                      </a:r>
                      <a:endParaRPr lang="en-US" sz="1200" b="0" i="0" u="none" strike="noStrike" dirty="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2 (Medium)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3676087899"/>
                  </a:ext>
                </a:extLst>
              </a:tr>
              <a:tr h="255296">
                <a:tc>
                  <a:txBody>
                    <a:bodyPr/>
                    <a:lstStyle/>
                    <a:p>
                      <a:pPr algn="l" fontAlgn="b"/>
                      <a:r>
                        <a:rPr lang="en-US" sz="1200" kern="1200" dirty="0">
                          <a:solidFill>
                            <a:schemeClr val="dk1"/>
                          </a:solidFill>
                          <a:latin typeface="+mn-lt"/>
                          <a:ea typeface="+mn-ea"/>
                          <a:cs typeface="+mn-cs"/>
                        </a:rPr>
                        <a:t>RT-302-2-05-004</a:t>
                      </a:r>
                    </a:p>
                  </a:txBody>
                  <a:tcPr marR="9525" marT="9525" marB="0" anchor="ctr"/>
                </a:tc>
                <a:tc>
                  <a:txBody>
                    <a:bodyPr/>
                    <a:lstStyle/>
                    <a:p>
                      <a:pPr algn="l" fontAlgn="b"/>
                      <a:r>
                        <a:rPr lang="en-US" sz="1200" kern="1200" dirty="0">
                          <a:solidFill>
                            <a:schemeClr val="dk1"/>
                          </a:solidFill>
                          <a:latin typeface="+mn-lt"/>
                          <a:ea typeface="+mn-ea"/>
                          <a:cs typeface="+mn-cs"/>
                        </a:rPr>
                        <a:t>    FNAL Impregnation Station Failure</a:t>
                      </a:r>
                    </a:p>
                  </a:txBody>
                  <a:tcPr marL="9525" marR="9525" marT="9525" marB="0" anchor="ctr"/>
                </a:tc>
                <a:tc>
                  <a:txBody>
                    <a:bodyPr/>
                    <a:lstStyle/>
                    <a:p>
                      <a:pPr algn="ctr" fontAlgn="b"/>
                      <a:r>
                        <a:rPr lang="en-US" sz="1200" u="none" strike="noStrike" dirty="0">
                          <a:effectLst/>
                        </a:rPr>
                        <a:t>39.0%</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0 k$</a:t>
                      </a:r>
                      <a:endParaRPr lang="en-US" sz="1200" b="0" i="0" u="none" strike="noStrike" dirty="0">
                        <a:solidFill>
                          <a:srgbClr val="000000"/>
                        </a:solidFill>
                        <a:effectLst/>
                        <a:latin typeface="Calibri" panose="020F0502020204030204" pitchFamily="34" charset="0"/>
                      </a:endParaRPr>
                    </a:p>
                    <a:p>
                      <a:pPr algn="ctr" fontAlgn="b"/>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u="none" strike="noStrike" dirty="0">
                          <a:effectLst/>
                        </a:rPr>
                        <a:t>0.033 -- 0.067 -- 0.25 months</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2 (Medium)</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3801835528"/>
                  </a:ext>
                </a:extLst>
              </a:tr>
              <a:tr h="255296">
                <a:tc>
                  <a:txBody>
                    <a:bodyPr/>
                    <a:lstStyle/>
                    <a:p>
                      <a:pPr algn="l" fontAlgn="b"/>
                      <a:r>
                        <a:rPr lang="en-US" sz="1200" kern="1200" dirty="0">
                          <a:solidFill>
                            <a:schemeClr val="dk1"/>
                          </a:solidFill>
                          <a:latin typeface="+mn-lt"/>
                          <a:ea typeface="+mn-ea"/>
                          <a:cs typeface="+mn-cs"/>
                        </a:rPr>
                        <a:t>RT-302-2-05-005</a:t>
                      </a:r>
                    </a:p>
                  </a:txBody>
                  <a:tcPr marR="9525" marT="9525" marB="0" anchor="ctr"/>
                </a:tc>
                <a:tc>
                  <a:txBody>
                    <a:bodyPr/>
                    <a:lstStyle/>
                    <a:p>
                      <a:pPr marL="177800" indent="-177800" algn="l" fontAlgn="b"/>
                      <a:r>
                        <a:rPr lang="en-US" sz="1200" kern="1200" dirty="0">
                          <a:solidFill>
                            <a:schemeClr val="dk1"/>
                          </a:solidFill>
                          <a:latin typeface="+mn-lt"/>
                          <a:ea typeface="+mn-ea"/>
                          <a:cs typeface="+mn-cs"/>
                        </a:rPr>
                        <a:t>    FNAL Impregnation Station Availability</a:t>
                      </a:r>
                    </a:p>
                  </a:txBody>
                  <a:tcPr marL="9525" marR="9525" marT="9525" marB="0" anchor="ctr"/>
                </a:tc>
                <a:tc>
                  <a:txBody>
                    <a:bodyPr/>
                    <a:lstStyle/>
                    <a:p>
                      <a:pPr algn="ctr" fontAlgn="b"/>
                      <a:r>
                        <a:rPr lang="en-US" sz="1200" u="none" strike="noStrike" dirty="0">
                          <a:effectLst/>
                        </a:rPr>
                        <a:t>5.0%</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0 k$</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0.05 -- 0.1 -- 0.15 months</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1 (Low)</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2897472969"/>
                  </a:ext>
                </a:extLst>
              </a:tr>
              <a:tr h="255296">
                <a:tc>
                  <a:txBody>
                    <a:bodyPr/>
                    <a:lstStyle/>
                    <a:p>
                      <a:pPr algn="l" fontAlgn="b"/>
                      <a:r>
                        <a:rPr lang="en-US" sz="1200" kern="1200" dirty="0">
                          <a:solidFill>
                            <a:schemeClr val="dk1"/>
                          </a:solidFill>
                          <a:latin typeface="+mn-lt"/>
                          <a:ea typeface="+mn-ea"/>
                          <a:cs typeface="+mn-cs"/>
                        </a:rPr>
                        <a:t>RT-302-2-05-007</a:t>
                      </a:r>
                    </a:p>
                  </a:txBody>
                  <a:tcPr marR="9525" marT="9525" marB="0" anchor="ctr"/>
                </a:tc>
                <a:tc>
                  <a:txBody>
                    <a:bodyPr/>
                    <a:lstStyle/>
                    <a:p>
                      <a:pPr marL="169863" indent="0" algn="l" fontAlgn="b"/>
                      <a:r>
                        <a:rPr lang="en-US" sz="1200" dirty="0"/>
                        <a:t>Coil fabrication at FNAL is delayed due to lack of approved cables</a:t>
                      </a:r>
                      <a:endParaRPr lang="en-US" sz="1200" kern="1200" dirty="0">
                        <a:solidFill>
                          <a:schemeClr val="dk1"/>
                        </a:solidFill>
                        <a:latin typeface="+mn-lt"/>
                        <a:ea typeface="+mn-ea"/>
                        <a:cs typeface="+mn-cs"/>
                      </a:endParaRPr>
                    </a:p>
                  </a:txBody>
                  <a:tcPr marL="9525" marR="9525" marT="9525" marB="0" anchor="ctr"/>
                </a:tc>
                <a:tc>
                  <a:txBody>
                    <a:bodyPr/>
                    <a:lstStyle/>
                    <a:p>
                      <a:pPr algn="ctr" fontAlgn="b"/>
                      <a:r>
                        <a:rPr lang="en-US" sz="1200" u="none" strike="noStrike" dirty="0">
                          <a:effectLst/>
                        </a:rPr>
                        <a:t>25.0%</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0 k$</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0 -- 2 -- 3 months</a:t>
                      </a:r>
                      <a:endParaRPr lang="en-US" sz="1200" b="0" i="0" u="none" strike="noStrike" dirty="0">
                        <a:solidFill>
                          <a:srgbClr val="000000"/>
                        </a:solidFill>
                        <a:effectLst/>
                        <a:latin typeface="Calibri" panose="020F0502020204030204" pitchFamily="34" charset="0"/>
                      </a:endParaRPr>
                    </a:p>
                  </a:txBody>
                  <a:tcPr marL="6787" marR="6787" marT="6787" marB="0" anchor="ctr"/>
                </a:tc>
                <a:tc>
                  <a:txBody>
                    <a:bodyPr/>
                    <a:lstStyle/>
                    <a:p>
                      <a:pPr algn="ctr" fontAlgn="b"/>
                      <a:r>
                        <a:rPr lang="en-US" sz="1200" u="none" strike="noStrike" dirty="0">
                          <a:effectLst/>
                        </a:rPr>
                        <a:t>1 (Low)</a:t>
                      </a:r>
                      <a:endParaRPr lang="en-US" sz="1200" b="0" i="0" u="none" strike="noStrike" dirty="0">
                        <a:solidFill>
                          <a:srgbClr val="000000"/>
                        </a:solidFill>
                        <a:effectLst/>
                        <a:latin typeface="Calibri" panose="020F0502020204030204" pitchFamily="34" charset="0"/>
                      </a:endParaRPr>
                    </a:p>
                  </a:txBody>
                  <a:tcPr marL="6787" marR="6787" marT="6787" marB="0" anchor="ctr"/>
                </a:tc>
                <a:extLst>
                  <a:ext uri="{0D108BD9-81ED-4DB2-BD59-A6C34878D82A}">
                    <a16:rowId xmlns:a16="http://schemas.microsoft.com/office/drawing/2014/main" val="3788121189"/>
                  </a:ext>
                </a:extLst>
              </a:tr>
            </a:tbl>
          </a:graphicData>
        </a:graphic>
      </p:graphicFrame>
    </p:spTree>
    <p:extLst>
      <p:ext uri="{BB962C8B-B14F-4D97-AF65-F5344CB8AC3E}">
        <p14:creationId xmlns:p14="http://schemas.microsoft.com/office/powerpoint/2010/main" val="305105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6B68-88EB-406A-8890-F6F84A87955E}"/>
              </a:ext>
            </a:extLst>
          </p:cNvPr>
          <p:cNvSpPr>
            <a:spLocks noGrp="1"/>
          </p:cNvSpPr>
          <p:nvPr>
            <p:ph type="title"/>
          </p:nvPr>
        </p:nvSpPr>
        <p:spPr/>
        <p:txBody>
          <a:bodyPr/>
          <a:lstStyle/>
          <a:p>
            <a:r>
              <a:rPr lang="en-US" dirty="0"/>
              <a:t>WBS 302.2.05: ES&amp;H</a:t>
            </a:r>
          </a:p>
        </p:txBody>
      </p:sp>
      <p:sp>
        <p:nvSpPr>
          <p:cNvPr id="3" name="Content Placeholder 2">
            <a:extLst>
              <a:ext uri="{FF2B5EF4-FFF2-40B4-BE49-F238E27FC236}">
                <a16:creationId xmlns:a16="http://schemas.microsoft.com/office/drawing/2014/main" id="{AAE860D0-95D8-49BD-962B-93C49C2A2689}"/>
              </a:ext>
            </a:extLst>
          </p:cNvPr>
          <p:cNvSpPr>
            <a:spLocks noGrp="1"/>
          </p:cNvSpPr>
          <p:nvPr>
            <p:ph idx="1"/>
          </p:nvPr>
        </p:nvSpPr>
        <p:spPr>
          <a:xfrm>
            <a:off x="612000" y="1052736"/>
            <a:ext cx="7920000" cy="5018111"/>
          </a:xfrm>
        </p:spPr>
        <p:txBody>
          <a:bodyPr>
            <a:normAutofit fontScale="62500" lnSpcReduction="20000"/>
          </a:bodyPr>
          <a:lstStyle/>
          <a:p>
            <a:r>
              <a:rPr lang="en-US" dirty="0"/>
              <a:t>All tasks are planned and performed to minimize the risk of injury to personnel and damage to equipment.</a:t>
            </a:r>
          </a:p>
          <a:p>
            <a:pPr lvl="1"/>
            <a:r>
              <a:rPr lang="en-US" dirty="0"/>
              <a:t>Regular walkthroughs of fabrication area</a:t>
            </a:r>
          </a:p>
          <a:p>
            <a:pPr lvl="1"/>
            <a:r>
              <a:rPr lang="en-US" dirty="0"/>
              <a:t>Engineers &amp; tech’s attend required ES&amp;H training courses</a:t>
            </a:r>
          </a:p>
          <a:p>
            <a:pPr lvl="1"/>
            <a:r>
              <a:rPr lang="en-US" dirty="0"/>
              <a:t>Identify hazards and use appropriate PPE.</a:t>
            </a:r>
          </a:p>
          <a:p>
            <a:pPr>
              <a:spcBef>
                <a:spcPts val="1200"/>
              </a:spcBef>
            </a:pPr>
            <a:r>
              <a:rPr lang="en-US" dirty="0"/>
              <a:t>Hazards include:</a:t>
            </a:r>
          </a:p>
          <a:p>
            <a:pPr lvl="1"/>
            <a:r>
              <a:rPr lang="en-US" dirty="0"/>
              <a:t>Electrical</a:t>
            </a:r>
          </a:p>
          <a:p>
            <a:pPr lvl="1"/>
            <a:r>
              <a:rPr lang="en-US" dirty="0"/>
              <a:t>Chemicals (Boron Nitride, Mold release, Epoxy, Soldering flux).</a:t>
            </a:r>
          </a:p>
          <a:p>
            <a:pPr lvl="1"/>
            <a:r>
              <a:rPr lang="en-US" dirty="0"/>
              <a:t>Hot surfaces from ovens, curing press, and soldering irons.</a:t>
            </a:r>
          </a:p>
          <a:p>
            <a:pPr lvl="1"/>
            <a:r>
              <a:rPr lang="en-US" dirty="0"/>
              <a:t>Use of overhead cranes and lifting fixtures.</a:t>
            </a:r>
          </a:p>
          <a:p>
            <a:pPr lvl="1"/>
            <a:r>
              <a:rPr lang="en-US" dirty="0"/>
              <a:t>Use of liquid argon</a:t>
            </a:r>
          </a:p>
          <a:p>
            <a:pPr>
              <a:spcBef>
                <a:spcPts val="1200"/>
              </a:spcBef>
            </a:pPr>
            <a:r>
              <a:rPr lang="en-US" dirty="0"/>
              <a:t>Hazard analysis</a:t>
            </a:r>
          </a:p>
          <a:p>
            <a:pPr lvl="1"/>
            <a:r>
              <a:rPr lang="en-US" dirty="0"/>
              <a:t>Hazard Analysis Form integrated into Fermilab’s IMPACT program.</a:t>
            </a:r>
          </a:p>
          <a:p>
            <a:pPr lvl="1"/>
            <a:r>
              <a:rPr lang="en-US" dirty="0"/>
              <a:t>AUP Hazard Analysis Report: US-HiLumi-doc-303</a:t>
            </a:r>
          </a:p>
          <a:p>
            <a:pPr>
              <a:spcBef>
                <a:spcPts val="1200"/>
              </a:spcBef>
              <a:buFont typeface="Wingdings" panose="05000000000000000000" pitchFamily="2" charset="2"/>
              <a:buChar char="§"/>
            </a:pPr>
            <a:r>
              <a:rPr lang="en-US" sz="2700" dirty="0">
                <a:latin typeface="Arial (Body)"/>
              </a:rPr>
              <a:t>COVID-19 Work Requirements (Added to all travelers on multiple pages)</a:t>
            </a:r>
          </a:p>
          <a:p>
            <a:pPr lvl="1">
              <a:buFont typeface="Wingdings" panose="05000000000000000000" pitchFamily="2" charset="2"/>
              <a:buChar char="§"/>
            </a:pPr>
            <a:r>
              <a:rPr lang="en-US" sz="2300" dirty="0">
                <a:latin typeface="Arial (Body)"/>
              </a:rPr>
              <a:t>Wear </a:t>
            </a:r>
            <a:r>
              <a:rPr lang="en-US" sz="2000" dirty="0">
                <a:latin typeface="Arial (Body)"/>
              </a:rPr>
              <a:t>a face mask when community spread is at level HIGH.</a:t>
            </a:r>
            <a:endParaRPr lang="en-US" dirty="0"/>
          </a:p>
          <a:p>
            <a:pPr>
              <a:spcBef>
                <a:spcPts val="1200"/>
              </a:spcBef>
            </a:pPr>
            <a:r>
              <a:rPr lang="en-US" dirty="0"/>
              <a:t>ORC: mandrel support for rotating winding machine.</a:t>
            </a:r>
          </a:p>
          <a:p>
            <a:pPr>
              <a:spcBef>
                <a:spcPts val="1200"/>
              </a:spcBef>
            </a:pPr>
            <a:r>
              <a:rPr lang="en-US" dirty="0"/>
              <a:t>Safety incident: hammered finger. Corrective action: modify tooling.      		</a:t>
            </a:r>
            <a:r>
              <a:rPr lang="en-US" sz="2500" u="sng" dirty="0">
                <a:solidFill>
                  <a:srgbClr val="0000FF"/>
                </a:solidFill>
                <a:effectLst/>
                <a:ea typeface="Calibri" panose="020F0502020204030204" pitchFamily="34" charset="0"/>
                <a:hlinkClick r:id="rId2"/>
              </a:rPr>
              <a:t>Human Performance Improvement #290 (fnal.gov)</a:t>
            </a:r>
            <a:endParaRPr lang="en-US" sz="2500" dirty="0">
              <a:effectLst/>
              <a:ea typeface="Calibri" panose="020F0502020204030204" pitchFamily="34" charset="0"/>
            </a:endParaRP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6B50264-2761-4236-92C9-2BA91084A18B}"/>
              </a:ext>
            </a:extLst>
          </p:cNvPr>
          <p:cNvSpPr>
            <a:spLocks noGrp="1"/>
          </p:cNvSpPr>
          <p:nvPr>
            <p:ph type="sldNum" sz="quarter" idx="12"/>
          </p:nvPr>
        </p:nvSpPr>
        <p:spPr/>
        <p:txBody>
          <a:bodyPr/>
          <a:lstStyle/>
          <a:p>
            <a:fld id="{BFDCA1C4-9514-7B4F-976F-D92F7E296653}" type="slidenum">
              <a:rPr lang="fr-FR" smtClean="0"/>
              <a:pPr/>
              <a:t>17</a:t>
            </a:fld>
            <a:endParaRPr lang="fr-FR" dirty="0"/>
          </a:p>
        </p:txBody>
      </p:sp>
      <p:sp>
        <p:nvSpPr>
          <p:cNvPr id="5" name="Footer Placeholder 4">
            <a:extLst>
              <a:ext uri="{FF2B5EF4-FFF2-40B4-BE49-F238E27FC236}">
                <a16:creationId xmlns:a16="http://schemas.microsoft.com/office/drawing/2014/main" id="{32B065E4-2A36-4FE8-B5D8-85CA8851851F}"/>
              </a:ext>
            </a:extLst>
          </p:cNvPr>
          <p:cNvSpPr>
            <a:spLocks noGrp="1"/>
          </p:cNvSpPr>
          <p:nvPr>
            <p:ph type="ftr" sz="quarter" idx="3"/>
          </p:nvPr>
        </p:nvSpPr>
        <p:spPr/>
        <p:txBody>
          <a:bodyPr/>
          <a:lstStyle/>
          <a:p>
            <a:r>
              <a:rPr lang="en-US"/>
              <a:t>HL-LHC AUP Rebaseline Dir. Rev. - Sep 27 -29, 2022</a:t>
            </a:r>
            <a:endParaRPr lang="en-GB" dirty="0"/>
          </a:p>
        </p:txBody>
      </p:sp>
      <p:sp>
        <p:nvSpPr>
          <p:cNvPr id="6" name="TextBox 5">
            <a:extLst>
              <a:ext uri="{FF2B5EF4-FFF2-40B4-BE49-F238E27FC236}">
                <a16:creationId xmlns:a16="http://schemas.microsoft.com/office/drawing/2014/main" id="{32603029-9518-470D-9713-1E51F060D659}"/>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322635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B320-8E1F-4A3A-9456-E4F0AEF15C6C}"/>
              </a:ext>
            </a:extLst>
          </p:cNvPr>
          <p:cNvSpPr>
            <a:spLocks noGrp="1"/>
          </p:cNvSpPr>
          <p:nvPr>
            <p:ph type="title"/>
          </p:nvPr>
        </p:nvSpPr>
        <p:spPr/>
        <p:txBody>
          <a:bodyPr/>
          <a:lstStyle/>
          <a:p>
            <a:r>
              <a:rPr lang="en-US" sz="2800" dirty="0"/>
              <a:t>WBS 302.2.05: Summary</a:t>
            </a:r>
            <a:endParaRPr lang="en-US" dirty="0"/>
          </a:p>
        </p:txBody>
      </p:sp>
      <p:sp>
        <p:nvSpPr>
          <p:cNvPr id="3" name="Content Placeholder 2">
            <a:extLst>
              <a:ext uri="{FF2B5EF4-FFF2-40B4-BE49-F238E27FC236}">
                <a16:creationId xmlns:a16="http://schemas.microsoft.com/office/drawing/2014/main" id="{58D3F777-6AC9-4A6C-A297-A4FF4D393E3C}"/>
              </a:ext>
            </a:extLst>
          </p:cNvPr>
          <p:cNvSpPr>
            <a:spLocks noGrp="1"/>
          </p:cNvSpPr>
          <p:nvPr>
            <p:ph idx="1"/>
          </p:nvPr>
        </p:nvSpPr>
        <p:spPr/>
        <p:txBody>
          <a:bodyPr>
            <a:normAutofit lnSpcReduction="10000"/>
          </a:bodyPr>
          <a:lstStyle/>
          <a:p>
            <a:r>
              <a:rPr lang="en-US" dirty="0"/>
              <a:t>FNAL coil fabrication is proceeding according to the baseline plan.</a:t>
            </a:r>
          </a:p>
          <a:p>
            <a:pPr lvl="1"/>
            <a:r>
              <a:rPr lang="en-US" dirty="0"/>
              <a:t>Pre-series coils are complete.</a:t>
            </a:r>
          </a:p>
          <a:p>
            <a:r>
              <a:rPr lang="en-US" dirty="0"/>
              <a:t>SPI &amp; CPI are ≥ 1.</a:t>
            </a:r>
          </a:p>
          <a:p>
            <a:r>
              <a:rPr lang="en-US" dirty="0"/>
              <a:t>Risks are identified and mitigated.</a:t>
            </a:r>
          </a:p>
          <a:p>
            <a:r>
              <a:rPr lang="en-US" dirty="0"/>
              <a:t>Coil production yield is lower than assumed and is being addressed through BCR’s and implementing lessons learned.</a:t>
            </a:r>
          </a:p>
          <a:p>
            <a:r>
              <a:rPr lang="en-US" dirty="0"/>
              <a:t>All aspects of WBS 302.2.05, Coil Fabrication at Fermilab, including ESH&amp;Q, are actively managed.</a:t>
            </a:r>
          </a:p>
          <a:p>
            <a:endParaRPr lang="en-US" dirty="0"/>
          </a:p>
        </p:txBody>
      </p:sp>
      <p:sp>
        <p:nvSpPr>
          <p:cNvPr id="4" name="Slide Number Placeholder 3">
            <a:extLst>
              <a:ext uri="{FF2B5EF4-FFF2-40B4-BE49-F238E27FC236}">
                <a16:creationId xmlns:a16="http://schemas.microsoft.com/office/drawing/2014/main" id="{FD2C7FD5-D8B8-4EA2-8515-ACCBC52FFF9D}"/>
              </a:ext>
            </a:extLst>
          </p:cNvPr>
          <p:cNvSpPr>
            <a:spLocks noGrp="1"/>
          </p:cNvSpPr>
          <p:nvPr>
            <p:ph type="sldNum" sz="quarter" idx="12"/>
          </p:nvPr>
        </p:nvSpPr>
        <p:spPr/>
        <p:txBody>
          <a:bodyPr/>
          <a:lstStyle/>
          <a:p>
            <a:fld id="{BFDCA1C4-9514-7B4F-976F-D92F7E296653}" type="slidenum">
              <a:rPr lang="fr-FR" smtClean="0"/>
              <a:pPr/>
              <a:t>18</a:t>
            </a:fld>
            <a:endParaRPr lang="fr-FR" dirty="0"/>
          </a:p>
        </p:txBody>
      </p:sp>
      <p:sp>
        <p:nvSpPr>
          <p:cNvPr id="5" name="Footer Placeholder 4">
            <a:extLst>
              <a:ext uri="{FF2B5EF4-FFF2-40B4-BE49-F238E27FC236}">
                <a16:creationId xmlns:a16="http://schemas.microsoft.com/office/drawing/2014/main" id="{BDBB5E4B-EE03-470F-A978-BCB1A5BA6B30}"/>
              </a:ext>
            </a:extLst>
          </p:cNvPr>
          <p:cNvSpPr>
            <a:spLocks noGrp="1"/>
          </p:cNvSpPr>
          <p:nvPr>
            <p:ph type="ftr" sz="quarter" idx="3"/>
          </p:nvPr>
        </p:nvSpPr>
        <p:spPr/>
        <p:txBody>
          <a:bodyPr/>
          <a:lstStyle/>
          <a:p>
            <a:r>
              <a:rPr lang="en-US"/>
              <a:t>HL-LHC AUP Rebaseline Dir. Rev. - Sep 27 -29, 2022</a:t>
            </a:r>
            <a:endParaRPr lang="en-GB" dirty="0"/>
          </a:p>
        </p:txBody>
      </p:sp>
    </p:spTree>
    <p:extLst>
      <p:ext uri="{BB962C8B-B14F-4D97-AF65-F5344CB8AC3E}">
        <p14:creationId xmlns:p14="http://schemas.microsoft.com/office/powerpoint/2010/main" val="237791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19</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Dir. Rev. - Sep 27 -29, 2022</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5E50-7E4C-4D79-BD11-EAD3808FE9D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2E6D5C5-80EF-424A-A5A3-1E6507867031}"/>
              </a:ext>
            </a:extLst>
          </p:cNvPr>
          <p:cNvSpPr>
            <a:spLocks noGrp="1"/>
          </p:cNvSpPr>
          <p:nvPr>
            <p:ph idx="1"/>
          </p:nvPr>
        </p:nvSpPr>
        <p:spPr/>
        <p:txBody>
          <a:bodyPr>
            <a:normAutofit fontScale="92500" lnSpcReduction="20000"/>
          </a:bodyPr>
          <a:lstStyle/>
          <a:p>
            <a:r>
              <a:rPr lang="en-US" dirty="0"/>
              <a:t>Scope, Interfaces, Dependencies &amp; Team</a:t>
            </a:r>
          </a:p>
          <a:p>
            <a:r>
              <a:rPr lang="en-US" dirty="0"/>
              <a:t>Achievements since CD-3</a:t>
            </a:r>
          </a:p>
          <a:p>
            <a:r>
              <a:rPr lang="en-US" dirty="0"/>
              <a:t>COVID impacts &amp; COVID BCRs affecting L3s</a:t>
            </a:r>
          </a:p>
          <a:p>
            <a:r>
              <a:rPr lang="en-US" dirty="0"/>
              <a:t>Other BCRs/Manual Adjustments since CD-3</a:t>
            </a:r>
          </a:p>
          <a:p>
            <a:r>
              <a:rPr lang="en-US" dirty="0"/>
              <a:t>Procurement Status</a:t>
            </a:r>
          </a:p>
          <a:p>
            <a:r>
              <a:rPr lang="en-US" dirty="0"/>
              <a:t>Schedule</a:t>
            </a:r>
          </a:p>
          <a:p>
            <a:r>
              <a:rPr lang="en-US" dirty="0"/>
              <a:t>Cost and Schedule Performance &amp; VAR Reports</a:t>
            </a:r>
            <a:endParaRPr lang="en-US" i="1" dirty="0"/>
          </a:p>
          <a:p>
            <a:r>
              <a:rPr lang="en-US" dirty="0"/>
              <a:t>Estimate at Completion</a:t>
            </a:r>
          </a:p>
          <a:p>
            <a:r>
              <a:rPr lang="en-US" dirty="0"/>
              <a:t>QA/QC</a:t>
            </a:r>
          </a:p>
          <a:p>
            <a:r>
              <a:rPr lang="en-US" dirty="0"/>
              <a:t>Risks</a:t>
            </a:r>
          </a:p>
          <a:p>
            <a:r>
              <a:rPr lang="en-US" dirty="0"/>
              <a:t>ES&amp;H</a:t>
            </a:r>
          </a:p>
          <a:p>
            <a:r>
              <a:rPr lang="en-US" dirty="0"/>
              <a:t>Summary</a:t>
            </a:r>
          </a:p>
        </p:txBody>
      </p:sp>
      <p:sp>
        <p:nvSpPr>
          <p:cNvPr id="4" name="Slide Number Placeholder 3">
            <a:extLst>
              <a:ext uri="{FF2B5EF4-FFF2-40B4-BE49-F238E27FC236}">
                <a16:creationId xmlns:a16="http://schemas.microsoft.com/office/drawing/2014/main" id="{A2C27FA1-715D-4939-86ED-BB421E7FC3E4}"/>
              </a:ext>
            </a:extLst>
          </p:cNvPr>
          <p:cNvSpPr>
            <a:spLocks noGrp="1"/>
          </p:cNvSpPr>
          <p:nvPr>
            <p:ph type="sldNum" sz="quarter" idx="12"/>
          </p:nvPr>
        </p:nvSpPr>
        <p:spPr/>
        <p:txBody>
          <a:bodyPr/>
          <a:lstStyle/>
          <a:p>
            <a:fld id="{BFDCA1C4-9514-7B4F-976F-D92F7E296653}" type="slidenum">
              <a:rPr lang="fr-FR" smtClean="0"/>
              <a:pPr/>
              <a:t>2</a:t>
            </a:fld>
            <a:endParaRPr lang="fr-FR" dirty="0"/>
          </a:p>
        </p:txBody>
      </p:sp>
      <p:sp>
        <p:nvSpPr>
          <p:cNvPr id="5" name="Footer Placeholder 4">
            <a:extLst>
              <a:ext uri="{FF2B5EF4-FFF2-40B4-BE49-F238E27FC236}">
                <a16:creationId xmlns:a16="http://schemas.microsoft.com/office/drawing/2014/main" id="{E5A42F19-1977-4401-B880-764AE649B4A4}"/>
              </a:ext>
            </a:extLst>
          </p:cNvPr>
          <p:cNvSpPr>
            <a:spLocks noGrp="1"/>
          </p:cNvSpPr>
          <p:nvPr>
            <p:ph type="ftr" sz="quarter" idx="3"/>
          </p:nvPr>
        </p:nvSpPr>
        <p:spPr/>
        <p:txBody>
          <a:bodyPr/>
          <a:lstStyle/>
          <a:p>
            <a:r>
              <a:rPr lang="en-US"/>
              <a:t>HL-LHC AUP Rebaseline Dir. Rev. - Sep 27 -29, 2022</a:t>
            </a:r>
            <a:endParaRPr lang="en-GB" dirty="0"/>
          </a:p>
        </p:txBody>
      </p:sp>
    </p:spTree>
    <p:extLst>
      <p:ext uri="{BB962C8B-B14F-4D97-AF65-F5344CB8AC3E}">
        <p14:creationId xmlns:p14="http://schemas.microsoft.com/office/powerpoint/2010/main" val="101442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F070C2-6EB8-474F-AFB4-9E4C93B58234}"/>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5" name="Footer Placeholder 4">
            <a:extLst>
              <a:ext uri="{FF2B5EF4-FFF2-40B4-BE49-F238E27FC236}">
                <a16:creationId xmlns:a16="http://schemas.microsoft.com/office/drawing/2014/main" id="{075BAA49-2E92-4E6D-A539-EB1E3F362CEB}"/>
              </a:ext>
            </a:extLst>
          </p:cNvPr>
          <p:cNvSpPr>
            <a:spLocks noGrp="1"/>
          </p:cNvSpPr>
          <p:nvPr>
            <p:ph type="ftr" sz="quarter" idx="3"/>
          </p:nvPr>
        </p:nvSpPr>
        <p:spPr/>
        <p:txBody>
          <a:bodyPr/>
          <a:lstStyle/>
          <a:p>
            <a:r>
              <a:rPr lang="en-US"/>
              <a:t>HL-LHC AUP Rebaseline Dir. Rev. - Sep 27 -29, 2022</a:t>
            </a:r>
            <a:endParaRPr lang="en-GB" dirty="0"/>
          </a:p>
        </p:txBody>
      </p:sp>
      <p:sp>
        <p:nvSpPr>
          <p:cNvPr id="13" name="Title 1">
            <a:extLst>
              <a:ext uri="{FF2B5EF4-FFF2-40B4-BE49-F238E27FC236}">
                <a16:creationId xmlns:a16="http://schemas.microsoft.com/office/drawing/2014/main" id="{2A782E18-93F7-40EE-AE22-D78349E3DBAC}"/>
              </a:ext>
            </a:extLst>
          </p:cNvPr>
          <p:cNvSpPr txBox="1">
            <a:spLocks/>
          </p:cNvSpPr>
          <p:nvPr/>
        </p:nvSpPr>
        <p:spPr>
          <a:xfrm>
            <a:off x="683568" y="103664"/>
            <a:ext cx="8231832"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54D81"/>
                </a:solidFill>
                <a:effectLst/>
                <a:uLnTx/>
                <a:uFillTx/>
                <a:latin typeface="Helvetica"/>
                <a:ea typeface="ＭＳ Ｐゴシック" charset="0"/>
              </a:rPr>
              <a:t>Impacts from COVID-19</a:t>
            </a:r>
          </a:p>
        </p:txBody>
      </p:sp>
      <p:sp>
        <p:nvSpPr>
          <p:cNvPr id="14" name="Content Placeholder 2">
            <a:extLst>
              <a:ext uri="{FF2B5EF4-FFF2-40B4-BE49-F238E27FC236}">
                <a16:creationId xmlns:a16="http://schemas.microsoft.com/office/drawing/2014/main" id="{051E1F65-6058-4012-9907-A43F799E71EA}"/>
              </a:ext>
            </a:extLst>
          </p:cNvPr>
          <p:cNvSpPr txBox="1">
            <a:spLocks/>
          </p:cNvSpPr>
          <p:nvPr/>
        </p:nvSpPr>
        <p:spPr>
          <a:xfrm>
            <a:off x="899592" y="783503"/>
            <a:ext cx="7863408" cy="1255609"/>
          </a:xfrm>
          <a:prstGeom prst="rect">
            <a:avLst/>
          </a:prstGeom>
        </p:spPr>
        <p:txBody>
          <a:bodyPr lIns="0" tIns="0" rIns="0" bIns="0">
            <a:normAutofit/>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15 min in the AM and 15 min in the PM each day for workplace and tooling disinfecting </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sym typeface="Wingdings" panose="05000000000000000000" pitchFamily="2" charset="2"/>
              </a:rPr>
              <a:t></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 6.7% max.</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PPE use, 5 min break per hour of mask use </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sym typeface="Wingdings" panose="05000000000000000000" pitchFamily="2" charset="2"/>
              </a:rPr>
              <a:t></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 8% max.</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6ft separation, impact </a:t>
            </a:r>
            <a:r>
              <a:rPr kumimoji="0" lang="en-US" sz="1500" b="0" i="0" u="none" strike="noStrike" kern="1200" cap="none" spc="0" normalizeH="0" baseline="0" noProof="0" dirty="0" err="1">
                <a:ln>
                  <a:noFill/>
                </a:ln>
                <a:solidFill>
                  <a:srgbClr val="404040"/>
                </a:solidFill>
                <a:effectLst/>
                <a:uLnTx/>
                <a:uFillTx/>
                <a:latin typeface="Helvetica"/>
                <a:ea typeface="ＭＳ Ｐゴシック" charset="0"/>
              </a:rPr>
              <a:t>tbd</a:t>
            </a: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 based on tech labor task sheets</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1000" b="0" i="0" u="none" strike="noStrike" kern="1200" cap="none" spc="0" normalizeH="0" baseline="0" noProof="0" dirty="0">
              <a:ln>
                <a:noFill/>
              </a:ln>
              <a:solidFill>
                <a:srgbClr val="404040"/>
              </a:solidFill>
              <a:effectLst/>
              <a:uLnTx/>
              <a:uFillTx/>
              <a:latin typeface="Helvetica"/>
              <a:ea typeface="ＭＳ Ｐゴシック" charset="0"/>
            </a:endParaRP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47CDD198-C199-4E5A-8439-32DD31BDE364}"/>
                  </a:ext>
                </a:extLst>
              </p14:cNvPr>
              <p14:cNvContentPartPr/>
              <p14:nvPr/>
            </p14:nvContentPartPr>
            <p14:xfrm>
              <a:off x="2111024" y="5177794"/>
              <a:ext cx="12240" cy="5760"/>
            </p14:xfrm>
          </p:contentPart>
        </mc:Choice>
        <mc:Fallback xmlns="">
          <p:pic>
            <p:nvPicPr>
              <p:cNvPr id="15" name="Ink 14">
                <a:extLst>
                  <a:ext uri="{FF2B5EF4-FFF2-40B4-BE49-F238E27FC236}">
                    <a16:creationId xmlns:a16="http://schemas.microsoft.com/office/drawing/2014/main" id="{47CDD198-C199-4E5A-8439-32DD31BDE364}"/>
                  </a:ext>
                </a:extLst>
              </p:cNvPr>
              <p:cNvPicPr/>
              <p:nvPr/>
            </p:nvPicPr>
            <p:blipFill>
              <a:blip r:embed="rId3"/>
              <a:stretch>
                <a:fillRect/>
              </a:stretch>
            </p:blipFill>
            <p:spPr>
              <a:xfrm>
                <a:off x="2106704" y="5173728"/>
                <a:ext cx="20880" cy="13892"/>
              </a:xfrm>
              <a:prstGeom prst="rect">
                <a:avLst/>
              </a:prstGeom>
            </p:spPr>
          </p:pic>
        </mc:Fallback>
      </mc:AlternateContent>
      <p:sp>
        <p:nvSpPr>
          <p:cNvPr id="16" name="Title 1">
            <a:extLst>
              <a:ext uri="{FF2B5EF4-FFF2-40B4-BE49-F238E27FC236}">
                <a16:creationId xmlns:a16="http://schemas.microsoft.com/office/drawing/2014/main" id="{0F2CA773-CD95-4E0A-BAF6-090721C5903B}"/>
              </a:ext>
            </a:extLst>
          </p:cNvPr>
          <p:cNvSpPr txBox="1">
            <a:spLocks/>
          </p:cNvSpPr>
          <p:nvPr/>
        </p:nvSpPr>
        <p:spPr>
          <a:xfrm>
            <a:off x="683568" y="1887674"/>
            <a:ext cx="8231832"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54D81"/>
                </a:solidFill>
                <a:effectLst/>
                <a:uLnTx/>
                <a:uFillTx/>
                <a:latin typeface="Helvetica"/>
                <a:ea typeface="ＭＳ Ｐゴシック" charset="0"/>
              </a:rPr>
              <a:t>Quality during COVID-19</a:t>
            </a:r>
          </a:p>
        </p:txBody>
      </p:sp>
      <p:sp>
        <p:nvSpPr>
          <p:cNvPr id="17" name="Content Placeholder 2">
            <a:extLst>
              <a:ext uri="{FF2B5EF4-FFF2-40B4-BE49-F238E27FC236}">
                <a16:creationId xmlns:a16="http://schemas.microsoft.com/office/drawing/2014/main" id="{7ED52F6C-D308-4A4E-BDFA-DDA9117B7ED0}"/>
              </a:ext>
            </a:extLst>
          </p:cNvPr>
          <p:cNvSpPr txBox="1">
            <a:spLocks/>
          </p:cNvSpPr>
          <p:nvPr/>
        </p:nvSpPr>
        <p:spPr>
          <a:xfrm>
            <a:off x="899592" y="2567513"/>
            <a:ext cx="7863408" cy="1255609"/>
          </a:xfrm>
          <a:prstGeom prst="rect">
            <a:avLst/>
          </a:prstGeom>
        </p:spPr>
        <p:txBody>
          <a:bodyPr lIns="0" tIns="0" rIns="0" bIns="0">
            <a:normAutofit fontScale="9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Additional hourly breaks from wearing masks. (mask fatigue)</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Additional PPE use, face shields if working less than 6 feet from another worker</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Disinfecting tools and tooling at the beginning and at the end of the day.</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Collectively, all of the above lead to peace of mind &amp; lower anxiety, thereby maintaining quality &amp; mental health.</a:t>
            </a:r>
          </a:p>
          <a:p>
            <a:pPr marL="342900" marR="0" lvl="0" indent="-3429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p:txBody>
      </p:sp>
      <p:sp>
        <p:nvSpPr>
          <p:cNvPr id="18" name="Title 1">
            <a:extLst>
              <a:ext uri="{FF2B5EF4-FFF2-40B4-BE49-F238E27FC236}">
                <a16:creationId xmlns:a16="http://schemas.microsoft.com/office/drawing/2014/main" id="{E64A3C12-FD21-41D2-A155-AAD850D90CB8}"/>
              </a:ext>
            </a:extLst>
          </p:cNvPr>
          <p:cNvSpPr txBox="1">
            <a:spLocks/>
          </p:cNvSpPr>
          <p:nvPr/>
        </p:nvSpPr>
        <p:spPr>
          <a:xfrm>
            <a:off x="683568" y="3802847"/>
            <a:ext cx="8231832" cy="641739"/>
          </a:xfrm>
          <a:prstGeom prst="rect">
            <a:avLst/>
          </a:prstGeom>
        </p:spPr>
        <p:txBody>
          <a:bodyPr lIns="0" tIns="0" rIns="0" bIns="0" anchor="b" anchorCtr="0"/>
          <a:lstStyle>
            <a:lvl1pPr algn="l" defTabSz="457200" rtl="0" eaLnBrk="1" fontAlgn="base" hangingPunct="1">
              <a:spcBef>
                <a:spcPct val="0"/>
              </a:spcBef>
              <a:spcAft>
                <a:spcPct val="0"/>
              </a:spcAft>
              <a:defRPr sz="3200" b="1" kern="1200">
                <a:solidFill>
                  <a:srgbClr val="154D81"/>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54D81"/>
                </a:solidFill>
                <a:effectLst/>
                <a:uLnTx/>
                <a:uFillTx/>
                <a:latin typeface="Helvetica"/>
                <a:ea typeface="ＭＳ Ｐゴシック" charset="0"/>
              </a:rPr>
              <a:t>Error Precursors (risks) during COVID-19</a:t>
            </a:r>
          </a:p>
        </p:txBody>
      </p:sp>
      <p:sp>
        <p:nvSpPr>
          <p:cNvPr id="19" name="Content Placeholder 2">
            <a:extLst>
              <a:ext uri="{FF2B5EF4-FFF2-40B4-BE49-F238E27FC236}">
                <a16:creationId xmlns:a16="http://schemas.microsoft.com/office/drawing/2014/main" id="{1341EB01-EADB-4EA5-991E-360E904C5C1E}"/>
              </a:ext>
            </a:extLst>
          </p:cNvPr>
          <p:cNvSpPr txBox="1">
            <a:spLocks/>
          </p:cNvSpPr>
          <p:nvPr/>
        </p:nvSpPr>
        <p:spPr>
          <a:xfrm>
            <a:off x="899592" y="4480693"/>
            <a:ext cx="7863408" cy="1255609"/>
          </a:xfrm>
          <a:prstGeom prst="rect">
            <a:avLst/>
          </a:prstGeom>
        </p:spPr>
        <p:txBody>
          <a:bodyPr lIns="0" tIns="0" rIns="0" bIns="0">
            <a:normAutofit fontScale="9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Changes / Departure from routine – no engineering support</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Anxiety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Tunnel vision</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Assumptions    </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500" b="0" i="0" u="none" strike="noStrike" kern="1200" cap="none" spc="0" normalizeH="0" baseline="0" noProof="0" dirty="0">
                <a:ln>
                  <a:noFill/>
                </a:ln>
                <a:solidFill>
                  <a:srgbClr val="404040"/>
                </a:solidFill>
                <a:effectLst/>
                <a:uLnTx/>
                <a:uFillTx/>
                <a:latin typeface="Helvetica"/>
                <a:ea typeface="ＭＳ Ｐゴシック" charset="0"/>
              </a:rPr>
              <a:t>Mitigation: external periodic checks, group chats,</a:t>
            </a:r>
          </a:p>
          <a:p>
            <a:pPr marL="342900" marR="0" lvl="0" indent="-3429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endParaRPr kumimoji="0" lang="en-US" sz="1500" b="0" i="0" u="none" strike="noStrike" kern="1200" cap="none" spc="0" normalizeH="0" baseline="0" noProof="0" dirty="0">
              <a:ln>
                <a:noFill/>
              </a:ln>
              <a:solidFill>
                <a:srgbClr val="404040"/>
              </a:solidFill>
              <a:effectLst/>
              <a:uLnTx/>
              <a:uFillTx/>
              <a:latin typeface="Helvetica"/>
              <a:ea typeface="ＭＳ Ｐゴシック" charset="0"/>
            </a:endParaRPr>
          </a:p>
        </p:txBody>
      </p:sp>
    </p:spTree>
    <p:extLst>
      <p:ext uri="{BB962C8B-B14F-4D97-AF65-F5344CB8AC3E}">
        <p14:creationId xmlns:p14="http://schemas.microsoft.com/office/powerpoint/2010/main" val="248489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2BA9-0C90-4111-A69A-613366D4D9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3A150D-1E8D-4B49-9314-53D29B2CEE6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00DC4C-4220-431D-BDE3-F741DF6A113C}"/>
              </a:ext>
            </a:extLst>
          </p:cNvPr>
          <p:cNvSpPr>
            <a:spLocks noGrp="1"/>
          </p:cNvSpPr>
          <p:nvPr>
            <p:ph type="sldNum" sz="quarter" idx="12"/>
          </p:nvPr>
        </p:nvSpPr>
        <p:spPr/>
        <p:txBody>
          <a:bodyPr/>
          <a:lstStyle/>
          <a:p>
            <a:fld id="{BFDCA1C4-9514-7B4F-976F-D92F7E296653}" type="slidenum">
              <a:rPr lang="fr-FR" smtClean="0"/>
              <a:pPr/>
              <a:t>21</a:t>
            </a:fld>
            <a:endParaRPr lang="fr-FR" dirty="0"/>
          </a:p>
        </p:txBody>
      </p:sp>
      <p:sp>
        <p:nvSpPr>
          <p:cNvPr id="5" name="Footer Placeholder 4">
            <a:extLst>
              <a:ext uri="{FF2B5EF4-FFF2-40B4-BE49-F238E27FC236}">
                <a16:creationId xmlns:a16="http://schemas.microsoft.com/office/drawing/2014/main" id="{16BD5E80-2BA2-4C71-B723-FC61B5C57121}"/>
              </a:ext>
            </a:extLst>
          </p:cNvPr>
          <p:cNvSpPr>
            <a:spLocks noGrp="1"/>
          </p:cNvSpPr>
          <p:nvPr>
            <p:ph type="ftr" sz="quarter" idx="3"/>
          </p:nvPr>
        </p:nvSpPr>
        <p:spPr/>
        <p:txBody>
          <a:bodyPr/>
          <a:lstStyle/>
          <a:p>
            <a:r>
              <a:rPr lang="en-US"/>
              <a:t>HL-LHC AUP Rebaseline Dir. Rev. - Sep 27 -29, 2022</a:t>
            </a:r>
            <a:endParaRPr lang="en-GB" dirty="0"/>
          </a:p>
        </p:txBody>
      </p:sp>
      <p:pic>
        <p:nvPicPr>
          <p:cNvPr id="8" name="x_29bb2f76-6076-4719-9122-3ba122c80a2d" descr="Image">
            <a:extLst>
              <a:ext uri="{FF2B5EF4-FFF2-40B4-BE49-F238E27FC236}">
                <a16:creationId xmlns:a16="http://schemas.microsoft.com/office/drawing/2014/main" id="{FE0D49A0-E91A-4DE9-90F4-A15D543D36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1533460" y="1543494"/>
            <a:ext cx="6077079" cy="29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Image">
            <a:extLst>
              <a:ext uri="{FF2B5EF4-FFF2-40B4-BE49-F238E27FC236}">
                <a16:creationId xmlns:a16="http://schemas.microsoft.com/office/drawing/2014/main" id="{2F96AA54-CACD-4FA3-8265-0F1EC3C7B4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569502" y="1569646"/>
            <a:ext cx="6129380" cy="29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x_ef14766a-222e-446b-a80e-2268d605903f" descr="Image">
            <a:extLst>
              <a:ext uri="{FF2B5EF4-FFF2-40B4-BE49-F238E27FC236}">
                <a16:creationId xmlns:a16="http://schemas.microsoft.com/office/drawing/2014/main" id="{0DE90C21-145A-48F4-BC27-B3ABAB3DEC3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528731" y="1543495"/>
            <a:ext cx="6077078" cy="29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Left 10">
            <a:extLst>
              <a:ext uri="{FF2B5EF4-FFF2-40B4-BE49-F238E27FC236}">
                <a16:creationId xmlns:a16="http://schemas.microsoft.com/office/drawing/2014/main" id="{D74F6EEC-3AE3-4906-9761-243FA30B5E47}"/>
              </a:ext>
            </a:extLst>
          </p:cNvPr>
          <p:cNvSpPr/>
          <p:nvPr/>
        </p:nvSpPr>
        <p:spPr>
          <a:xfrm rot="17336347">
            <a:off x="3555598" y="1068220"/>
            <a:ext cx="853291" cy="546003"/>
          </a:xfrm>
          <a:prstGeom prst="leftArrow">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34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54DF-B17C-4EC3-A54A-3A21D2319F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64D37B-9913-42D3-A6D2-79AC1BDC3EC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4E22A06-74F5-4FA9-A3AF-EC60D6C99222}"/>
              </a:ext>
            </a:extLst>
          </p:cNvPr>
          <p:cNvSpPr>
            <a:spLocks noGrp="1"/>
          </p:cNvSpPr>
          <p:nvPr>
            <p:ph type="sldNum" sz="quarter" idx="12"/>
          </p:nvPr>
        </p:nvSpPr>
        <p:spPr/>
        <p:txBody>
          <a:bodyPr/>
          <a:lstStyle/>
          <a:p>
            <a:fld id="{BFDCA1C4-9514-7B4F-976F-D92F7E296653}" type="slidenum">
              <a:rPr lang="fr-FR" smtClean="0"/>
              <a:pPr/>
              <a:t>22</a:t>
            </a:fld>
            <a:endParaRPr lang="fr-FR" dirty="0"/>
          </a:p>
        </p:txBody>
      </p:sp>
      <p:sp>
        <p:nvSpPr>
          <p:cNvPr id="5" name="Footer Placeholder 4">
            <a:extLst>
              <a:ext uri="{FF2B5EF4-FFF2-40B4-BE49-F238E27FC236}">
                <a16:creationId xmlns:a16="http://schemas.microsoft.com/office/drawing/2014/main" id="{B3D8C553-8643-4F4F-905A-66230F0A3131}"/>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5">
            <a:extLst>
              <a:ext uri="{FF2B5EF4-FFF2-40B4-BE49-F238E27FC236}">
                <a16:creationId xmlns:a16="http://schemas.microsoft.com/office/drawing/2014/main" id="{E6BAA0D8-6477-4437-8AD2-F2BA4C0463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51332" y="751332"/>
            <a:ext cx="6010656" cy="4507992"/>
          </a:xfrm>
          <a:prstGeom prst="rect">
            <a:avLst/>
          </a:prstGeom>
        </p:spPr>
      </p:pic>
      <p:pic>
        <p:nvPicPr>
          <p:cNvPr id="7" name="Picture 6">
            <a:extLst>
              <a:ext uri="{FF2B5EF4-FFF2-40B4-BE49-F238E27FC236}">
                <a16:creationId xmlns:a16="http://schemas.microsoft.com/office/drawing/2014/main" id="{04D74B58-DD2D-41AE-8986-174E38EC01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901091" y="751332"/>
            <a:ext cx="6010656" cy="4507992"/>
          </a:xfrm>
          <a:prstGeom prst="rect">
            <a:avLst/>
          </a:prstGeom>
        </p:spPr>
      </p:pic>
    </p:spTree>
    <p:extLst>
      <p:ext uri="{BB962C8B-B14F-4D97-AF65-F5344CB8AC3E}">
        <p14:creationId xmlns:p14="http://schemas.microsoft.com/office/powerpoint/2010/main" val="3032833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C04B-897C-422E-A522-7AA9C14B7D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0B5769-E8E0-4CEE-87DE-F9AAC9354E8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799DC61-EBD1-4AD4-9002-42F0F704923B}"/>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5" name="Footer Placeholder 4">
            <a:extLst>
              <a:ext uri="{FF2B5EF4-FFF2-40B4-BE49-F238E27FC236}">
                <a16:creationId xmlns:a16="http://schemas.microsoft.com/office/drawing/2014/main" id="{664A090A-2D38-4007-BFAB-9B6546C247F8}"/>
              </a:ext>
            </a:extLst>
          </p:cNvPr>
          <p:cNvSpPr>
            <a:spLocks noGrp="1"/>
          </p:cNvSpPr>
          <p:nvPr>
            <p:ph type="ftr" sz="quarter" idx="3"/>
          </p:nvPr>
        </p:nvSpPr>
        <p:spPr/>
        <p:txBody>
          <a:bodyPr/>
          <a:lstStyle/>
          <a:p>
            <a:r>
              <a:rPr lang="en-US"/>
              <a:t>HL-LHC AUP Rebaseline Dir. Rev. - Sep 27 -29, 2022</a:t>
            </a:r>
            <a:endParaRPr lang="en-GB" dirty="0"/>
          </a:p>
        </p:txBody>
      </p:sp>
      <p:sp>
        <p:nvSpPr>
          <p:cNvPr id="6" name="Content Placeholder 2">
            <a:extLst>
              <a:ext uri="{FF2B5EF4-FFF2-40B4-BE49-F238E27FC236}">
                <a16:creationId xmlns:a16="http://schemas.microsoft.com/office/drawing/2014/main" id="{F24D67E3-C856-45AD-A2AB-F1414793CCE0}"/>
              </a:ext>
            </a:extLst>
          </p:cNvPr>
          <p:cNvSpPr txBox="1">
            <a:spLocks/>
          </p:cNvSpPr>
          <p:nvPr/>
        </p:nvSpPr>
        <p:spPr>
          <a:xfrm>
            <a:off x="228600" y="5453476"/>
            <a:ext cx="8805985" cy="77736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endParaRPr lang="en-US" sz="2000" dirty="0"/>
          </a:p>
        </p:txBody>
      </p:sp>
      <p:pic>
        <p:nvPicPr>
          <p:cNvPr id="7" name="Picture 6">
            <a:extLst>
              <a:ext uri="{FF2B5EF4-FFF2-40B4-BE49-F238E27FC236}">
                <a16:creationId xmlns:a16="http://schemas.microsoft.com/office/drawing/2014/main" id="{E657A605-284E-4341-BCF1-7A29AA476A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32760" y="751014"/>
            <a:ext cx="6008126" cy="4506095"/>
          </a:xfrm>
          <a:prstGeom prst="rect">
            <a:avLst/>
          </a:prstGeom>
        </p:spPr>
      </p:pic>
      <p:pic>
        <p:nvPicPr>
          <p:cNvPr id="8" name="Picture 7">
            <a:extLst>
              <a:ext uri="{FF2B5EF4-FFF2-40B4-BE49-F238E27FC236}">
                <a16:creationId xmlns:a16="http://schemas.microsoft.com/office/drawing/2014/main" id="{E6A4B1D7-A647-4D28-B0F8-7228BE5C7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868630" y="751016"/>
            <a:ext cx="6008129" cy="4506097"/>
          </a:xfrm>
          <a:prstGeom prst="rect">
            <a:avLst/>
          </a:prstGeom>
        </p:spPr>
      </p:pic>
    </p:spTree>
    <p:extLst>
      <p:ext uri="{BB962C8B-B14F-4D97-AF65-F5344CB8AC3E}">
        <p14:creationId xmlns:p14="http://schemas.microsoft.com/office/powerpoint/2010/main" val="249628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4362-0F0B-4DE8-83A5-A3D096CFFD1D}"/>
              </a:ext>
            </a:extLst>
          </p:cNvPr>
          <p:cNvSpPr>
            <a:spLocks noGrp="1"/>
          </p:cNvSpPr>
          <p:nvPr>
            <p:ph type="title"/>
          </p:nvPr>
        </p:nvSpPr>
        <p:spPr/>
        <p:txBody>
          <a:bodyPr/>
          <a:lstStyle/>
          <a:p>
            <a:r>
              <a:rPr lang="en-US" dirty="0"/>
              <a:t>302.2.005 Resource Type Breakdown</a:t>
            </a:r>
          </a:p>
        </p:txBody>
      </p:sp>
      <p:sp>
        <p:nvSpPr>
          <p:cNvPr id="4" name="Slide Number Placeholder 3">
            <a:extLst>
              <a:ext uri="{FF2B5EF4-FFF2-40B4-BE49-F238E27FC236}">
                <a16:creationId xmlns:a16="http://schemas.microsoft.com/office/drawing/2014/main" id="{D376A2D0-F40B-48D9-9D52-AD2AE9362F6C}"/>
              </a:ext>
            </a:extLst>
          </p:cNvPr>
          <p:cNvSpPr>
            <a:spLocks noGrp="1"/>
          </p:cNvSpPr>
          <p:nvPr>
            <p:ph type="sldNum" sz="quarter" idx="12"/>
          </p:nvPr>
        </p:nvSpPr>
        <p:spPr/>
        <p:txBody>
          <a:bodyPr/>
          <a:lstStyle/>
          <a:p>
            <a:fld id="{BFDCA1C4-9514-7B4F-976F-D92F7E296653}" type="slidenum">
              <a:rPr lang="fr-FR" smtClean="0"/>
              <a:pPr/>
              <a:t>24</a:t>
            </a:fld>
            <a:endParaRPr lang="fr-FR" dirty="0"/>
          </a:p>
        </p:txBody>
      </p:sp>
      <p:sp>
        <p:nvSpPr>
          <p:cNvPr id="5" name="Footer Placeholder 4">
            <a:extLst>
              <a:ext uri="{FF2B5EF4-FFF2-40B4-BE49-F238E27FC236}">
                <a16:creationId xmlns:a16="http://schemas.microsoft.com/office/drawing/2014/main" id="{5802AD86-7B4B-4102-846F-E44112F62854}"/>
              </a:ext>
            </a:extLst>
          </p:cNvPr>
          <p:cNvSpPr>
            <a:spLocks noGrp="1"/>
          </p:cNvSpPr>
          <p:nvPr>
            <p:ph type="ftr" sz="quarter" idx="3"/>
          </p:nvPr>
        </p:nvSpPr>
        <p:spPr/>
        <p:txBody>
          <a:bodyPr/>
          <a:lstStyle/>
          <a:p>
            <a:r>
              <a:rPr lang="en-US"/>
              <a:t>HL-LHC AUP Rebaseline Dir. Rev. - Sep 27 -29, 2022</a:t>
            </a:r>
            <a:endParaRPr lang="en-GB" dirty="0"/>
          </a:p>
        </p:txBody>
      </p:sp>
      <p:pic>
        <p:nvPicPr>
          <p:cNvPr id="10" name="Picture 4">
            <a:extLst>
              <a:ext uri="{FF2B5EF4-FFF2-40B4-BE49-F238E27FC236}">
                <a16:creationId xmlns:a16="http://schemas.microsoft.com/office/drawing/2014/main" id="{FF2D73E0-01C6-4E2E-8C3C-EDA2A95A1E14}"/>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2775" y="1473112"/>
            <a:ext cx="7918450" cy="439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6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9E3-2388-4690-B219-294AE39C7EB6}"/>
              </a:ext>
            </a:extLst>
          </p:cNvPr>
          <p:cNvSpPr>
            <a:spLocks noGrp="1"/>
          </p:cNvSpPr>
          <p:nvPr>
            <p:ph type="title"/>
          </p:nvPr>
        </p:nvSpPr>
        <p:spPr/>
        <p:txBody>
          <a:bodyPr/>
          <a:lstStyle/>
          <a:p>
            <a:r>
              <a:rPr lang="en-US" dirty="0"/>
              <a:t>302.2.05 Estimate Quality</a:t>
            </a:r>
          </a:p>
        </p:txBody>
      </p:sp>
      <p:sp>
        <p:nvSpPr>
          <p:cNvPr id="4" name="Slide Number Placeholder 3">
            <a:extLst>
              <a:ext uri="{FF2B5EF4-FFF2-40B4-BE49-F238E27FC236}">
                <a16:creationId xmlns:a16="http://schemas.microsoft.com/office/drawing/2014/main" id="{6735D44E-A9BC-4381-AB49-19A1FDA7CB37}"/>
              </a:ext>
            </a:extLst>
          </p:cNvPr>
          <p:cNvSpPr>
            <a:spLocks noGrp="1"/>
          </p:cNvSpPr>
          <p:nvPr>
            <p:ph type="sldNum" sz="quarter" idx="12"/>
          </p:nvPr>
        </p:nvSpPr>
        <p:spPr/>
        <p:txBody>
          <a:bodyPr/>
          <a:lstStyle/>
          <a:p>
            <a:fld id="{BFDCA1C4-9514-7B4F-976F-D92F7E296653}" type="slidenum">
              <a:rPr lang="fr-FR" smtClean="0"/>
              <a:pPr/>
              <a:t>25</a:t>
            </a:fld>
            <a:endParaRPr lang="fr-FR" dirty="0"/>
          </a:p>
        </p:txBody>
      </p:sp>
      <p:sp>
        <p:nvSpPr>
          <p:cNvPr id="5" name="Footer Placeholder 4">
            <a:extLst>
              <a:ext uri="{FF2B5EF4-FFF2-40B4-BE49-F238E27FC236}">
                <a16:creationId xmlns:a16="http://schemas.microsoft.com/office/drawing/2014/main" id="{E7BB2005-9862-4EFF-934E-F8CC12C9C06A}"/>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2">
            <a:extLst>
              <a:ext uri="{FF2B5EF4-FFF2-40B4-BE49-F238E27FC236}">
                <a16:creationId xmlns:a16="http://schemas.microsoft.com/office/drawing/2014/main" id="{78DA977F-D75B-4241-9AE4-5479A373571A}"/>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2775" y="1473112"/>
            <a:ext cx="7918450" cy="439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42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0FD6-2988-48F4-B74E-F2A0EA60C86E}"/>
              </a:ext>
            </a:extLst>
          </p:cNvPr>
          <p:cNvSpPr>
            <a:spLocks noGrp="1"/>
          </p:cNvSpPr>
          <p:nvPr>
            <p:ph type="title"/>
          </p:nvPr>
        </p:nvSpPr>
        <p:spPr/>
        <p:txBody>
          <a:bodyPr/>
          <a:lstStyle/>
          <a:p>
            <a:r>
              <a:rPr lang="en-US" dirty="0"/>
              <a:t>302.2.05 FTE Breakdown</a:t>
            </a:r>
          </a:p>
        </p:txBody>
      </p:sp>
      <p:sp>
        <p:nvSpPr>
          <p:cNvPr id="4" name="Slide Number Placeholder 3">
            <a:extLst>
              <a:ext uri="{FF2B5EF4-FFF2-40B4-BE49-F238E27FC236}">
                <a16:creationId xmlns:a16="http://schemas.microsoft.com/office/drawing/2014/main" id="{6ABB24EC-4C5E-400B-B489-A7716E166B29}"/>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5" name="Footer Placeholder 4">
            <a:extLst>
              <a:ext uri="{FF2B5EF4-FFF2-40B4-BE49-F238E27FC236}">
                <a16:creationId xmlns:a16="http://schemas.microsoft.com/office/drawing/2014/main" id="{AA0346CD-8FD9-4A9F-BB34-BA5B0078130A}"/>
              </a:ext>
            </a:extLst>
          </p:cNvPr>
          <p:cNvSpPr>
            <a:spLocks noGrp="1"/>
          </p:cNvSpPr>
          <p:nvPr>
            <p:ph type="ftr" sz="quarter" idx="3"/>
          </p:nvPr>
        </p:nvSpPr>
        <p:spPr/>
        <p:txBody>
          <a:bodyPr/>
          <a:lstStyle/>
          <a:p>
            <a:r>
              <a:rPr lang="en-US"/>
              <a:t>HL-LHC AUP Rebaseline Dir. Rev. - Sep 27 -29, 2022</a:t>
            </a:r>
            <a:endParaRPr lang="en-GB" dirty="0"/>
          </a:p>
        </p:txBody>
      </p:sp>
      <p:pic>
        <p:nvPicPr>
          <p:cNvPr id="7" name="Picture 4">
            <a:extLst>
              <a:ext uri="{FF2B5EF4-FFF2-40B4-BE49-F238E27FC236}">
                <a16:creationId xmlns:a16="http://schemas.microsoft.com/office/drawing/2014/main" id="{FD00B6A7-8DFE-443A-A2F3-D3983045607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2775" y="1297146"/>
            <a:ext cx="7918450" cy="475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73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8BA6-EE93-43FD-9542-9B2FB856FE5C}"/>
              </a:ext>
            </a:extLst>
          </p:cNvPr>
          <p:cNvSpPr>
            <a:spLocks noGrp="1"/>
          </p:cNvSpPr>
          <p:nvPr>
            <p:ph type="title"/>
          </p:nvPr>
        </p:nvSpPr>
        <p:spPr/>
        <p:txBody>
          <a:bodyPr/>
          <a:lstStyle/>
          <a:p>
            <a:r>
              <a:rPr lang="en-US" dirty="0"/>
              <a:t>302.2.05 Cost Performance Report</a:t>
            </a:r>
          </a:p>
        </p:txBody>
      </p:sp>
      <p:sp>
        <p:nvSpPr>
          <p:cNvPr id="4" name="Slide Number Placeholder 3">
            <a:extLst>
              <a:ext uri="{FF2B5EF4-FFF2-40B4-BE49-F238E27FC236}">
                <a16:creationId xmlns:a16="http://schemas.microsoft.com/office/drawing/2014/main" id="{EB9D3A4D-0F45-4C9C-B4D9-BF2262737714}"/>
              </a:ext>
            </a:extLst>
          </p:cNvPr>
          <p:cNvSpPr>
            <a:spLocks noGrp="1"/>
          </p:cNvSpPr>
          <p:nvPr>
            <p:ph type="sldNum" sz="quarter" idx="12"/>
          </p:nvPr>
        </p:nvSpPr>
        <p:spPr/>
        <p:txBody>
          <a:bodyPr/>
          <a:lstStyle/>
          <a:p>
            <a:fld id="{BFDCA1C4-9514-7B4F-976F-D92F7E296653}" type="slidenum">
              <a:rPr lang="fr-FR" smtClean="0"/>
              <a:pPr/>
              <a:t>27</a:t>
            </a:fld>
            <a:endParaRPr lang="fr-FR" dirty="0"/>
          </a:p>
        </p:txBody>
      </p:sp>
      <p:sp>
        <p:nvSpPr>
          <p:cNvPr id="5" name="Footer Placeholder 4">
            <a:extLst>
              <a:ext uri="{FF2B5EF4-FFF2-40B4-BE49-F238E27FC236}">
                <a16:creationId xmlns:a16="http://schemas.microsoft.com/office/drawing/2014/main" id="{D89FE0B4-20D2-4161-AD0B-16D581512772}"/>
              </a:ext>
            </a:extLst>
          </p:cNvPr>
          <p:cNvSpPr>
            <a:spLocks noGrp="1"/>
          </p:cNvSpPr>
          <p:nvPr>
            <p:ph type="ftr" sz="quarter" idx="3"/>
          </p:nvPr>
        </p:nvSpPr>
        <p:spPr/>
        <p:txBody>
          <a:bodyPr/>
          <a:lstStyle/>
          <a:p>
            <a:r>
              <a:rPr lang="en-US"/>
              <a:t>HL-LHC AUP Rebaseline Dir. Rev. - Sep 27 -29, 2022</a:t>
            </a:r>
            <a:endParaRPr lang="en-GB" dirty="0"/>
          </a:p>
        </p:txBody>
      </p:sp>
      <p:pic>
        <p:nvPicPr>
          <p:cNvPr id="6" name="Picture 2">
            <a:extLst>
              <a:ext uri="{FF2B5EF4-FFF2-40B4-BE49-F238E27FC236}">
                <a16:creationId xmlns:a16="http://schemas.microsoft.com/office/drawing/2014/main" id="{F5599738-0372-4788-92F3-E07530F377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284984"/>
            <a:ext cx="9144000" cy="5000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7">
            <a:extLst>
              <a:ext uri="{FF2B5EF4-FFF2-40B4-BE49-F238E27FC236}">
                <a16:creationId xmlns:a16="http://schemas.microsoft.com/office/drawing/2014/main" id="{A66CD9E0-34CD-4822-8D0A-DBDAE3F814C7}"/>
              </a:ext>
            </a:extLst>
          </p:cNvPr>
          <p:cNvSpPr txBox="1">
            <a:spLocks/>
          </p:cNvSpPr>
          <p:nvPr/>
        </p:nvSpPr>
        <p:spPr>
          <a:xfrm>
            <a:off x="612000" y="1267086"/>
            <a:ext cx="7920000" cy="841647"/>
          </a:xfrm>
          <a:prstGeom prst="rect">
            <a:avLst/>
          </a:prstGeom>
        </p:spPr>
        <p:txBody>
          <a:bodyPr vert="horz" lIns="0" tIns="0" rIns="0" bIns="0" rtlCol="0">
            <a:normAutofit fontScale="47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BAC = $10.5M</a:t>
            </a:r>
          </a:p>
          <a:p>
            <a:r>
              <a:rPr lang="en-US" dirty="0"/>
              <a:t>Current Period Cost threshold crossed (yellow).</a:t>
            </a:r>
          </a:p>
          <a:p>
            <a:r>
              <a:rPr lang="en-US" dirty="0"/>
              <a:t>Cumulative to Date threshold crossed (red).</a:t>
            </a:r>
          </a:p>
          <a:p>
            <a:r>
              <a:rPr lang="en-US" dirty="0"/>
              <a:t>Cumulative SPI = 0.99, CPI = 1.13</a:t>
            </a:r>
          </a:p>
        </p:txBody>
      </p:sp>
      <p:pic>
        <p:nvPicPr>
          <p:cNvPr id="8" name="Picture 7">
            <a:extLst>
              <a:ext uri="{FF2B5EF4-FFF2-40B4-BE49-F238E27FC236}">
                <a16:creationId xmlns:a16="http://schemas.microsoft.com/office/drawing/2014/main" id="{5F4E3900-00AB-4F19-8984-FABA62080DBA}"/>
              </a:ext>
            </a:extLst>
          </p:cNvPr>
          <p:cNvPicPr>
            <a:picLocks noChangeAspect="1"/>
          </p:cNvPicPr>
          <p:nvPr/>
        </p:nvPicPr>
        <p:blipFill>
          <a:blip r:embed="rId3"/>
          <a:stretch>
            <a:fillRect/>
          </a:stretch>
        </p:blipFill>
        <p:spPr>
          <a:xfrm>
            <a:off x="593035" y="2202210"/>
            <a:ext cx="4953000" cy="676275"/>
          </a:xfrm>
          <a:prstGeom prst="rect">
            <a:avLst/>
          </a:prstGeom>
        </p:spPr>
      </p:pic>
    </p:spTree>
    <p:extLst>
      <p:ext uri="{BB962C8B-B14F-4D97-AF65-F5344CB8AC3E}">
        <p14:creationId xmlns:p14="http://schemas.microsoft.com/office/powerpoint/2010/main" val="394588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2035-76FF-45F7-B06A-1ACF8F5F6082}"/>
              </a:ext>
            </a:extLst>
          </p:cNvPr>
          <p:cNvSpPr>
            <a:spLocks noGrp="1"/>
          </p:cNvSpPr>
          <p:nvPr>
            <p:ph type="title"/>
          </p:nvPr>
        </p:nvSpPr>
        <p:spPr/>
        <p:txBody>
          <a:bodyPr/>
          <a:lstStyle/>
          <a:p>
            <a:r>
              <a:rPr lang="en-US" dirty="0"/>
              <a:t>WBS 302.2.05 Scope</a:t>
            </a:r>
          </a:p>
        </p:txBody>
      </p:sp>
      <p:sp>
        <p:nvSpPr>
          <p:cNvPr id="4" name="Slide Number Placeholder 3">
            <a:extLst>
              <a:ext uri="{FF2B5EF4-FFF2-40B4-BE49-F238E27FC236}">
                <a16:creationId xmlns:a16="http://schemas.microsoft.com/office/drawing/2014/main" id="{CC794BEC-BD5E-4990-9D14-9590885052FF}"/>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5" name="Footer Placeholder 4">
            <a:extLst>
              <a:ext uri="{FF2B5EF4-FFF2-40B4-BE49-F238E27FC236}">
                <a16:creationId xmlns:a16="http://schemas.microsoft.com/office/drawing/2014/main" id="{943F7C0A-98EE-4C2A-BC79-9BD7B593DECF}"/>
              </a:ext>
            </a:extLst>
          </p:cNvPr>
          <p:cNvSpPr>
            <a:spLocks noGrp="1"/>
          </p:cNvSpPr>
          <p:nvPr>
            <p:ph type="ftr" sz="quarter" idx="3"/>
          </p:nvPr>
        </p:nvSpPr>
        <p:spPr/>
        <p:txBody>
          <a:bodyPr/>
          <a:lstStyle/>
          <a:p>
            <a:r>
              <a:rPr lang="en-US"/>
              <a:t>HL-LHC AUP Rebaseline Dir. Rev. - Sep 27 -29, 2022</a:t>
            </a:r>
            <a:endParaRPr lang="en-GB" dirty="0"/>
          </a:p>
        </p:txBody>
      </p:sp>
      <p:sp>
        <p:nvSpPr>
          <p:cNvPr id="8" name="TextBox 7">
            <a:extLst>
              <a:ext uri="{FF2B5EF4-FFF2-40B4-BE49-F238E27FC236}">
                <a16:creationId xmlns:a16="http://schemas.microsoft.com/office/drawing/2014/main" id="{7BC774CA-4746-401E-83CD-FA1BDFD375B8}"/>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#7</a:t>
            </a:r>
          </a:p>
        </p:txBody>
      </p:sp>
      <p:graphicFrame>
        <p:nvGraphicFramePr>
          <p:cNvPr id="9" name="Table 8">
            <a:extLst>
              <a:ext uri="{FF2B5EF4-FFF2-40B4-BE49-F238E27FC236}">
                <a16:creationId xmlns:a16="http://schemas.microsoft.com/office/drawing/2014/main" id="{2A6F96C4-A5CC-4DE3-8971-1B6F17B2732B}"/>
              </a:ext>
            </a:extLst>
          </p:cNvPr>
          <p:cNvGraphicFramePr>
            <a:graphicFrameLocks noGrp="1"/>
          </p:cNvGraphicFramePr>
          <p:nvPr>
            <p:extLst>
              <p:ext uri="{D42A27DB-BD31-4B8C-83A1-F6EECF244321}">
                <p14:modId xmlns:p14="http://schemas.microsoft.com/office/powerpoint/2010/main" val="3980230282"/>
              </p:ext>
            </p:extLst>
          </p:nvPr>
        </p:nvGraphicFramePr>
        <p:xfrm>
          <a:off x="334435" y="1080539"/>
          <a:ext cx="4151909" cy="5084765"/>
        </p:xfrm>
        <a:graphic>
          <a:graphicData uri="http://schemas.openxmlformats.org/drawingml/2006/table">
            <a:tbl>
              <a:tblPr firstRow="1" firstCol="1" bandRow="1"/>
              <a:tblGrid>
                <a:gridCol w="852324">
                  <a:extLst>
                    <a:ext uri="{9D8B030D-6E8A-4147-A177-3AD203B41FA5}">
                      <a16:colId xmlns:a16="http://schemas.microsoft.com/office/drawing/2014/main" val="2234991768"/>
                    </a:ext>
                  </a:extLst>
                </a:gridCol>
                <a:gridCol w="2096282">
                  <a:extLst>
                    <a:ext uri="{9D8B030D-6E8A-4147-A177-3AD203B41FA5}">
                      <a16:colId xmlns:a16="http://schemas.microsoft.com/office/drawing/2014/main" val="3162934132"/>
                    </a:ext>
                  </a:extLst>
                </a:gridCol>
                <a:gridCol w="1203303">
                  <a:extLst>
                    <a:ext uri="{9D8B030D-6E8A-4147-A177-3AD203B41FA5}">
                      <a16:colId xmlns:a16="http://schemas.microsoft.com/office/drawing/2014/main" val="310566447"/>
                    </a:ext>
                  </a:extLst>
                </a:gridCol>
              </a:tblGrid>
              <a:tr h="220247">
                <a:tc>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WBS Code</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200"/>
                        </a:spcBef>
                        <a:spcAft>
                          <a:spcPts val="0"/>
                        </a:spcAft>
                      </a:pPr>
                      <a:r>
                        <a:rPr lang="en-US" sz="1200" b="1">
                          <a:effectLst/>
                          <a:latin typeface="Times New Roman" panose="02020603050405020304" pitchFamily="18" charset="0"/>
                          <a:ea typeface="Times New Roman" panose="02020603050405020304" pitchFamily="18" charset="0"/>
                        </a:rPr>
                        <a:t>WBS Name</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spcBef>
                          <a:spcPts val="200"/>
                        </a:spcBef>
                        <a:spcAft>
                          <a:spcPts val="0"/>
                        </a:spcAft>
                      </a:pPr>
                      <a:r>
                        <a:rPr lang="en-US" sz="1200" b="1">
                          <a:effectLst/>
                          <a:latin typeface="Times New Roman" panose="02020603050405020304" pitchFamily="18" charset="0"/>
                          <a:ea typeface="Times New Roman" panose="02020603050405020304" pitchFamily="18" charset="0"/>
                        </a:rPr>
                        <a:t>Control Account</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303853968"/>
                  </a:ext>
                </a:extLst>
              </a:tr>
              <a:tr h="244977">
                <a:tc>
                  <a:txBody>
                    <a:bodyPr/>
                    <a:lstStyle/>
                    <a:p>
                      <a:pPr marL="0" marR="0">
                        <a:spcBef>
                          <a:spcPts val="200"/>
                        </a:spcBef>
                        <a:spcAft>
                          <a:spcPts val="0"/>
                        </a:spcAft>
                      </a:pPr>
                      <a:r>
                        <a:rPr lang="en-US" sz="1200">
                          <a:effectLst/>
                          <a:latin typeface="Times New Roman" panose="02020603050405020304" pitchFamily="18" charset="0"/>
                          <a:ea typeface="Times New Roman" panose="02020603050405020304" pitchFamily="18" charset="0"/>
                        </a:rPr>
                        <a:t>302.2.05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200" dirty="0">
                          <a:effectLst/>
                          <a:latin typeface="Times New Roman" panose="02020603050405020304" pitchFamily="18" charset="0"/>
                          <a:ea typeface="Times New Roman" panose="02020603050405020304" pitchFamily="18" charset="0"/>
                        </a:rPr>
                        <a:t>Coil Fabrication at FNAL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r>
                        <a:rPr lang="en-US" sz="1200">
                          <a:effectLst/>
                          <a:latin typeface="Times New Roman" panose="02020603050405020304" pitchFamily="18" charset="0"/>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067289"/>
                  </a:ext>
                </a:extLst>
              </a:tr>
              <a:tr h="195517">
                <a:tc gridSpan="3">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WBS Description</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4904359"/>
                  </a:ext>
                </a:extLst>
              </a:tr>
              <a:tr h="4278511">
                <a:tc gridSpan="3">
                  <a:txBody>
                    <a:bodyPr/>
                    <a:lstStyle/>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Scope of Work</a:t>
                      </a:r>
                    </a:p>
                    <a:p>
                      <a:pPr marL="0" marR="0">
                        <a:spcBef>
                          <a:spcPts val="200"/>
                        </a:spcBef>
                        <a:spcAft>
                          <a:spcPts val="0"/>
                        </a:spcAft>
                      </a:pPr>
                      <a:r>
                        <a:rPr lang="en-US" sz="1200" b="0" dirty="0">
                          <a:effectLst/>
                          <a:highlight>
                            <a:srgbClr val="FFFF00"/>
                          </a:highlight>
                          <a:latin typeface="Times New Roman" panose="02020603050405020304" pitchFamily="18" charset="0"/>
                          <a:ea typeface="Times New Roman" panose="02020603050405020304" pitchFamily="18" charset="0"/>
                        </a:rPr>
                        <a:t>Fabricate 52 QXFA coils </a:t>
                      </a:r>
                      <a:r>
                        <a:rPr lang="en-US" sz="1200" b="0" dirty="0">
                          <a:effectLst/>
                          <a:latin typeface="Times New Roman" panose="02020603050405020304" pitchFamily="18" charset="0"/>
                          <a:ea typeface="Times New Roman" panose="02020603050405020304" pitchFamily="18" charset="0"/>
                        </a:rPr>
                        <a:t>and 1 QXFP coil at Fermilab. Fabrication steps include Winding and Curing, Reaction, and Impregnation. Includes shipping of accepted coil to LBNL for magnet assembly. Detailed description of QXF coil fabrication process provided by US-HiLumi-doc-95.</a:t>
                      </a:r>
                    </a:p>
                    <a:p>
                      <a:pPr marL="0" marR="0">
                        <a:spcBef>
                          <a:spcPts val="200"/>
                        </a:spcBef>
                        <a:spcAft>
                          <a:spcPts val="0"/>
                        </a:spcAft>
                      </a:pPr>
                      <a:endParaRPr lang="en-US" sz="1200" b="0" dirty="0">
                        <a:effectLst/>
                        <a:latin typeface="Times New Roman" panose="02020603050405020304" pitchFamily="18" charset="0"/>
                        <a:ea typeface="Times New Roman" panose="02020603050405020304" pitchFamily="18" charset="0"/>
                      </a:endParaRPr>
                    </a:p>
                    <a:p>
                      <a:pPr marL="0" marR="0">
                        <a:spcBef>
                          <a:spcPts val="200"/>
                        </a:spcBef>
                        <a:spcAft>
                          <a:spcPts val="0"/>
                        </a:spcAft>
                      </a:pPr>
                      <a:r>
                        <a:rPr lang="en-US" sz="1200" b="1" dirty="0">
                          <a:effectLst/>
                          <a:latin typeface="Times New Roman" panose="02020603050405020304" pitchFamily="18" charset="0"/>
                          <a:ea typeface="Times New Roman" panose="02020603050405020304" pitchFamily="18" charset="0"/>
                        </a:rPr>
                        <a:t>Scope Assumptions/Exclusions</a:t>
                      </a:r>
                    </a:p>
                    <a:p>
                      <a:pPr marL="171450" marR="0" lvl="0" indent="-171450" algn="l" defTabSz="457200" rtl="0" eaLnBrk="1" fontAlgn="auto" latinLnBrk="0" hangingPunct="1">
                        <a:lnSpc>
                          <a:spcPct val="100000"/>
                        </a:lnSpc>
                        <a:spcBef>
                          <a:spcPts val="200"/>
                        </a:spcBef>
                        <a:spcAft>
                          <a:spcPts val="0"/>
                        </a:spcAft>
                        <a:buClrTx/>
                        <a:buSzTx/>
                        <a:buFontTx/>
                        <a:buChar char="-"/>
                        <a:tabLst/>
                        <a:defRPr/>
                      </a:pPr>
                      <a:r>
                        <a:rPr lang="en-US" sz="1200" b="0" dirty="0">
                          <a:effectLst/>
                          <a:latin typeface="Times New Roman" panose="02020603050405020304" pitchFamily="18" charset="0"/>
                          <a:ea typeface="Times New Roman" panose="02020603050405020304" pitchFamily="18" charset="0"/>
                        </a:rPr>
                        <a:t>One set of coil fabrication tooling is available from LARP, installed and fully functional in Fermilab Industrial Building 3 (IB3). This includes a winding machine with one mandrel, a curing press, a reaction oven, reaction fixtures, an impregnation station (in IB2) and  impregnation fixtures.</a:t>
                      </a:r>
                    </a:p>
                    <a:p>
                      <a:pPr marL="171450" marR="0" indent="-171450">
                        <a:spcBef>
                          <a:spcPts val="200"/>
                        </a:spcBef>
                        <a:spcAft>
                          <a:spcPts val="0"/>
                        </a:spcAft>
                        <a:buFontTx/>
                        <a:buChar char="-"/>
                      </a:pPr>
                      <a:r>
                        <a:rPr lang="en-US" sz="1200" b="0" dirty="0">
                          <a:effectLst/>
                          <a:latin typeface="Times New Roman" panose="02020603050405020304" pitchFamily="18" charset="0"/>
                          <a:ea typeface="Times New Roman" panose="02020603050405020304" pitchFamily="18" charset="0"/>
                        </a:rPr>
                        <a:t>Coil witness sample testing is covered under the scope of WBS 302.2.02 Strand Procurement.</a:t>
                      </a:r>
                    </a:p>
                    <a:p>
                      <a:pPr marL="171450" marR="0" indent="-171450">
                        <a:spcBef>
                          <a:spcPts val="200"/>
                        </a:spcBef>
                        <a:spcAft>
                          <a:spcPts val="0"/>
                        </a:spcAft>
                        <a:buFontTx/>
                        <a:buChar char="-"/>
                      </a:pPr>
                      <a:r>
                        <a:rPr lang="en-US" sz="1200" b="0" dirty="0">
                          <a:effectLst/>
                          <a:highlight>
                            <a:srgbClr val="FFFF00"/>
                          </a:highlight>
                          <a:latin typeface="Times New Roman" panose="02020603050405020304" pitchFamily="18" charset="0"/>
                          <a:ea typeface="Times New Roman" panose="02020603050405020304" pitchFamily="18" charset="0"/>
                        </a:rPr>
                        <a:t>Coil production yield is assumed to be 82.4%</a:t>
                      </a:r>
                      <a:r>
                        <a:rPr lang="en-US" sz="1200" b="0" dirty="0">
                          <a:effectLst/>
                          <a:latin typeface="Times New Roman" panose="02020603050405020304" pitchFamily="18" charset="0"/>
                          <a:ea typeface="Times New Roman" panose="02020603050405020304" pitchFamily="18" charset="0"/>
                        </a:rPr>
                        <a:t>.</a:t>
                      </a:r>
                    </a:p>
                    <a:p>
                      <a:pPr marL="0" marR="0" indent="0">
                        <a:spcBef>
                          <a:spcPts val="200"/>
                        </a:spcBef>
                        <a:spcAft>
                          <a:spcPts val="0"/>
                        </a:spcAft>
                        <a:buFontTx/>
                        <a:buNone/>
                      </a:pPr>
                      <a:endParaRPr lang="en-US" sz="1200" b="0" dirty="0">
                        <a:effectLst/>
                        <a:latin typeface="Times New Roman" panose="02020603050405020304" pitchFamily="18" charset="0"/>
                        <a:ea typeface="Times New Roman" panose="02020603050405020304" pitchFamily="18" charset="0"/>
                      </a:endParaRPr>
                    </a:p>
                    <a:p>
                      <a:pPr marL="0" marR="0" indent="0">
                        <a:spcBef>
                          <a:spcPts val="200"/>
                        </a:spcBef>
                        <a:spcAft>
                          <a:spcPts val="0"/>
                        </a:spcAft>
                        <a:buFontTx/>
                        <a:buNone/>
                      </a:pPr>
                      <a:r>
                        <a:rPr lang="en-US" sz="1200" b="1" dirty="0">
                          <a:effectLst/>
                          <a:latin typeface="Times New Roman" panose="02020603050405020304" pitchFamily="18" charset="0"/>
                          <a:ea typeface="Times New Roman" panose="02020603050405020304" pitchFamily="18" charset="0"/>
                        </a:rPr>
                        <a:t>WBS Deliverables</a:t>
                      </a:r>
                    </a:p>
                    <a:p>
                      <a:pPr marL="0" marR="0" indent="0">
                        <a:spcBef>
                          <a:spcPts val="200"/>
                        </a:spcBef>
                        <a:spcAft>
                          <a:spcPts val="0"/>
                        </a:spcAft>
                        <a:buFontTx/>
                        <a:buNone/>
                      </a:pPr>
                      <a:r>
                        <a:rPr lang="en-US" sz="1200" b="0" dirty="0">
                          <a:effectLst/>
                          <a:highlight>
                            <a:srgbClr val="FFFF00"/>
                          </a:highlight>
                          <a:latin typeface="Times New Roman" panose="02020603050405020304" pitchFamily="18" charset="0"/>
                          <a:ea typeface="Times New Roman" panose="02020603050405020304" pitchFamily="18" charset="0"/>
                        </a:rPr>
                        <a:t>A minimum of 43 accepted QXFA coils with their corresponding QC reports.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5460417"/>
                  </a:ext>
                </a:extLst>
              </a:tr>
            </a:tbl>
          </a:graphicData>
        </a:graphic>
      </p:graphicFrame>
      <p:pic>
        <p:nvPicPr>
          <p:cNvPr id="11" name="Picture 10">
            <a:extLst>
              <a:ext uri="{FF2B5EF4-FFF2-40B4-BE49-F238E27FC236}">
                <a16:creationId xmlns:a16="http://schemas.microsoft.com/office/drawing/2014/main" id="{C090CAFF-94E0-421D-AC54-9A48945659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86344" y="934920"/>
            <a:ext cx="2533927" cy="5454500"/>
          </a:xfrm>
          <a:prstGeom prst="rect">
            <a:avLst/>
          </a:prstGeom>
        </p:spPr>
      </p:pic>
      <p:sp>
        <p:nvSpPr>
          <p:cNvPr id="10" name="Content Placeholder 2">
            <a:extLst>
              <a:ext uri="{FF2B5EF4-FFF2-40B4-BE49-F238E27FC236}">
                <a16:creationId xmlns:a16="http://schemas.microsoft.com/office/drawing/2014/main" id="{ED9B1C07-6A08-48F2-9A23-C0AB836713BE}"/>
              </a:ext>
            </a:extLst>
          </p:cNvPr>
          <p:cNvSpPr>
            <a:spLocks noGrp="1"/>
          </p:cNvSpPr>
          <p:nvPr>
            <p:ph idx="1"/>
          </p:nvPr>
        </p:nvSpPr>
        <p:spPr>
          <a:xfrm>
            <a:off x="6588223" y="1190995"/>
            <a:ext cx="2458577" cy="5198425"/>
          </a:xfrm>
        </p:spPr>
        <p:txBody>
          <a:bodyPr>
            <a:normAutofit/>
          </a:bodyPr>
          <a:lstStyle/>
          <a:p>
            <a:r>
              <a:rPr lang="en-US" sz="1400" dirty="0"/>
              <a:t>Pre-series coils (complete)</a:t>
            </a:r>
          </a:p>
          <a:p>
            <a:pPr lvl="1">
              <a:buFont typeface="Wingdings" panose="05000000000000000000" pitchFamily="2" charset="2"/>
              <a:buChar char="ü"/>
            </a:pPr>
            <a:r>
              <a:rPr lang="en-US" sz="1200" dirty="0"/>
              <a:t>Fabricate coils (15)</a:t>
            </a:r>
          </a:p>
          <a:p>
            <a:pPr lvl="1"/>
            <a:endParaRPr lang="en-US" sz="1200" dirty="0"/>
          </a:p>
          <a:p>
            <a:r>
              <a:rPr lang="en-US" sz="1400" dirty="0"/>
              <a:t>CD-3b Scope (complete)</a:t>
            </a:r>
          </a:p>
          <a:p>
            <a:pPr lvl="1">
              <a:buFont typeface="Wingdings" panose="05000000000000000000" pitchFamily="2" charset="2"/>
              <a:buChar char="ü"/>
            </a:pPr>
            <a:r>
              <a:rPr lang="en-US" sz="1200" dirty="0"/>
              <a:t>Fabricate coils (7)</a:t>
            </a:r>
          </a:p>
          <a:p>
            <a:pPr lvl="1"/>
            <a:endParaRPr lang="en-US" sz="1200" dirty="0"/>
          </a:p>
          <a:p>
            <a:r>
              <a:rPr lang="en-US" sz="1400" dirty="0"/>
              <a:t>CD-3 Scope (in progress)</a:t>
            </a:r>
          </a:p>
          <a:p>
            <a:pPr lvl="1">
              <a:buFont typeface="Wingdings" panose="05000000000000000000" pitchFamily="2" charset="2"/>
              <a:buChar char="q"/>
            </a:pPr>
            <a:r>
              <a:rPr lang="en-US" sz="1200" dirty="0"/>
              <a:t>Fabricate coils (30)</a:t>
            </a:r>
          </a:p>
          <a:p>
            <a:pPr lvl="1">
              <a:buFont typeface="Wingdings" panose="05000000000000000000" pitchFamily="2" charset="2"/>
              <a:buChar char="q"/>
            </a:pPr>
            <a:r>
              <a:rPr lang="en-US" sz="1200" dirty="0"/>
              <a:t>3 coils added to scope to meet coil production yield observation.</a:t>
            </a:r>
          </a:p>
          <a:p>
            <a:pPr marL="57150" indent="0">
              <a:buNone/>
            </a:pPr>
            <a:r>
              <a:rPr lang="en-US" sz="1400" dirty="0"/>
              <a:t>  </a:t>
            </a:r>
          </a:p>
        </p:txBody>
      </p:sp>
    </p:spTree>
    <p:extLst>
      <p:ext uri="{BB962C8B-B14F-4D97-AF65-F5344CB8AC3E}">
        <p14:creationId xmlns:p14="http://schemas.microsoft.com/office/powerpoint/2010/main" val="75810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55F-54B1-4D1A-91F3-6262227EBDEB}"/>
              </a:ext>
            </a:extLst>
          </p:cNvPr>
          <p:cNvSpPr>
            <a:spLocks noGrp="1"/>
          </p:cNvSpPr>
          <p:nvPr>
            <p:ph type="title"/>
          </p:nvPr>
        </p:nvSpPr>
        <p:spPr/>
        <p:txBody>
          <a:bodyPr/>
          <a:lstStyle/>
          <a:p>
            <a:r>
              <a:rPr lang="en-US" dirty="0"/>
              <a:t>WBS 302.2.05 Interfaces</a:t>
            </a:r>
          </a:p>
        </p:txBody>
      </p:sp>
      <p:sp>
        <p:nvSpPr>
          <p:cNvPr id="4" name="Slide Number Placeholder 3">
            <a:extLst>
              <a:ext uri="{FF2B5EF4-FFF2-40B4-BE49-F238E27FC236}">
                <a16:creationId xmlns:a16="http://schemas.microsoft.com/office/drawing/2014/main" id="{72FAC06A-98C1-4993-AA30-CEAB5F9B3C83}"/>
              </a:ext>
            </a:extLst>
          </p:cNvPr>
          <p:cNvSpPr>
            <a:spLocks noGrp="1"/>
          </p:cNvSpPr>
          <p:nvPr>
            <p:ph type="sldNum" sz="quarter" idx="12"/>
          </p:nvPr>
        </p:nvSpPr>
        <p:spPr/>
        <p:txBody>
          <a:bodyPr/>
          <a:lstStyle/>
          <a:p>
            <a:fld id="{BFDCA1C4-9514-7B4F-976F-D92F7E296653}" type="slidenum">
              <a:rPr lang="fr-FR" smtClean="0"/>
              <a:pPr/>
              <a:t>4</a:t>
            </a:fld>
            <a:endParaRPr lang="fr-FR" dirty="0"/>
          </a:p>
        </p:txBody>
      </p:sp>
      <p:grpSp>
        <p:nvGrpSpPr>
          <p:cNvPr id="6" name="Group 5">
            <a:extLst>
              <a:ext uri="{FF2B5EF4-FFF2-40B4-BE49-F238E27FC236}">
                <a16:creationId xmlns:a16="http://schemas.microsoft.com/office/drawing/2014/main" id="{F145CF6E-1DE2-401F-893B-CEA51D915E75}"/>
              </a:ext>
            </a:extLst>
          </p:cNvPr>
          <p:cNvGrpSpPr/>
          <p:nvPr/>
        </p:nvGrpSpPr>
        <p:grpSpPr>
          <a:xfrm>
            <a:off x="251520" y="1180429"/>
            <a:ext cx="6048672" cy="3904755"/>
            <a:chOff x="559795" y="820389"/>
            <a:chExt cx="6048672" cy="3904755"/>
          </a:xfrm>
        </p:grpSpPr>
        <p:sp>
          <p:nvSpPr>
            <p:cNvPr id="7" name="Content Placeholder 2">
              <a:extLst>
                <a:ext uri="{FF2B5EF4-FFF2-40B4-BE49-F238E27FC236}">
                  <a16:creationId xmlns:a16="http://schemas.microsoft.com/office/drawing/2014/main" id="{96AC59ED-1556-4C4F-BCDB-5E0DE8EB06A3}"/>
                </a:ext>
              </a:extLst>
            </p:cNvPr>
            <p:cNvSpPr txBox="1">
              <a:spLocks/>
            </p:cNvSpPr>
            <p:nvPr/>
          </p:nvSpPr>
          <p:spPr>
            <a:xfrm>
              <a:off x="857779" y="820389"/>
              <a:ext cx="5750688" cy="720000"/>
            </a:xfrm>
            <a:prstGeom prst="rect">
              <a:avLst/>
            </a:prstGeom>
            <a:solidFill>
              <a:schemeClr val="bg1"/>
            </a:solidFill>
          </p:spPr>
          <p:txBody>
            <a:bodyPr vert="horz" lIns="0" tIns="0" rIns="0" bIns="0" rtlCol="0">
              <a:normAutofit fontScale="9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Interface control documents (ICDs) detail the flow of materials and data from one WBS to another.</a:t>
              </a:r>
            </a:p>
            <a:p>
              <a:r>
                <a:rPr lang="en-US" sz="1800" dirty="0"/>
                <a:t>No external dependencies.</a:t>
              </a:r>
            </a:p>
            <a:p>
              <a:endParaRPr lang="en-US" sz="1600" dirty="0"/>
            </a:p>
          </p:txBody>
        </p:sp>
        <p:sp>
          <p:nvSpPr>
            <p:cNvPr id="8" name="Content Placeholder 2">
              <a:extLst>
                <a:ext uri="{FF2B5EF4-FFF2-40B4-BE49-F238E27FC236}">
                  <a16:creationId xmlns:a16="http://schemas.microsoft.com/office/drawing/2014/main" id="{C822990F-532E-401D-A7EA-58E91B9D9207}"/>
                </a:ext>
              </a:extLst>
            </p:cNvPr>
            <p:cNvSpPr txBox="1">
              <a:spLocks/>
            </p:cNvSpPr>
            <p:nvPr/>
          </p:nvSpPr>
          <p:spPr>
            <a:xfrm>
              <a:off x="559795" y="1484705"/>
              <a:ext cx="5092325" cy="3240439"/>
            </a:xfrm>
            <a:prstGeom prst="rect">
              <a:avLst/>
            </a:prstGeom>
            <a:solidFill>
              <a:schemeClr val="bg1"/>
            </a:solidFill>
          </p:spPr>
          <p:txBody>
            <a:bodyPr vert="horz" lIns="0" tIns="0" rIns="0" bIns="0" rtlCol="0">
              <a:normAutofit fontScale="550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a:p>
            <a:p>
              <a:pPr lvl="1"/>
              <a:r>
                <a:rPr lang="en-US" sz="2500" dirty="0"/>
                <a:t>Receive </a:t>
              </a:r>
              <a:r>
                <a:rPr lang="en-US" sz="2500" dirty="0">
                  <a:solidFill>
                    <a:schemeClr val="accent2"/>
                  </a:solidFill>
                </a:rPr>
                <a:t>witness samples for reaction</a:t>
              </a:r>
              <a:r>
                <a:rPr lang="en-US" sz="2500" dirty="0"/>
                <a:t> from WBS: Strand Procurement (send them back after reaction).</a:t>
              </a:r>
            </a:p>
            <a:p>
              <a:pPr lvl="2"/>
              <a:r>
                <a:rPr lang="en-US" sz="2200" dirty="0"/>
                <a:t>WBS 302.2.02 </a:t>
              </a:r>
              <a:r>
                <a:rPr lang="en-US" sz="2200" dirty="0">
                  <a:sym typeface="Wingdings" panose="05000000000000000000" pitchFamily="2" charset="2"/>
                </a:rPr>
                <a:t></a:t>
              </a:r>
              <a:r>
                <a:rPr lang="en-US" sz="2200" dirty="0"/>
                <a:t> WBS 302.205 - Strand Procurement to Coil Fab (ICD: US-HiLumi-doc-279). </a:t>
              </a:r>
            </a:p>
            <a:p>
              <a:pPr lvl="2"/>
              <a:endParaRPr lang="en-US" dirty="0"/>
            </a:p>
            <a:p>
              <a:pPr lvl="1"/>
              <a:r>
                <a:rPr lang="en-US" sz="2500" dirty="0"/>
                <a:t>Receive </a:t>
              </a:r>
              <a:r>
                <a:rPr lang="en-US" sz="2500" dirty="0">
                  <a:solidFill>
                    <a:schemeClr val="accent2"/>
                  </a:solidFill>
                </a:rPr>
                <a:t>insulated cable, coil parts, and additional reaction impregnation fixtures </a:t>
              </a:r>
              <a:r>
                <a:rPr lang="en-US" sz="2500" dirty="0"/>
                <a:t>from WBS: Coil Parts, Materials, and Tooling.</a:t>
              </a:r>
            </a:p>
            <a:p>
              <a:pPr lvl="2"/>
              <a:r>
                <a:rPr lang="en-US" sz="2200" dirty="0"/>
                <a:t>WBS 302.2.04 </a:t>
              </a:r>
              <a:r>
                <a:rPr lang="en-US" sz="2200" dirty="0">
                  <a:sym typeface="Wingdings" panose="05000000000000000000" pitchFamily="2" charset="2"/>
                </a:rPr>
                <a:t></a:t>
              </a:r>
              <a:r>
                <a:rPr lang="en-US" sz="2200" dirty="0"/>
                <a:t> WBS: 302.2.05 - Coil Parts, Materials, and Tooling to Coil Fabrication (ICD: US-HiLumi-doc-264). </a:t>
              </a:r>
              <a:endParaRPr lang="en-US" sz="2200" b="1" dirty="0"/>
            </a:p>
            <a:p>
              <a:pPr lvl="2"/>
              <a:endParaRPr lang="en-US" dirty="0"/>
            </a:p>
            <a:p>
              <a:pPr lvl="1"/>
              <a:r>
                <a:rPr lang="en-US" sz="2500" dirty="0"/>
                <a:t>Send </a:t>
              </a:r>
              <a:r>
                <a:rPr lang="en-US" sz="2500" dirty="0">
                  <a:solidFill>
                    <a:schemeClr val="accent2"/>
                  </a:solidFill>
                </a:rPr>
                <a:t>completed coils </a:t>
              </a:r>
              <a:r>
                <a:rPr lang="en-US" sz="2500" dirty="0"/>
                <a:t>to WBS: Structure Fabrication and Magnet Assembly at LBL. </a:t>
              </a:r>
            </a:p>
            <a:p>
              <a:pPr lvl="2"/>
              <a:r>
                <a:rPr lang="en-US" sz="2200" dirty="0"/>
                <a:t>WBS 302.2.05 </a:t>
              </a:r>
              <a:r>
                <a:rPr lang="en-US" sz="2200" dirty="0">
                  <a:sym typeface="Wingdings" panose="05000000000000000000" pitchFamily="2" charset="2"/>
                </a:rPr>
                <a:t> WBS: </a:t>
              </a:r>
              <a:r>
                <a:rPr lang="en-US" sz="2200" dirty="0"/>
                <a:t>302.2.07 - Coil Fabrication to Structure Fabrication and Magnet Assembly (ICD: US-HiLumi-doc-252). </a:t>
              </a:r>
            </a:p>
          </p:txBody>
        </p:sp>
      </p:grpSp>
      <p:sp>
        <p:nvSpPr>
          <p:cNvPr id="9" name="Rectangle 8">
            <a:extLst>
              <a:ext uri="{FF2B5EF4-FFF2-40B4-BE49-F238E27FC236}">
                <a16:creationId xmlns:a16="http://schemas.microsoft.com/office/drawing/2014/main" id="{33AF2DEE-B3F6-46D0-990D-65A7BFEFB5CC}"/>
              </a:ext>
            </a:extLst>
          </p:cNvPr>
          <p:cNvSpPr/>
          <p:nvPr/>
        </p:nvSpPr>
        <p:spPr>
          <a:xfrm>
            <a:off x="6300192" y="2564904"/>
            <a:ext cx="2249334" cy="369332"/>
          </a:xfrm>
          <a:prstGeom prst="rect">
            <a:avLst/>
          </a:prstGeom>
        </p:spPr>
        <p:txBody>
          <a:bodyPr wrap="none">
            <a:spAutoFit/>
          </a:bodyPr>
          <a:lstStyle/>
          <a:p>
            <a:r>
              <a:rPr lang="en-US" dirty="0"/>
              <a:t>US-HiLumi-doc-219</a:t>
            </a:r>
          </a:p>
        </p:txBody>
      </p:sp>
      <p:pic>
        <p:nvPicPr>
          <p:cNvPr id="10" name="Picture 9">
            <a:extLst>
              <a:ext uri="{FF2B5EF4-FFF2-40B4-BE49-F238E27FC236}">
                <a16:creationId xmlns:a16="http://schemas.microsoft.com/office/drawing/2014/main" id="{9514D001-4352-437D-9A55-EB304E89712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395"/>
          <a:stretch/>
        </p:blipFill>
        <p:spPr bwMode="auto">
          <a:xfrm>
            <a:off x="2593200" y="2924944"/>
            <a:ext cx="6550800" cy="39047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DD9863-07CD-4A6F-ACA1-451B1B77786E}"/>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#8</a:t>
            </a:r>
          </a:p>
        </p:txBody>
      </p:sp>
    </p:spTree>
    <p:extLst>
      <p:ext uri="{BB962C8B-B14F-4D97-AF65-F5344CB8AC3E}">
        <p14:creationId xmlns:p14="http://schemas.microsoft.com/office/powerpoint/2010/main" val="51497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DBC8-327B-4275-8477-7C2396502E6A}"/>
              </a:ext>
            </a:extLst>
          </p:cNvPr>
          <p:cNvSpPr>
            <a:spLocks noGrp="1"/>
          </p:cNvSpPr>
          <p:nvPr>
            <p:ph type="title"/>
          </p:nvPr>
        </p:nvSpPr>
        <p:spPr/>
        <p:txBody>
          <a:bodyPr/>
          <a:lstStyle/>
          <a:p>
            <a:r>
              <a:rPr lang="en-US" altLang="en-US" dirty="0">
                <a:latin typeface="Calibri" panose="020F0502020204030204" pitchFamily="34" charset="0"/>
                <a:ea typeface="Calibri" panose="020F0502020204030204" pitchFamily="34" charset="0"/>
                <a:cs typeface="Times New Roman" panose="02020603050405020304" pitchFamily="18" charset="0"/>
              </a:rPr>
              <a:t>Organization Chart</a:t>
            </a:r>
            <a:endParaRPr lang="en-US" dirty="0"/>
          </a:p>
        </p:txBody>
      </p:sp>
      <p:sp>
        <p:nvSpPr>
          <p:cNvPr id="4" name="Slide Number Placeholder 3">
            <a:extLst>
              <a:ext uri="{FF2B5EF4-FFF2-40B4-BE49-F238E27FC236}">
                <a16:creationId xmlns:a16="http://schemas.microsoft.com/office/drawing/2014/main" id="{A88648BE-7D46-45FC-B3B8-14809B5ED7B8}"/>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B220BDF7-9C0F-44AC-B47E-C21C30ABE846}"/>
              </a:ext>
            </a:extLst>
          </p:cNvPr>
          <p:cNvSpPr>
            <a:spLocks noGrp="1"/>
          </p:cNvSpPr>
          <p:nvPr>
            <p:ph type="ftr" sz="quarter" idx="3"/>
          </p:nvPr>
        </p:nvSpPr>
        <p:spPr/>
        <p:txBody>
          <a:bodyPr/>
          <a:lstStyle/>
          <a:p>
            <a:r>
              <a:rPr lang="en-US"/>
              <a:t>HL-LHC AUP Rebaseline Dir. Rev. - Sep 27 -29, 2022</a:t>
            </a:r>
            <a:endParaRPr lang="en-GB" dirty="0"/>
          </a:p>
        </p:txBody>
      </p:sp>
      <p:cxnSp>
        <p:nvCxnSpPr>
          <p:cNvPr id="6" name="Straight Connector 5">
            <a:extLst>
              <a:ext uri="{FF2B5EF4-FFF2-40B4-BE49-F238E27FC236}">
                <a16:creationId xmlns:a16="http://schemas.microsoft.com/office/drawing/2014/main" id="{D43900DF-CC52-4C19-88EB-67CB9E3FBDA4}"/>
              </a:ext>
            </a:extLst>
          </p:cNvPr>
          <p:cNvCxnSpPr/>
          <p:nvPr/>
        </p:nvCxnSpPr>
        <p:spPr>
          <a:xfrm>
            <a:off x="5851116" y="3789040"/>
            <a:ext cx="0" cy="255905"/>
          </a:xfrm>
          <a:prstGeom prst="line">
            <a:avLst/>
          </a:prstGeom>
        </p:spPr>
        <p:style>
          <a:lnRef idx="1">
            <a:schemeClr val="dk1"/>
          </a:lnRef>
          <a:fillRef idx="0">
            <a:schemeClr val="dk1"/>
          </a:fillRef>
          <a:effectRef idx="0">
            <a:schemeClr val="dk1"/>
          </a:effectRef>
          <a:fontRef idx="minor">
            <a:schemeClr val="tx1"/>
          </a:fontRef>
        </p:style>
      </p:cxnSp>
      <p:sp>
        <p:nvSpPr>
          <p:cNvPr id="7" name="Text Box 311">
            <a:extLst>
              <a:ext uri="{FF2B5EF4-FFF2-40B4-BE49-F238E27FC236}">
                <a16:creationId xmlns:a16="http://schemas.microsoft.com/office/drawing/2014/main" id="{6C6A27BB-72E7-47A3-B518-FCCEB3F628B1}"/>
              </a:ext>
            </a:extLst>
          </p:cNvPr>
          <p:cNvSpPr txBox="1">
            <a:spLocks noChangeArrowheads="1"/>
          </p:cNvSpPr>
          <p:nvPr/>
        </p:nvSpPr>
        <p:spPr bwMode="auto">
          <a:xfrm>
            <a:off x="1455969" y="2613701"/>
            <a:ext cx="1190703"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Strand Procurement and Testing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 L. Cooley</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CAM: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09">
            <a:extLst>
              <a:ext uri="{FF2B5EF4-FFF2-40B4-BE49-F238E27FC236}">
                <a16:creationId xmlns:a16="http://schemas.microsoft.com/office/drawing/2014/main" id="{20B31AFF-716D-4AF1-85EA-6630EE6A76AB}"/>
              </a:ext>
            </a:extLst>
          </p:cNvPr>
          <p:cNvSpPr txBox="1">
            <a:spLocks noChangeArrowheads="1"/>
          </p:cNvSpPr>
          <p:nvPr/>
        </p:nvSpPr>
        <p:spPr bwMode="auto">
          <a:xfrm>
            <a:off x="2721007" y="2613701"/>
            <a:ext cx="1199197" cy="553998"/>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Cable 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302.2.03</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r>
              <a:rPr lang="en-US" sz="700" dirty="0"/>
              <a:t>L3: I. Pong (E. Lee)</a:t>
            </a:r>
            <a:br>
              <a:rPr lang="en-US" sz="700" dirty="0"/>
            </a:br>
            <a:r>
              <a:rPr lang="en-US" sz="700" dirty="0"/>
              <a:t>CAM: </a:t>
            </a:r>
            <a:r>
              <a:rPr lang="en-US" sz="700" dirty="0" err="1"/>
              <a:t>I.Pong</a:t>
            </a:r>
            <a:r>
              <a:rPr lang="en-US" sz="700" dirty="0"/>
              <a:t> (M. Naus)</a:t>
            </a:r>
          </a:p>
        </p:txBody>
      </p:sp>
      <p:sp>
        <p:nvSpPr>
          <p:cNvPr id="9" name="Text Box 307">
            <a:extLst>
              <a:ext uri="{FF2B5EF4-FFF2-40B4-BE49-F238E27FC236}">
                <a16:creationId xmlns:a16="http://schemas.microsoft.com/office/drawing/2014/main" id="{D4E9B288-7F72-43DF-9BDD-507932DE1168}"/>
              </a:ext>
            </a:extLst>
          </p:cNvPr>
          <p:cNvSpPr txBox="1">
            <a:spLocks noChangeArrowheads="1"/>
          </p:cNvSpPr>
          <p:nvPr/>
        </p:nvSpPr>
        <p:spPr bwMode="auto">
          <a:xfrm>
            <a:off x="3994539" y="2613701"/>
            <a:ext cx="1236380"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Parts, Materials,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Tooling Procurement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M. Yu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(A. Nobrega)</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03">
            <a:extLst>
              <a:ext uri="{FF2B5EF4-FFF2-40B4-BE49-F238E27FC236}">
                <a16:creationId xmlns:a16="http://schemas.microsoft.com/office/drawing/2014/main" id="{A72A5250-AC99-40C8-9D5E-3C46679E7679}"/>
              </a:ext>
            </a:extLst>
          </p:cNvPr>
          <p:cNvSpPr txBox="1">
            <a:spLocks noChangeArrowheads="1"/>
          </p:cNvSpPr>
          <p:nvPr/>
        </p:nvSpPr>
        <p:spPr bwMode="auto">
          <a:xfrm>
            <a:off x="6598677" y="2613701"/>
            <a:ext cx="1077384"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Fabrication at BNL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302.2.06</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J. Schmalzle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Anerella)</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301">
            <a:extLst>
              <a:ext uri="{FF2B5EF4-FFF2-40B4-BE49-F238E27FC236}">
                <a16:creationId xmlns:a16="http://schemas.microsoft.com/office/drawing/2014/main" id="{4891567D-8313-4E50-912A-82C3C2EAAABF}"/>
              </a:ext>
            </a:extLst>
          </p:cNvPr>
          <p:cNvSpPr txBox="1">
            <a:spLocks noChangeArrowheads="1"/>
          </p:cNvSpPr>
          <p:nvPr/>
        </p:nvSpPr>
        <p:spPr bwMode="auto">
          <a:xfrm>
            <a:off x="7750397" y="2613701"/>
            <a:ext cx="1280482"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Structure Fabrication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Magnets Assembly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302.2.07</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S. Prestemon</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 (D. Cheng)</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313">
            <a:extLst>
              <a:ext uri="{FF2B5EF4-FFF2-40B4-BE49-F238E27FC236}">
                <a16:creationId xmlns:a16="http://schemas.microsoft.com/office/drawing/2014/main" id="{B37BE6ED-87F4-4AF8-8171-A6981367FD3B}"/>
              </a:ext>
            </a:extLst>
          </p:cNvPr>
          <p:cNvSpPr txBox="1">
            <a:spLocks noChangeArrowheads="1"/>
          </p:cNvSpPr>
          <p:nvPr/>
        </p:nvSpPr>
        <p:spPr bwMode="auto">
          <a:xfrm>
            <a:off x="123952" y="2613701"/>
            <a:ext cx="1257682"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 Design, Integration and Coordination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302.2.01</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G. Ambrosio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Baldini)</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93">
            <a:extLst>
              <a:ext uri="{FF2B5EF4-FFF2-40B4-BE49-F238E27FC236}">
                <a16:creationId xmlns:a16="http://schemas.microsoft.com/office/drawing/2014/main" id="{F0259B63-2352-4ECB-AFDA-ECB3D4E94F1B}"/>
              </a:ext>
            </a:extLst>
          </p:cNvPr>
          <p:cNvSpPr txBox="1">
            <a:spLocks noChangeArrowheads="1"/>
          </p:cNvSpPr>
          <p:nvPr/>
        </p:nvSpPr>
        <p:spPr bwMode="auto">
          <a:xfrm>
            <a:off x="3840911" y="1196752"/>
            <a:ext cx="1393161" cy="8286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US" sz="1000" dirty="0">
                <a:latin typeface="Calibri" panose="020F0502020204030204" pitchFamily="34" charset="0"/>
                <a:ea typeface="Calibri" panose="020F0502020204030204" pitchFamily="34" charset="0"/>
                <a:cs typeface="Times New Roman" panose="02020603050405020304" pitchFamily="18" charset="0"/>
              </a:rPr>
              <a:t>MQXFA Magnets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302.2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L2: G. Ambrosio </a:t>
            </a: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(M. Baldini, P Ferracin)</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F2C46E00-B94D-4595-8555-AFD77E933CE9}"/>
              </a:ext>
            </a:extLst>
          </p:cNvPr>
          <p:cNvCxnSpPr>
            <a:cxnSpLocks/>
          </p:cNvCxnSpPr>
          <p:nvPr/>
        </p:nvCxnSpPr>
        <p:spPr>
          <a:xfrm>
            <a:off x="762116" y="2339556"/>
            <a:ext cx="7618570" cy="444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47E386E-A40B-4782-82C6-A1985C6C1D85}"/>
              </a:ext>
            </a:extLst>
          </p:cNvPr>
          <p:cNvCxnSpPr/>
          <p:nvPr/>
        </p:nvCxnSpPr>
        <p:spPr>
          <a:xfrm>
            <a:off x="4577518" y="2037421"/>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862144D-8758-44AA-907F-31A7F63D302D}"/>
              </a:ext>
            </a:extLst>
          </p:cNvPr>
          <p:cNvCxnSpPr/>
          <p:nvPr/>
        </p:nvCxnSpPr>
        <p:spPr>
          <a:xfrm>
            <a:off x="772068" y="2325149"/>
            <a:ext cx="0" cy="255905"/>
          </a:xfrm>
          <a:prstGeom prst="line">
            <a:avLst/>
          </a:prstGeom>
        </p:spPr>
        <p:style>
          <a:lnRef idx="1">
            <a:schemeClr val="dk1"/>
          </a:lnRef>
          <a:fillRef idx="0">
            <a:schemeClr val="dk1"/>
          </a:fillRef>
          <a:effectRef idx="0">
            <a:schemeClr val="dk1"/>
          </a:effectRef>
          <a:fontRef idx="minor">
            <a:schemeClr val="tx1"/>
          </a:fontRef>
        </p:style>
      </p:cxnSp>
      <p:sp>
        <p:nvSpPr>
          <p:cNvPr id="17" name="Text Box 2">
            <a:extLst>
              <a:ext uri="{FF2B5EF4-FFF2-40B4-BE49-F238E27FC236}">
                <a16:creationId xmlns:a16="http://schemas.microsoft.com/office/drawing/2014/main" id="{68DD61CF-7669-44CB-9AF0-D2C221FF82DA}"/>
              </a:ext>
            </a:extLst>
          </p:cNvPr>
          <p:cNvSpPr txBox="1">
            <a:spLocks noChangeArrowheads="1"/>
          </p:cNvSpPr>
          <p:nvPr/>
        </p:nvSpPr>
        <p:spPr bwMode="auto">
          <a:xfrm>
            <a:off x="917845" y="1228457"/>
            <a:ext cx="1133475" cy="314325"/>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Control Account</a:t>
            </a:r>
          </a:p>
        </p:txBody>
      </p:sp>
      <p:cxnSp>
        <p:nvCxnSpPr>
          <p:cNvPr id="18" name="Straight Connector 17">
            <a:extLst>
              <a:ext uri="{FF2B5EF4-FFF2-40B4-BE49-F238E27FC236}">
                <a16:creationId xmlns:a16="http://schemas.microsoft.com/office/drawing/2014/main" id="{05100DFC-DC2A-4637-AA9A-1FCE1DC998AA}"/>
              </a:ext>
            </a:extLst>
          </p:cNvPr>
          <p:cNvCxnSpPr/>
          <p:nvPr/>
        </p:nvCxnSpPr>
        <p:spPr>
          <a:xfrm>
            <a:off x="8390638" y="2350757"/>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50D6454-5DE3-4DAB-B386-C3CF0DBAF01E}"/>
              </a:ext>
            </a:extLst>
          </p:cNvPr>
          <p:cNvCxnSpPr/>
          <p:nvPr/>
        </p:nvCxnSpPr>
        <p:spPr>
          <a:xfrm>
            <a:off x="2041830"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B970C3F-3119-4B31-B3BD-939423B31C64}"/>
              </a:ext>
            </a:extLst>
          </p:cNvPr>
          <p:cNvCxnSpPr/>
          <p:nvPr/>
        </p:nvCxnSpPr>
        <p:spPr>
          <a:xfrm>
            <a:off x="3311592" y="2333685"/>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B2D97713-33DF-4541-A1D1-D9C6FF287354}"/>
              </a:ext>
            </a:extLst>
          </p:cNvPr>
          <p:cNvCxnSpPr/>
          <p:nvPr/>
        </p:nvCxnSpPr>
        <p:spPr>
          <a:xfrm>
            <a:off x="4581354"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C090C663-23FF-42AA-8EEF-4190402E8C8B}"/>
              </a:ext>
            </a:extLst>
          </p:cNvPr>
          <p:cNvCxnSpPr/>
          <p:nvPr/>
        </p:nvCxnSpPr>
        <p:spPr>
          <a:xfrm>
            <a:off x="5868144" y="2348880"/>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EFBE540-FD97-4151-BBE9-A3EA5A108F9C}"/>
              </a:ext>
            </a:extLst>
          </p:cNvPr>
          <p:cNvCxnSpPr/>
          <p:nvPr/>
        </p:nvCxnSpPr>
        <p:spPr>
          <a:xfrm>
            <a:off x="7120878" y="2342221"/>
            <a:ext cx="0" cy="255905"/>
          </a:xfrm>
          <a:prstGeom prst="line">
            <a:avLst/>
          </a:prstGeom>
        </p:spPr>
        <p:style>
          <a:lnRef idx="1">
            <a:schemeClr val="dk1"/>
          </a:lnRef>
          <a:fillRef idx="0">
            <a:schemeClr val="dk1"/>
          </a:fillRef>
          <a:effectRef idx="0">
            <a:schemeClr val="dk1"/>
          </a:effectRef>
          <a:fontRef idx="minor">
            <a:schemeClr val="tx1"/>
          </a:fontRef>
        </p:style>
      </p:cxnSp>
      <p:sp>
        <p:nvSpPr>
          <p:cNvPr id="24" name="Text Box 305">
            <a:extLst>
              <a:ext uri="{FF2B5EF4-FFF2-40B4-BE49-F238E27FC236}">
                <a16:creationId xmlns:a16="http://schemas.microsoft.com/office/drawing/2014/main" id="{799FC152-23B5-4E93-90E0-B8A0AE9FB72C}"/>
              </a:ext>
            </a:extLst>
          </p:cNvPr>
          <p:cNvSpPr txBox="1">
            <a:spLocks noChangeArrowheads="1"/>
          </p:cNvSpPr>
          <p:nvPr/>
        </p:nvSpPr>
        <p:spPr bwMode="auto">
          <a:xfrm>
            <a:off x="5052665" y="4023402"/>
            <a:ext cx="1706250" cy="2354491"/>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spAutoFit/>
          </a:bodyPr>
          <a:lstStyle/>
          <a:p>
            <a:pPr lvl="0" algn="ctr"/>
            <a:r>
              <a:rPr lang="en-US" sz="1200" dirty="0">
                <a:latin typeface="Calibri" panose="020F0502020204030204" pitchFamily="34" charset="0"/>
                <a:cs typeface="Calibri" panose="020F0502020204030204" pitchFamily="34" charset="0"/>
              </a:rPr>
              <a:t>Technical Support</a:t>
            </a:r>
          </a:p>
          <a:p>
            <a:pPr lvl="0"/>
            <a:r>
              <a:rPr lang="en-US" sz="1200" dirty="0">
                <a:latin typeface="Calibri" panose="020F0502020204030204" pitchFamily="34" charset="0"/>
                <a:cs typeface="Calibri" panose="020F0502020204030204" pitchFamily="34" charset="0"/>
              </a:rPr>
              <a:t>Supervisor: M. Walls</a:t>
            </a:r>
          </a:p>
          <a:p>
            <a:pPr lvl="0"/>
            <a:r>
              <a:rPr lang="en-US" sz="300" dirty="0">
                <a:latin typeface="Calibri" panose="020F0502020204030204" pitchFamily="34" charset="0"/>
                <a:cs typeface="Calibri" panose="020F0502020204030204" pitchFamily="34" charset="0"/>
              </a:rPr>
              <a:t>     </a:t>
            </a:r>
          </a:p>
          <a:p>
            <a:pPr lvl="0"/>
            <a:r>
              <a:rPr lang="en-US" sz="1200" dirty="0">
                <a:latin typeface="Calibri" panose="020F0502020204030204" pitchFamily="34" charset="0"/>
                <a:cs typeface="Calibri" panose="020F0502020204030204" pitchFamily="34" charset="0"/>
              </a:rPr>
              <a:t>     A. Coons</a:t>
            </a:r>
          </a:p>
          <a:p>
            <a:r>
              <a:rPr lang="en-US" sz="1200" dirty="0">
                <a:latin typeface="Calibri" panose="020F0502020204030204" pitchFamily="34" charset="0"/>
                <a:cs typeface="Calibri" panose="020F0502020204030204" pitchFamily="34" charset="0"/>
              </a:rPr>
              <a:t>     C. Korleski</a:t>
            </a:r>
          </a:p>
          <a:p>
            <a:r>
              <a:rPr lang="en-US" sz="1200" dirty="0">
                <a:latin typeface="Calibri" panose="020F0502020204030204" pitchFamily="34" charset="0"/>
                <a:cs typeface="Calibri" panose="020F0502020204030204" pitchFamily="34" charset="0"/>
              </a:rPr>
              <a:t>     P. Fox</a:t>
            </a:r>
          </a:p>
          <a:p>
            <a:r>
              <a:rPr lang="en-US" sz="1200" dirty="0">
                <a:latin typeface="Calibri" panose="020F0502020204030204" pitchFamily="34" charset="0"/>
                <a:cs typeface="Calibri" panose="020F0502020204030204" pitchFamily="34" charset="0"/>
              </a:rPr>
              <a:t>     L. Flores</a:t>
            </a:r>
          </a:p>
          <a:p>
            <a:r>
              <a:rPr lang="en-US" sz="1200" dirty="0">
                <a:latin typeface="Calibri" panose="020F0502020204030204" pitchFamily="34" charset="0"/>
                <a:cs typeface="Calibri" panose="020F0502020204030204" pitchFamily="34" charset="0"/>
              </a:rPr>
              <a:t>     C. Cuautle</a:t>
            </a:r>
          </a:p>
          <a:p>
            <a:r>
              <a:rPr lang="en-US" sz="1200" dirty="0">
                <a:latin typeface="Calibri" panose="020F0502020204030204" pitchFamily="34" charset="0"/>
                <a:cs typeface="Calibri" panose="020F0502020204030204" pitchFamily="34" charset="0"/>
              </a:rPr>
              <a:t>     S. Ransom (C)</a:t>
            </a:r>
          </a:p>
          <a:p>
            <a:r>
              <a:rPr lang="en-US" sz="1200" dirty="0">
                <a:latin typeface="Calibri" panose="020F0502020204030204" pitchFamily="34" charset="0"/>
                <a:cs typeface="Calibri" panose="020F0502020204030204" pitchFamily="34" charset="0"/>
              </a:rPr>
              <a:t>     M. Cook (C)</a:t>
            </a:r>
          </a:p>
          <a:p>
            <a:r>
              <a:rPr lang="en-US" sz="1200" dirty="0">
                <a:latin typeface="Calibri" panose="020F0502020204030204" pitchFamily="34" charset="0"/>
                <a:cs typeface="Calibri" panose="020F0502020204030204" pitchFamily="34" charset="0"/>
              </a:rPr>
              <a:t>     K. Kaufman (C)*</a:t>
            </a:r>
          </a:p>
          <a:p>
            <a:r>
              <a:rPr lang="en-US" sz="1200" dirty="0">
                <a:latin typeface="Calibri" panose="020F0502020204030204" pitchFamily="34" charset="0"/>
                <a:cs typeface="Calibri" panose="020F0502020204030204" pitchFamily="34" charset="0"/>
              </a:rPr>
              <a:t>     M. Vallejo (C)</a:t>
            </a:r>
          </a:p>
          <a:p>
            <a:r>
              <a:rPr lang="en-US" sz="1200" dirty="0">
                <a:latin typeface="Calibri" panose="020F0502020204030204" pitchFamily="34" charset="0"/>
                <a:cs typeface="Calibri" panose="020F0502020204030204" pitchFamily="34" charset="0"/>
              </a:rPr>
              <a:t>      </a:t>
            </a:r>
          </a:p>
        </p:txBody>
      </p:sp>
      <p:sp>
        <p:nvSpPr>
          <p:cNvPr id="25" name="Text Box 305">
            <a:extLst>
              <a:ext uri="{FF2B5EF4-FFF2-40B4-BE49-F238E27FC236}">
                <a16:creationId xmlns:a16="http://schemas.microsoft.com/office/drawing/2014/main" id="{1A9877B7-CFDE-4A2D-A292-1AA6BD3A456A}"/>
              </a:ext>
            </a:extLst>
          </p:cNvPr>
          <p:cNvSpPr txBox="1">
            <a:spLocks noChangeArrowheads="1"/>
          </p:cNvSpPr>
          <p:nvPr/>
        </p:nvSpPr>
        <p:spPr bwMode="auto">
          <a:xfrm>
            <a:off x="5305254" y="2613701"/>
            <a:ext cx="1219088" cy="1200329"/>
          </a:xfrm>
          <a:prstGeom prst="rect">
            <a:avLst/>
          </a:prstGeom>
          <a:solidFill>
            <a:srgbClr val="FFFFFF"/>
          </a:solidFill>
          <a:ln w="57150">
            <a:solidFill>
              <a:srgbClr val="00B050"/>
            </a:solidFill>
            <a:miter lim="800000"/>
            <a:headEnd/>
            <a:tailEnd/>
          </a:ln>
        </p:spPr>
        <p:txBody>
          <a:bodyPr rot="0" vert="horz" wrap="square" lIns="91440" tIns="45720" rIns="91440" bIns="45720" anchor="t" anchorCtr="0">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Coil Fabrication at FNAL</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302.2.05</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L3/CAM: </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A. Nobrega </a:t>
            </a:r>
          </a:p>
          <a:p>
            <a:pPr algn="ctr"/>
            <a:r>
              <a:rPr lang="en-US" sz="1200" dirty="0">
                <a:latin typeface="Calibri" panose="020F0502020204030204" pitchFamily="34" charset="0"/>
                <a:ea typeface="Calibri" panose="020F0502020204030204" pitchFamily="34" charset="0"/>
                <a:cs typeface="Times New Roman" panose="02020603050405020304" pitchFamily="18" charset="0"/>
              </a:rPr>
              <a:t>(M. Yu)</a:t>
            </a:r>
          </a:p>
        </p:txBody>
      </p:sp>
      <p:sp>
        <p:nvSpPr>
          <p:cNvPr id="28" name="TextBox 27">
            <a:extLst>
              <a:ext uri="{FF2B5EF4-FFF2-40B4-BE49-F238E27FC236}">
                <a16:creationId xmlns:a16="http://schemas.microsoft.com/office/drawing/2014/main" id="{61E1290B-F94B-4771-BD28-B78AC9EF2D3C}"/>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#7</a:t>
            </a:r>
          </a:p>
        </p:txBody>
      </p:sp>
      <p:sp>
        <p:nvSpPr>
          <p:cNvPr id="3" name="TextBox 2">
            <a:extLst>
              <a:ext uri="{FF2B5EF4-FFF2-40B4-BE49-F238E27FC236}">
                <a16:creationId xmlns:a16="http://schemas.microsoft.com/office/drawing/2014/main" id="{031E1AE1-AEA4-42BB-8725-6E6DA8363043}"/>
              </a:ext>
            </a:extLst>
          </p:cNvPr>
          <p:cNvSpPr txBox="1"/>
          <p:nvPr/>
        </p:nvSpPr>
        <p:spPr>
          <a:xfrm>
            <a:off x="6763611" y="5728443"/>
            <a:ext cx="2010391" cy="276999"/>
          </a:xfrm>
          <a:prstGeom prst="rect">
            <a:avLst/>
          </a:prstGeom>
          <a:noFill/>
        </p:spPr>
        <p:txBody>
          <a:bodyPr wrap="square" rtlCol="0">
            <a:spAutoFit/>
          </a:bodyPr>
          <a:lstStyle/>
          <a:p>
            <a:r>
              <a:rPr lang="en-US" sz="1200" dirty="0">
                <a:solidFill>
                  <a:schemeClr val="tx1">
                    <a:lumMod val="65000"/>
                    <a:lumOff val="35000"/>
                  </a:schemeClr>
                </a:solidFill>
              </a:rPr>
              <a:t>* Recent hire, fully staffed.</a:t>
            </a:r>
          </a:p>
        </p:txBody>
      </p:sp>
    </p:spTree>
    <p:extLst>
      <p:ext uri="{BB962C8B-B14F-4D97-AF65-F5344CB8AC3E}">
        <p14:creationId xmlns:p14="http://schemas.microsoft.com/office/powerpoint/2010/main" val="187929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388C2C-FB5D-4FEC-B2C5-E8CCAD5807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20072" y="1052736"/>
            <a:ext cx="3096344" cy="2587181"/>
          </a:xfrm>
          <a:prstGeom prst="rect">
            <a:avLst/>
          </a:prstGeom>
        </p:spPr>
      </p:pic>
      <p:sp>
        <p:nvSpPr>
          <p:cNvPr id="2" name="Title 1">
            <a:extLst>
              <a:ext uri="{FF2B5EF4-FFF2-40B4-BE49-F238E27FC236}">
                <a16:creationId xmlns:a16="http://schemas.microsoft.com/office/drawing/2014/main" id="{FE025109-33ED-4F46-99B3-EEF64093B3D5}"/>
              </a:ext>
            </a:extLst>
          </p:cNvPr>
          <p:cNvSpPr>
            <a:spLocks noGrp="1"/>
          </p:cNvSpPr>
          <p:nvPr>
            <p:ph type="title"/>
          </p:nvPr>
        </p:nvSpPr>
        <p:spPr>
          <a:xfrm>
            <a:off x="612000" y="180000"/>
            <a:ext cx="7488392" cy="720000"/>
          </a:xfrm>
        </p:spPr>
        <p:txBody>
          <a:bodyPr/>
          <a:lstStyle/>
          <a:p>
            <a:r>
              <a:rPr lang="en-US" dirty="0"/>
              <a:t>WBS 302.2.05: Achievements since CD-3</a:t>
            </a:r>
          </a:p>
        </p:txBody>
      </p:sp>
      <p:sp>
        <p:nvSpPr>
          <p:cNvPr id="4" name="Slide Number Placeholder 3">
            <a:extLst>
              <a:ext uri="{FF2B5EF4-FFF2-40B4-BE49-F238E27FC236}">
                <a16:creationId xmlns:a16="http://schemas.microsoft.com/office/drawing/2014/main" id="{CB0FC6ED-B5FF-4B0F-BF78-BB5D2DCF4687}"/>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164DB49A-5F78-477E-BC71-758CC5803AD4}"/>
              </a:ext>
            </a:extLst>
          </p:cNvPr>
          <p:cNvSpPr>
            <a:spLocks noGrp="1"/>
          </p:cNvSpPr>
          <p:nvPr>
            <p:ph type="ftr" sz="quarter" idx="3"/>
          </p:nvPr>
        </p:nvSpPr>
        <p:spPr/>
        <p:txBody>
          <a:bodyPr/>
          <a:lstStyle/>
          <a:p>
            <a:r>
              <a:rPr lang="en-US" dirty="0"/>
              <a:t>HL-LHC AUP </a:t>
            </a:r>
            <a:r>
              <a:rPr lang="en-US" dirty="0" err="1"/>
              <a:t>Rebaseline</a:t>
            </a:r>
            <a:r>
              <a:rPr lang="en-US" dirty="0"/>
              <a:t> Dir. Rev. - Sep 27 -29, 2022</a:t>
            </a:r>
            <a:endParaRPr lang="en-GB" dirty="0"/>
          </a:p>
        </p:txBody>
      </p:sp>
      <p:sp>
        <p:nvSpPr>
          <p:cNvPr id="19" name="TextBox 18">
            <a:extLst>
              <a:ext uri="{FF2B5EF4-FFF2-40B4-BE49-F238E27FC236}">
                <a16:creationId xmlns:a16="http://schemas.microsoft.com/office/drawing/2014/main" id="{7E9555A0-A694-44E0-AC1C-CAA78348EC56}"/>
              </a:ext>
            </a:extLst>
          </p:cNvPr>
          <p:cNvSpPr txBox="1"/>
          <p:nvPr/>
        </p:nvSpPr>
        <p:spPr>
          <a:xfrm>
            <a:off x="4868237" y="3789040"/>
            <a:ext cx="3952235" cy="2854628"/>
          </a:xfrm>
          <a:prstGeom prst="rect">
            <a:avLst/>
          </a:prstGeom>
          <a:noFill/>
        </p:spPr>
        <p:txBody>
          <a:bodyPr wrap="square">
            <a:spAutoFit/>
          </a:bodyPr>
          <a:lstStyle/>
          <a:p>
            <a:r>
              <a:rPr lang="en-US" u="sng" dirty="0">
                <a:solidFill>
                  <a:schemeClr val="tx1">
                    <a:lumMod val="65000"/>
                    <a:lumOff val="35000"/>
                  </a:schemeClr>
                </a:solidFill>
              </a:rPr>
              <a:t>Coil Fabrication Status as of 7/22/22</a:t>
            </a:r>
          </a:p>
          <a:p>
            <a:pPr lvl="1">
              <a:spcBef>
                <a:spcPts val="300"/>
              </a:spcBef>
            </a:pPr>
            <a:r>
              <a:rPr lang="en-US" sz="1600" dirty="0">
                <a:solidFill>
                  <a:schemeClr val="tx1">
                    <a:lumMod val="65000"/>
                    <a:lumOff val="35000"/>
                  </a:schemeClr>
                </a:solidFill>
              </a:rPr>
              <a:t>Accepted &amp; Magnet Tested   10</a:t>
            </a:r>
          </a:p>
          <a:p>
            <a:pPr lvl="1">
              <a:spcBef>
                <a:spcPts val="300"/>
              </a:spcBef>
            </a:pPr>
            <a:r>
              <a:rPr lang="en-US" sz="1600" dirty="0">
                <a:solidFill>
                  <a:schemeClr val="tx1">
                    <a:lumMod val="65000"/>
                    <a:lumOff val="35000"/>
                  </a:schemeClr>
                </a:solidFill>
              </a:rPr>
              <a:t>	Accepted, Fabrication   20</a:t>
            </a:r>
          </a:p>
          <a:p>
            <a:pPr lvl="1">
              <a:spcBef>
                <a:spcPts val="300"/>
              </a:spcBef>
            </a:pPr>
            <a:r>
              <a:rPr lang="en-US" sz="1600" dirty="0">
                <a:solidFill>
                  <a:schemeClr val="tx1">
                    <a:lumMod val="65000"/>
                    <a:lumOff val="35000"/>
                  </a:schemeClr>
                </a:solidFill>
              </a:rPr>
              <a:t>		     In Fabrication     1.05*</a:t>
            </a:r>
          </a:p>
          <a:p>
            <a:pPr lvl="1">
              <a:spcBef>
                <a:spcPts val="300"/>
              </a:spcBef>
            </a:pPr>
            <a:r>
              <a:rPr lang="en-US" sz="1600" dirty="0">
                <a:solidFill>
                  <a:schemeClr val="tx1">
                    <a:lumMod val="65000"/>
                    <a:lumOff val="35000"/>
                  </a:schemeClr>
                </a:solidFill>
              </a:rPr>
              <a:t>			     On Hold      5</a:t>
            </a:r>
          </a:p>
          <a:p>
            <a:pPr lvl="1">
              <a:spcBef>
                <a:spcPts val="300"/>
              </a:spcBef>
            </a:pPr>
            <a:r>
              <a:rPr lang="en-US" sz="1600" dirty="0">
                <a:solidFill>
                  <a:schemeClr val="tx1">
                    <a:lumMod val="65000"/>
                    <a:lumOff val="35000"/>
                  </a:schemeClr>
                </a:solidFill>
              </a:rPr>
              <a:t>			    Rejected      4</a:t>
            </a:r>
          </a:p>
          <a:p>
            <a:pPr lvl="1">
              <a:spcBef>
                <a:spcPts val="300"/>
              </a:spcBef>
            </a:pPr>
            <a:r>
              <a:rPr lang="en-US" sz="1600" dirty="0">
                <a:solidFill>
                  <a:schemeClr val="tx1">
                    <a:lumMod val="65000"/>
                    <a:lumOff val="35000"/>
                  </a:schemeClr>
                </a:solidFill>
              </a:rPr>
              <a:t>				  Total:    40.05</a:t>
            </a:r>
          </a:p>
          <a:p>
            <a:pPr marL="460375" lvl="1">
              <a:spcBef>
                <a:spcPts val="300"/>
              </a:spcBef>
            </a:pPr>
            <a:r>
              <a:rPr lang="en-US" sz="1600" dirty="0">
                <a:solidFill>
                  <a:schemeClr val="tx1">
                    <a:lumMod val="65000"/>
                    <a:lumOff val="35000"/>
                  </a:schemeClr>
                </a:solidFill>
              </a:rPr>
              <a:t>				  Yield:  83.8%**</a:t>
            </a:r>
          </a:p>
          <a:p>
            <a:pPr marL="288925" lvl="1"/>
            <a:r>
              <a:rPr lang="en-US" sz="1600" i="1" dirty="0">
                <a:solidFill>
                  <a:schemeClr val="tx1">
                    <a:lumMod val="65000"/>
                    <a:lumOff val="35000"/>
                  </a:schemeClr>
                </a:solidFill>
              </a:rPr>
              <a:t>   * </a:t>
            </a:r>
            <a:r>
              <a:rPr lang="en-US" sz="1100" i="1" dirty="0">
                <a:solidFill>
                  <a:schemeClr val="tx1">
                    <a:lumMod val="65000"/>
                    <a:lumOff val="35000"/>
                  </a:schemeClr>
                </a:solidFill>
              </a:rPr>
              <a:t>Fractional portion complete of 3 coils in fabrication.</a:t>
            </a:r>
          </a:p>
          <a:p>
            <a:pPr marL="288925" lvl="1"/>
            <a:r>
              <a:rPr lang="en-US" sz="1400" dirty="0">
                <a:solidFill>
                  <a:schemeClr val="tx1">
                    <a:lumMod val="65000"/>
                    <a:lumOff val="35000"/>
                  </a:schemeClr>
                </a:solidFill>
              </a:rPr>
              <a:t>  ** </a:t>
            </a:r>
            <a:r>
              <a:rPr lang="en-US" sz="1100" i="1" dirty="0">
                <a:solidFill>
                  <a:schemeClr val="tx1">
                    <a:lumMod val="65000"/>
                    <a:lumOff val="35000"/>
                  </a:schemeClr>
                </a:solidFill>
              </a:rPr>
              <a:t>Assumes 50% on hold coils rejected. </a:t>
            </a:r>
          </a:p>
        </p:txBody>
      </p:sp>
      <p:pic>
        <p:nvPicPr>
          <p:cNvPr id="20" name="Picture 19">
            <a:extLst>
              <a:ext uri="{FF2B5EF4-FFF2-40B4-BE49-F238E27FC236}">
                <a16:creationId xmlns:a16="http://schemas.microsoft.com/office/drawing/2014/main" id="{C69A3065-F890-4A5A-A437-D56FC17553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592" y="1017828"/>
            <a:ext cx="3312368" cy="2699204"/>
          </a:xfrm>
          <a:prstGeom prst="rect">
            <a:avLst/>
          </a:prstGeom>
        </p:spPr>
      </p:pic>
      <p:sp>
        <p:nvSpPr>
          <p:cNvPr id="21" name="Content Placeholder 9">
            <a:extLst>
              <a:ext uri="{FF2B5EF4-FFF2-40B4-BE49-F238E27FC236}">
                <a16:creationId xmlns:a16="http://schemas.microsoft.com/office/drawing/2014/main" id="{B23E7AF7-59FF-4B95-902A-7D055475CC36}"/>
              </a:ext>
            </a:extLst>
          </p:cNvPr>
          <p:cNvSpPr>
            <a:spLocks noGrp="1"/>
          </p:cNvSpPr>
          <p:nvPr>
            <p:ph idx="1"/>
          </p:nvPr>
        </p:nvSpPr>
        <p:spPr>
          <a:xfrm>
            <a:off x="467544" y="3840214"/>
            <a:ext cx="4385684" cy="2286285"/>
          </a:xfrm>
        </p:spPr>
        <p:txBody>
          <a:bodyPr>
            <a:noAutofit/>
          </a:bodyPr>
          <a:lstStyle/>
          <a:p>
            <a:r>
              <a:rPr lang="en-US" sz="1800" dirty="0"/>
              <a:t>Pre-series coil fabrication is complete. </a:t>
            </a:r>
          </a:p>
          <a:p>
            <a:r>
              <a:rPr lang="en-US" sz="1800" dirty="0"/>
              <a:t>Series Coil Production Readiness Review, April 2020.</a:t>
            </a:r>
          </a:p>
          <a:p>
            <a:r>
              <a:rPr lang="en-US" sz="1800" dirty="0"/>
              <a:t>Coil Acceptance Reviews for all magnets. </a:t>
            </a:r>
          </a:p>
        </p:txBody>
      </p:sp>
      <p:sp>
        <p:nvSpPr>
          <p:cNvPr id="22" name="TextBox 21">
            <a:extLst>
              <a:ext uri="{FF2B5EF4-FFF2-40B4-BE49-F238E27FC236}">
                <a16:creationId xmlns:a16="http://schemas.microsoft.com/office/drawing/2014/main" id="{8D429280-6C89-478C-A798-4EA2F0A42890}"/>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#8</a:t>
            </a:r>
          </a:p>
        </p:txBody>
      </p:sp>
      <p:cxnSp>
        <p:nvCxnSpPr>
          <p:cNvPr id="6" name="Straight Connector 5">
            <a:extLst>
              <a:ext uri="{FF2B5EF4-FFF2-40B4-BE49-F238E27FC236}">
                <a16:creationId xmlns:a16="http://schemas.microsoft.com/office/drawing/2014/main" id="{11DC265B-D70D-4EF2-A12A-B6194DC87CA9}"/>
              </a:ext>
            </a:extLst>
          </p:cNvPr>
          <p:cNvCxnSpPr>
            <a:cxnSpLocks/>
          </p:cNvCxnSpPr>
          <p:nvPr/>
        </p:nvCxnSpPr>
        <p:spPr>
          <a:xfrm>
            <a:off x="8047490" y="5517232"/>
            <a:ext cx="484510" cy="0"/>
          </a:xfrm>
          <a:prstGeom prst="line">
            <a:avLst/>
          </a:prstGeom>
          <a:ln w="19050">
            <a:solidFill>
              <a:schemeClr val="tx1">
                <a:lumMod val="65000"/>
                <a:lumOff val="35000"/>
              </a:schemeClr>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934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1F4B-D187-4491-B1AF-645FD50761D9}"/>
              </a:ext>
            </a:extLst>
          </p:cNvPr>
          <p:cNvSpPr>
            <a:spLocks noGrp="1"/>
          </p:cNvSpPr>
          <p:nvPr>
            <p:ph type="title"/>
          </p:nvPr>
        </p:nvSpPr>
        <p:spPr>
          <a:xfrm>
            <a:off x="612000" y="180000"/>
            <a:ext cx="7416384" cy="720000"/>
          </a:xfrm>
        </p:spPr>
        <p:txBody>
          <a:bodyPr/>
          <a:lstStyle/>
          <a:p>
            <a:r>
              <a:rPr lang="en-US" dirty="0"/>
              <a:t>WBS 302.2.05: COVID Impacts</a:t>
            </a:r>
          </a:p>
        </p:txBody>
      </p:sp>
      <p:sp>
        <p:nvSpPr>
          <p:cNvPr id="3" name="Content Placeholder 2">
            <a:extLst>
              <a:ext uri="{FF2B5EF4-FFF2-40B4-BE49-F238E27FC236}">
                <a16:creationId xmlns:a16="http://schemas.microsoft.com/office/drawing/2014/main" id="{5C2EFAFC-3BF8-4B57-BE3F-42D2C92A05A4}"/>
              </a:ext>
            </a:extLst>
          </p:cNvPr>
          <p:cNvSpPr>
            <a:spLocks noGrp="1"/>
          </p:cNvSpPr>
          <p:nvPr>
            <p:ph idx="1"/>
          </p:nvPr>
        </p:nvSpPr>
        <p:spPr>
          <a:xfrm>
            <a:off x="612000" y="1161845"/>
            <a:ext cx="8532000" cy="5147475"/>
          </a:xfrm>
        </p:spPr>
        <p:txBody>
          <a:bodyPr>
            <a:normAutofit fontScale="55000" lnSpcReduction="20000"/>
          </a:bodyPr>
          <a:lstStyle/>
          <a:p>
            <a:r>
              <a:rPr lang="en-US" dirty="0"/>
              <a:t>COVID lockdown</a:t>
            </a:r>
          </a:p>
          <a:p>
            <a:pPr lvl="1"/>
            <a:r>
              <a:rPr lang="en-US" dirty="0"/>
              <a:t>Illinois stay at home order 3/21/2020</a:t>
            </a:r>
          </a:p>
          <a:p>
            <a:pPr lvl="1"/>
            <a:r>
              <a:rPr lang="en-US" dirty="0"/>
              <a:t>Production stop 3/23 - 5/14 2020</a:t>
            </a:r>
          </a:p>
          <a:p>
            <a:pPr lvl="1"/>
            <a:r>
              <a:rPr lang="en-US" sz="2600" dirty="0"/>
              <a:t>Essential workers phased return beginning (5/14/20) with 4 techs increasing to 6 techs two weeks later (5/28/2020).</a:t>
            </a:r>
          </a:p>
          <a:p>
            <a:pPr lvl="1"/>
            <a:r>
              <a:rPr lang="en-US" sz="2600" dirty="0"/>
              <a:t>Contract techs (4) not considered essential </a:t>
            </a:r>
            <a:r>
              <a:rPr lang="en-US" sz="2600" dirty="0">
                <a:sym typeface="Wingdings" panose="05000000000000000000" pitchFamily="2" charset="2"/>
              </a:rPr>
              <a:t> tech crew at 60%.</a:t>
            </a:r>
          </a:p>
          <a:p>
            <a:pPr lvl="1"/>
            <a:endParaRPr lang="en-US" sz="2600" dirty="0"/>
          </a:p>
          <a:p>
            <a:r>
              <a:rPr lang="en-US" dirty="0"/>
              <a:t>Determination of inefficiencies</a:t>
            </a:r>
          </a:p>
          <a:p>
            <a:pPr lvl="1"/>
            <a:r>
              <a:rPr lang="en-US" sz="2600" dirty="0"/>
              <a:t>15 min in the AM and 15 min in the PM each day for workplace and tooling disinfecting </a:t>
            </a:r>
            <a:r>
              <a:rPr lang="en-US" sz="2600" dirty="0">
                <a:sym typeface="Wingdings" panose="05000000000000000000" pitchFamily="2" charset="2"/>
              </a:rPr>
              <a:t></a:t>
            </a:r>
            <a:r>
              <a:rPr lang="en-US" sz="2600" dirty="0"/>
              <a:t> 4% measured.</a:t>
            </a:r>
          </a:p>
          <a:p>
            <a:pPr lvl="1"/>
            <a:r>
              <a:rPr lang="en-US" sz="2600" dirty="0"/>
              <a:t>PPE use, 5 min break per hour of mask use </a:t>
            </a:r>
            <a:r>
              <a:rPr lang="en-US" sz="2600" dirty="0">
                <a:sym typeface="Wingdings" panose="05000000000000000000" pitchFamily="2" charset="2"/>
              </a:rPr>
              <a:t></a:t>
            </a:r>
            <a:r>
              <a:rPr lang="en-US" sz="2600" dirty="0"/>
              <a:t> 5% measured.</a:t>
            </a:r>
          </a:p>
          <a:p>
            <a:pPr lvl="1"/>
            <a:r>
              <a:rPr lang="en-US" sz="2600" dirty="0"/>
              <a:t>6ft separation and/or barriers, ~5 min per hour </a:t>
            </a:r>
            <a:r>
              <a:rPr lang="en-US" sz="2600" dirty="0">
                <a:sym typeface="Wingdings" panose="05000000000000000000" pitchFamily="2" charset="2"/>
              </a:rPr>
              <a:t> 8% at the beginning and later tapered to zero. </a:t>
            </a:r>
          </a:p>
          <a:p>
            <a:pPr lvl="1"/>
            <a:r>
              <a:rPr lang="en-US" sz="2600" dirty="0">
                <a:sym typeface="Wingdings" panose="05000000000000000000" pitchFamily="2" charset="2"/>
              </a:rPr>
              <a:t>Quarantine ~3%.</a:t>
            </a:r>
          </a:p>
          <a:p>
            <a:pPr lvl="1"/>
            <a:r>
              <a:rPr lang="en-US" sz="2600" dirty="0">
                <a:sym typeface="Wingdings" panose="05000000000000000000" pitchFamily="2" charset="2"/>
              </a:rPr>
              <a:t>Contract technicians (4) return July 8, 2020, full tech crew.</a:t>
            </a:r>
          </a:p>
          <a:p>
            <a:pPr lvl="1"/>
            <a:r>
              <a:rPr lang="en-US" sz="2600" dirty="0">
                <a:sym typeface="Wingdings" panose="05000000000000000000" pitchFamily="2" charset="2"/>
              </a:rPr>
              <a:t>See backup slides for more information.</a:t>
            </a:r>
          </a:p>
          <a:p>
            <a:pPr lvl="1"/>
            <a:endParaRPr lang="en-US" sz="2700" dirty="0"/>
          </a:p>
          <a:p>
            <a:r>
              <a:rPr lang="en-US" dirty="0"/>
              <a:t>COVID mitigation measures</a:t>
            </a:r>
          </a:p>
          <a:p>
            <a:pPr lvl="1"/>
            <a:r>
              <a:rPr lang="en-US" dirty="0"/>
              <a:t>Disinfecting of workplace, tools, and tooling each day AM/PM.</a:t>
            </a:r>
          </a:p>
          <a:p>
            <a:pPr lvl="1"/>
            <a:r>
              <a:rPr lang="en-US" sz="2600" dirty="0"/>
              <a:t>PPE </a:t>
            </a:r>
            <a:r>
              <a:rPr lang="en-US" sz="2600" dirty="0">
                <a:sym typeface="Wingdings" panose="05000000000000000000" pitchFamily="2" charset="2"/>
              </a:rPr>
              <a:t></a:t>
            </a:r>
            <a:r>
              <a:rPr lang="en-US" sz="2600" dirty="0"/>
              <a:t> masks, gloves.</a:t>
            </a:r>
          </a:p>
          <a:p>
            <a:pPr lvl="1"/>
            <a:r>
              <a:rPr lang="en-US" sz="2600" dirty="0"/>
              <a:t>Social distancing.</a:t>
            </a:r>
          </a:p>
          <a:p>
            <a:pPr lvl="1"/>
            <a:r>
              <a:rPr lang="en-US" sz="2600" dirty="0"/>
              <a:t>Physical barriers, eventually abandoned.</a:t>
            </a:r>
          </a:p>
          <a:p>
            <a:pPr lvl="1"/>
            <a:r>
              <a:rPr lang="en-US" sz="2600" dirty="0"/>
              <a:t>Quarantine.</a:t>
            </a:r>
          </a:p>
          <a:p>
            <a:endParaRPr lang="en-US" dirty="0"/>
          </a:p>
        </p:txBody>
      </p:sp>
      <p:sp>
        <p:nvSpPr>
          <p:cNvPr id="4" name="Slide Number Placeholder 3">
            <a:extLst>
              <a:ext uri="{FF2B5EF4-FFF2-40B4-BE49-F238E27FC236}">
                <a16:creationId xmlns:a16="http://schemas.microsoft.com/office/drawing/2014/main" id="{3A7EF562-5969-4F30-8A2C-BF2EB6B930B0}"/>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84973CF0-8868-486A-9CBA-9F17BD53077A}"/>
              </a:ext>
            </a:extLst>
          </p:cNvPr>
          <p:cNvSpPr>
            <a:spLocks noGrp="1"/>
          </p:cNvSpPr>
          <p:nvPr>
            <p:ph type="ftr" sz="quarter" idx="3"/>
          </p:nvPr>
        </p:nvSpPr>
        <p:spPr/>
        <p:txBody>
          <a:bodyPr/>
          <a:lstStyle/>
          <a:p>
            <a:r>
              <a:rPr lang="en-US"/>
              <a:t>HL-LHC AUP Rebaseline Dir. Rev. - Sep 27 -29, 2022</a:t>
            </a:r>
            <a:endParaRPr lang="en-GB" dirty="0"/>
          </a:p>
        </p:txBody>
      </p:sp>
      <p:sp>
        <p:nvSpPr>
          <p:cNvPr id="7" name="TextBox 6">
            <a:extLst>
              <a:ext uri="{FF2B5EF4-FFF2-40B4-BE49-F238E27FC236}">
                <a16:creationId xmlns:a16="http://schemas.microsoft.com/office/drawing/2014/main" id="{DC5B1424-8D53-4F06-8F94-5981B046154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149375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1F4B-D187-4491-B1AF-645FD50761D9}"/>
              </a:ext>
            </a:extLst>
          </p:cNvPr>
          <p:cNvSpPr>
            <a:spLocks noGrp="1"/>
          </p:cNvSpPr>
          <p:nvPr>
            <p:ph type="title"/>
          </p:nvPr>
        </p:nvSpPr>
        <p:spPr>
          <a:xfrm>
            <a:off x="612000" y="180000"/>
            <a:ext cx="7416384" cy="720000"/>
          </a:xfrm>
        </p:spPr>
        <p:txBody>
          <a:bodyPr/>
          <a:lstStyle/>
          <a:p>
            <a:r>
              <a:rPr lang="en-US" dirty="0"/>
              <a:t>WBS 302.2.05: COVID BCRs</a:t>
            </a:r>
          </a:p>
        </p:txBody>
      </p:sp>
      <p:sp>
        <p:nvSpPr>
          <p:cNvPr id="4" name="Slide Number Placeholder 3">
            <a:extLst>
              <a:ext uri="{FF2B5EF4-FFF2-40B4-BE49-F238E27FC236}">
                <a16:creationId xmlns:a16="http://schemas.microsoft.com/office/drawing/2014/main" id="{3A7EF562-5969-4F30-8A2C-BF2EB6B930B0}"/>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5" name="Footer Placeholder 4">
            <a:extLst>
              <a:ext uri="{FF2B5EF4-FFF2-40B4-BE49-F238E27FC236}">
                <a16:creationId xmlns:a16="http://schemas.microsoft.com/office/drawing/2014/main" id="{84973CF0-8868-486A-9CBA-9F17BD53077A}"/>
              </a:ext>
            </a:extLst>
          </p:cNvPr>
          <p:cNvSpPr>
            <a:spLocks noGrp="1"/>
          </p:cNvSpPr>
          <p:nvPr>
            <p:ph type="ftr" sz="quarter" idx="3"/>
          </p:nvPr>
        </p:nvSpPr>
        <p:spPr/>
        <p:txBody>
          <a:bodyPr/>
          <a:lstStyle/>
          <a:p>
            <a:r>
              <a:rPr lang="en-US"/>
              <a:t>HL-LHC AUP Rebaseline Dir. Rev. - Sep 27 -29, 2022</a:t>
            </a:r>
            <a:endParaRPr lang="en-GB" dirty="0"/>
          </a:p>
        </p:txBody>
      </p:sp>
      <p:graphicFrame>
        <p:nvGraphicFramePr>
          <p:cNvPr id="6" name="Table 6">
            <a:extLst>
              <a:ext uri="{FF2B5EF4-FFF2-40B4-BE49-F238E27FC236}">
                <a16:creationId xmlns:a16="http://schemas.microsoft.com/office/drawing/2014/main" id="{8DD9B305-52E7-467B-8069-BBFEE0CFB617}"/>
              </a:ext>
            </a:extLst>
          </p:cNvPr>
          <p:cNvGraphicFramePr>
            <a:graphicFrameLocks/>
          </p:cNvGraphicFramePr>
          <p:nvPr>
            <p:extLst>
              <p:ext uri="{D42A27DB-BD31-4B8C-83A1-F6EECF244321}">
                <p14:modId xmlns:p14="http://schemas.microsoft.com/office/powerpoint/2010/main" val="2591910735"/>
              </p:ext>
            </p:extLst>
          </p:nvPr>
        </p:nvGraphicFramePr>
        <p:xfrm>
          <a:off x="554923" y="1196752"/>
          <a:ext cx="7918449" cy="4896543"/>
        </p:xfrm>
        <a:graphic>
          <a:graphicData uri="http://schemas.openxmlformats.org/drawingml/2006/table">
            <a:tbl>
              <a:tblPr firstRow="1" bandRow="1">
                <a:tableStyleId>{5C22544A-7EE6-4342-B048-85BDC9FD1C3A}</a:tableStyleId>
              </a:tblPr>
              <a:tblGrid>
                <a:gridCol w="934889">
                  <a:extLst>
                    <a:ext uri="{9D8B030D-6E8A-4147-A177-3AD203B41FA5}">
                      <a16:colId xmlns:a16="http://schemas.microsoft.com/office/drawing/2014/main" val="2506927374"/>
                    </a:ext>
                  </a:extLst>
                </a:gridCol>
                <a:gridCol w="5904656">
                  <a:extLst>
                    <a:ext uri="{9D8B030D-6E8A-4147-A177-3AD203B41FA5}">
                      <a16:colId xmlns:a16="http://schemas.microsoft.com/office/drawing/2014/main" val="1371946667"/>
                    </a:ext>
                  </a:extLst>
                </a:gridCol>
                <a:gridCol w="1078904">
                  <a:extLst>
                    <a:ext uri="{9D8B030D-6E8A-4147-A177-3AD203B41FA5}">
                      <a16:colId xmlns:a16="http://schemas.microsoft.com/office/drawing/2014/main" val="3459597359"/>
                    </a:ext>
                  </a:extLst>
                </a:gridCol>
              </a:tblGrid>
              <a:tr h="384701">
                <a:tc>
                  <a:txBody>
                    <a:bodyPr/>
                    <a:lstStyle/>
                    <a:p>
                      <a:pPr algn="ctr"/>
                      <a:r>
                        <a:rPr lang="en-US" sz="1400" dirty="0"/>
                        <a:t>BCR #</a:t>
                      </a:r>
                    </a:p>
                  </a:txBody>
                  <a:tcPr anchor="ctr"/>
                </a:tc>
                <a:tc>
                  <a:txBody>
                    <a:bodyPr/>
                    <a:lstStyle/>
                    <a:p>
                      <a:r>
                        <a:rPr lang="en-US" sz="1400" dirty="0"/>
                        <a:t>BCR Description</a:t>
                      </a:r>
                    </a:p>
                  </a:txBody>
                  <a:tcPr/>
                </a:tc>
                <a:tc>
                  <a:txBody>
                    <a:bodyPr/>
                    <a:lstStyle/>
                    <a:p>
                      <a:pPr algn="ctr"/>
                      <a:r>
                        <a:rPr lang="en-US" sz="1400" dirty="0"/>
                        <a:t>Cost $k</a:t>
                      </a:r>
                    </a:p>
                  </a:txBody>
                  <a:tcPr/>
                </a:tc>
                <a:extLst>
                  <a:ext uri="{0D108BD9-81ED-4DB2-BD59-A6C34878D82A}">
                    <a16:rowId xmlns:a16="http://schemas.microsoft.com/office/drawing/2014/main" val="2602480202"/>
                  </a:ext>
                </a:extLst>
              </a:tr>
              <a:tr h="478078">
                <a:tc>
                  <a:txBody>
                    <a:bodyPr/>
                    <a:lstStyle/>
                    <a:p>
                      <a:pPr algn="ctr"/>
                      <a:r>
                        <a:rPr lang="en-US" sz="1400" dirty="0"/>
                        <a:t>279</a:t>
                      </a:r>
                    </a:p>
                  </a:txBody>
                  <a:tcPr anchor="ctr"/>
                </a:tc>
                <a:tc>
                  <a:txBody>
                    <a:bodyPr/>
                    <a:lstStyle/>
                    <a:p>
                      <a:pPr marL="117475" indent="0" algn="l" fontAlgn="b"/>
                      <a:r>
                        <a:rPr lang="en-US" sz="1400" b="0" i="0" u="none" strike="noStrike" dirty="0">
                          <a:solidFill>
                            <a:srgbClr val="000000"/>
                          </a:solidFill>
                          <a:effectLst/>
                          <a:latin typeface="+mn-lt"/>
                        </a:rPr>
                        <a:t>COVID-19 Attribution portion of Addition of 5 Cables and 2 Coils Due to Present Cable and Coil Yield</a:t>
                      </a:r>
                    </a:p>
                  </a:txBody>
                  <a:tcPr marL="9525" marR="9525" marT="9525" marB="0" anchor="ctr"/>
                </a:tc>
                <a:tc>
                  <a:txBody>
                    <a:bodyPr/>
                    <a:lstStyle/>
                    <a:p>
                      <a:pPr algn="ctr" fontAlgn="b"/>
                      <a:r>
                        <a:rPr lang="en-US" sz="1400" b="0" i="0" u="none" strike="noStrike" dirty="0">
                          <a:solidFill>
                            <a:srgbClr val="000000"/>
                          </a:solidFill>
                          <a:effectLst/>
                          <a:latin typeface="+mn-lt"/>
                        </a:rPr>
                        <a:t>$131.7</a:t>
                      </a:r>
                    </a:p>
                  </a:txBody>
                  <a:tcPr marL="9525" marR="9525" marT="9525" marB="0" anchor="ctr"/>
                </a:tc>
                <a:extLst>
                  <a:ext uri="{0D108BD9-81ED-4DB2-BD59-A6C34878D82A}">
                    <a16:rowId xmlns:a16="http://schemas.microsoft.com/office/drawing/2014/main" val="1292555635"/>
                  </a:ext>
                </a:extLst>
              </a:tr>
              <a:tr h="384701">
                <a:tc>
                  <a:txBody>
                    <a:bodyPr/>
                    <a:lstStyle/>
                    <a:p>
                      <a:pPr algn="ctr"/>
                      <a:r>
                        <a:rPr lang="en-US" sz="1400" dirty="0"/>
                        <a:t>216</a:t>
                      </a:r>
                    </a:p>
                  </a:txBody>
                  <a:tcPr anchor="ctr"/>
                </a:tc>
                <a:tc>
                  <a:txBody>
                    <a:bodyPr/>
                    <a:lstStyle/>
                    <a:p>
                      <a:pPr marL="117475" indent="0" algn="l" fontAlgn="b"/>
                      <a:r>
                        <a:rPr lang="en-US" sz="1400" b="0" i="0" u="none" strike="noStrike" dirty="0">
                          <a:solidFill>
                            <a:srgbClr val="000000"/>
                          </a:solidFill>
                          <a:effectLst/>
                          <a:latin typeface="+mn-lt"/>
                        </a:rPr>
                        <a:t>COVID-19 Inefficiency Planning for future work for Apr-Jun 2021</a:t>
                      </a:r>
                    </a:p>
                  </a:txBody>
                  <a:tcPr marL="9525" marR="9525" marT="9525" marB="0" anchor="ctr"/>
                </a:tc>
                <a:tc>
                  <a:txBody>
                    <a:bodyPr/>
                    <a:lstStyle/>
                    <a:p>
                      <a:pPr algn="ctr" fontAlgn="b"/>
                      <a:r>
                        <a:rPr lang="en-US" sz="1400" b="0" i="0" u="none" strike="noStrike">
                          <a:solidFill>
                            <a:srgbClr val="000000"/>
                          </a:solidFill>
                          <a:effectLst/>
                          <a:latin typeface="+mn-lt"/>
                        </a:rPr>
                        <a:t>$82.2</a:t>
                      </a:r>
                    </a:p>
                  </a:txBody>
                  <a:tcPr marL="9525" marR="9525" marT="9525" marB="0" anchor="ctr"/>
                </a:tc>
                <a:extLst>
                  <a:ext uri="{0D108BD9-81ED-4DB2-BD59-A6C34878D82A}">
                    <a16:rowId xmlns:a16="http://schemas.microsoft.com/office/drawing/2014/main" val="392599208"/>
                  </a:ext>
                </a:extLst>
              </a:tr>
              <a:tr h="384701">
                <a:tc>
                  <a:txBody>
                    <a:bodyPr/>
                    <a:lstStyle/>
                    <a:p>
                      <a:pPr algn="ctr"/>
                      <a:r>
                        <a:rPr lang="en-US" sz="1400" dirty="0"/>
                        <a:t>199</a:t>
                      </a:r>
                    </a:p>
                  </a:txBody>
                  <a:tcPr anchor="ctr"/>
                </a:tc>
                <a:tc>
                  <a:txBody>
                    <a:bodyPr/>
                    <a:lstStyle/>
                    <a:p>
                      <a:pPr marL="117475" indent="0" algn="l" fontAlgn="b"/>
                      <a:r>
                        <a:rPr lang="en-US" sz="1400" b="0" i="0" u="none" strike="noStrike" dirty="0">
                          <a:solidFill>
                            <a:srgbClr val="000000"/>
                          </a:solidFill>
                          <a:effectLst/>
                          <a:latin typeface="+mn-lt"/>
                        </a:rPr>
                        <a:t>COVID-19 Inefficiency Planning for future work for Jan-Mar 21</a:t>
                      </a:r>
                    </a:p>
                  </a:txBody>
                  <a:tcPr marL="9525" marR="9525" marT="9525" marB="0" anchor="ctr"/>
                </a:tc>
                <a:tc>
                  <a:txBody>
                    <a:bodyPr/>
                    <a:lstStyle/>
                    <a:p>
                      <a:pPr algn="ctr" fontAlgn="b"/>
                      <a:r>
                        <a:rPr lang="en-US" sz="1400" b="0" i="0" u="none" strike="noStrike">
                          <a:solidFill>
                            <a:srgbClr val="000000"/>
                          </a:solidFill>
                          <a:effectLst/>
                          <a:latin typeface="+mn-lt"/>
                        </a:rPr>
                        <a:t>$81.7</a:t>
                      </a:r>
                    </a:p>
                  </a:txBody>
                  <a:tcPr marL="9525" marR="9525" marT="9525" marB="0" anchor="ctr"/>
                </a:tc>
                <a:extLst>
                  <a:ext uri="{0D108BD9-81ED-4DB2-BD59-A6C34878D82A}">
                    <a16:rowId xmlns:a16="http://schemas.microsoft.com/office/drawing/2014/main" val="182438937"/>
                  </a:ext>
                </a:extLst>
              </a:tr>
              <a:tr h="384701">
                <a:tc>
                  <a:txBody>
                    <a:bodyPr/>
                    <a:lstStyle/>
                    <a:p>
                      <a:pPr algn="ctr"/>
                      <a:r>
                        <a:rPr lang="en-US" sz="1400" dirty="0"/>
                        <a:t>160</a:t>
                      </a:r>
                    </a:p>
                  </a:txBody>
                  <a:tcPr anchor="ctr"/>
                </a:tc>
                <a:tc>
                  <a:txBody>
                    <a:bodyPr/>
                    <a:lstStyle/>
                    <a:p>
                      <a:pPr marL="117475" indent="0" algn="l" fontAlgn="b"/>
                      <a:r>
                        <a:rPr lang="en-US" sz="1400" b="0" i="0" u="none" strike="noStrike" dirty="0">
                          <a:solidFill>
                            <a:srgbClr val="000000"/>
                          </a:solidFill>
                          <a:effectLst/>
                          <a:latin typeface="+mn-lt"/>
                        </a:rPr>
                        <a:t>COVID-19 LOE Adjustments July 2020</a:t>
                      </a:r>
                    </a:p>
                  </a:txBody>
                  <a:tcPr marL="9525" marR="9525" marT="9525" marB="0" anchor="ctr"/>
                </a:tc>
                <a:tc>
                  <a:txBody>
                    <a:bodyPr/>
                    <a:lstStyle/>
                    <a:p>
                      <a:pPr algn="ctr" fontAlgn="b"/>
                      <a:r>
                        <a:rPr lang="en-US" sz="1400" b="0" i="0" u="none" strike="noStrike">
                          <a:solidFill>
                            <a:srgbClr val="000000"/>
                          </a:solidFill>
                          <a:effectLst/>
                          <a:latin typeface="+mn-lt"/>
                        </a:rPr>
                        <a:t>$72.8</a:t>
                      </a:r>
                    </a:p>
                  </a:txBody>
                  <a:tcPr marL="9525" marR="9525" marT="9525" marB="0" anchor="ctr"/>
                </a:tc>
                <a:extLst>
                  <a:ext uri="{0D108BD9-81ED-4DB2-BD59-A6C34878D82A}">
                    <a16:rowId xmlns:a16="http://schemas.microsoft.com/office/drawing/2014/main" val="1751677163"/>
                  </a:ext>
                </a:extLst>
              </a:tr>
              <a:tr h="384701">
                <a:tc>
                  <a:txBody>
                    <a:bodyPr/>
                    <a:lstStyle/>
                    <a:p>
                      <a:pPr algn="ctr"/>
                      <a:r>
                        <a:rPr lang="en-US" sz="1400" dirty="0"/>
                        <a:t>188</a:t>
                      </a:r>
                    </a:p>
                  </a:txBody>
                  <a:tcPr anchor="ctr"/>
                </a:tc>
                <a:tc>
                  <a:txBody>
                    <a:bodyPr/>
                    <a:lstStyle/>
                    <a:p>
                      <a:pPr marL="117475" indent="0" algn="l" fontAlgn="b"/>
                      <a:r>
                        <a:rPr lang="en-US" sz="1400" b="0" i="0" u="none" strike="noStrike" dirty="0">
                          <a:solidFill>
                            <a:srgbClr val="000000"/>
                          </a:solidFill>
                          <a:effectLst/>
                          <a:latin typeface="+mn-lt"/>
                        </a:rPr>
                        <a:t>COVID-19 Inefficiency Planning for future work for Nov-Dec 20</a:t>
                      </a:r>
                    </a:p>
                  </a:txBody>
                  <a:tcPr marL="9525" marR="9525" marT="9525" marB="0" anchor="ctr"/>
                </a:tc>
                <a:tc>
                  <a:txBody>
                    <a:bodyPr/>
                    <a:lstStyle/>
                    <a:p>
                      <a:pPr algn="ctr" fontAlgn="b"/>
                      <a:r>
                        <a:rPr lang="en-US" sz="1400" b="0" i="0" u="none" strike="noStrike">
                          <a:solidFill>
                            <a:srgbClr val="000000"/>
                          </a:solidFill>
                          <a:effectLst/>
                          <a:latin typeface="+mn-lt"/>
                        </a:rPr>
                        <a:t>$63.7</a:t>
                      </a:r>
                    </a:p>
                  </a:txBody>
                  <a:tcPr marL="9525" marR="9525" marT="9525" marB="0" anchor="ctr"/>
                </a:tc>
                <a:extLst>
                  <a:ext uri="{0D108BD9-81ED-4DB2-BD59-A6C34878D82A}">
                    <a16:rowId xmlns:a16="http://schemas.microsoft.com/office/drawing/2014/main" val="2275864619"/>
                  </a:ext>
                </a:extLst>
              </a:tr>
              <a:tr h="384701">
                <a:tc>
                  <a:txBody>
                    <a:bodyPr/>
                    <a:lstStyle/>
                    <a:p>
                      <a:pPr algn="ctr"/>
                      <a:r>
                        <a:rPr lang="en-US" sz="1400" dirty="0"/>
                        <a:t>144</a:t>
                      </a:r>
                    </a:p>
                  </a:txBody>
                  <a:tcPr anchor="ctr"/>
                </a:tc>
                <a:tc>
                  <a:txBody>
                    <a:bodyPr/>
                    <a:lstStyle/>
                    <a:p>
                      <a:pPr marL="117475" indent="0" algn="l" fontAlgn="b"/>
                      <a:r>
                        <a:rPr lang="en-US" sz="1400" b="0" i="0" u="none" strike="noStrike" dirty="0">
                          <a:solidFill>
                            <a:srgbClr val="000000"/>
                          </a:solidFill>
                          <a:effectLst/>
                          <a:latin typeface="+mn-lt"/>
                        </a:rPr>
                        <a:t>COVID-19 Schedule Delay March 2020</a:t>
                      </a:r>
                    </a:p>
                  </a:txBody>
                  <a:tcPr marL="9525" marR="9525" marT="9525" marB="0" anchor="ctr"/>
                </a:tc>
                <a:tc>
                  <a:txBody>
                    <a:bodyPr/>
                    <a:lstStyle/>
                    <a:p>
                      <a:pPr algn="ctr" fontAlgn="b"/>
                      <a:r>
                        <a:rPr lang="en-US" sz="1400" b="0" i="0" u="none" strike="noStrike">
                          <a:solidFill>
                            <a:srgbClr val="000000"/>
                          </a:solidFill>
                          <a:effectLst/>
                          <a:latin typeface="+mn-lt"/>
                        </a:rPr>
                        <a:t>$47.9</a:t>
                      </a:r>
                    </a:p>
                  </a:txBody>
                  <a:tcPr marL="9525" marR="9525" marT="9525" marB="0" anchor="ctr"/>
                </a:tc>
                <a:extLst>
                  <a:ext uri="{0D108BD9-81ED-4DB2-BD59-A6C34878D82A}">
                    <a16:rowId xmlns:a16="http://schemas.microsoft.com/office/drawing/2014/main" val="3273463629"/>
                  </a:ext>
                </a:extLst>
              </a:tr>
              <a:tr h="384701">
                <a:tc>
                  <a:txBody>
                    <a:bodyPr/>
                    <a:lstStyle/>
                    <a:p>
                      <a:pPr algn="ctr"/>
                      <a:r>
                        <a:rPr lang="en-US" sz="1400" dirty="0"/>
                        <a:t>168</a:t>
                      </a:r>
                    </a:p>
                  </a:txBody>
                  <a:tcPr anchor="ctr"/>
                </a:tc>
                <a:tc>
                  <a:txBody>
                    <a:bodyPr/>
                    <a:lstStyle/>
                    <a:p>
                      <a:pPr marL="117475" indent="0" algn="l" fontAlgn="b"/>
                      <a:r>
                        <a:rPr lang="en-US" sz="1400" b="0" i="0" u="none" strike="noStrike" dirty="0">
                          <a:solidFill>
                            <a:srgbClr val="000000"/>
                          </a:solidFill>
                          <a:effectLst/>
                          <a:latin typeface="+mn-lt"/>
                        </a:rPr>
                        <a:t>COVID-19 Inefficiency Planning for future work for Aug-Oct 20</a:t>
                      </a:r>
                    </a:p>
                  </a:txBody>
                  <a:tcPr marL="9525" marR="9525" marT="9525" marB="0" anchor="ctr"/>
                </a:tc>
                <a:tc>
                  <a:txBody>
                    <a:bodyPr/>
                    <a:lstStyle/>
                    <a:p>
                      <a:pPr algn="ctr" fontAlgn="b"/>
                      <a:r>
                        <a:rPr lang="en-US" sz="1400" b="0" i="0" u="none" strike="noStrike">
                          <a:solidFill>
                            <a:srgbClr val="000000"/>
                          </a:solidFill>
                          <a:effectLst/>
                          <a:latin typeface="+mn-lt"/>
                        </a:rPr>
                        <a:t>$26.8</a:t>
                      </a:r>
                    </a:p>
                  </a:txBody>
                  <a:tcPr marL="9525" marR="9525" marT="9525" marB="0" anchor="ctr"/>
                </a:tc>
                <a:extLst>
                  <a:ext uri="{0D108BD9-81ED-4DB2-BD59-A6C34878D82A}">
                    <a16:rowId xmlns:a16="http://schemas.microsoft.com/office/drawing/2014/main" val="2535326514"/>
                  </a:ext>
                </a:extLst>
              </a:tr>
              <a:tr h="384701">
                <a:tc>
                  <a:txBody>
                    <a:bodyPr/>
                    <a:lstStyle/>
                    <a:p>
                      <a:pPr algn="ctr"/>
                      <a:r>
                        <a:rPr lang="en-US" sz="1400" dirty="0"/>
                        <a:t>154</a:t>
                      </a:r>
                    </a:p>
                  </a:txBody>
                  <a:tcPr anchor="ctr"/>
                </a:tc>
                <a:tc>
                  <a:txBody>
                    <a:bodyPr/>
                    <a:lstStyle/>
                    <a:p>
                      <a:pPr marL="117475" indent="0" algn="l" fontAlgn="b"/>
                      <a:r>
                        <a:rPr lang="en-US" sz="1400" b="0" i="0" u="none" strike="noStrike" dirty="0">
                          <a:solidFill>
                            <a:srgbClr val="000000"/>
                          </a:solidFill>
                          <a:effectLst/>
                          <a:latin typeface="+mn-lt"/>
                        </a:rPr>
                        <a:t>COVID-19 Schedule Adjustments May 2020</a:t>
                      </a:r>
                    </a:p>
                  </a:txBody>
                  <a:tcPr marL="9525" marR="9525" marT="9525" marB="0" anchor="ctr"/>
                </a:tc>
                <a:tc>
                  <a:txBody>
                    <a:bodyPr/>
                    <a:lstStyle/>
                    <a:p>
                      <a:pPr algn="ctr" fontAlgn="b"/>
                      <a:r>
                        <a:rPr lang="en-US" sz="1400" b="0" i="0" u="none" strike="noStrike">
                          <a:solidFill>
                            <a:srgbClr val="000000"/>
                          </a:solidFill>
                          <a:effectLst/>
                          <a:latin typeface="+mn-lt"/>
                        </a:rPr>
                        <a:t>$10.5</a:t>
                      </a:r>
                    </a:p>
                  </a:txBody>
                  <a:tcPr marL="9525" marR="9525" marT="9525" marB="0" anchor="ctr"/>
                </a:tc>
                <a:extLst>
                  <a:ext uri="{0D108BD9-81ED-4DB2-BD59-A6C34878D82A}">
                    <a16:rowId xmlns:a16="http://schemas.microsoft.com/office/drawing/2014/main" val="594953607"/>
                  </a:ext>
                </a:extLst>
              </a:tr>
              <a:tr h="478078">
                <a:tc>
                  <a:txBody>
                    <a:bodyPr/>
                    <a:lstStyle/>
                    <a:p>
                      <a:pPr algn="ctr"/>
                      <a:r>
                        <a:rPr lang="en-US" sz="1400" dirty="0"/>
                        <a:t>262</a:t>
                      </a:r>
                    </a:p>
                  </a:txBody>
                  <a:tcPr anchor="ctr"/>
                </a:tc>
                <a:tc>
                  <a:txBody>
                    <a:bodyPr/>
                    <a:lstStyle/>
                    <a:p>
                      <a:pPr marL="117475" indent="0" algn="l" fontAlgn="b"/>
                      <a:r>
                        <a:rPr lang="en-US" sz="1400" b="0" i="0" u="none" strike="noStrike" dirty="0">
                          <a:solidFill>
                            <a:srgbClr val="000000"/>
                          </a:solidFill>
                          <a:effectLst/>
                          <a:latin typeface="+mn-lt"/>
                        </a:rPr>
                        <a:t>COVID-19 Attribution portion of Magnets Rework and Test Replan Following MQXFA07/08 Performance Issues</a:t>
                      </a:r>
                    </a:p>
                  </a:txBody>
                  <a:tcPr marL="9525" marR="9525" marT="9525" marB="0" anchor="ctr"/>
                </a:tc>
                <a:tc>
                  <a:txBody>
                    <a:bodyPr/>
                    <a:lstStyle/>
                    <a:p>
                      <a:pPr algn="ctr" fontAlgn="b"/>
                      <a:r>
                        <a:rPr lang="en-US" sz="1400" b="0" i="0" u="none" strike="noStrike">
                          <a:solidFill>
                            <a:srgbClr val="000000"/>
                          </a:solidFill>
                          <a:effectLst/>
                          <a:latin typeface="+mn-lt"/>
                        </a:rPr>
                        <a:t>$3.6</a:t>
                      </a:r>
                    </a:p>
                  </a:txBody>
                  <a:tcPr marL="9525" marR="9525" marT="9525" marB="0" anchor="ctr"/>
                </a:tc>
                <a:extLst>
                  <a:ext uri="{0D108BD9-81ED-4DB2-BD59-A6C34878D82A}">
                    <a16:rowId xmlns:a16="http://schemas.microsoft.com/office/drawing/2014/main" val="1944675731"/>
                  </a:ext>
                </a:extLst>
              </a:tr>
              <a:tr h="478078">
                <a:tc>
                  <a:txBody>
                    <a:bodyPr/>
                    <a:lstStyle/>
                    <a:p>
                      <a:pPr algn="ctr"/>
                      <a:r>
                        <a:rPr lang="en-US" sz="1400" dirty="0"/>
                        <a:t>258</a:t>
                      </a:r>
                    </a:p>
                  </a:txBody>
                  <a:tcPr anchor="ctr"/>
                </a:tc>
                <a:tc>
                  <a:txBody>
                    <a:bodyPr/>
                    <a:lstStyle/>
                    <a:p>
                      <a:pPr marL="117475" indent="0" algn="l" fontAlgn="b"/>
                      <a:r>
                        <a:rPr lang="en-US" sz="1400" b="0" i="0" u="none" strike="noStrike" dirty="0">
                          <a:solidFill>
                            <a:srgbClr val="000000"/>
                          </a:solidFill>
                          <a:effectLst/>
                          <a:latin typeface="+mn-lt"/>
                        </a:rPr>
                        <a:t>COVID-19 Attribution portion of Delay to Coil and Magnet Work due to MQXFA08 preliminary test results</a:t>
                      </a:r>
                    </a:p>
                  </a:txBody>
                  <a:tcPr marL="9525" marR="9525" marT="9525" marB="0" anchor="ctr"/>
                </a:tc>
                <a:tc>
                  <a:txBody>
                    <a:bodyPr/>
                    <a:lstStyle/>
                    <a:p>
                      <a:pPr algn="ctr" fontAlgn="b"/>
                      <a:r>
                        <a:rPr lang="en-US" sz="1400" b="0" i="0" u="none" strike="noStrike" dirty="0">
                          <a:solidFill>
                            <a:srgbClr val="000000"/>
                          </a:solidFill>
                          <a:effectLst/>
                          <a:latin typeface="+mn-lt"/>
                        </a:rPr>
                        <a:t>$3.6</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047333"/>
                  </a:ext>
                </a:extLst>
              </a:tr>
              <a:tr h="384701">
                <a:tc>
                  <a:txBody>
                    <a:bodyPr/>
                    <a:lstStyle/>
                    <a:p>
                      <a:pPr algn="ctr"/>
                      <a:endParaRPr lang="en-US" sz="1400" dirty="0"/>
                    </a:p>
                  </a:txBody>
                  <a:tcPr anchor="ctr">
                    <a:solidFill>
                      <a:schemeClr val="bg1"/>
                    </a:solidFill>
                  </a:tcPr>
                </a:tc>
                <a:tc>
                  <a:txBody>
                    <a:bodyPr/>
                    <a:lstStyle/>
                    <a:p>
                      <a:pPr marL="117475" indent="0" algn="l" fontAlgn="b"/>
                      <a:endParaRPr lang="en-US" sz="1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t"/>
                      <a:r>
                        <a:rPr lang="en-US" sz="1400" b="0" i="0" u="none" strike="noStrike" dirty="0">
                          <a:solidFill>
                            <a:srgbClr val="000000"/>
                          </a:solidFill>
                          <a:effectLst/>
                          <a:latin typeface="Calibri" panose="020F0502020204030204" pitchFamily="34" charset="0"/>
                        </a:rPr>
                        <a:t>$524.5</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22811665"/>
                  </a:ext>
                </a:extLst>
              </a:tr>
            </a:tbl>
          </a:graphicData>
        </a:graphic>
      </p:graphicFrame>
      <p:sp>
        <p:nvSpPr>
          <p:cNvPr id="7" name="TextBox 6">
            <a:extLst>
              <a:ext uri="{FF2B5EF4-FFF2-40B4-BE49-F238E27FC236}">
                <a16:creationId xmlns:a16="http://schemas.microsoft.com/office/drawing/2014/main" id="{DC5B1424-8D53-4F06-8F94-5981B046154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94798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2550D-4F32-40B7-A58E-1771CD226340}"/>
              </a:ext>
            </a:extLst>
          </p:cNvPr>
          <p:cNvSpPr>
            <a:spLocks noGrp="1"/>
          </p:cNvSpPr>
          <p:nvPr>
            <p:ph type="title"/>
          </p:nvPr>
        </p:nvSpPr>
        <p:spPr/>
        <p:txBody>
          <a:bodyPr/>
          <a:lstStyle/>
          <a:p>
            <a:r>
              <a:rPr lang="en-US" dirty="0"/>
              <a:t>WBS 302.2.05: Schedule</a:t>
            </a:r>
          </a:p>
        </p:txBody>
      </p:sp>
      <p:sp>
        <p:nvSpPr>
          <p:cNvPr id="4" name="Slide Number Placeholder 3">
            <a:extLst>
              <a:ext uri="{FF2B5EF4-FFF2-40B4-BE49-F238E27FC236}">
                <a16:creationId xmlns:a16="http://schemas.microsoft.com/office/drawing/2014/main" id="{13D38A63-C1F2-410C-957B-9E5991F1487B}"/>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5" name="Footer Placeholder 4">
            <a:extLst>
              <a:ext uri="{FF2B5EF4-FFF2-40B4-BE49-F238E27FC236}">
                <a16:creationId xmlns:a16="http://schemas.microsoft.com/office/drawing/2014/main" id="{82F048B5-C8C1-4CF9-8345-C8B703E52532}"/>
              </a:ext>
            </a:extLst>
          </p:cNvPr>
          <p:cNvSpPr>
            <a:spLocks noGrp="1"/>
          </p:cNvSpPr>
          <p:nvPr>
            <p:ph type="ftr" sz="quarter" idx="3"/>
          </p:nvPr>
        </p:nvSpPr>
        <p:spPr/>
        <p:txBody>
          <a:bodyPr/>
          <a:lstStyle/>
          <a:p>
            <a:r>
              <a:rPr lang="en-US"/>
              <a:t>HL-LHC AUP Rebaseline Dir. Rev. - Sep 27 -29, 2022</a:t>
            </a:r>
            <a:endParaRPr lang="en-GB" dirty="0"/>
          </a:p>
        </p:txBody>
      </p:sp>
      <p:sp>
        <p:nvSpPr>
          <p:cNvPr id="12" name="TextBox 11">
            <a:extLst>
              <a:ext uri="{FF2B5EF4-FFF2-40B4-BE49-F238E27FC236}">
                <a16:creationId xmlns:a16="http://schemas.microsoft.com/office/drawing/2014/main" id="{1F063F4F-FA0A-4682-9924-0E27B58D12BB}"/>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7" name="Content Placeholder 6">
            <a:extLst>
              <a:ext uri="{FF2B5EF4-FFF2-40B4-BE49-F238E27FC236}">
                <a16:creationId xmlns:a16="http://schemas.microsoft.com/office/drawing/2014/main" id="{393E85C3-65E0-4776-88A1-DCE2C93B7AB7}"/>
              </a:ext>
            </a:extLst>
          </p:cNvPr>
          <p:cNvPicPr>
            <a:picLocks noGrp="1" noChangeAspect="1"/>
          </p:cNvPicPr>
          <p:nvPr>
            <p:ph idx="1"/>
          </p:nvPr>
        </p:nvPicPr>
        <p:blipFill>
          <a:blip r:embed="rId2"/>
          <a:stretch>
            <a:fillRect/>
          </a:stretch>
        </p:blipFill>
        <p:spPr>
          <a:xfrm>
            <a:off x="612775" y="1418969"/>
            <a:ext cx="7918450" cy="4507425"/>
          </a:xfrm>
          <a:prstGeom prst="rect">
            <a:avLst/>
          </a:prstGeom>
        </p:spPr>
      </p:pic>
    </p:spTree>
    <p:extLst>
      <p:ext uri="{BB962C8B-B14F-4D97-AF65-F5344CB8AC3E}">
        <p14:creationId xmlns:p14="http://schemas.microsoft.com/office/powerpoint/2010/main" val="378849610"/>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8946e33d-fd2f-4ae4-8ee9-d90c129cdf9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54513</TotalTime>
  <Words>2852</Words>
  <Application>Microsoft Office PowerPoint</Application>
  <PresentationFormat>On-screen Show (4:3)</PresentationFormat>
  <Paragraphs>445</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(Body)</vt:lpstr>
      <vt:lpstr>Calibri</vt:lpstr>
      <vt:lpstr>Helvetica</vt:lpstr>
      <vt:lpstr>Times New Roman</vt:lpstr>
      <vt:lpstr>Wingdings</vt:lpstr>
      <vt:lpstr>Thème Office</vt:lpstr>
      <vt:lpstr>Magnets 302.2.05 Coil Fabrication at FNAL </vt:lpstr>
      <vt:lpstr>Outline</vt:lpstr>
      <vt:lpstr>WBS 302.2.05 Scope</vt:lpstr>
      <vt:lpstr>WBS 302.2.05 Interfaces</vt:lpstr>
      <vt:lpstr>Organization Chart</vt:lpstr>
      <vt:lpstr>WBS 302.2.05: Achievements since CD-3</vt:lpstr>
      <vt:lpstr>WBS 302.2.05: COVID Impacts</vt:lpstr>
      <vt:lpstr>WBS 302.2.05: COVID BCRs</vt:lpstr>
      <vt:lpstr>WBS 302.2.05: Schedule</vt:lpstr>
      <vt:lpstr>WBS 302.2.05: Cost and Schedule Performance</vt:lpstr>
      <vt:lpstr>WBS 302.2.05: May-July Variance</vt:lpstr>
      <vt:lpstr>WBS 302.2.05: Estimate at Completion</vt:lpstr>
      <vt:lpstr>WBS 302.2.05: QA/QC</vt:lpstr>
      <vt:lpstr>WBS 302.2.05: QA/QC</vt:lpstr>
      <vt:lpstr>WBS 302.2.05: QA/QC Coils On Hold</vt:lpstr>
      <vt:lpstr>WBS 302.2.05: Risks</vt:lpstr>
      <vt:lpstr>WBS 302.2.05: ES&amp;H</vt:lpstr>
      <vt:lpstr>WBS 302.2.05: Summary</vt:lpstr>
      <vt:lpstr>Backup Slides</vt:lpstr>
      <vt:lpstr>PowerPoint Presentation</vt:lpstr>
      <vt:lpstr>PowerPoint Presentation</vt:lpstr>
      <vt:lpstr>PowerPoint Presentation</vt:lpstr>
      <vt:lpstr>PowerPoint Presentation</vt:lpstr>
      <vt:lpstr>302.2.005 Resource Type Breakdown</vt:lpstr>
      <vt:lpstr>302.2.05 Estimate Quality</vt:lpstr>
      <vt:lpstr>302.2.05 FTE Breakdown</vt:lpstr>
      <vt:lpstr>302.2.05 Cost Performance Report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Alfred R Nobrega</cp:lastModifiedBy>
  <cp:revision>911</cp:revision>
  <cp:lastPrinted>2022-08-30T15:11:58Z</cp:lastPrinted>
  <dcterms:created xsi:type="dcterms:W3CDTF">2016-03-23T12:58:39Z</dcterms:created>
  <dcterms:modified xsi:type="dcterms:W3CDTF">2022-09-13T15:19:31Z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