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63" r:id="rId5"/>
    <p:sldId id="354" r:id="rId6"/>
    <p:sldId id="356" r:id="rId7"/>
    <p:sldId id="759" r:id="rId8"/>
    <p:sldId id="437" r:id="rId9"/>
    <p:sldId id="1105" r:id="rId10"/>
    <p:sldId id="435" r:id="rId11"/>
    <p:sldId id="1152" r:id="rId12"/>
    <p:sldId id="1154" r:id="rId13"/>
    <p:sldId id="1159" r:id="rId14"/>
    <p:sldId id="1155" r:id="rId15"/>
    <p:sldId id="1156" r:id="rId16"/>
    <p:sldId id="438" r:id="rId17"/>
    <p:sldId id="403" r:id="rId18"/>
    <p:sldId id="1158" r:id="rId19"/>
    <p:sldId id="392" r:id="rId20"/>
    <p:sldId id="377" r:id="rId21"/>
    <p:sldId id="1157" r:id="rId22"/>
    <p:sldId id="379" r:id="rId2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CC00"/>
    <a:srgbClr val="FFE699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30" autoAdjust="0"/>
    <p:restoredTop sz="96407" autoAdjust="0"/>
  </p:normalViewPr>
  <p:slideViewPr>
    <p:cSldViewPr snapToObjects="1" showGuides="1">
      <p:cViewPr varScale="1">
        <p:scale>
          <a:sx n="111" d="100"/>
          <a:sy n="111" d="100"/>
        </p:scale>
        <p:origin x="1008" y="96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9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13/09/2022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13/09/2022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6C81D83-D392-484C-A88E-6AB33035C9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HL-LHC AUP </a:t>
            </a:r>
            <a:r>
              <a:rPr lang="en-US" dirty="0" err="1"/>
              <a:t>Rebaseline</a:t>
            </a:r>
            <a:r>
              <a:rPr lang="en-US" dirty="0"/>
              <a:t> Dir. Rev. - Sep 27 -29, 2022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81C0938-3010-8148-8020-61B47D4AFEA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HL-LHC AUP </a:t>
            </a:r>
            <a:r>
              <a:rPr lang="en-US" dirty="0" err="1"/>
              <a:t>Rebaseline</a:t>
            </a:r>
            <a:r>
              <a:rPr lang="en-US" dirty="0"/>
              <a:t> Dir. Rev. - Sep 27 -29, 2022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3B0F276-C90F-EE40-A60D-12B4AA5B1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HL-LHC AUP </a:t>
            </a:r>
            <a:r>
              <a:rPr lang="en-US" dirty="0" err="1"/>
              <a:t>Rebaseline</a:t>
            </a:r>
            <a:r>
              <a:rPr lang="en-US" dirty="0"/>
              <a:t> Dir. Rev. - Sep 27 -29, 2022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A76FA-4A0F-E24B-9298-03D0C02081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HL-LHC AUP </a:t>
            </a:r>
            <a:r>
              <a:rPr lang="en-US" dirty="0" err="1"/>
              <a:t>Rebaseline</a:t>
            </a:r>
            <a:r>
              <a:rPr lang="en-US" dirty="0"/>
              <a:t> Dir. Rev. - Sep 27 -29, 2022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12CC318-7D30-5748-B35B-E093CE3500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HL-LHC AUP </a:t>
            </a:r>
            <a:r>
              <a:rPr lang="en-US" dirty="0" err="1"/>
              <a:t>Rebaseline</a:t>
            </a:r>
            <a:r>
              <a:rPr lang="en-US" dirty="0"/>
              <a:t> Dir. Rev. - Sep 27 -29, 2022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Rebaseline Dir. Rev. - Sep 27 -29, 2022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98915" y="2634656"/>
            <a:ext cx="7200000" cy="1658439"/>
          </a:xfrm>
        </p:spPr>
        <p:txBody>
          <a:bodyPr/>
          <a:lstStyle/>
          <a:p>
            <a:r>
              <a:rPr lang="en-US" sz="3600" dirty="0"/>
              <a:t>Magnets 302.2.01 – Magnet Integration and Coordination</a:t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G. Ambrosio - FNAL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1371600" y="5877272"/>
            <a:ext cx="6480000" cy="349250"/>
          </a:xfrm>
        </p:spPr>
        <p:txBody>
          <a:bodyPr>
            <a:normAutofit/>
          </a:bodyPr>
          <a:lstStyle/>
          <a:p>
            <a:r>
              <a:rPr lang="en-US" dirty="0"/>
              <a:t>HL-LHC AUP </a:t>
            </a:r>
            <a:r>
              <a:rPr lang="en-US" dirty="0" err="1"/>
              <a:t>Rebaseline</a:t>
            </a:r>
            <a:r>
              <a:rPr lang="en-US" dirty="0"/>
              <a:t> Dir. Rev.  – Sep. 27</a:t>
            </a:r>
            <a:r>
              <a:rPr lang="en-US" baseline="30000" dirty="0"/>
              <a:t>th</a:t>
            </a:r>
            <a:r>
              <a:rPr lang="en-US" dirty="0"/>
              <a:t>–29</a:t>
            </a:r>
            <a:r>
              <a:rPr lang="en-US" baseline="30000" dirty="0"/>
              <a:t>th</a:t>
            </a:r>
            <a:r>
              <a:rPr lang="en-US" dirty="0"/>
              <a:t> 2020</a:t>
            </a:r>
            <a:endParaRPr lang="en-GB" dirty="0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F83E6E5-9BA9-4AD8-A46C-785971B83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82" y="897549"/>
            <a:ext cx="9148182" cy="52043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9800"/>
            <a:ext cx="7920000" cy="720000"/>
          </a:xfrm>
        </p:spPr>
        <p:txBody>
          <a:bodyPr/>
          <a:lstStyle/>
          <a:p>
            <a:r>
              <a:rPr lang="en-US" dirty="0"/>
              <a:t>WBS 302.2.01 Schedule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0C7D0FF-57D7-084B-891B-FCE4C6EFF8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/>
              <a:t>HL-LHC AUP </a:t>
            </a:r>
            <a:r>
              <a:rPr lang="en-US" dirty="0" err="1"/>
              <a:t>Rebaseline</a:t>
            </a:r>
            <a:r>
              <a:rPr lang="en-US" dirty="0"/>
              <a:t> Dir. Rev. - Sep 27 -29, 2022</a:t>
            </a:r>
            <a:endParaRPr lang="en-GB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9D3E5D1-2D4D-4D0C-B257-9253B70689F7}"/>
              </a:ext>
            </a:extLst>
          </p:cNvPr>
          <p:cNvSpPr/>
          <p:nvPr/>
        </p:nvSpPr>
        <p:spPr>
          <a:xfrm>
            <a:off x="1331640" y="2420888"/>
            <a:ext cx="5256584" cy="1656184"/>
          </a:xfrm>
          <a:prstGeom prst="roundRect">
            <a:avLst>
              <a:gd name="adj" fmla="val 10099"/>
            </a:avLst>
          </a:prstGeom>
          <a:noFill/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DF8CCB-13A5-4D1E-829F-F94F3A37BF6A}"/>
              </a:ext>
            </a:extLst>
          </p:cNvPr>
          <p:cNvSpPr txBox="1"/>
          <p:nvPr/>
        </p:nvSpPr>
        <p:spPr>
          <a:xfrm>
            <a:off x="7812360" y="62172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#4</a:t>
            </a:r>
          </a:p>
        </p:txBody>
      </p:sp>
    </p:spTree>
    <p:extLst>
      <p:ext uri="{BB962C8B-B14F-4D97-AF65-F5344CB8AC3E}">
        <p14:creationId xmlns:p14="http://schemas.microsoft.com/office/powerpoint/2010/main" val="202300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2FDED-C0D1-4DAC-9F3C-C53103881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16632"/>
            <a:ext cx="8136464" cy="720000"/>
          </a:xfrm>
        </p:spPr>
        <p:txBody>
          <a:bodyPr/>
          <a:lstStyle/>
          <a:p>
            <a:r>
              <a:rPr lang="en-US" dirty="0"/>
              <a:t>WBS 302.2.01: Cost and Schedule </a:t>
            </a:r>
            <a:br>
              <a:rPr lang="en-US" dirty="0"/>
            </a:br>
            <a:r>
              <a:rPr lang="en-US" dirty="0"/>
              <a:t>Performance </a:t>
            </a:r>
            <a:r>
              <a:rPr lang="en-US" i="1" dirty="0"/>
              <a:t>&amp; VAR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F2B2-F71D-4238-A98E-64F1FDD59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135" y="5473993"/>
            <a:ext cx="7920000" cy="694424"/>
          </a:xfrm>
        </p:spPr>
        <p:txBody>
          <a:bodyPr>
            <a:normAutofit/>
          </a:bodyPr>
          <a:lstStyle/>
          <a:p>
            <a:r>
              <a:rPr lang="en-US" dirty="0"/>
              <a:t>On schedule and ~on budget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5F5F45-2533-4A81-A58D-0995DB336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B43ED-20FB-431C-818F-C3FFE824FE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en-US">
                <a:solidFill>
                  <a:srgbClr val="64BCD9"/>
                </a:solidFill>
              </a:rPr>
              <a:t>HL-LHC AUP Rebaseline Dir. Rev. - Sep 27 -29, 2022</a:t>
            </a:r>
            <a:endParaRPr lang="en-GB" dirty="0">
              <a:solidFill>
                <a:srgbClr val="64BCD9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08E1B2-C3CE-42D6-A427-95B9D0F694D8}"/>
              </a:ext>
            </a:extLst>
          </p:cNvPr>
          <p:cNvSpPr/>
          <p:nvPr/>
        </p:nvSpPr>
        <p:spPr>
          <a:xfrm>
            <a:off x="2843808" y="2458597"/>
            <a:ext cx="14401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409F1E-6A4B-4279-8C5A-D74634A9A3DD}"/>
              </a:ext>
            </a:extLst>
          </p:cNvPr>
          <p:cNvSpPr txBox="1"/>
          <p:nvPr/>
        </p:nvSpPr>
        <p:spPr>
          <a:xfrm>
            <a:off x="5508104" y="2417947"/>
            <a:ext cx="295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Cost Performance Index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0EE491-68E0-4C5C-9938-ADFCC8966981}"/>
              </a:ext>
            </a:extLst>
          </p:cNvPr>
          <p:cNvSpPr txBox="1"/>
          <p:nvPr/>
        </p:nvSpPr>
        <p:spPr>
          <a:xfrm>
            <a:off x="731135" y="2417947"/>
            <a:ext cx="3665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Schedule Performance Index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29803D-56F2-4DA4-BD93-B07DA310D7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6409" r="68644"/>
          <a:stretch/>
        </p:blipFill>
        <p:spPr>
          <a:xfrm>
            <a:off x="467544" y="1139951"/>
            <a:ext cx="3384376" cy="103468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86AD1F-484F-4397-B445-B74472A0489F}"/>
              </a:ext>
            </a:extLst>
          </p:cNvPr>
          <p:cNvSpPr/>
          <p:nvPr/>
        </p:nvSpPr>
        <p:spPr>
          <a:xfrm>
            <a:off x="3367240" y="2196493"/>
            <a:ext cx="1675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* Dollars in thousands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0329605-87D6-4FD8-B1D5-CBDB2D41F6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238" t="24811"/>
          <a:stretch/>
        </p:blipFill>
        <p:spPr>
          <a:xfrm>
            <a:off x="3442570" y="1167892"/>
            <a:ext cx="5017862" cy="97963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231D8CA-58DB-46EC-B850-566EFB010657}"/>
              </a:ext>
            </a:extLst>
          </p:cNvPr>
          <p:cNvSpPr/>
          <p:nvPr/>
        </p:nvSpPr>
        <p:spPr>
          <a:xfrm>
            <a:off x="467543" y="1185387"/>
            <a:ext cx="7992889" cy="974804"/>
          </a:xfrm>
          <a:prstGeom prst="rect">
            <a:avLst/>
          </a:prstGeom>
          <a:noFill/>
          <a:ln w="571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E033B68-5117-4B3F-A50F-5BD3EAC4328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55381"/>
            <a:ext cx="4464496" cy="2530680"/>
          </a:xfrm>
          <a:prstGeom prst="rect">
            <a:avLst/>
          </a:prstGeom>
          <a:noFill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A3A9017-B4F4-499D-8F12-F530563E479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306" y="2755380"/>
            <a:ext cx="4289190" cy="2530681"/>
          </a:xfrm>
          <a:prstGeom prst="rect">
            <a:avLst/>
          </a:prstGeom>
          <a:noFill/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C12575F-A63E-4C2D-872E-1632FA3C2736}"/>
              </a:ext>
            </a:extLst>
          </p:cNvPr>
          <p:cNvSpPr txBox="1"/>
          <p:nvPr/>
        </p:nvSpPr>
        <p:spPr>
          <a:xfrm>
            <a:off x="7812360" y="44624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#4</a:t>
            </a:r>
          </a:p>
        </p:txBody>
      </p:sp>
    </p:spTree>
    <p:extLst>
      <p:ext uri="{BB962C8B-B14F-4D97-AF65-F5344CB8AC3E}">
        <p14:creationId xmlns:p14="http://schemas.microsoft.com/office/powerpoint/2010/main" val="1338699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84F81-9F9F-44AA-BA72-7177AB920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7704416" cy="720000"/>
          </a:xfrm>
        </p:spPr>
        <p:txBody>
          <a:bodyPr/>
          <a:lstStyle/>
          <a:p>
            <a:r>
              <a:rPr lang="en-US" dirty="0"/>
              <a:t>WBS 302.2.01: Estimate at Completion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A7323-F8B5-40F8-953B-74A524A38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3205533"/>
            <a:ext cx="8208472" cy="2808312"/>
          </a:xfrm>
        </p:spPr>
        <p:txBody>
          <a:bodyPr>
            <a:normAutofit/>
          </a:bodyPr>
          <a:lstStyle/>
          <a:p>
            <a:r>
              <a:rPr lang="en-US" dirty="0"/>
              <a:t>Estimate at Complete (EAC) is $6,187k</a:t>
            </a:r>
          </a:p>
          <a:p>
            <a:r>
              <a:rPr lang="en-US" dirty="0"/>
              <a:t>Variance at Complete (VAC) is -$280k</a:t>
            </a:r>
          </a:p>
          <a:p>
            <a:pPr lvl="1"/>
            <a:r>
              <a:rPr lang="en-US" dirty="0"/>
              <a:t>Mostly due to effort for MQXFA07/08 analysis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25B8B-8153-4E20-A8EE-D57F0BB6B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A1034-59EF-4F54-9350-15CEFBE563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en-US">
                <a:solidFill>
                  <a:srgbClr val="64BCD9"/>
                </a:solidFill>
              </a:rPr>
              <a:t>HL-LHC AUP Rebaseline Dir. Rev. - Sep 27 -29, 2022</a:t>
            </a:r>
            <a:endParaRPr lang="en-GB" dirty="0">
              <a:solidFill>
                <a:srgbClr val="64BCD9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C856F6-84A2-4AA4-B0DF-7BD8D2D4BD1B}"/>
              </a:ext>
            </a:extLst>
          </p:cNvPr>
          <p:cNvSpPr/>
          <p:nvPr/>
        </p:nvSpPr>
        <p:spPr>
          <a:xfrm>
            <a:off x="2123728" y="2492303"/>
            <a:ext cx="1675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* Dollars in thousands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3A421E-A2D5-4B4B-8473-169751A864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924"/>
          <a:stretch/>
        </p:blipFill>
        <p:spPr>
          <a:xfrm>
            <a:off x="2195736" y="1340768"/>
            <a:ext cx="4529623" cy="10860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582F530-B841-421C-B58D-CD19EAA51441}"/>
              </a:ext>
            </a:extLst>
          </p:cNvPr>
          <p:cNvSpPr/>
          <p:nvPr/>
        </p:nvSpPr>
        <p:spPr>
          <a:xfrm>
            <a:off x="2195736" y="1339815"/>
            <a:ext cx="4529623" cy="1086982"/>
          </a:xfrm>
          <a:prstGeom prst="rect">
            <a:avLst/>
          </a:prstGeom>
          <a:noFill/>
          <a:ln w="571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8880E0-9666-4F25-BE22-5D72C8B89476}"/>
              </a:ext>
            </a:extLst>
          </p:cNvPr>
          <p:cNvSpPr txBox="1"/>
          <p:nvPr/>
        </p:nvSpPr>
        <p:spPr>
          <a:xfrm>
            <a:off x="7812360" y="44624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#4</a:t>
            </a:r>
          </a:p>
        </p:txBody>
      </p:sp>
    </p:spTree>
    <p:extLst>
      <p:ext uri="{BB962C8B-B14F-4D97-AF65-F5344CB8AC3E}">
        <p14:creationId xmlns:p14="http://schemas.microsoft.com/office/powerpoint/2010/main" val="3443692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521" y="160835"/>
            <a:ext cx="7920000" cy="720000"/>
          </a:xfrm>
        </p:spPr>
        <p:txBody>
          <a:bodyPr/>
          <a:lstStyle/>
          <a:p>
            <a:r>
              <a:rPr lang="en-US" sz="3200" dirty="0"/>
              <a:t>WBS 302.2.01: Risks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DB4EB9-6B66-4C76-8CC9-9007A89F7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en-US">
                <a:solidFill>
                  <a:srgbClr val="64BCD9"/>
                </a:solidFill>
              </a:rPr>
              <a:t>HL-LHC AUP Rebaseline Dir. Rev. - Sep 27 -29, 2022</a:t>
            </a:r>
            <a:endParaRPr lang="en-GB" dirty="0">
              <a:solidFill>
                <a:srgbClr val="64BCD9"/>
              </a:solidFill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CBB31B5-B55C-4C42-AC95-27828A91F610}"/>
              </a:ext>
            </a:extLst>
          </p:cNvPr>
          <p:cNvSpPr txBox="1">
            <a:spLocks/>
          </p:cNvSpPr>
          <p:nvPr/>
        </p:nvSpPr>
        <p:spPr>
          <a:xfrm>
            <a:off x="394584" y="1048433"/>
            <a:ext cx="8137416" cy="1026653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This WBS element owns all risks affecting integration of magnet components</a:t>
            </a:r>
          </a:p>
          <a:p>
            <a:pPr lvl="1"/>
            <a:r>
              <a:rPr lang="en-US" dirty="0"/>
              <a:t>For instance, coil/magnet fabrication yield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033C2A1-4ABF-445D-BC9F-E25197AEA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035145"/>
              </p:ext>
            </p:extLst>
          </p:nvPr>
        </p:nvGraphicFramePr>
        <p:xfrm>
          <a:off x="35496" y="2536636"/>
          <a:ext cx="9100609" cy="17700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9958">
                  <a:extLst>
                    <a:ext uri="{9D8B030D-6E8A-4147-A177-3AD203B41FA5}">
                      <a16:colId xmlns:a16="http://schemas.microsoft.com/office/drawing/2014/main" val="2259108592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1117568558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260312344"/>
                    </a:ext>
                  </a:extLst>
                </a:gridCol>
                <a:gridCol w="1496116">
                  <a:extLst>
                    <a:ext uri="{9D8B030D-6E8A-4147-A177-3AD203B41FA5}">
                      <a16:colId xmlns:a16="http://schemas.microsoft.com/office/drawing/2014/main" val="2207982340"/>
                    </a:ext>
                  </a:extLst>
                </a:gridCol>
                <a:gridCol w="1384204">
                  <a:extLst>
                    <a:ext uri="{9D8B030D-6E8A-4147-A177-3AD203B41FA5}">
                      <a16:colId xmlns:a16="http://schemas.microsoft.com/office/drawing/2014/main" val="2281858800"/>
                    </a:ext>
                  </a:extLst>
                </a:gridCol>
                <a:gridCol w="811859">
                  <a:extLst>
                    <a:ext uri="{9D8B030D-6E8A-4147-A177-3AD203B41FA5}">
                      <a16:colId xmlns:a16="http://schemas.microsoft.com/office/drawing/2014/main" val="1289996314"/>
                    </a:ext>
                  </a:extLst>
                </a:gridCol>
              </a:tblGrid>
              <a:tr h="22328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u="none" strike="noStrike" dirty="0">
                          <a:effectLst/>
                        </a:rPr>
                        <a:t>RI-ID</a:t>
                      </a:r>
                      <a:endParaRPr lang="en-US" sz="105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7" marR="6787" marT="6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u="none" strike="noStrike" dirty="0">
                          <a:effectLst/>
                        </a:rPr>
                        <a:t>Title</a:t>
                      </a:r>
                      <a:endParaRPr lang="en-US" sz="105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7" marR="6787" marT="67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Probability</a:t>
                      </a:r>
                      <a:endParaRPr lang="en-US" sz="105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7" marR="6787" marT="67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Cost Impact</a:t>
                      </a:r>
                      <a:endParaRPr lang="en-US" sz="105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7" marR="6787" marT="67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Schedule Impact</a:t>
                      </a:r>
                      <a:endParaRPr lang="en-US" sz="105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7" marR="6787" marT="6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u="none" strike="noStrike" dirty="0">
                          <a:effectLst/>
                        </a:rPr>
                        <a:t>Risk Rank</a:t>
                      </a:r>
                      <a:endParaRPr lang="en-US" sz="105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7" marR="6787" marT="6787" marB="0" anchor="b"/>
                </a:tc>
                <a:extLst>
                  <a:ext uri="{0D108BD9-81ED-4DB2-BD59-A6C34878D82A}">
                    <a16:rowId xmlns:a16="http://schemas.microsoft.com/office/drawing/2014/main" val="162314276"/>
                  </a:ext>
                </a:extLst>
              </a:tr>
              <a:tr h="22328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RT-302-2-01-008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Magnet integration issue causes component rework and schedule delay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40%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282 -- 2332 k$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0.5 -- 4 months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3 (High)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7" marR="6787" marT="6787" marB="0" anchor="ctr"/>
                </a:tc>
                <a:extLst>
                  <a:ext uri="{0D108BD9-81ED-4DB2-BD59-A6C34878D82A}">
                    <a16:rowId xmlns:a16="http://schemas.microsoft.com/office/drawing/2014/main" val="2525928690"/>
                  </a:ext>
                </a:extLst>
              </a:tr>
              <a:tr h="22328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RT-302-2-01-004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Coils fail to meet specification and are rejected at FNAL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64% +10%*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217 -- 651 -- 1302 k$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1 -- 3 -- 6 months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3 (High)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7" marR="6787" marT="6787" marB="0" anchor="ctr"/>
                </a:tc>
                <a:extLst>
                  <a:ext uri="{0D108BD9-81ED-4DB2-BD59-A6C34878D82A}">
                    <a16:rowId xmlns:a16="http://schemas.microsoft.com/office/drawing/2014/main" val="421912043"/>
                  </a:ext>
                </a:extLst>
              </a:tr>
              <a:tr h="22328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RT-302-2-01-005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Coils fail to meet specification and are rejected at BNL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64% +10%*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217 -- 651 -- 1302 k$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1 -- 3 -- 6 months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3 (High)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7" marR="6787" marT="6787" marB="0" anchor="ctr"/>
                </a:tc>
                <a:extLst>
                  <a:ext uri="{0D108BD9-81ED-4DB2-BD59-A6C34878D82A}">
                    <a16:rowId xmlns:a16="http://schemas.microsoft.com/office/drawing/2014/main" val="296559089"/>
                  </a:ext>
                </a:extLst>
              </a:tr>
              <a:tr h="22328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RT-302-2-01-003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Series magnets fail to meet yield assumption in baseline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18% +10%*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1589 k$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 months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2 (Medium)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7" marR="6787" marT="6787" marB="0" anchor="ctr"/>
                </a:tc>
                <a:extLst>
                  <a:ext uri="{0D108BD9-81ED-4DB2-BD59-A6C34878D82A}">
                    <a16:rowId xmlns:a16="http://schemas.microsoft.com/office/drawing/2014/main" val="1200465816"/>
                  </a:ext>
                </a:extLst>
              </a:tr>
              <a:tr h="22328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RT-302-2-01-012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Coil/Magnet shipping or handling damage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10%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583 -- 3351 -- 3934 k$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1 -- 4 -- 4 months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2 (Medium)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7" marR="6787" marT="6787" marB="0" anchor="ctr"/>
                </a:tc>
                <a:extLst>
                  <a:ext uri="{0D108BD9-81ED-4DB2-BD59-A6C34878D82A}">
                    <a16:rowId xmlns:a16="http://schemas.microsoft.com/office/drawing/2014/main" val="981574701"/>
                  </a:ext>
                </a:extLst>
              </a:tr>
              <a:tr h="22328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RT-302-2-01-017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Addition of new hipot test in helium gas reduces the coil yield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5%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1578 -- 3156 k$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2 -- 4 months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2 (Medium)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7" marR="6787" marT="6787" marB="0" anchor="ctr"/>
                </a:tc>
                <a:extLst>
                  <a:ext uri="{0D108BD9-81ED-4DB2-BD59-A6C34878D82A}">
                    <a16:rowId xmlns:a16="http://schemas.microsoft.com/office/drawing/2014/main" val="2904956872"/>
                  </a:ext>
                </a:extLst>
              </a:tr>
            </a:tbl>
          </a:graphicData>
        </a:graphic>
      </p:graphicFrame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9C401E0-42CC-48F0-930F-F6AF1A71BC91}"/>
              </a:ext>
            </a:extLst>
          </p:cNvPr>
          <p:cNvSpPr/>
          <p:nvPr/>
        </p:nvSpPr>
        <p:spPr>
          <a:xfrm>
            <a:off x="7895" y="3100226"/>
            <a:ext cx="9145856" cy="632619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6E0C4B-5D98-43AC-AAA9-8A09A2F91B94}"/>
              </a:ext>
            </a:extLst>
          </p:cNvPr>
          <p:cNvSpPr txBox="1"/>
          <p:nvPr/>
        </p:nvSpPr>
        <p:spPr>
          <a:xfrm>
            <a:off x="41247" y="5001189"/>
            <a:ext cx="5573192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This risk is going to change based on the outcome of MQXFA11 test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066C64D-2792-47E1-813C-BFCB5AC76D41}"/>
              </a:ext>
            </a:extLst>
          </p:cNvPr>
          <p:cNvCxnSpPr>
            <a:cxnSpLocks/>
          </p:cNvCxnSpPr>
          <p:nvPr/>
        </p:nvCxnSpPr>
        <p:spPr>
          <a:xfrm flipV="1">
            <a:off x="827584" y="3933057"/>
            <a:ext cx="360040" cy="10681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744E78D-7105-4A39-88C5-91AFC42E7FED}"/>
              </a:ext>
            </a:extLst>
          </p:cNvPr>
          <p:cNvSpPr txBox="1"/>
          <p:nvPr/>
        </p:nvSpPr>
        <p:spPr>
          <a:xfrm>
            <a:off x="7812360" y="44624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9D01A2-FBA6-42E2-AA74-0DFDC9159FDF}"/>
              </a:ext>
            </a:extLst>
          </p:cNvPr>
          <p:cNvSpPr txBox="1"/>
          <p:nvPr/>
        </p:nvSpPr>
        <p:spPr>
          <a:xfrm>
            <a:off x="4180007" y="4484667"/>
            <a:ext cx="4241867" cy="33855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* 10% additional probability due to </a:t>
            </a:r>
            <a:r>
              <a:rPr lang="en-US" sz="1600" dirty="0" err="1"/>
              <a:t>Covid</a:t>
            </a:r>
            <a:r>
              <a:rPr lang="en-US" sz="1600" dirty="0"/>
              <a:t> risk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10265D0-DEEF-4923-969D-1566F7499D70}"/>
              </a:ext>
            </a:extLst>
          </p:cNvPr>
          <p:cNvCxnSpPr>
            <a:cxnSpLocks/>
          </p:cNvCxnSpPr>
          <p:nvPr/>
        </p:nvCxnSpPr>
        <p:spPr>
          <a:xfrm flipH="1" flipV="1">
            <a:off x="5436096" y="3732845"/>
            <a:ext cx="72008" cy="7518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1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 302.2.01: ES&amp;H and QA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222" y="1042317"/>
            <a:ext cx="8281555" cy="505097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 special hazards for this WBS element, which involves mostly office work.</a:t>
            </a:r>
          </a:p>
          <a:p>
            <a:pPr lvl="1"/>
            <a:r>
              <a:rPr lang="en-US" sz="2000" dirty="0"/>
              <a:t>A few discrete activities (for instance coil autopsy) require use of PPE and following ES&amp;H procedures including COVID-restrictions</a:t>
            </a:r>
          </a:p>
          <a:p>
            <a:pPr lvl="1"/>
            <a:r>
              <a:rPr lang="en-US" sz="2000" dirty="0"/>
              <a:t>AUP Hazard Analysis Report (HAR) </a:t>
            </a:r>
            <a:r>
              <a:rPr lang="en-US" sz="2000" dirty="0">
                <a:solidFill>
                  <a:srgbClr val="5F5F5F"/>
                </a:solidFill>
              </a:rPr>
              <a:t>in US-HiLumi-doc-1121</a:t>
            </a:r>
          </a:p>
          <a:p>
            <a:pPr lvl="1"/>
            <a:r>
              <a:rPr lang="en-US" sz="2000" dirty="0"/>
              <a:t>Very small COVID impact</a:t>
            </a:r>
          </a:p>
          <a:p>
            <a:pPr lvl="3"/>
            <a:endParaRPr lang="en-US" dirty="0"/>
          </a:p>
          <a:p>
            <a:r>
              <a:rPr lang="en-US" dirty="0"/>
              <a:t>Together with QA manager supervise that: </a:t>
            </a:r>
          </a:p>
          <a:p>
            <a:pPr lvl="1"/>
            <a:r>
              <a:rPr lang="en-US" dirty="0"/>
              <a:t>AUP QA plan is applied by all labs</a:t>
            </a:r>
          </a:p>
          <a:p>
            <a:pPr lvl="2"/>
            <a:r>
              <a:rPr lang="en-US" dirty="0"/>
              <a:t>AUP Quality Assurance Plan in US-HiLumi-doc-80</a:t>
            </a:r>
          </a:p>
          <a:p>
            <a:pPr lvl="1"/>
            <a:r>
              <a:rPr lang="en-US" dirty="0"/>
              <a:t>Relevant documents are complete and under version control </a:t>
            </a:r>
          </a:p>
          <a:p>
            <a:pPr lvl="1"/>
            <a:r>
              <a:rPr lang="en-US" dirty="0"/>
              <a:t>Required documentation (MIPs), data (in MTF folders), and drawings (in CDD) are sent to CERN timely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76496" y="6356350"/>
            <a:ext cx="360000" cy="36000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6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en-US">
                <a:solidFill>
                  <a:srgbClr val="64BCD9"/>
                </a:solidFill>
              </a:rPr>
              <a:t>HL-LHC AUP Rebaseline Dir. Rev. - Sep 27 -29, 2022</a:t>
            </a:r>
            <a:endParaRPr lang="en-GB" dirty="0">
              <a:solidFill>
                <a:srgbClr val="64BCD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76C8EA-7F69-42AA-8E60-AEEC9A91D643}"/>
              </a:ext>
            </a:extLst>
          </p:cNvPr>
          <p:cNvSpPr txBox="1"/>
          <p:nvPr/>
        </p:nvSpPr>
        <p:spPr>
          <a:xfrm>
            <a:off x="7812360" y="44624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#5</a:t>
            </a:r>
          </a:p>
        </p:txBody>
      </p:sp>
    </p:spTree>
    <p:extLst>
      <p:ext uri="{BB962C8B-B14F-4D97-AF65-F5344CB8AC3E}">
        <p14:creationId xmlns:p14="http://schemas.microsoft.com/office/powerpoint/2010/main" val="2461944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WBS 302.2.01: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219201"/>
            <a:ext cx="7920000" cy="4658072"/>
          </a:xfrm>
        </p:spPr>
        <p:txBody>
          <a:bodyPr>
            <a:normAutofit/>
          </a:bodyPr>
          <a:lstStyle/>
          <a:p>
            <a:r>
              <a:rPr lang="en-US" dirty="0"/>
              <a:t>This CA is proceeding according to the baseline plan and is performing well re cost and schedule.</a:t>
            </a:r>
          </a:p>
          <a:p>
            <a:pPr lvl="4"/>
            <a:endParaRPr lang="en-US" dirty="0"/>
          </a:p>
          <a:p>
            <a:r>
              <a:rPr lang="en-US" dirty="0"/>
              <a:t>It owns the largest MQXFA risks. They are monitored on monthly basis, and actions were taken to improve yield</a:t>
            </a:r>
          </a:p>
          <a:p>
            <a:pPr lvl="1"/>
            <a:endParaRPr lang="en-US" dirty="0"/>
          </a:p>
          <a:p>
            <a:r>
              <a:rPr lang="en-US" dirty="0"/>
              <a:t>This CA is confident to complete its scope within re-baselined cost and schedule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B512816-28A5-B241-AAB2-30EC23B95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pPr lvl="0">
              <a:defRPr/>
            </a:pPr>
            <a:r>
              <a:rPr lang="en-US">
                <a:solidFill>
                  <a:srgbClr val="64BCD9"/>
                </a:solidFill>
              </a:rPr>
              <a:t>HL-LHC AUP Rebaseline Dir. Rev. - Sep 27 -29, 2022</a:t>
            </a:r>
            <a:endParaRPr lang="en-GB" dirty="0">
              <a:solidFill>
                <a:srgbClr val="64BC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010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D4666-BA24-4175-9C32-19348EE01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11E29-C5FC-4AAA-A13A-38DBD71AE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D43F1-5141-48A8-81C1-856E4D901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55E7DEC-33CF-4943-9CC5-A24672DD2F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/>
              <a:t>HL-LHC AUP </a:t>
            </a:r>
            <a:r>
              <a:rPr lang="en-US" dirty="0" err="1"/>
              <a:t>Rebaseline</a:t>
            </a:r>
            <a:r>
              <a:rPr lang="en-US" dirty="0"/>
              <a:t> Dir. Rev. - Sep 27 -29,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1052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7925A-DAF5-3446-BBA0-F176EE91F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302.2.03 Resource Type Breakdown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375BBC-F515-FF46-ADC5-7E25401E7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AF6DDE3-194E-654A-A4CE-9F6A9E0BA6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/>
              <a:t>HL-LHC AUP </a:t>
            </a:r>
            <a:r>
              <a:rPr lang="en-US" dirty="0" err="1"/>
              <a:t>Rebaseline</a:t>
            </a:r>
            <a:r>
              <a:rPr lang="en-US" dirty="0"/>
              <a:t> Dir. Rev. - Sep 27 -29, 2022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424BDA-5B0B-48A8-9BB4-1D7541577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124744"/>
            <a:ext cx="7383478" cy="41044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A0B84FF-4F15-4958-A5B4-FD07726EF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4437112"/>
            <a:ext cx="2249619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893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D666F-872D-694B-8E64-BFAD8907C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302.2.01 Estimate 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99BE1C-0768-8D42-8131-21057950A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CAB8F94-A1B9-0348-AFA2-79AED8B2CD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HL-LHC AUP Rebaseline Dir. Rev. - Sep 27 -29, 2022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B3BBB4-4291-4725-8674-06C099840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830" y="1268760"/>
            <a:ext cx="8036091" cy="44644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A4E28E-EA32-4592-B66E-C5FD2000C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4464891"/>
            <a:ext cx="2456901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931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43EFD-BD6E-2045-93A1-0E19E90BA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302.2.03 FTE Breakdown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A11A8-8C58-9B40-A19E-A251CC270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CEF89A36-CA77-DF43-8C6D-4B622B299E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/>
              <a:t>HL-LHC AUP </a:t>
            </a:r>
            <a:r>
              <a:rPr lang="en-US" dirty="0" err="1"/>
              <a:t>Rebaseline</a:t>
            </a:r>
            <a:r>
              <a:rPr lang="en-US" dirty="0"/>
              <a:t> Dir. Rev. - Sep 27 -29, 2022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05789D-7E48-4D1A-802B-F645C3DDF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44" y="959906"/>
            <a:ext cx="7475530" cy="44853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65E27E-5312-4055-A0D7-35E7E2CFD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310" y="5373438"/>
            <a:ext cx="7041490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9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5976224" cy="720000"/>
          </a:xfrm>
        </p:spPr>
        <p:txBody>
          <a:bodyPr/>
          <a:lstStyle/>
          <a:p>
            <a:r>
              <a:rPr lang="en-US" sz="32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124744"/>
            <a:ext cx="7920000" cy="4906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Scope, Interfaces, Dependencies &amp; Team</a:t>
            </a:r>
          </a:p>
          <a:p>
            <a:r>
              <a:rPr lang="en-US" dirty="0"/>
              <a:t>Achievements &amp; Technical Status</a:t>
            </a:r>
          </a:p>
          <a:p>
            <a:r>
              <a:rPr lang="en-US" dirty="0"/>
              <a:t>COVID impacts &amp; COVID BCRs affecting L3s</a:t>
            </a:r>
          </a:p>
          <a:p>
            <a:r>
              <a:rPr lang="en-US" dirty="0"/>
              <a:t>Schedule</a:t>
            </a:r>
          </a:p>
          <a:p>
            <a:r>
              <a:rPr lang="en-US" dirty="0"/>
              <a:t>Cost and Schedule Performance &amp; VAR Reports</a:t>
            </a:r>
          </a:p>
          <a:p>
            <a:r>
              <a:rPr lang="en-US" dirty="0"/>
              <a:t>QA/QC</a:t>
            </a:r>
          </a:p>
          <a:p>
            <a:r>
              <a:rPr lang="en-US" dirty="0"/>
              <a:t>Risks</a:t>
            </a:r>
          </a:p>
          <a:p>
            <a:r>
              <a:rPr lang="en-US" dirty="0"/>
              <a:t>ES&amp;H</a:t>
            </a:r>
          </a:p>
          <a:p>
            <a:r>
              <a:rPr lang="en-US" dirty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CA150EB-5B1B-7748-8DB9-CD293559AE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/>
              <a:t>HL-LHC AUP </a:t>
            </a:r>
            <a:r>
              <a:rPr lang="en-US" dirty="0" err="1"/>
              <a:t>Rebaseline</a:t>
            </a:r>
            <a:r>
              <a:rPr lang="en-US" dirty="0"/>
              <a:t> Dir. Rev. - Sep 27 -29,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4689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3B81DE-26C0-4F0F-9315-339DA87DE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36" y="1089093"/>
            <a:ext cx="8540661" cy="3565190"/>
          </a:xfrm>
          <a:prstGeom prst="rect">
            <a:avLst/>
          </a:prstGeom>
        </p:spPr>
      </p:pic>
      <p:cxnSp>
        <p:nvCxnSpPr>
          <p:cNvPr id="10" name="Straight Connector 9"/>
          <p:cNvCxnSpPr>
            <a:cxnSpLocks/>
          </p:cNvCxnSpPr>
          <p:nvPr/>
        </p:nvCxnSpPr>
        <p:spPr>
          <a:xfrm>
            <a:off x="478164" y="2420888"/>
            <a:ext cx="53899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Scope and WBS Deliverables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en-US">
                <a:solidFill>
                  <a:srgbClr val="64BCD9"/>
                </a:solidFill>
              </a:rPr>
              <a:t>HL-LHC AUP Rebaseline Dir. Rev. - Sep 27 -29, 2022</a:t>
            </a:r>
            <a:endParaRPr lang="en-GB" dirty="0">
              <a:solidFill>
                <a:srgbClr val="64BCD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44981" y="4746629"/>
            <a:ext cx="36279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WBS Dictionary: US-HiLumi-doc-39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5940152" y="2420888"/>
            <a:ext cx="6480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>
            <a:off x="3995936" y="2636912"/>
            <a:ext cx="8640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3563448" y="3068960"/>
            <a:ext cx="32408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F5FB460-DEF6-48C5-90BC-61C8F96CCAD0}"/>
              </a:ext>
            </a:extLst>
          </p:cNvPr>
          <p:cNvCxnSpPr>
            <a:cxnSpLocks/>
          </p:cNvCxnSpPr>
          <p:nvPr/>
        </p:nvCxnSpPr>
        <p:spPr>
          <a:xfrm>
            <a:off x="1259632" y="2852936"/>
            <a:ext cx="525658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57630AD-7B7B-498B-AC9B-6530A8126B29}"/>
              </a:ext>
            </a:extLst>
          </p:cNvPr>
          <p:cNvCxnSpPr>
            <a:cxnSpLocks/>
          </p:cNvCxnSpPr>
          <p:nvPr/>
        </p:nvCxnSpPr>
        <p:spPr>
          <a:xfrm>
            <a:off x="3491880" y="3284984"/>
            <a:ext cx="136815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7D45A9B-FB13-42CD-A8A9-040E93490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236" y="4930992"/>
            <a:ext cx="7920000" cy="12849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Dedicated talks:</a:t>
            </a:r>
          </a:p>
          <a:p>
            <a:pPr lvl="1"/>
            <a:r>
              <a:rPr lang="en-US" dirty="0"/>
              <a:t>MQXF Results and Plans</a:t>
            </a:r>
          </a:p>
          <a:p>
            <a:pPr lvl="1"/>
            <a:r>
              <a:rPr lang="en-US" dirty="0"/>
              <a:t>MQXFA Shipping Requirements and Execution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CEFA13-4F10-4F0D-997A-BF427925B0BA}"/>
              </a:ext>
            </a:extLst>
          </p:cNvPr>
          <p:cNvSpPr txBox="1"/>
          <p:nvPr/>
        </p:nvSpPr>
        <p:spPr>
          <a:xfrm>
            <a:off x="7812360" y="44624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#8</a:t>
            </a:r>
          </a:p>
        </p:txBody>
      </p:sp>
    </p:spTree>
    <p:extLst>
      <p:ext uri="{BB962C8B-B14F-4D97-AF65-F5344CB8AC3E}">
        <p14:creationId xmlns:p14="http://schemas.microsoft.com/office/powerpoint/2010/main" val="34257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B8208F9-8C77-47CA-824C-9EB9B02AC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601" y="354593"/>
            <a:ext cx="7920000" cy="720000"/>
          </a:xfrm>
        </p:spPr>
        <p:txBody>
          <a:bodyPr/>
          <a:lstStyle/>
          <a:p>
            <a:r>
              <a:rPr lang="en-US" dirty="0"/>
              <a:t>Requirements, Acceptance Criteria, FDR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69E477-0C96-44AB-9006-5B0AD99DF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1D44C7-486E-41DE-8FCE-C8442A32AD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Rebaseline Dir. Rev. - Sep 27 -29, 2022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5DE454-9C05-434A-91AA-7D83442F2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403" y="1877967"/>
            <a:ext cx="2944191" cy="39354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A17ECE-9E72-4D73-88FE-C4718E6E663E}"/>
              </a:ext>
            </a:extLst>
          </p:cNvPr>
          <p:cNvSpPr txBox="1"/>
          <p:nvPr/>
        </p:nvSpPr>
        <p:spPr>
          <a:xfrm>
            <a:off x="3347864" y="5808055"/>
            <a:ext cx="21786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5F8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US-HiLumi-doc-1103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02CA786-FA67-4988-8C0E-4906793C6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858395"/>
            <a:ext cx="2892357" cy="39239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8370DAF-33B2-421D-A946-B88D8A6EAC72}"/>
              </a:ext>
            </a:extLst>
          </p:cNvPr>
          <p:cNvSpPr txBox="1"/>
          <p:nvPr/>
        </p:nvSpPr>
        <p:spPr>
          <a:xfrm>
            <a:off x="470533" y="5810033"/>
            <a:ext cx="1962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5F8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US-HiLumi-doc-36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FDCEA7-5E87-4999-BCAB-292B2EEDF4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5688" y="1750164"/>
            <a:ext cx="2725877" cy="406320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37B2192-4A47-4161-9443-2B190F86BC97}"/>
              </a:ext>
            </a:extLst>
          </p:cNvPr>
          <p:cNvSpPr txBox="1"/>
          <p:nvPr/>
        </p:nvSpPr>
        <p:spPr>
          <a:xfrm>
            <a:off x="6621931" y="5806948"/>
            <a:ext cx="2244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5F8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US-HiLumi-doc-948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09CFF97-C598-4F1C-AEF6-16D235C1ED60}"/>
              </a:ext>
            </a:extLst>
          </p:cNvPr>
          <p:cNvSpPr txBox="1">
            <a:spLocks/>
          </p:cNvSpPr>
          <p:nvPr/>
        </p:nvSpPr>
        <p:spPr>
          <a:xfrm>
            <a:off x="633498" y="1135547"/>
            <a:ext cx="7920000" cy="7200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All complete, </a:t>
            </a:r>
            <a:r>
              <a:rPr lang="en-US" u="sng" dirty="0"/>
              <a:t>updated</a:t>
            </a:r>
            <a:r>
              <a:rPr lang="en-US" dirty="0"/>
              <a:t> and approved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4DD267-9BD1-4761-8546-232D3C5A6666}"/>
              </a:ext>
            </a:extLst>
          </p:cNvPr>
          <p:cNvSpPr txBox="1"/>
          <p:nvPr/>
        </p:nvSpPr>
        <p:spPr>
          <a:xfrm>
            <a:off x="7847659" y="22461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#8</a:t>
            </a:r>
          </a:p>
        </p:txBody>
      </p:sp>
    </p:spTree>
    <p:extLst>
      <p:ext uri="{BB962C8B-B14F-4D97-AF65-F5344CB8AC3E}">
        <p14:creationId xmlns:p14="http://schemas.microsoft.com/office/powerpoint/2010/main" val="1562878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5D894A7-C9B2-4C10-A253-CE730F6FD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1" y="1985898"/>
            <a:ext cx="7606056" cy="4544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0"/>
            <a:ext cx="7920000" cy="720000"/>
          </a:xfrm>
        </p:spPr>
        <p:txBody>
          <a:bodyPr/>
          <a:lstStyle/>
          <a:p>
            <a:r>
              <a:rPr lang="en-US" sz="3200" dirty="0"/>
              <a:t>Interfaces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801" y="670034"/>
            <a:ext cx="8481352" cy="1112300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Two</a:t>
            </a:r>
            <a:r>
              <a:rPr lang="en-US" i="1" dirty="0"/>
              <a:t> Interface Control Document </a:t>
            </a:r>
            <a:r>
              <a:rPr lang="en-US" dirty="0"/>
              <a:t>for this WBS element</a:t>
            </a:r>
          </a:p>
          <a:p>
            <a:pPr lvl="2"/>
            <a:r>
              <a:rPr lang="en-US" dirty="0"/>
              <a:t>With CERN</a:t>
            </a:r>
          </a:p>
          <a:p>
            <a:pPr lvl="2"/>
            <a:r>
              <a:rPr lang="en-US" dirty="0"/>
              <a:t>With 302.4.01 Magnet Vertical Tests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6CD6AF-0F60-422B-90E3-E0F70FDC297B}"/>
              </a:ext>
            </a:extLst>
          </p:cNvPr>
          <p:cNvSpPr/>
          <p:nvPr/>
        </p:nvSpPr>
        <p:spPr>
          <a:xfrm>
            <a:off x="4283968" y="4437113"/>
            <a:ext cx="2016224" cy="288032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FF2FD3A-9E22-42E8-8C45-73A5DF5E6BBD}"/>
              </a:ext>
            </a:extLst>
          </p:cNvPr>
          <p:cNvCxnSpPr>
            <a:cxnSpLocks/>
          </p:cNvCxnSpPr>
          <p:nvPr/>
        </p:nvCxnSpPr>
        <p:spPr>
          <a:xfrm>
            <a:off x="2763433" y="1824291"/>
            <a:ext cx="1677044" cy="2756838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DF1222C-BB91-4CB8-A345-23112E0C6BFC}"/>
              </a:ext>
            </a:extLst>
          </p:cNvPr>
          <p:cNvCxnSpPr>
            <a:cxnSpLocks/>
          </p:cNvCxnSpPr>
          <p:nvPr/>
        </p:nvCxnSpPr>
        <p:spPr>
          <a:xfrm>
            <a:off x="2898782" y="1223510"/>
            <a:ext cx="3185386" cy="3285610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A3BA2A-E690-43B0-BAFD-F19BC0A99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en-US">
                <a:solidFill>
                  <a:srgbClr val="64BCD9"/>
                </a:solidFill>
              </a:rPr>
              <a:t>HL-LHC AUP Rebaseline Dir. Rev. - Sep 27 -29, 2022</a:t>
            </a:r>
            <a:endParaRPr lang="en-GB" dirty="0">
              <a:solidFill>
                <a:srgbClr val="64BCD9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1EEBFE-E285-4AF0-9949-707D6EC5F4CE}"/>
              </a:ext>
            </a:extLst>
          </p:cNvPr>
          <p:cNvSpPr txBox="1"/>
          <p:nvPr/>
        </p:nvSpPr>
        <p:spPr>
          <a:xfrm>
            <a:off x="7812360" y="44624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#8</a:t>
            </a:r>
          </a:p>
        </p:txBody>
      </p:sp>
    </p:spTree>
    <p:extLst>
      <p:ext uri="{BB962C8B-B14F-4D97-AF65-F5344CB8AC3E}">
        <p14:creationId xmlns:p14="http://schemas.microsoft.com/office/powerpoint/2010/main" val="1352246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86A42-1CB1-41DB-838B-C1EE91A95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 Interface Specification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5D349-59BD-4F46-8127-708F3F1A2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904" y="1103527"/>
            <a:ext cx="5184576" cy="4372190"/>
          </a:xfrm>
        </p:spPr>
        <p:txBody>
          <a:bodyPr/>
          <a:lstStyle/>
          <a:p>
            <a:r>
              <a:rPr lang="en-US" dirty="0"/>
              <a:t>Interfaces between Magnet and Cold-mass</a:t>
            </a:r>
          </a:p>
          <a:p>
            <a:pPr lvl="1"/>
            <a:r>
              <a:rPr lang="en-US" dirty="0"/>
              <a:t>Mechanical (including Cold-mass welding and cooling)</a:t>
            </a:r>
          </a:p>
          <a:p>
            <a:pPr lvl="1"/>
            <a:r>
              <a:rPr lang="en-US" dirty="0"/>
              <a:t>Electrical</a:t>
            </a:r>
          </a:p>
          <a:p>
            <a:r>
              <a:rPr lang="en-US" dirty="0"/>
              <a:t>Interfaces with CERN systems through the Cold-mass</a:t>
            </a:r>
          </a:p>
          <a:p>
            <a:pPr lvl="1"/>
            <a:r>
              <a:rPr lang="en-US" dirty="0"/>
              <a:t>Quench protection</a:t>
            </a:r>
          </a:p>
          <a:p>
            <a:pPr lvl="1"/>
            <a:r>
              <a:rPr lang="en-US" dirty="0"/>
              <a:t>Instrumentation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6DBE4-C7EA-4A99-AFB1-558DAACC2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5816F-8D6E-4BF6-BCEE-F28C598B07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en-US">
                <a:solidFill>
                  <a:srgbClr val="64BCD9"/>
                </a:solidFill>
              </a:rPr>
              <a:t>HL-LHC AUP Rebaseline Dir. Rev. - Sep 27 -29, 2022</a:t>
            </a:r>
            <a:endParaRPr lang="en-GB" dirty="0">
              <a:solidFill>
                <a:srgbClr val="64BCD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7474ED-FF57-48A9-B42D-C2C13652CC9D}"/>
              </a:ext>
            </a:extLst>
          </p:cNvPr>
          <p:cNvSpPr txBox="1"/>
          <p:nvPr/>
        </p:nvSpPr>
        <p:spPr>
          <a:xfrm>
            <a:off x="1619672" y="6145681"/>
            <a:ext cx="21900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US-HiLumi-doc-1674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CD89DA-A7D6-44D7-9DB9-4A60346A1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5814"/>
            <a:ext cx="3590623" cy="53665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E8C5A8-8B44-4BE1-85CB-7D5B0A8831F9}"/>
              </a:ext>
            </a:extLst>
          </p:cNvPr>
          <p:cNvSpPr txBox="1"/>
          <p:nvPr/>
        </p:nvSpPr>
        <p:spPr>
          <a:xfrm>
            <a:off x="1591646" y="6468971"/>
            <a:ext cx="22780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2"/>
                </a:solidFill>
              </a:rPr>
              <a:t>CERN-EDMS-2031177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CE99B5-CB4C-4327-9457-F95CFE52E94D}"/>
              </a:ext>
            </a:extLst>
          </p:cNvPr>
          <p:cNvSpPr txBox="1"/>
          <p:nvPr/>
        </p:nvSpPr>
        <p:spPr>
          <a:xfrm>
            <a:off x="7812360" y="44624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#8</a:t>
            </a:r>
          </a:p>
        </p:txBody>
      </p:sp>
    </p:spTree>
    <p:extLst>
      <p:ext uri="{BB962C8B-B14F-4D97-AF65-F5344CB8AC3E}">
        <p14:creationId xmlns:p14="http://schemas.microsoft.com/office/powerpoint/2010/main" val="172814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83BD3-B0D7-4D35-8B5E-69AFA7239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Organizational Chart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A48DC-96AC-4CE0-BCEE-10C0BFD2F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68BA2-2414-4318-8F02-6A833A8D9C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HL-LHC AUP Rebaseline Dir. Rev. - Sep 27 -29, 2022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1A9076-2DAB-4085-A17C-BF03881ABD02}"/>
              </a:ext>
            </a:extLst>
          </p:cNvPr>
          <p:cNvSpPr/>
          <p:nvPr/>
        </p:nvSpPr>
        <p:spPr>
          <a:xfrm>
            <a:off x="6646072" y="850733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US-HiLumi-doc-104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022783-EB50-4E00-A93C-50FAC2B87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525380"/>
            <a:ext cx="341406" cy="1646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2A0A59-8558-4E0A-B8DE-8FCD53119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56" y="44624"/>
            <a:ext cx="9144000" cy="67635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DF68258-60C4-478E-863D-83D7E1CC356E}"/>
              </a:ext>
            </a:extLst>
          </p:cNvPr>
          <p:cNvSpPr txBox="1">
            <a:spLocks/>
          </p:cNvSpPr>
          <p:nvPr/>
        </p:nvSpPr>
        <p:spPr>
          <a:xfrm>
            <a:off x="73322" y="4413070"/>
            <a:ext cx="8636152" cy="18001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This WBS element is in charge of </a:t>
            </a:r>
            <a:r>
              <a:rPr lang="en-US" u="sng" dirty="0"/>
              <a:t>integration</a:t>
            </a:r>
            <a:r>
              <a:rPr lang="en-US" dirty="0"/>
              <a:t> and </a:t>
            </a:r>
            <a:r>
              <a:rPr lang="en-US" u="sng" dirty="0"/>
              <a:t>coordination</a:t>
            </a:r>
            <a:r>
              <a:rPr lang="en-US" dirty="0"/>
              <a:t> of all other WBS elements</a:t>
            </a:r>
          </a:p>
          <a:p>
            <a:pPr lvl="2"/>
            <a:r>
              <a:rPr lang="en-US" dirty="0"/>
              <a:t>Includes arranging Production Readiness Reviews and Interface Control Document Reviews (done together with or prior to PRRs)</a:t>
            </a:r>
          </a:p>
          <a:p>
            <a:pPr lvl="1"/>
            <a:endParaRPr lang="en-US" dirty="0"/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E394DC60-F571-4D28-A700-171610C70A79}"/>
              </a:ext>
            </a:extLst>
          </p:cNvPr>
          <p:cNvSpPr/>
          <p:nvPr/>
        </p:nvSpPr>
        <p:spPr>
          <a:xfrm>
            <a:off x="287964" y="3535040"/>
            <a:ext cx="648072" cy="4630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72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D72D6-AC57-4A73-AD74-92050B19A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44" y="68590"/>
            <a:ext cx="7920000" cy="720000"/>
          </a:xfrm>
        </p:spPr>
        <p:txBody>
          <a:bodyPr/>
          <a:lstStyle/>
          <a:p>
            <a:r>
              <a:rPr lang="en-US" dirty="0"/>
              <a:t>Technical Status in next talks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EBC621-2201-4C7A-8872-9E6C41482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32160-72A8-4933-B3D1-248AC41CF2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HL-LHC AUP Rebaseline Dir. Rev. - Sep 27 -29, 2022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178F5A-D4CA-4C1F-9D50-40D9A46560D6}"/>
              </a:ext>
            </a:extLst>
          </p:cNvPr>
          <p:cNvSpPr txBox="1">
            <a:spLocks/>
          </p:cNvSpPr>
          <p:nvPr/>
        </p:nvSpPr>
        <p:spPr>
          <a:xfrm>
            <a:off x="338315" y="932004"/>
            <a:ext cx="8100000" cy="32890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Coil and Magnet shipments:</a:t>
            </a:r>
          </a:p>
          <a:p>
            <a:pPr lvl="1"/>
            <a:r>
              <a:rPr lang="en-US" sz="1800" dirty="0"/>
              <a:t>Accelerometer data analysis for all shipments</a:t>
            </a:r>
          </a:p>
          <a:p>
            <a:pPr lvl="3"/>
            <a:endParaRPr lang="en-US" sz="1200" dirty="0"/>
          </a:p>
          <a:p>
            <a:r>
              <a:rPr lang="en-US" sz="2400" dirty="0"/>
              <a:t>Magnet Post-Test Analysis:</a:t>
            </a:r>
          </a:p>
          <a:p>
            <a:pPr lvl="1"/>
            <a:r>
              <a:rPr lang="en-US" sz="1800" dirty="0"/>
              <a:t>Magnets MQXFA03, MQXFA04, MQXFA05, MQXFA06 and MQXFA10 met all requirements tested at BNL</a:t>
            </a:r>
          </a:p>
          <a:p>
            <a:pPr lvl="1"/>
            <a:r>
              <a:rPr lang="en-US" sz="1800" dirty="0"/>
              <a:t>Magnets MQXFA07 and MQXFA08 did not meet requirements and have been dis-assembled</a:t>
            </a:r>
          </a:p>
          <a:p>
            <a:pPr lvl="2"/>
            <a:r>
              <a:rPr lang="en-US" sz="1400" dirty="0"/>
              <a:t>Present Magnet yield is 71.4%, lower than 83.3% assumed in baseline</a:t>
            </a:r>
          </a:p>
          <a:p>
            <a:pPr lvl="2"/>
            <a:r>
              <a:rPr lang="en-US" sz="1400" dirty="0"/>
              <a:t>Root causes of MQXFA07 &amp; MQXFA08 NC have been understood and addressed</a:t>
            </a:r>
          </a:p>
          <a:p>
            <a:endParaRPr lang="en-US" sz="14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6D5E874-DE07-414F-BE40-6B458F3DB84F}"/>
              </a:ext>
            </a:extLst>
          </p:cNvPr>
          <p:cNvSpPr txBox="1">
            <a:spLocks/>
          </p:cNvSpPr>
          <p:nvPr/>
        </p:nvSpPr>
        <p:spPr>
          <a:xfrm>
            <a:off x="185959" y="4566812"/>
            <a:ext cx="3960440" cy="13790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600" dirty="0"/>
              <a:t>MQXFA03 and MQXFA04 are in use for 1</a:t>
            </a:r>
            <a:r>
              <a:rPr lang="en-US" sz="1600" baseline="30000" dirty="0"/>
              <a:t>st</a:t>
            </a:r>
            <a:r>
              <a:rPr lang="en-US" sz="1600" dirty="0"/>
              <a:t> </a:t>
            </a:r>
            <a:r>
              <a:rPr lang="en-US" sz="1600" dirty="0" err="1"/>
              <a:t>Coldmass</a:t>
            </a:r>
            <a:r>
              <a:rPr lang="en-US" sz="1600" dirty="0"/>
              <a:t> </a:t>
            </a:r>
          </a:p>
          <a:p>
            <a:pPr lvl="1"/>
            <a:r>
              <a:rPr lang="en-US" sz="1600" dirty="0"/>
              <a:t>MQXFA05 and MQXFA06 are being prepared for 2</a:t>
            </a:r>
            <a:r>
              <a:rPr lang="en-US" sz="1600" baseline="30000" dirty="0"/>
              <a:t>nd</a:t>
            </a:r>
            <a:r>
              <a:rPr lang="en-US" sz="1600" dirty="0"/>
              <a:t>  </a:t>
            </a:r>
            <a:r>
              <a:rPr lang="en-US" sz="1600" dirty="0" err="1"/>
              <a:t>Coldmass</a:t>
            </a:r>
            <a:r>
              <a:rPr lang="en-US" sz="1600" dirty="0"/>
              <a:t> </a:t>
            </a:r>
          </a:p>
          <a:p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3D7AD3-1253-4479-9F0B-6AF493D62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4121225"/>
            <a:ext cx="4232275" cy="27641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E77A26-D639-40DA-98B8-099E0B470754}"/>
              </a:ext>
            </a:extLst>
          </p:cNvPr>
          <p:cNvSpPr txBox="1"/>
          <p:nvPr/>
        </p:nvSpPr>
        <p:spPr>
          <a:xfrm>
            <a:off x="5867338" y="806260"/>
            <a:ext cx="2664662" cy="73866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Talk “Magnets 302.2 - MQXFA Shipping Requirements and Execution” in magnet session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3A47E4-4B57-4866-A2D8-FE985B247E0B}"/>
              </a:ext>
            </a:extLst>
          </p:cNvPr>
          <p:cNvSpPr txBox="1"/>
          <p:nvPr/>
        </p:nvSpPr>
        <p:spPr>
          <a:xfrm>
            <a:off x="5867338" y="1724353"/>
            <a:ext cx="2664662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Talk “MQXF Results and Plans” in magnet session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895BC6-DBDA-4C8B-BC5B-3DCF1E43E019}"/>
              </a:ext>
            </a:extLst>
          </p:cNvPr>
          <p:cNvSpPr txBox="1"/>
          <p:nvPr/>
        </p:nvSpPr>
        <p:spPr>
          <a:xfrm>
            <a:off x="7812360" y="44624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#8</a:t>
            </a:r>
          </a:p>
        </p:txBody>
      </p:sp>
    </p:spTree>
    <p:extLst>
      <p:ext uri="{BB962C8B-B14F-4D97-AF65-F5344CB8AC3E}">
        <p14:creationId xmlns:p14="http://schemas.microsoft.com/office/powerpoint/2010/main" val="2698977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390" y="334598"/>
            <a:ext cx="7920000" cy="720000"/>
          </a:xfrm>
        </p:spPr>
        <p:txBody>
          <a:bodyPr/>
          <a:lstStyle/>
          <a:p>
            <a:r>
              <a:rPr lang="en-US" dirty="0"/>
              <a:t>302.2.01: COVID Impacts and COVID BCRs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104" y="1193854"/>
            <a:ext cx="7920000" cy="578962"/>
          </a:xfrm>
        </p:spPr>
        <p:txBody>
          <a:bodyPr>
            <a:normAutofit/>
          </a:bodyPr>
          <a:lstStyle/>
          <a:p>
            <a:r>
              <a:rPr lang="en-US" dirty="0"/>
              <a:t>COVID impact on 302.2.01 is through LOE: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AB16924-C207-374D-AE5F-D98053CC9A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/>
              <a:t>HL-LHC AUP </a:t>
            </a:r>
            <a:r>
              <a:rPr lang="en-US" dirty="0" err="1"/>
              <a:t>Rebaseline</a:t>
            </a:r>
            <a:r>
              <a:rPr lang="en-US" dirty="0"/>
              <a:t> Dir. Rev. - Sep 27 -29, 2022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F9107B-9187-4D4F-8092-F5CB24F732D0}"/>
              </a:ext>
            </a:extLst>
          </p:cNvPr>
          <p:cNvSpPr txBox="1"/>
          <p:nvPr/>
        </p:nvSpPr>
        <p:spPr>
          <a:xfrm>
            <a:off x="7812360" y="62172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#1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5250C29-73F6-4E9C-971A-A6AF65E423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241832"/>
              </p:ext>
            </p:extLst>
          </p:nvPr>
        </p:nvGraphicFramePr>
        <p:xfrm>
          <a:off x="294182" y="1912072"/>
          <a:ext cx="8420127" cy="3821181"/>
        </p:xfrm>
        <a:graphic>
          <a:graphicData uri="http://schemas.openxmlformats.org/drawingml/2006/table">
            <a:tbl>
              <a:tblPr firstRow="1" lastRow="1">
                <a:tableStyleId>{5C22544A-7EE6-4342-B048-85BDC9FD1C3A}</a:tableStyleId>
              </a:tblPr>
              <a:tblGrid>
                <a:gridCol w="1757502">
                  <a:extLst>
                    <a:ext uri="{9D8B030D-6E8A-4147-A177-3AD203B41FA5}">
                      <a16:colId xmlns:a16="http://schemas.microsoft.com/office/drawing/2014/main" val="814905073"/>
                    </a:ext>
                  </a:extLst>
                </a:gridCol>
                <a:gridCol w="5652716">
                  <a:extLst>
                    <a:ext uri="{9D8B030D-6E8A-4147-A177-3AD203B41FA5}">
                      <a16:colId xmlns:a16="http://schemas.microsoft.com/office/drawing/2014/main" val="976823494"/>
                    </a:ext>
                  </a:extLst>
                </a:gridCol>
                <a:gridCol w="1009909">
                  <a:extLst>
                    <a:ext uri="{9D8B030D-6E8A-4147-A177-3AD203B41FA5}">
                      <a16:colId xmlns:a16="http://schemas.microsoft.com/office/drawing/2014/main" val="3972944008"/>
                    </a:ext>
                  </a:extLst>
                </a:gridCol>
              </a:tblGrid>
              <a:tr h="6580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BCR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Title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Covid</a:t>
                      </a: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Contingency Consumption</a:t>
                      </a:r>
                    </a:p>
                  </a:txBody>
                  <a:tcPr marL="7972" marR="7972" marT="7972" marB="0" anchor="b"/>
                </a:tc>
                <a:extLst>
                  <a:ext uri="{0D108BD9-81ED-4DB2-BD59-A6C34878D82A}">
                    <a16:rowId xmlns:a16="http://schemas.microsoft.com/office/drawing/2014/main" val="653227845"/>
                  </a:ext>
                </a:extLst>
              </a:tr>
              <a:tr h="26787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HL-LHC AUP_0160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COVID-19 LOE Adjustments July 2020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$191,507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72" marR="7972" marT="7972" marB="0" anchor="b"/>
                </a:tc>
                <a:extLst>
                  <a:ext uri="{0D108BD9-81ED-4DB2-BD59-A6C34878D82A}">
                    <a16:rowId xmlns:a16="http://schemas.microsoft.com/office/drawing/2014/main" val="939474206"/>
                  </a:ext>
                </a:extLst>
              </a:tr>
              <a:tr h="26787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HL-LHC AUP_0246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COVID-19 Inefficiency Planning for future work for Oct-Dec 2021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$179,898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72" marR="7972" marT="7972" marB="0" anchor="b"/>
                </a:tc>
                <a:extLst>
                  <a:ext uri="{0D108BD9-81ED-4DB2-BD59-A6C34878D82A}">
                    <a16:rowId xmlns:a16="http://schemas.microsoft.com/office/drawing/2014/main" val="2497895876"/>
                  </a:ext>
                </a:extLst>
              </a:tr>
              <a:tr h="44136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HL-LHC AUP_0265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COVID-19 Attribution portion of Magnet Assembly and Vertical Testing Schedule Revisions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$115,911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72" marR="7972" marT="7972" marB="0" anchor="ctr"/>
                </a:tc>
                <a:extLst>
                  <a:ext uri="{0D108BD9-81ED-4DB2-BD59-A6C34878D82A}">
                    <a16:rowId xmlns:a16="http://schemas.microsoft.com/office/drawing/2014/main" val="3877619788"/>
                  </a:ext>
                </a:extLst>
              </a:tr>
              <a:tr h="26787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HL-LHC AUP_0211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COVID-19 Impacts to BNL Vertical Testing Activities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$73,647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72" marR="7972" marT="7972" marB="0" anchor="b"/>
                </a:tc>
                <a:extLst>
                  <a:ext uri="{0D108BD9-81ED-4DB2-BD59-A6C34878D82A}">
                    <a16:rowId xmlns:a16="http://schemas.microsoft.com/office/drawing/2014/main" val="102431028"/>
                  </a:ext>
                </a:extLst>
              </a:tr>
              <a:tr h="26787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HL-LHC AUP_0274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COVID-19 Inefficiency Planning for April 2022 through December 2022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$67,779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72" marR="7972" marT="7972" marB="0" anchor="b"/>
                </a:tc>
                <a:extLst>
                  <a:ext uri="{0D108BD9-81ED-4DB2-BD59-A6C34878D82A}">
                    <a16:rowId xmlns:a16="http://schemas.microsoft.com/office/drawing/2014/main" val="3273543168"/>
                  </a:ext>
                </a:extLst>
              </a:tr>
              <a:tr h="26787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HL-LHC AUP_0188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COVID-19 Inefficiency Planning for future work for Nov-Dec 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$65,076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72" marR="7972" marT="7972" marB="0" anchor="b"/>
                </a:tc>
                <a:extLst>
                  <a:ext uri="{0D108BD9-81ED-4DB2-BD59-A6C34878D82A}">
                    <a16:rowId xmlns:a16="http://schemas.microsoft.com/office/drawing/2014/main" val="2901892960"/>
                  </a:ext>
                </a:extLst>
              </a:tr>
              <a:tr h="26787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HL-LHC AUP_0168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COVID-19 Inefficiency Planning for future work for Aug-Oct 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72" marR="7972" marT="7972" marB="0" anchor="b"/>
                </a:tc>
                <a:extLst>
                  <a:ext uri="{0D108BD9-81ED-4DB2-BD59-A6C34878D82A}">
                    <a16:rowId xmlns:a16="http://schemas.microsoft.com/office/drawing/2014/main" val="2035608275"/>
                  </a:ext>
                </a:extLst>
              </a:tr>
              <a:tr h="26787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HL-LHC AUP_0216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COVID-19 Inefficiency Planning for future work for Apr-Jun 2021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-$3,136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72" marR="7972" marT="7972" marB="0" anchor="b"/>
                </a:tc>
                <a:extLst>
                  <a:ext uri="{0D108BD9-81ED-4DB2-BD59-A6C34878D82A}">
                    <a16:rowId xmlns:a16="http://schemas.microsoft.com/office/drawing/2014/main" val="2600119822"/>
                  </a:ext>
                </a:extLst>
              </a:tr>
              <a:tr h="26787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HL-LHC AUP_0199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COVID-19 Inefficiency Planning for future work for Jan-Mar 21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-$3,445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72" marR="7972" marT="7972" marB="0" anchor="b"/>
                </a:tc>
                <a:extLst>
                  <a:ext uri="{0D108BD9-81ED-4DB2-BD59-A6C34878D82A}">
                    <a16:rowId xmlns:a16="http://schemas.microsoft.com/office/drawing/2014/main" val="2817669520"/>
                  </a:ext>
                </a:extLst>
              </a:tr>
              <a:tr h="26787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HL-LHC AUP_0149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COVID-19 Schedule Delay April 2020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-$3,729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72" marR="7972" marT="7972" marB="0" anchor="b"/>
                </a:tc>
                <a:extLst>
                  <a:ext uri="{0D108BD9-81ED-4DB2-BD59-A6C34878D82A}">
                    <a16:rowId xmlns:a16="http://schemas.microsoft.com/office/drawing/2014/main" val="3463372279"/>
                  </a:ext>
                </a:extLst>
              </a:tr>
              <a:tr h="310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</a:rPr>
                        <a:t>$683,508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72" marR="7972" marT="7972" marB="0" anchor="b"/>
                </a:tc>
                <a:extLst>
                  <a:ext uri="{0D108BD9-81ED-4DB2-BD59-A6C34878D82A}">
                    <a16:rowId xmlns:a16="http://schemas.microsoft.com/office/drawing/2014/main" val="3724764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16185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Props1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8EF391-2BAD-45F4-B22E-736040720C99}">
  <ds:schemaRefs>
    <ds:schemaRef ds:uri="8946e33d-fd2f-4ae4-8ee9-d90c129cdf9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47178</TotalTime>
  <Words>1230</Words>
  <Application>Microsoft Office PowerPoint</Application>
  <PresentationFormat>On-screen Show (4:3)</PresentationFormat>
  <Paragraphs>217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Thème Office</vt:lpstr>
      <vt:lpstr>Magnets 302.2.01 – Magnet Integration and Coordination </vt:lpstr>
      <vt:lpstr>Outline</vt:lpstr>
      <vt:lpstr>Scope and WBS Deliverables</vt:lpstr>
      <vt:lpstr>Requirements, Acceptance Criteria, FDR </vt:lpstr>
      <vt:lpstr>Interfaces</vt:lpstr>
      <vt:lpstr>Magnet Interface Specification</vt:lpstr>
      <vt:lpstr>Organizational Chart</vt:lpstr>
      <vt:lpstr>Technical Status in next talks</vt:lpstr>
      <vt:lpstr>302.2.01: COVID Impacts and COVID BCRs</vt:lpstr>
      <vt:lpstr>WBS 302.2.01 Schedule</vt:lpstr>
      <vt:lpstr>WBS 302.2.01: Cost and Schedule  Performance &amp; VAR Reports</vt:lpstr>
      <vt:lpstr>WBS 302.2.01: Estimate at Completion</vt:lpstr>
      <vt:lpstr>WBS 302.2.01: Risks</vt:lpstr>
      <vt:lpstr>WBS 302.2.01: ES&amp;H and QA</vt:lpstr>
      <vt:lpstr>WBS 302.2.01: Summary</vt:lpstr>
      <vt:lpstr>Backup Slides</vt:lpstr>
      <vt:lpstr>302.2.03 Resource Type Breakdown</vt:lpstr>
      <vt:lpstr>302.2.01 Estimate Quality</vt:lpstr>
      <vt:lpstr>302.2.03 FTE Breakdown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HiLumi-Pres-Template-4-3-LARP</dc:title>
  <dc:creator>André-Pierre OLIVIER</dc:creator>
  <cp:lastModifiedBy>Giorgio Ambrosio</cp:lastModifiedBy>
  <cp:revision>886</cp:revision>
  <cp:lastPrinted>2022-07-27T16:38:01Z</cp:lastPrinted>
  <dcterms:created xsi:type="dcterms:W3CDTF">2016-03-23T12:58:39Z</dcterms:created>
  <dcterms:modified xsi:type="dcterms:W3CDTF">2022-09-13T20:03:39Z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