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63" r:id="rId5"/>
    <p:sldId id="354" r:id="rId6"/>
    <p:sldId id="512" r:id="rId7"/>
    <p:sldId id="513" r:id="rId8"/>
    <p:sldId id="521" r:id="rId9"/>
    <p:sldId id="516" r:id="rId10"/>
    <p:sldId id="514" r:id="rId11"/>
    <p:sldId id="515" r:id="rId12"/>
    <p:sldId id="327" r:id="rId13"/>
    <p:sldId id="517" r:id="rId14"/>
    <p:sldId id="519" r:id="rId15"/>
    <p:sldId id="520" r:id="rId16"/>
    <p:sldId id="524" r:id="rId17"/>
    <p:sldId id="527" r:id="rId18"/>
    <p:sldId id="525" r:id="rId19"/>
    <p:sldId id="526" r:id="rId20"/>
    <p:sldId id="390" r:id="rId21"/>
    <p:sldId id="529" r:id="rId22"/>
    <p:sldId id="530" r:id="rId23"/>
    <p:sldId id="385" r:id="rId24"/>
    <p:sldId id="391" r:id="rId25"/>
    <p:sldId id="387" r:id="rId26"/>
    <p:sldId id="522" r:id="rId27"/>
    <p:sldId id="388" r:id="rId28"/>
    <p:sldId id="531" r:id="rId29"/>
    <p:sldId id="337" r:id="rId30"/>
    <p:sldId id="392" r:id="rId31"/>
    <p:sldId id="377" r:id="rId32"/>
    <p:sldId id="378" r:id="rId33"/>
    <p:sldId id="379" r:id="rId34"/>
    <p:sldId id="376" r:id="rId35"/>
    <p:sldId id="528"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699"/>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0" autoAdjust="0"/>
    <p:restoredTop sz="96407" autoAdjust="0"/>
  </p:normalViewPr>
  <p:slideViewPr>
    <p:cSldViewPr snapToObjects="1" showGuides="1">
      <p:cViewPr>
        <p:scale>
          <a:sx n="167" d="100"/>
          <a:sy n="167" d="100"/>
        </p:scale>
        <p:origin x="696" y="568"/>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fermipoint.fnal.gov/project/AUP/Project%20Documents/Parts%20Statu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'Structure Chart'!$B$1</c:f>
              <c:strCache>
                <c:ptCount val="1"/>
                <c:pt idx="0">
                  <c:v>Structures Procurement</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61F-C84B-BCE2-FDE9BAE7ED19}"/>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61F-C84B-BCE2-FDE9BAE7ED19}"/>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61F-C84B-BCE2-FDE9BAE7ED19}"/>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'Structure Chart'!$A$2:$A$4</c:f>
              <c:strCache>
                <c:ptCount val="3"/>
                <c:pt idx="0">
                  <c:v>Ordered and received</c:v>
                </c:pt>
                <c:pt idx="1">
                  <c:v>Ordered but not received yet</c:v>
                </c:pt>
                <c:pt idx="2">
                  <c:v>Not ordered yet</c:v>
                </c:pt>
              </c:strCache>
            </c:strRef>
          </c:cat>
          <c:val>
            <c:numRef>
              <c:f>'Structure Chart'!$B$2:$B$4</c:f>
              <c:numCache>
                <c:formatCode>General</c:formatCode>
                <c:ptCount val="3"/>
                <c:pt idx="0">
                  <c:v>18</c:v>
                </c:pt>
                <c:pt idx="1">
                  <c:v>3</c:v>
                </c:pt>
                <c:pt idx="2">
                  <c:v>0</c:v>
                </c:pt>
              </c:numCache>
            </c:numRef>
          </c:val>
          <c:extLst>
            <c:ext xmlns:c16="http://schemas.microsoft.com/office/drawing/2014/chart" uri="{C3380CC4-5D6E-409C-BE32-E72D297353CC}">
              <c16:uniqueId val="{00000006-561F-C84B-BCE2-FDE9BAE7ED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01/09/2022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30/08/2022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a:t>
            </a:r>
            <a:r>
              <a:rPr lang="en-US" dirty="0" err="1"/>
              <a:t>Rebaseline</a:t>
            </a:r>
            <a:r>
              <a:rPr lang="en-US" dirty="0"/>
              <a:t> Dir. Rev. - Sep 27-29,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302.2.07 - Structure Fabrications and Magnet Assembly at LBNL</a:t>
            </a: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Soren </a:t>
            </a:r>
            <a:r>
              <a:rPr lang="en-GB" dirty="0" err="1"/>
              <a:t>Prestemon</a:t>
            </a:r>
            <a:r>
              <a:rPr lang="en-GB" dirty="0"/>
              <a:t> – LBNL (L3/CAM)</a:t>
            </a:r>
          </a:p>
          <a:p>
            <a:r>
              <a:rPr lang="en-GB" dirty="0"/>
              <a:t>Dan Cheng– LBNL (Deputy L3/CAM)</a:t>
            </a:r>
          </a:p>
          <a:p>
            <a:endParaRPr lang="en-GB" dirty="0"/>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a:t>
            </a:r>
            <a:r>
              <a:rPr lang="en-US" dirty="0" err="1"/>
              <a:t>Rebaseline</a:t>
            </a:r>
            <a:r>
              <a:rPr lang="en-US" dirty="0"/>
              <a:t> Dir. Rev.  – Sep. 27</a:t>
            </a:r>
            <a:r>
              <a:rPr lang="en-US" baseline="30000" dirty="0"/>
              <a:t>th</a:t>
            </a:r>
            <a:r>
              <a:rPr lang="en-US" dirty="0"/>
              <a:t>–29</a:t>
            </a:r>
            <a:r>
              <a:rPr lang="en-US" baseline="30000" dirty="0"/>
              <a:t>th</a:t>
            </a:r>
            <a:r>
              <a:rPr lang="en-US" dirty="0"/>
              <a:t> 2020</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7A48EF1-8D3F-D359-6709-486F28B55C5F}"/>
              </a:ext>
            </a:extLst>
          </p:cNvPr>
          <p:cNvSpPr/>
          <p:nvPr/>
        </p:nvSpPr>
        <p:spPr>
          <a:xfrm>
            <a:off x="5436096" y="836712"/>
            <a:ext cx="3610704" cy="1934524"/>
          </a:xfrm>
          <a:prstGeom prst="roundRect">
            <a:avLst>
              <a:gd name="adj" fmla="val 5265"/>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302.2.07: Achievements since CD-3</a:t>
            </a:r>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290467" y="2488099"/>
            <a:ext cx="8593389" cy="3482869"/>
          </a:xfrm>
        </p:spPr>
        <p:txBody>
          <a:bodyPr>
            <a:normAutofit fontScale="77500" lnSpcReduction="20000"/>
          </a:bodyPr>
          <a:lstStyle/>
          <a:p>
            <a:pPr marL="0" indent="0">
              <a:buNone/>
            </a:pPr>
            <a:endParaRPr lang="en-US" dirty="0"/>
          </a:p>
          <a:p>
            <a:r>
              <a:rPr lang="en-US" dirty="0"/>
              <a:t>Completed tooling for full parallel assembly capability needed for production magnets</a:t>
            </a:r>
          </a:p>
          <a:p>
            <a:r>
              <a:rPr lang="en-US" dirty="0"/>
              <a:t>Completed assembly of all pre-series scope (MQXFA03-A07)</a:t>
            </a:r>
          </a:p>
          <a:p>
            <a:r>
              <a:rPr lang="en-US" dirty="0"/>
              <a:t>Assembled MQXFA08-11 and reassembled MQXFA08b</a:t>
            </a:r>
          </a:p>
          <a:p>
            <a:r>
              <a:rPr lang="en-US" dirty="0"/>
              <a:t>Key technical milestones since DOE CD-3 review</a:t>
            </a:r>
          </a:p>
          <a:p>
            <a:pPr lvl="1"/>
            <a:r>
              <a:rPr lang="en-US" dirty="0"/>
              <a:t>PRR (4005 Feb. 2021)</a:t>
            </a:r>
          </a:p>
          <a:p>
            <a:pPr lvl="1"/>
            <a:r>
              <a:rPr lang="en-US" dirty="0"/>
              <a:t>MQXFA Series Magnet Specifications updated (</a:t>
            </a:r>
            <a:r>
              <a:rPr lang="en-US" dirty="0" err="1"/>
              <a:t>DocDb</a:t>
            </a:r>
            <a:r>
              <a:rPr lang="en-US" dirty="0"/>
              <a:t> 4009-v6)</a:t>
            </a:r>
          </a:p>
          <a:p>
            <a:pPr lvl="1"/>
            <a:r>
              <a:rPr lang="en-US" dirty="0"/>
              <a:t>Coil selection, Structure &amp; Shim reviews; Handoff meeting for each magnet delivered to BNL </a:t>
            </a:r>
          </a:p>
          <a:p>
            <a:pPr lvl="1"/>
            <a:endParaRPr lang="en-US" dirty="0"/>
          </a:p>
          <a:p>
            <a:pPr marL="45720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10</a:t>
            </a:fld>
            <a:endParaRPr lang="fr-FR"/>
          </a:p>
        </p:txBody>
      </p: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graphicFrame>
        <p:nvGraphicFramePr>
          <p:cNvPr id="7" name="Chart 6">
            <a:extLst>
              <a:ext uri="{FF2B5EF4-FFF2-40B4-BE49-F238E27FC236}">
                <a16:creationId xmlns:a16="http://schemas.microsoft.com/office/drawing/2014/main" id="{A42B700F-3649-4A33-BE98-14103DC01FE2}"/>
              </a:ext>
            </a:extLst>
          </p:cNvPr>
          <p:cNvGraphicFramePr>
            <a:graphicFrameLocks/>
          </p:cNvGraphicFramePr>
          <p:nvPr>
            <p:extLst>
              <p:ext uri="{D42A27DB-BD31-4B8C-83A1-F6EECF244321}">
                <p14:modId xmlns:p14="http://schemas.microsoft.com/office/powerpoint/2010/main" val="2148955944"/>
              </p:ext>
            </p:extLst>
          </p:nvPr>
        </p:nvGraphicFramePr>
        <p:xfrm>
          <a:off x="5581744" y="900000"/>
          <a:ext cx="3407181" cy="187123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0D1E979-D53C-BA82-CE6A-A61B3B23A934}"/>
              </a:ext>
            </a:extLst>
          </p:cNvPr>
          <p:cNvSpPr txBox="1"/>
          <p:nvPr/>
        </p:nvSpPr>
        <p:spPr>
          <a:xfrm>
            <a:off x="131307" y="1481675"/>
            <a:ext cx="4968552" cy="707886"/>
          </a:xfrm>
          <a:prstGeom prst="rect">
            <a:avLst/>
          </a:prstGeom>
          <a:noFill/>
        </p:spPr>
        <p:txBody>
          <a:bodyPr wrap="square">
            <a:spAutoFit/>
          </a:bodyPr>
          <a:lstStyle/>
          <a:p>
            <a:r>
              <a:rPr lang="en-US" sz="2000" i="1" dirty="0"/>
              <a:t>Facility improvements (lab-supplied): </a:t>
            </a:r>
          </a:p>
          <a:p>
            <a:r>
              <a:rPr lang="en-US" sz="2000" i="1" dirty="0"/>
              <a:t>- HVAC and roofing of assembly building</a:t>
            </a:r>
          </a:p>
        </p:txBody>
      </p:sp>
      <p:sp>
        <p:nvSpPr>
          <p:cNvPr id="15" name="TextBox 14">
            <a:extLst>
              <a:ext uri="{FF2B5EF4-FFF2-40B4-BE49-F238E27FC236}">
                <a16:creationId xmlns:a16="http://schemas.microsoft.com/office/drawing/2014/main" id="{AB0741D1-1B4E-4773-2F5B-7BF2BF4814A0}"/>
              </a:ext>
            </a:extLst>
          </p:cNvPr>
          <p:cNvSpPr txBox="1"/>
          <p:nvPr/>
        </p:nvSpPr>
        <p:spPr>
          <a:xfrm>
            <a:off x="7812360" y="35332"/>
            <a:ext cx="1261884" cy="369332"/>
          </a:xfrm>
          <a:prstGeom prst="rect">
            <a:avLst/>
          </a:prstGeom>
          <a:solidFill>
            <a:schemeClr val="accent6">
              <a:lumMod val="60000"/>
              <a:lumOff val="40000"/>
            </a:schemeClr>
          </a:solidFill>
        </p:spPr>
        <p:txBody>
          <a:bodyPr wrap="none" rtlCol="0">
            <a:spAutoFit/>
          </a:bodyPr>
          <a:lstStyle/>
          <a:p>
            <a:r>
              <a:rPr lang="en-US" dirty="0"/>
              <a:t>Charge #8</a:t>
            </a:r>
          </a:p>
        </p:txBody>
      </p:sp>
    </p:spTree>
    <p:extLst>
      <p:ext uri="{BB962C8B-B14F-4D97-AF65-F5344CB8AC3E}">
        <p14:creationId xmlns:p14="http://schemas.microsoft.com/office/powerpoint/2010/main" val="7940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85DA-8D8E-9ED1-818C-290F5144D05A}"/>
              </a:ext>
            </a:extLst>
          </p:cNvPr>
          <p:cNvSpPr>
            <a:spLocks noGrp="1"/>
          </p:cNvSpPr>
          <p:nvPr>
            <p:ph type="title"/>
          </p:nvPr>
        </p:nvSpPr>
        <p:spPr/>
        <p:txBody>
          <a:bodyPr/>
          <a:lstStyle/>
          <a:p>
            <a:r>
              <a:rPr lang="en-US" dirty="0"/>
              <a:t>Magnet fabrication process – a pictorial view</a:t>
            </a:r>
          </a:p>
        </p:txBody>
      </p:sp>
      <p:sp>
        <p:nvSpPr>
          <p:cNvPr id="3" name="Content Placeholder 2">
            <a:extLst>
              <a:ext uri="{FF2B5EF4-FFF2-40B4-BE49-F238E27FC236}">
                <a16:creationId xmlns:a16="http://schemas.microsoft.com/office/drawing/2014/main" id="{55C9142E-E548-8507-8339-1A7D557C5A2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F1993B8-F20C-2750-AA79-E961F3E274CD}"/>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AE01C5CC-E4D1-53E4-BD41-61FAD10C8247}"/>
              </a:ext>
            </a:extLst>
          </p:cNvPr>
          <p:cNvSpPr>
            <a:spLocks noGrp="1"/>
          </p:cNvSpPr>
          <p:nvPr>
            <p:ph type="ftr" sz="quarter" idx="3"/>
          </p:nvPr>
        </p:nvSpPr>
        <p:spPr/>
        <p:txBody>
          <a:bodyPr/>
          <a:lstStyle/>
          <a:p>
            <a:r>
              <a:rPr lang="en-US" dirty="0"/>
              <a:t>HL-LHC AUP </a:t>
            </a:r>
            <a:r>
              <a:rPr lang="en-US" dirty="0" err="1"/>
              <a:t>Rebaseline</a:t>
            </a:r>
            <a:r>
              <a:rPr lang="en-US" dirty="0"/>
              <a:t> Dir. Rev. - Sep 27 -29, 2022</a:t>
            </a:r>
            <a:endParaRPr lang="en-GB" dirty="0"/>
          </a:p>
        </p:txBody>
      </p:sp>
      <p:sp>
        <p:nvSpPr>
          <p:cNvPr id="7" name="Slide Number Placeholder 3">
            <a:extLst>
              <a:ext uri="{FF2B5EF4-FFF2-40B4-BE49-F238E27FC236}">
                <a16:creationId xmlns:a16="http://schemas.microsoft.com/office/drawing/2014/main" id="{F06EF905-76F2-EC58-49AF-7FC2E9C9A079}"/>
              </a:ext>
            </a:extLst>
          </p:cNvPr>
          <p:cNvSpPr txBox="1">
            <a:spLocks/>
          </p:cNvSpPr>
          <p:nvPr/>
        </p:nvSpPr>
        <p:spPr>
          <a:xfrm>
            <a:off x="8686800" y="6581014"/>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11</a:t>
            </a:fld>
            <a:endParaRPr lang="fr-FR" dirty="0"/>
          </a:p>
        </p:txBody>
      </p:sp>
      <p:pic>
        <p:nvPicPr>
          <p:cNvPr id="9" name="Picture 8" descr="IMG_4601.jpeg">
            <a:extLst>
              <a:ext uri="{FF2B5EF4-FFF2-40B4-BE49-F238E27FC236}">
                <a16:creationId xmlns:a16="http://schemas.microsoft.com/office/drawing/2014/main" id="{F70AF367-6208-2BA9-6D30-8DA9279502A6}"/>
              </a:ext>
            </a:extLst>
          </p:cNvPr>
          <p:cNvPicPr>
            <a:picLocks noChangeAspect="1"/>
          </p:cNvPicPr>
          <p:nvPr/>
        </p:nvPicPr>
        <p:blipFill>
          <a:blip r:embed="rId2"/>
          <a:srcRect l="36731" t="18517" r="10000" b="25000"/>
          <a:stretch>
            <a:fillRect/>
          </a:stretch>
        </p:blipFill>
        <p:spPr>
          <a:xfrm>
            <a:off x="5097797" y="1160932"/>
            <a:ext cx="2874600" cy="2286000"/>
          </a:xfrm>
          <a:prstGeom prst="rect">
            <a:avLst/>
          </a:prstGeom>
        </p:spPr>
      </p:pic>
      <p:pic>
        <p:nvPicPr>
          <p:cNvPr id="10" name="Picture 9" descr="IMG_3413.jpeg">
            <a:extLst>
              <a:ext uri="{FF2B5EF4-FFF2-40B4-BE49-F238E27FC236}">
                <a16:creationId xmlns:a16="http://schemas.microsoft.com/office/drawing/2014/main" id="{238DCE9E-1A56-38F8-2400-CEF7CD5832D8}"/>
              </a:ext>
            </a:extLst>
          </p:cNvPr>
          <p:cNvPicPr>
            <a:picLocks noChangeAspect="1"/>
          </p:cNvPicPr>
          <p:nvPr/>
        </p:nvPicPr>
        <p:blipFill>
          <a:blip r:embed="rId3"/>
          <a:srcRect l="26633" t="13014" r="22819" b="12176"/>
          <a:stretch>
            <a:fillRect/>
          </a:stretch>
        </p:blipFill>
        <p:spPr>
          <a:xfrm>
            <a:off x="1958133" y="1160932"/>
            <a:ext cx="1158464" cy="2286000"/>
          </a:xfrm>
          <a:prstGeom prst="rect">
            <a:avLst/>
          </a:prstGeom>
        </p:spPr>
      </p:pic>
      <p:pic>
        <p:nvPicPr>
          <p:cNvPr id="11" name="Picture 10" descr="IMG_3393.jpeg">
            <a:extLst>
              <a:ext uri="{FF2B5EF4-FFF2-40B4-BE49-F238E27FC236}">
                <a16:creationId xmlns:a16="http://schemas.microsoft.com/office/drawing/2014/main" id="{9D322EFE-D52C-5719-BE08-CCEC0F329966}"/>
              </a:ext>
            </a:extLst>
          </p:cNvPr>
          <p:cNvPicPr>
            <a:picLocks noChangeAspect="1"/>
          </p:cNvPicPr>
          <p:nvPr/>
        </p:nvPicPr>
        <p:blipFill>
          <a:blip r:embed="rId4"/>
          <a:srcRect l="26350" t="5663" r="37500" b="6625"/>
          <a:stretch>
            <a:fillRect/>
          </a:stretch>
        </p:blipFill>
        <p:spPr>
          <a:xfrm>
            <a:off x="658255" y="1160932"/>
            <a:ext cx="1256221" cy="2286000"/>
          </a:xfrm>
          <a:prstGeom prst="rect">
            <a:avLst/>
          </a:prstGeom>
        </p:spPr>
      </p:pic>
      <p:pic>
        <p:nvPicPr>
          <p:cNvPr id="12" name="Picture 11" descr="IMG_3965.jpeg">
            <a:extLst>
              <a:ext uri="{FF2B5EF4-FFF2-40B4-BE49-F238E27FC236}">
                <a16:creationId xmlns:a16="http://schemas.microsoft.com/office/drawing/2014/main" id="{89485C6A-D3A5-BC3A-7396-348AB8901D62}"/>
              </a:ext>
            </a:extLst>
          </p:cNvPr>
          <p:cNvPicPr>
            <a:picLocks noChangeAspect="1"/>
          </p:cNvPicPr>
          <p:nvPr/>
        </p:nvPicPr>
        <p:blipFill>
          <a:blip r:embed="rId5"/>
          <a:srcRect l="24375" r="15625"/>
          <a:stretch>
            <a:fillRect/>
          </a:stretch>
        </p:blipFill>
        <p:spPr>
          <a:xfrm>
            <a:off x="3192797" y="1160932"/>
            <a:ext cx="1828800" cy="2286000"/>
          </a:xfrm>
          <a:prstGeom prst="rect">
            <a:avLst/>
          </a:prstGeom>
        </p:spPr>
      </p:pic>
      <p:sp>
        <p:nvSpPr>
          <p:cNvPr id="13" name="TextBox 12">
            <a:extLst>
              <a:ext uri="{FF2B5EF4-FFF2-40B4-BE49-F238E27FC236}">
                <a16:creationId xmlns:a16="http://schemas.microsoft.com/office/drawing/2014/main" id="{ED785A9D-4FAE-FF34-541B-D146E49CBCBE}"/>
              </a:ext>
            </a:extLst>
          </p:cNvPr>
          <p:cNvSpPr txBox="1"/>
          <p:nvPr/>
        </p:nvSpPr>
        <p:spPr>
          <a:xfrm>
            <a:off x="3465237" y="3131932"/>
            <a:ext cx="241818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Shell-Yoke Assembly</a:t>
            </a:r>
          </a:p>
        </p:txBody>
      </p:sp>
      <p:pic>
        <p:nvPicPr>
          <p:cNvPr id="14" name="Picture 13" descr="IMG_5374.jpeg">
            <a:extLst>
              <a:ext uri="{FF2B5EF4-FFF2-40B4-BE49-F238E27FC236}">
                <a16:creationId xmlns:a16="http://schemas.microsoft.com/office/drawing/2014/main" id="{58707307-3EE6-6302-6D5A-B86C2528E6F6}"/>
              </a:ext>
            </a:extLst>
          </p:cNvPr>
          <p:cNvPicPr>
            <a:picLocks noChangeAspect="1"/>
          </p:cNvPicPr>
          <p:nvPr/>
        </p:nvPicPr>
        <p:blipFill>
          <a:blip r:embed="rId6"/>
          <a:srcRect l="8223" r="23109"/>
          <a:stretch>
            <a:fillRect/>
          </a:stretch>
        </p:blipFill>
        <p:spPr>
          <a:xfrm>
            <a:off x="1121919" y="4028683"/>
            <a:ext cx="2092990" cy="2286000"/>
          </a:xfrm>
          <a:prstGeom prst="rect">
            <a:avLst/>
          </a:prstGeom>
        </p:spPr>
      </p:pic>
      <p:sp>
        <p:nvSpPr>
          <p:cNvPr id="15" name="TextBox 14">
            <a:extLst>
              <a:ext uri="{FF2B5EF4-FFF2-40B4-BE49-F238E27FC236}">
                <a16:creationId xmlns:a16="http://schemas.microsoft.com/office/drawing/2014/main" id="{0E11FD8B-E42B-3BBC-1460-B9435B8BE86D}"/>
              </a:ext>
            </a:extLst>
          </p:cNvPr>
          <p:cNvSpPr txBox="1"/>
          <p:nvPr/>
        </p:nvSpPr>
        <p:spPr>
          <a:xfrm>
            <a:off x="1545704" y="5945351"/>
            <a:ext cx="1176415"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Coil Prep</a:t>
            </a:r>
          </a:p>
        </p:txBody>
      </p:sp>
      <p:pic>
        <p:nvPicPr>
          <p:cNvPr id="16" name="Picture 15" descr="IMG_1647.jpeg">
            <a:extLst>
              <a:ext uri="{FF2B5EF4-FFF2-40B4-BE49-F238E27FC236}">
                <a16:creationId xmlns:a16="http://schemas.microsoft.com/office/drawing/2014/main" id="{EBCDC876-9B4E-A347-90AC-D6A7013B00B1}"/>
              </a:ext>
            </a:extLst>
          </p:cNvPr>
          <p:cNvPicPr>
            <a:picLocks noChangeAspect="1"/>
          </p:cNvPicPr>
          <p:nvPr/>
        </p:nvPicPr>
        <p:blipFill>
          <a:blip r:embed="rId7"/>
          <a:srcRect l="18183" t="10493" r="16365"/>
          <a:stretch>
            <a:fillRect/>
          </a:stretch>
        </p:blipFill>
        <p:spPr>
          <a:xfrm>
            <a:off x="5364088" y="4034022"/>
            <a:ext cx="2228848" cy="2286000"/>
          </a:xfrm>
          <a:prstGeom prst="rect">
            <a:avLst/>
          </a:prstGeom>
        </p:spPr>
      </p:pic>
      <p:sp>
        <p:nvSpPr>
          <p:cNvPr id="17" name="TextBox 16">
            <a:extLst>
              <a:ext uri="{FF2B5EF4-FFF2-40B4-BE49-F238E27FC236}">
                <a16:creationId xmlns:a16="http://schemas.microsoft.com/office/drawing/2014/main" id="{9F6EB6A5-B7F0-692C-D743-9382204DD0E7}"/>
              </a:ext>
            </a:extLst>
          </p:cNvPr>
          <p:cNvSpPr txBox="1"/>
          <p:nvPr/>
        </p:nvSpPr>
        <p:spPr>
          <a:xfrm>
            <a:off x="5411712" y="5913085"/>
            <a:ext cx="210502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Radial Shim Prep</a:t>
            </a:r>
          </a:p>
        </p:txBody>
      </p:sp>
      <p:pic>
        <p:nvPicPr>
          <p:cNvPr id="18" name="Picture 17" descr="IMG_1629.jpeg">
            <a:extLst>
              <a:ext uri="{FF2B5EF4-FFF2-40B4-BE49-F238E27FC236}">
                <a16:creationId xmlns:a16="http://schemas.microsoft.com/office/drawing/2014/main" id="{B3049607-B75C-B60F-C9F7-23A23B52B6E2}"/>
              </a:ext>
            </a:extLst>
          </p:cNvPr>
          <p:cNvPicPr>
            <a:picLocks noChangeAspect="1"/>
          </p:cNvPicPr>
          <p:nvPr/>
        </p:nvPicPr>
        <p:blipFill>
          <a:blip r:embed="rId8"/>
          <a:srcRect l="10955" r="10292"/>
          <a:stretch>
            <a:fillRect/>
          </a:stretch>
        </p:blipFill>
        <p:spPr>
          <a:xfrm>
            <a:off x="3314770" y="4034022"/>
            <a:ext cx="1905302" cy="2286000"/>
          </a:xfrm>
          <a:prstGeom prst="rect">
            <a:avLst/>
          </a:prstGeom>
        </p:spPr>
      </p:pic>
      <p:sp>
        <p:nvSpPr>
          <p:cNvPr id="19" name="TextBox 18">
            <a:extLst>
              <a:ext uri="{FF2B5EF4-FFF2-40B4-BE49-F238E27FC236}">
                <a16:creationId xmlns:a16="http://schemas.microsoft.com/office/drawing/2014/main" id="{A714B491-05E8-BF9C-6434-46CD29577476}"/>
              </a:ext>
            </a:extLst>
          </p:cNvPr>
          <p:cNvSpPr txBox="1"/>
          <p:nvPr/>
        </p:nvSpPr>
        <p:spPr>
          <a:xfrm>
            <a:off x="3638694" y="5939664"/>
            <a:ext cx="1293225" cy="646331"/>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Fuji Paper Exposure</a:t>
            </a:r>
          </a:p>
        </p:txBody>
      </p:sp>
    </p:spTree>
    <p:extLst>
      <p:ext uri="{BB962C8B-B14F-4D97-AF65-F5344CB8AC3E}">
        <p14:creationId xmlns:p14="http://schemas.microsoft.com/office/powerpoint/2010/main" val="24800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1FF0-BC66-6940-C07D-D55F327EC5F6}"/>
              </a:ext>
            </a:extLst>
          </p:cNvPr>
          <p:cNvSpPr>
            <a:spLocks noGrp="1"/>
          </p:cNvSpPr>
          <p:nvPr>
            <p:ph type="title"/>
          </p:nvPr>
        </p:nvSpPr>
        <p:spPr/>
        <p:txBody>
          <a:bodyPr/>
          <a:lstStyle/>
          <a:p>
            <a:r>
              <a:rPr lang="en-US" dirty="0"/>
              <a:t>Magnet fabrication process – a pictorial view</a:t>
            </a:r>
          </a:p>
        </p:txBody>
      </p:sp>
      <p:sp>
        <p:nvSpPr>
          <p:cNvPr id="4" name="Slide Number Placeholder 3">
            <a:extLst>
              <a:ext uri="{FF2B5EF4-FFF2-40B4-BE49-F238E27FC236}">
                <a16:creationId xmlns:a16="http://schemas.microsoft.com/office/drawing/2014/main" id="{A70A6272-3A54-9251-0F87-DDCD6DDC30BD}"/>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633ADA56-9816-26B0-B4B7-36BD53ABB420}"/>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5" descr="XBD201707-00130-010.jpeg">
            <a:extLst>
              <a:ext uri="{FF2B5EF4-FFF2-40B4-BE49-F238E27FC236}">
                <a16:creationId xmlns:a16="http://schemas.microsoft.com/office/drawing/2014/main" id="{82E8296E-7FD5-C765-57F4-FCE0277FC202}"/>
              </a:ext>
            </a:extLst>
          </p:cNvPr>
          <p:cNvPicPr>
            <a:picLocks noChangeAspect="1"/>
          </p:cNvPicPr>
          <p:nvPr/>
        </p:nvPicPr>
        <p:blipFill>
          <a:blip r:embed="rId2"/>
          <a:stretch>
            <a:fillRect/>
          </a:stretch>
        </p:blipFill>
        <p:spPr>
          <a:xfrm>
            <a:off x="5508104" y="3816588"/>
            <a:ext cx="3418318" cy="2286000"/>
          </a:xfrm>
          <a:prstGeom prst="rect">
            <a:avLst/>
          </a:prstGeom>
        </p:spPr>
      </p:pic>
      <p:pic>
        <p:nvPicPr>
          <p:cNvPr id="7" name="Picture 6" descr="IMG_4414.jpeg">
            <a:extLst>
              <a:ext uri="{FF2B5EF4-FFF2-40B4-BE49-F238E27FC236}">
                <a16:creationId xmlns:a16="http://schemas.microsoft.com/office/drawing/2014/main" id="{CB412535-D612-C4BD-E6F1-E51E6D8C6F6F}"/>
              </a:ext>
            </a:extLst>
          </p:cNvPr>
          <p:cNvPicPr>
            <a:picLocks noChangeAspect="1"/>
          </p:cNvPicPr>
          <p:nvPr/>
        </p:nvPicPr>
        <p:blipFill>
          <a:blip r:embed="rId3"/>
          <a:srcRect l="25000" t="20833" r="22027" b="12500"/>
          <a:stretch>
            <a:fillRect/>
          </a:stretch>
        </p:blipFill>
        <p:spPr>
          <a:xfrm>
            <a:off x="2251808" y="978768"/>
            <a:ext cx="2421918" cy="2286000"/>
          </a:xfrm>
          <a:prstGeom prst="rect">
            <a:avLst/>
          </a:prstGeom>
        </p:spPr>
      </p:pic>
      <p:sp>
        <p:nvSpPr>
          <p:cNvPr id="8" name="TextBox 7">
            <a:extLst>
              <a:ext uri="{FF2B5EF4-FFF2-40B4-BE49-F238E27FC236}">
                <a16:creationId xmlns:a16="http://schemas.microsoft.com/office/drawing/2014/main" id="{ED66D758-8439-9B82-B252-ED0E9C970D26}"/>
              </a:ext>
            </a:extLst>
          </p:cNvPr>
          <p:cNvSpPr txBox="1"/>
          <p:nvPr/>
        </p:nvSpPr>
        <p:spPr>
          <a:xfrm>
            <a:off x="5870104" y="5733256"/>
            <a:ext cx="2664296"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Fully assembled magnet </a:t>
            </a:r>
          </a:p>
        </p:txBody>
      </p:sp>
      <p:pic>
        <p:nvPicPr>
          <p:cNvPr id="9" name="Picture 8" descr="IMG_1305.jpeg">
            <a:extLst>
              <a:ext uri="{FF2B5EF4-FFF2-40B4-BE49-F238E27FC236}">
                <a16:creationId xmlns:a16="http://schemas.microsoft.com/office/drawing/2014/main" id="{76FFA0E0-73B4-D7BF-D7E4-7013FFE75E43}"/>
              </a:ext>
            </a:extLst>
          </p:cNvPr>
          <p:cNvPicPr>
            <a:picLocks noChangeAspect="1"/>
          </p:cNvPicPr>
          <p:nvPr/>
        </p:nvPicPr>
        <p:blipFill>
          <a:blip r:embed="rId4"/>
          <a:srcRect l="13351" t="7621" r="10792" b="5249"/>
          <a:stretch>
            <a:fillRect/>
          </a:stretch>
        </p:blipFill>
        <p:spPr>
          <a:xfrm>
            <a:off x="482726" y="978768"/>
            <a:ext cx="1492673" cy="2286000"/>
          </a:xfrm>
          <a:prstGeom prst="rect">
            <a:avLst/>
          </a:prstGeom>
        </p:spPr>
      </p:pic>
      <p:sp>
        <p:nvSpPr>
          <p:cNvPr id="10" name="TextBox 9">
            <a:extLst>
              <a:ext uri="{FF2B5EF4-FFF2-40B4-BE49-F238E27FC236}">
                <a16:creationId xmlns:a16="http://schemas.microsoft.com/office/drawing/2014/main" id="{66523500-410F-E557-C98A-E5236EB40BE8}"/>
              </a:ext>
            </a:extLst>
          </p:cNvPr>
          <p:cNvSpPr txBox="1"/>
          <p:nvPr/>
        </p:nvSpPr>
        <p:spPr>
          <a:xfrm>
            <a:off x="1264942" y="2852936"/>
            <a:ext cx="2803002"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Final Coil pack assembly</a:t>
            </a:r>
          </a:p>
        </p:txBody>
      </p:sp>
      <p:pic>
        <p:nvPicPr>
          <p:cNvPr id="11" name="Picture 10" descr="Screenshot 2018-05-17 13.44.24.png">
            <a:extLst>
              <a:ext uri="{FF2B5EF4-FFF2-40B4-BE49-F238E27FC236}">
                <a16:creationId xmlns:a16="http://schemas.microsoft.com/office/drawing/2014/main" id="{85BCD13C-68F2-DFFF-5989-E41DEB31285F}"/>
              </a:ext>
            </a:extLst>
          </p:cNvPr>
          <p:cNvPicPr>
            <a:picLocks noChangeAspect="1"/>
          </p:cNvPicPr>
          <p:nvPr/>
        </p:nvPicPr>
        <p:blipFill>
          <a:blip r:embed="rId5"/>
          <a:srcRect t="24121" r="31901" b="5832"/>
          <a:stretch>
            <a:fillRect/>
          </a:stretch>
        </p:blipFill>
        <p:spPr>
          <a:xfrm>
            <a:off x="4978526" y="978768"/>
            <a:ext cx="3555874" cy="2286000"/>
          </a:xfrm>
          <a:prstGeom prst="rect">
            <a:avLst/>
          </a:prstGeom>
        </p:spPr>
      </p:pic>
      <p:pic>
        <p:nvPicPr>
          <p:cNvPr id="12" name="Picture 11" descr="IMG_6384.jpeg">
            <a:extLst>
              <a:ext uri="{FF2B5EF4-FFF2-40B4-BE49-F238E27FC236}">
                <a16:creationId xmlns:a16="http://schemas.microsoft.com/office/drawing/2014/main" id="{00A541AC-5647-89EB-AFD6-17021EC36B2B}"/>
              </a:ext>
            </a:extLst>
          </p:cNvPr>
          <p:cNvPicPr>
            <a:picLocks noChangeAspect="1"/>
          </p:cNvPicPr>
          <p:nvPr/>
        </p:nvPicPr>
        <p:blipFill>
          <a:blip r:embed="rId6"/>
          <a:srcRect l="9405" r="32500"/>
          <a:stretch>
            <a:fillRect/>
          </a:stretch>
        </p:blipFill>
        <p:spPr>
          <a:xfrm>
            <a:off x="134250" y="3816588"/>
            <a:ext cx="1770750" cy="2286000"/>
          </a:xfrm>
          <a:prstGeom prst="rect">
            <a:avLst/>
          </a:prstGeom>
        </p:spPr>
      </p:pic>
      <p:pic>
        <p:nvPicPr>
          <p:cNvPr id="13" name="Picture 12" descr="IMG_6497.jpeg">
            <a:extLst>
              <a:ext uri="{FF2B5EF4-FFF2-40B4-BE49-F238E27FC236}">
                <a16:creationId xmlns:a16="http://schemas.microsoft.com/office/drawing/2014/main" id="{D2610ED5-3609-5CBC-51B7-F0E85F4EA53F}"/>
              </a:ext>
            </a:extLst>
          </p:cNvPr>
          <p:cNvPicPr>
            <a:picLocks noChangeAspect="1"/>
          </p:cNvPicPr>
          <p:nvPr/>
        </p:nvPicPr>
        <p:blipFill>
          <a:blip r:embed="rId7"/>
          <a:srcRect l="29970" r="24092"/>
          <a:stretch>
            <a:fillRect/>
          </a:stretch>
        </p:blipFill>
        <p:spPr>
          <a:xfrm>
            <a:off x="2057400" y="3817651"/>
            <a:ext cx="1400175" cy="2286000"/>
          </a:xfrm>
          <a:prstGeom prst="rect">
            <a:avLst/>
          </a:prstGeom>
        </p:spPr>
      </p:pic>
      <p:pic>
        <p:nvPicPr>
          <p:cNvPr id="14" name="Picture 13" descr="IMG_6851.jpeg">
            <a:extLst>
              <a:ext uri="{FF2B5EF4-FFF2-40B4-BE49-F238E27FC236}">
                <a16:creationId xmlns:a16="http://schemas.microsoft.com/office/drawing/2014/main" id="{E02679A6-7836-6AB9-0F6F-5B047B6D7D68}"/>
              </a:ext>
            </a:extLst>
          </p:cNvPr>
          <p:cNvPicPr>
            <a:picLocks noChangeAspect="1"/>
          </p:cNvPicPr>
          <p:nvPr/>
        </p:nvPicPr>
        <p:blipFill>
          <a:blip r:embed="rId8"/>
          <a:srcRect l="22470" t="8214" r="25030" b="2279"/>
          <a:stretch>
            <a:fillRect/>
          </a:stretch>
        </p:blipFill>
        <p:spPr>
          <a:xfrm>
            <a:off x="3622408" y="3817651"/>
            <a:ext cx="1787792" cy="2286000"/>
          </a:xfrm>
          <a:prstGeom prst="rect">
            <a:avLst/>
          </a:prstGeom>
        </p:spPr>
      </p:pic>
      <p:sp>
        <p:nvSpPr>
          <p:cNvPr id="15" name="TextBox 14">
            <a:extLst>
              <a:ext uri="{FF2B5EF4-FFF2-40B4-BE49-F238E27FC236}">
                <a16:creationId xmlns:a16="http://schemas.microsoft.com/office/drawing/2014/main" id="{139D2B36-53CA-7085-E920-1B3EE7A1C10F}"/>
              </a:ext>
            </a:extLst>
          </p:cNvPr>
          <p:cNvSpPr txBox="1"/>
          <p:nvPr/>
        </p:nvSpPr>
        <p:spPr>
          <a:xfrm>
            <a:off x="5816726" y="2852936"/>
            <a:ext cx="205740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err="1"/>
              <a:t>Coilpack</a:t>
            </a:r>
            <a:r>
              <a:rPr lang="en-US" dirty="0"/>
              <a:t> Insertion</a:t>
            </a:r>
          </a:p>
        </p:txBody>
      </p:sp>
      <p:sp>
        <p:nvSpPr>
          <p:cNvPr id="16" name="TextBox 15">
            <a:extLst>
              <a:ext uri="{FF2B5EF4-FFF2-40B4-BE49-F238E27FC236}">
                <a16:creationId xmlns:a16="http://schemas.microsoft.com/office/drawing/2014/main" id="{32ABCF83-D5DF-5C0A-3BA8-804A942DEC60}"/>
              </a:ext>
            </a:extLst>
          </p:cNvPr>
          <p:cNvSpPr txBox="1"/>
          <p:nvPr/>
        </p:nvSpPr>
        <p:spPr>
          <a:xfrm>
            <a:off x="286650" y="5734319"/>
            <a:ext cx="146595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Preloading</a:t>
            </a:r>
          </a:p>
        </p:txBody>
      </p:sp>
      <p:sp>
        <p:nvSpPr>
          <p:cNvPr id="17" name="TextBox 16">
            <a:extLst>
              <a:ext uri="{FF2B5EF4-FFF2-40B4-BE49-F238E27FC236}">
                <a16:creationId xmlns:a16="http://schemas.microsoft.com/office/drawing/2014/main" id="{4D79A352-5C1C-1490-ADD4-13BC0A82C977}"/>
              </a:ext>
            </a:extLst>
          </p:cNvPr>
          <p:cNvSpPr txBox="1"/>
          <p:nvPr/>
        </p:nvSpPr>
        <p:spPr>
          <a:xfrm>
            <a:off x="2057400" y="5715000"/>
            <a:ext cx="329745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Splicing and </a:t>
            </a:r>
            <a:r>
              <a:rPr lang="en-US" dirty="0" err="1"/>
              <a:t>Connectorization</a:t>
            </a:r>
            <a:endParaRPr lang="en-US" dirty="0"/>
          </a:p>
        </p:txBody>
      </p:sp>
    </p:spTree>
    <p:extLst>
      <p:ext uri="{BB962C8B-B14F-4D97-AF65-F5344CB8AC3E}">
        <p14:creationId xmlns:p14="http://schemas.microsoft.com/office/powerpoint/2010/main" val="22277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07C4-AA61-BFBC-1BE7-0CFF7068A09B}"/>
              </a:ext>
            </a:extLst>
          </p:cNvPr>
          <p:cNvSpPr>
            <a:spLocks noGrp="1"/>
          </p:cNvSpPr>
          <p:nvPr>
            <p:ph type="title"/>
          </p:nvPr>
        </p:nvSpPr>
        <p:spPr/>
        <p:txBody>
          <a:bodyPr/>
          <a:lstStyle/>
          <a:p>
            <a:r>
              <a:rPr lang="en-US" dirty="0"/>
              <a:t>Examples of issues and resolutions</a:t>
            </a:r>
          </a:p>
        </p:txBody>
      </p:sp>
      <p:sp>
        <p:nvSpPr>
          <p:cNvPr id="3" name="Content Placeholder 2">
            <a:extLst>
              <a:ext uri="{FF2B5EF4-FFF2-40B4-BE49-F238E27FC236}">
                <a16:creationId xmlns:a16="http://schemas.microsoft.com/office/drawing/2014/main" id="{2CCE704D-1462-9378-3C22-9126EEA35C72}"/>
              </a:ext>
            </a:extLst>
          </p:cNvPr>
          <p:cNvSpPr>
            <a:spLocks noGrp="1"/>
          </p:cNvSpPr>
          <p:nvPr>
            <p:ph idx="1"/>
          </p:nvPr>
        </p:nvSpPr>
        <p:spPr>
          <a:xfrm>
            <a:off x="612000" y="1219201"/>
            <a:ext cx="8074800" cy="2209800"/>
          </a:xfrm>
        </p:spPr>
        <p:txBody>
          <a:bodyPr>
            <a:normAutofit fontScale="92500"/>
          </a:bodyPr>
          <a:lstStyle/>
          <a:p>
            <a:r>
              <a:rPr lang="en-US" dirty="0"/>
              <a:t>Cooling hole bore clearance – ECN-0233</a:t>
            </a:r>
          </a:p>
          <a:p>
            <a:r>
              <a:rPr lang="en-US" dirty="0"/>
              <a:t>GPI fold issue in MQXFA09 – NCR-0313 (critical)</a:t>
            </a:r>
          </a:p>
          <a:p>
            <a:r>
              <a:rPr lang="en-US" dirty="0"/>
              <a:t>Fiberoptics installed (upper coils only) – DCR-4190</a:t>
            </a:r>
          </a:p>
          <a:p>
            <a:r>
              <a:rPr lang="en-US" dirty="0"/>
              <a:t>Increase in pole-key gaps – DCR-4304</a:t>
            </a:r>
          </a:p>
          <a:p>
            <a:pPr lvl="1"/>
            <a:endParaRPr lang="en-US" dirty="0"/>
          </a:p>
          <a:p>
            <a:endParaRPr lang="en-US" dirty="0"/>
          </a:p>
        </p:txBody>
      </p:sp>
      <p:sp>
        <p:nvSpPr>
          <p:cNvPr id="4" name="Slide Number Placeholder 3">
            <a:extLst>
              <a:ext uri="{FF2B5EF4-FFF2-40B4-BE49-F238E27FC236}">
                <a16:creationId xmlns:a16="http://schemas.microsoft.com/office/drawing/2014/main" id="{37C42262-0528-0AE3-9D38-B3AC84E846B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EE9C37D-86DC-995F-DB70-81CE4C97D7F5}"/>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5">
            <a:extLst>
              <a:ext uri="{FF2B5EF4-FFF2-40B4-BE49-F238E27FC236}">
                <a16:creationId xmlns:a16="http://schemas.microsoft.com/office/drawing/2014/main" id="{00C0ED7F-3772-3F0D-46F4-E2123CE51658}"/>
              </a:ext>
            </a:extLst>
          </p:cNvPr>
          <p:cNvPicPr>
            <a:picLocks noChangeAspect="1"/>
          </p:cNvPicPr>
          <p:nvPr/>
        </p:nvPicPr>
        <p:blipFill rotWithShape="1">
          <a:blip r:embed="rId2"/>
          <a:srcRect t="22860" b="18645"/>
          <a:stretch/>
        </p:blipFill>
        <p:spPr>
          <a:xfrm>
            <a:off x="2195736" y="3613150"/>
            <a:ext cx="3517170" cy="2743200"/>
          </a:xfrm>
          <a:prstGeom prst="rect">
            <a:avLst/>
          </a:prstGeom>
        </p:spPr>
      </p:pic>
      <p:cxnSp>
        <p:nvCxnSpPr>
          <p:cNvPr id="7" name="Straight Arrow Connector 6">
            <a:extLst>
              <a:ext uri="{FF2B5EF4-FFF2-40B4-BE49-F238E27FC236}">
                <a16:creationId xmlns:a16="http://schemas.microsoft.com/office/drawing/2014/main" id="{B75DE0D1-4610-F593-FC5E-415354B23883}"/>
              </a:ext>
            </a:extLst>
          </p:cNvPr>
          <p:cNvCxnSpPr>
            <a:cxnSpLocks/>
          </p:cNvCxnSpPr>
          <p:nvPr/>
        </p:nvCxnSpPr>
        <p:spPr>
          <a:xfrm flipH="1">
            <a:off x="3777277" y="4049018"/>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EF3E3B-3CBF-B7C6-93A5-CC5B92789022}"/>
              </a:ext>
            </a:extLst>
          </p:cNvPr>
          <p:cNvSpPr/>
          <p:nvPr/>
        </p:nvSpPr>
        <p:spPr>
          <a:xfrm rot="200441">
            <a:off x="2620799" y="4482182"/>
            <a:ext cx="2198690" cy="3082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EEA79EF-9D51-84F5-FD07-F55C5C705F4F}"/>
              </a:ext>
            </a:extLst>
          </p:cNvPr>
          <p:cNvCxnSpPr>
            <a:cxnSpLocks/>
          </p:cNvCxnSpPr>
          <p:nvPr/>
        </p:nvCxnSpPr>
        <p:spPr>
          <a:xfrm flipH="1">
            <a:off x="3113706" y="4032391"/>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9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32" y="141650"/>
            <a:ext cx="8198168" cy="720000"/>
          </a:xfrm>
        </p:spPr>
        <p:txBody>
          <a:bodyPr/>
          <a:lstStyle/>
          <a:p>
            <a:r>
              <a:rPr lang="en-US" dirty="0"/>
              <a:t>WBS 302.2.07: COVID Impacts and COVID BCRs</a:t>
            </a:r>
            <a:endParaRPr lang="en-US" i="1" dirty="0"/>
          </a:p>
        </p:txBody>
      </p:sp>
      <p:sp>
        <p:nvSpPr>
          <p:cNvPr id="3" name="Content Placeholder 2"/>
          <p:cNvSpPr>
            <a:spLocks noGrp="1"/>
          </p:cNvSpPr>
          <p:nvPr>
            <p:ph idx="1"/>
          </p:nvPr>
        </p:nvSpPr>
        <p:spPr>
          <a:xfrm>
            <a:off x="333832" y="1119931"/>
            <a:ext cx="8712968" cy="4757341"/>
          </a:xfrm>
        </p:spPr>
        <p:txBody>
          <a:bodyPr>
            <a:normAutofit/>
          </a:bodyPr>
          <a:lstStyle/>
          <a:p>
            <a:r>
              <a:rPr lang="en-US" dirty="0"/>
              <a:t>Major impact to magnet Structures: </a:t>
            </a:r>
          </a:p>
          <a:p>
            <a:pPr lvl="1"/>
            <a:r>
              <a:rPr lang="en-US" dirty="0"/>
              <a:t>US-HiLumi-doc-4319: evaluated at $1,122,104</a:t>
            </a:r>
          </a:p>
          <a:p>
            <a:pPr lvl="1"/>
            <a:r>
              <a:rPr lang="en-US" dirty="0"/>
              <a:t>Relevant BCRs:</a:t>
            </a:r>
          </a:p>
          <a:p>
            <a:pPr lvl="2"/>
            <a:r>
              <a:rPr lang="en-US" dirty="0"/>
              <a:t>HL-LHC AUP_0248 “Magnet MQXFA07 Rework” (~67% due to COVID)</a:t>
            </a:r>
          </a:p>
          <a:p>
            <a:pPr lvl="2"/>
            <a:r>
              <a:rPr lang="en-US" dirty="0"/>
              <a:t>HL-LHC AUP_0265 “Magnet Assembly and Vertical Testing Schedule Revisions” (~67% due to COVID)</a:t>
            </a:r>
          </a:p>
          <a:p>
            <a:pPr lvl="2"/>
            <a:r>
              <a:rPr lang="en-US" dirty="0"/>
              <a:t>EAC-MA-15 “Additional magnet disassembly and reassembly”</a:t>
            </a:r>
          </a:p>
          <a:p>
            <a:pPr lvl="2"/>
            <a:r>
              <a:rPr lang="en-US" dirty="0"/>
              <a:t>EAC-MA-16 “Additional magnet vertical test after 07/08”</a:t>
            </a:r>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14</a:t>
            </a:fld>
            <a:endParaRPr lang="fr-FR"/>
          </a:p>
        </p:txBody>
      </p:sp>
      <p:sp>
        <p:nvSpPr>
          <p:cNvPr id="11" name="Footer Placeholder 4">
            <a:extLst>
              <a:ext uri="{FF2B5EF4-FFF2-40B4-BE49-F238E27FC236}">
                <a16:creationId xmlns:a16="http://schemas.microsoft.com/office/drawing/2014/main" id="{6AB16924-C207-374D-AE5F-D98053CC9A3E}"/>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5" name="TextBox 4">
            <a:extLst>
              <a:ext uri="{FF2B5EF4-FFF2-40B4-BE49-F238E27FC236}">
                <a16:creationId xmlns:a16="http://schemas.microsoft.com/office/drawing/2014/main" id="{43956912-BA56-6DDE-377B-D96DE286AB2A}"/>
              </a:ext>
            </a:extLst>
          </p:cNvPr>
          <p:cNvSpPr txBox="1"/>
          <p:nvPr/>
        </p:nvSpPr>
        <p:spPr>
          <a:xfrm>
            <a:off x="7789440" y="0"/>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185423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32" y="141650"/>
            <a:ext cx="8198168" cy="720000"/>
          </a:xfrm>
        </p:spPr>
        <p:txBody>
          <a:bodyPr/>
          <a:lstStyle/>
          <a:p>
            <a:r>
              <a:rPr lang="en-US" dirty="0"/>
              <a:t>WBS 302.2.07: COVID Impacts and COVID BCRs</a:t>
            </a:r>
            <a:endParaRPr lang="en-US" i="1" dirty="0"/>
          </a:p>
        </p:txBody>
      </p:sp>
      <p:sp>
        <p:nvSpPr>
          <p:cNvPr id="3" name="Content Placeholder 2"/>
          <p:cNvSpPr>
            <a:spLocks noGrp="1"/>
          </p:cNvSpPr>
          <p:nvPr>
            <p:ph idx="1"/>
          </p:nvPr>
        </p:nvSpPr>
        <p:spPr>
          <a:xfrm>
            <a:off x="333832" y="1119931"/>
            <a:ext cx="8712968" cy="4757341"/>
          </a:xfrm>
        </p:spPr>
        <p:txBody>
          <a:bodyPr>
            <a:normAutofit fontScale="85000" lnSpcReduction="10000"/>
          </a:bodyPr>
          <a:lstStyle/>
          <a:p>
            <a:r>
              <a:rPr lang="en-US" dirty="0"/>
              <a:t>Major impact to magnet Structures: </a:t>
            </a:r>
          </a:p>
          <a:p>
            <a:pPr lvl="1"/>
            <a:r>
              <a:rPr lang="en-US" dirty="0"/>
              <a:t>Lockdown March 17- June 1 – no hands-on technical labor</a:t>
            </a:r>
          </a:p>
          <a:p>
            <a:pPr lvl="1"/>
            <a:r>
              <a:rPr lang="en-US" dirty="0"/>
              <a:t>AUP deemed high-priority project upon restricted resumption of work</a:t>
            </a:r>
          </a:p>
          <a:p>
            <a:pPr lvl="2"/>
            <a:r>
              <a:rPr lang="en-US" dirty="0"/>
              <a:t>First estimates of efficiency: ~75% </a:t>
            </a:r>
          </a:p>
          <a:p>
            <a:pPr lvl="3"/>
            <a:r>
              <a:rPr lang="en-US" dirty="0"/>
              <a:t>driven primarily by slow-downs associated with training issues</a:t>
            </a:r>
          </a:p>
          <a:p>
            <a:pPr lvl="3"/>
            <a:r>
              <a:rPr lang="en-US" dirty="0"/>
              <a:t>Potential for issues related to PPE and restrictions for certain operations </a:t>
            </a:r>
          </a:p>
          <a:p>
            <a:pPr lvl="2"/>
            <a:r>
              <a:rPr lang="en-US" dirty="0"/>
              <a:t>Updated to 87.5% once some experience developed in restricted work mode</a:t>
            </a:r>
          </a:p>
          <a:p>
            <a:pPr lvl="1"/>
            <a:r>
              <a:rPr lang="en-US" dirty="0"/>
              <a:t>Social distancing requirements made us modify some procedures</a:t>
            </a:r>
          </a:p>
          <a:p>
            <a:pPr lvl="2"/>
            <a:r>
              <a:rPr lang="en-US" dirty="0"/>
              <a:t>#1: change in bolting procedure for increasing tech distance</a:t>
            </a:r>
          </a:p>
          <a:p>
            <a:pPr lvl="2"/>
            <a:r>
              <a:rPr lang="en-US" dirty="0"/>
              <a:t>#2: the technician who had been leading the coil-pack assembly operations up to magnet MQXFA05 was removed from that task (starting from MQXFA06) because not vaccinated.</a:t>
            </a:r>
          </a:p>
          <a:p>
            <a:pPr lvl="1"/>
            <a:r>
              <a:rPr lang="en-US" dirty="0"/>
              <a:t>Activities largely back to normal now, but lab guidance on COVID distancing and safety protocols remain linked to rate metrics =&gt; impacts some techs. </a:t>
            </a:r>
          </a:p>
          <a:p>
            <a:pPr lvl="2"/>
            <a:r>
              <a:rPr lang="en-US" dirty="0"/>
              <a:t>Our processes are no longer impacted by design</a:t>
            </a:r>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15</a:t>
            </a:fld>
            <a:endParaRPr lang="fr-FR"/>
          </a:p>
        </p:txBody>
      </p:sp>
      <p:sp>
        <p:nvSpPr>
          <p:cNvPr id="11" name="Footer Placeholder 4">
            <a:extLst>
              <a:ext uri="{FF2B5EF4-FFF2-40B4-BE49-F238E27FC236}">
                <a16:creationId xmlns:a16="http://schemas.microsoft.com/office/drawing/2014/main" id="{6AB16924-C207-374D-AE5F-D98053CC9A3E}"/>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7" name="TextBox 6">
            <a:extLst>
              <a:ext uri="{FF2B5EF4-FFF2-40B4-BE49-F238E27FC236}">
                <a16:creationId xmlns:a16="http://schemas.microsoft.com/office/drawing/2014/main" id="{5E704982-6AF8-7AE2-87DD-C20931F16478}"/>
              </a:ext>
            </a:extLst>
          </p:cNvPr>
          <p:cNvSpPr txBox="1"/>
          <p:nvPr/>
        </p:nvSpPr>
        <p:spPr>
          <a:xfrm>
            <a:off x="7812360" y="-36676"/>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299024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499-23A2-1F9A-F531-2702502095E6}"/>
              </a:ext>
            </a:extLst>
          </p:cNvPr>
          <p:cNvSpPr>
            <a:spLocks noGrp="1"/>
          </p:cNvSpPr>
          <p:nvPr>
            <p:ph type="title"/>
          </p:nvPr>
        </p:nvSpPr>
        <p:spPr>
          <a:xfrm>
            <a:off x="612000" y="180000"/>
            <a:ext cx="8352488" cy="720000"/>
          </a:xfrm>
        </p:spPr>
        <p:txBody>
          <a:bodyPr/>
          <a:lstStyle/>
          <a:p>
            <a:r>
              <a:rPr lang="en-US" dirty="0"/>
              <a:t>Lesson’s learned resulted in improved process of assembly, demonstrated with MQXFA10</a:t>
            </a:r>
          </a:p>
        </p:txBody>
      </p:sp>
      <p:sp>
        <p:nvSpPr>
          <p:cNvPr id="4" name="Slide Number Placeholder 3">
            <a:extLst>
              <a:ext uri="{FF2B5EF4-FFF2-40B4-BE49-F238E27FC236}">
                <a16:creationId xmlns:a16="http://schemas.microsoft.com/office/drawing/2014/main" id="{BE144036-12BF-9A9C-645F-F9CDD4515799}"/>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5" name="Footer Placeholder 4">
            <a:extLst>
              <a:ext uri="{FF2B5EF4-FFF2-40B4-BE49-F238E27FC236}">
                <a16:creationId xmlns:a16="http://schemas.microsoft.com/office/drawing/2014/main" id="{EF4682EC-6779-F7C0-3993-24FA436F1AA4}"/>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5">
            <a:extLst>
              <a:ext uri="{FF2B5EF4-FFF2-40B4-BE49-F238E27FC236}">
                <a16:creationId xmlns:a16="http://schemas.microsoft.com/office/drawing/2014/main" id="{BD3BDC52-457D-FBC8-9592-E52C0436285D}"/>
              </a:ext>
            </a:extLst>
          </p:cNvPr>
          <p:cNvPicPr>
            <a:picLocks noChangeAspect="1"/>
          </p:cNvPicPr>
          <p:nvPr/>
        </p:nvPicPr>
        <p:blipFill>
          <a:blip r:embed="rId2"/>
          <a:stretch>
            <a:fillRect/>
          </a:stretch>
        </p:blipFill>
        <p:spPr>
          <a:xfrm>
            <a:off x="251520" y="1055042"/>
            <a:ext cx="4536504" cy="2939501"/>
          </a:xfrm>
          <a:prstGeom prst="rect">
            <a:avLst/>
          </a:prstGeom>
        </p:spPr>
      </p:pic>
      <p:pic>
        <p:nvPicPr>
          <p:cNvPr id="15" name="Picture 14">
            <a:extLst>
              <a:ext uri="{FF2B5EF4-FFF2-40B4-BE49-F238E27FC236}">
                <a16:creationId xmlns:a16="http://schemas.microsoft.com/office/drawing/2014/main" id="{01A235C5-A8F9-8859-3FDE-338FA9CEF47C}"/>
              </a:ext>
            </a:extLst>
          </p:cNvPr>
          <p:cNvPicPr>
            <a:picLocks noChangeAspect="1"/>
          </p:cNvPicPr>
          <p:nvPr/>
        </p:nvPicPr>
        <p:blipFill>
          <a:blip r:embed="rId3"/>
          <a:stretch>
            <a:fillRect/>
          </a:stretch>
        </p:blipFill>
        <p:spPr>
          <a:xfrm>
            <a:off x="6013920" y="1050954"/>
            <a:ext cx="3244121" cy="2869799"/>
          </a:xfrm>
          <a:prstGeom prst="rect">
            <a:avLst/>
          </a:prstGeom>
        </p:spPr>
      </p:pic>
      <p:pic>
        <p:nvPicPr>
          <p:cNvPr id="17" name="Picture 16">
            <a:extLst>
              <a:ext uri="{FF2B5EF4-FFF2-40B4-BE49-F238E27FC236}">
                <a16:creationId xmlns:a16="http://schemas.microsoft.com/office/drawing/2014/main" id="{2FF6E22D-9510-B6E4-4659-6FC6B6505E15}"/>
              </a:ext>
            </a:extLst>
          </p:cNvPr>
          <p:cNvPicPr>
            <a:picLocks noChangeAspect="1"/>
          </p:cNvPicPr>
          <p:nvPr/>
        </p:nvPicPr>
        <p:blipFill>
          <a:blip r:embed="rId4"/>
          <a:stretch>
            <a:fillRect/>
          </a:stretch>
        </p:blipFill>
        <p:spPr>
          <a:xfrm>
            <a:off x="107504" y="4005064"/>
            <a:ext cx="6264696" cy="2270952"/>
          </a:xfrm>
          <a:prstGeom prst="rect">
            <a:avLst/>
          </a:prstGeom>
          <a:ln w="25400">
            <a:solidFill>
              <a:schemeClr val="accent1">
                <a:shade val="95000"/>
                <a:satMod val="105000"/>
              </a:schemeClr>
            </a:solidFill>
          </a:ln>
        </p:spPr>
      </p:pic>
      <p:sp>
        <p:nvSpPr>
          <p:cNvPr id="18" name="TextBox 17">
            <a:extLst>
              <a:ext uri="{FF2B5EF4-FFF2-40B4-BE49-F238E27FC236}">
                <a16:creationId xmlns:a16="http://schemas.microsoft.com/office/drawing/2014/main" id="{54E8D3CA-0178-EA10-DDAC-59852292849B}"/>
              </a:ext>
            </a:extLst>
          </p:cNvPr>
          <p:cNvSpPr txBox="1"/>
          <p:nvPr/>
        </p:nvSpPr>
        <p:spPr>
          <a:xfrm>
            <a:off x="3586851" y="1057988"/>
            <a:ext cx="2335859" cy="584775"/>
          </a:xfrm>
          <a:prstGeom prst="rect">
            <a:avLst/>
          </a:prstGeom>
          <a:noFill/>
          <a:ln>
            <a:solidFill>
              <a:srgbClr val="C00000"/>
            </a:solidFill>
          </a:ln>
        </p:spPr>
        <p:txBody>
          <a:bodyPr wrap="square" rtlCol="0">
            <a:spAutoFit/>
          </a:bodyPr>
          <a:lstStyle/>
          <a:p>
            <a:pPr algn="ctr"/>
            <a:r>
              <a:rPr lang="en-US" sz="1600" dirty="0"/>
              <a:t>Identified during MQXFA07 disassembly</a:t>
            </a:r>
          </a:p>
        </p:txBody>
      </p:sp>
      <p:sp>
        <p:nvSpPr>
          <p:cNvPr id="20" name="TextBox 19">
            <a:extLst>
              <a:ext uri="{FF2B5EF4-FFF2-40B4-BE49-F238E27FC236}">
                <a16:creationId xmlns:a16="http://schemas.microsoft.com/office/drawing/2014/main" id="{40E8BABA-D802-AE4C-C4BF-75FB635C99CD}"/>
              </a:ext>
            </a:extLst>
          </p:cNvPr>
          <p:cNvSpPr txBox="1"/>
          <p:nvPr/>
        </p:nvSpPr>
        <p:spPr>
          <a:xfrm>
            <a:off x="6537521" y="4329718"/>
            <a:ext cx="2520591" cy="1477328"/>
          </a:xfrm>
          <a:prstGeom prst="rect">
            <a:avLst/>
          </a:prstGeom>
          <a:solidFill>
            <a:schemeClr val="accent1">
              <a:lumMod val="20000"/>
              <a:lumOff val="80000"/>
            </a:schemeClr>
          </a:solidFill>
        </p:spPr>
        <p:txBody>
          <a:bodyPr wrap="square">
            <a:spAutoFit/>
          </a:bodyPr>
          <a:lstStyle/>
          <a:p>
            <a:r>
              <a:rPr lang="en-US" b="0" i="0" u="none" strike="noStrike" dirty="0">
                <a:effectLst/>
                <a:latin typeface="Helvetica" pitchFamily="2" charset="0"/>
              </a:rPr>
              <a:t> </a:t>
            </a:r>
            <a:r>
              <a:rPr lang="en-US" b="1" i="0" u="none" strike="noStrike" dirty="0">
                <a:effectLst/>
                <a:latin typeface="Helvetica" pitchFamily="2" charset="0"/>
              </a:rPr>
              <a:t>Lessons learned </a:t>
            </a:r>
            <a:r>
              <a:rPr lang="en-US" b="0" i="0" u="none" strike="noStrike" dirty="0">
                <a:effectLst/>
                <a:latin typeface="Helvetica" pitchFamily="2" charset="0"/>
              </a:rPr>
              <a:t>and </a:t>
            </a:r>
            <a:r>
              <a:rPr lang="en-US" b="1" i="0" u="none" strike="noStrike" dirty="0">
                <a:effectLst/>
                <a:latin typeface="Helvetica" pitchFamily="2" charset="0"/>
              </a:rPr>
              <a:t>preventive actions </a:t>
            </a:r>
            <a:r>
              <a:rPr lang="en-US" b="0" i="0" u="none" strike="noStrike" dirty="0">
                <a:effectLst/>
                <a:latin typeface="Helvetica" pitchFamily="2" charset="0"/>
              </a:rPr>
              <a:t>are being implemented on all magnets going forward</a:t>
            </a:r>
            <a:endParaRPr lang="en-US" dirty="0"/>
          </a:p>
        </p:txBody>
      </p:sp>
    </p:spTree>
    <p:extLst>
      <p:ext uri="{BB962C8B-B14F-4D97-AF65-F5344CB8AC3E}">
        <p14:creationId xmlns:p14="http://schemas.microsoft.com/office/powerpoint/2010/main" val="129646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302.2.07: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107504" y="3560414"/>
            <a:ext cx="4320480" cy="1221171"/>
          </a:xfrm>
        </p:spPr>
        <p:txBody>
          <a:bodyPr>
            <a:normAutofit fontScale="62500" lnSpcReduction="20000"/>
          </a:bodyPr>
          <a:lstStyle/>
          <a:p>
            <a:r>
              <a:rPr lang="en-US" dirty="0"/>
              <a:t>Remaining procurements may include:</a:t>
            </a:r>
          </a:p>
          <a:p>
            <a:pPr lvl="1"/>
            <a:r>
              <a:rPr lang="en-US" dirty="0"/>
              <a:t>Magnetic shims, and other consumables</a:t>
            </a:r>
          </a:p>
          <a:p>
            <a:pPr lvl="1"/>
            <a:endParaRPr lang="en-US" dirty="0"/>
          </a:p>
          <a:p>
            <a:r>
              <a:rPr lang="en-US" dirty="0"/>
              <a:t>Additional exposure to inflation is minimal for Structures</a:t>
            </a:r>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9" name="Picture 8">
            <a:extLst>
              <a:ext uri="{FF2B5EF4-FFF2-40B4-BE49-F238E27FC236}">
                <a16:creationId xmlns:a16="http://schemas.microsoft.com/office/drawing/2014/main" id="{39260BE9-8BE3-1DC0-D2DC-E522C6F6486E}"/>
              </a:ext>
            </a:extLst>
          </p:cNvPr>
          <p:cNvPicPr>
            <a:picLocks noChangeAspect="1"/>
          </p:cNvPicPr>
          <p:nvPr/>
        </p:nvPicPr>
        <p:blipFill>
          <a:blip r:embed="rId2"/>
          <a:stretch>
            <a:fillRect/>
          </a:stretch>
        </p:blipFill>
        <p:spPr>
          <a:xfrm>
            <a:off x="1041770" y="898467"/>
            <a:ext cx="3721100" cy="2032000"/>
          </a:xfrm>
          <a:prstGeom prst="rect">
            <a:avLst/>
          </a:prstGeom>
        </p:spPr>
      </p:pic>
      <p:sp>
        <p:nvSpPr>
          <p:cNvPr id="13" name="Content Placeholder 2">
            <a:extLst>
              <a:ext uri="{FF2B5EF4-FFF2-40B4-BE49-F238E27FC236}">
                <a16:creationId xmlns:a16="http://schemas.microsoft.com/office/drawing/2014/main" id="{3DA80041-814C-641C-E79C-76E276B35450}"/>
              </a:ext>
            </a:extLst>
          </p:cNvPr>
          <p:cNvSpPr txBox="1">
            <a:spLocks/>
          </p:cNvSpPr>
          <p:nvPr/>
        </p:nvSpPr>
        <p:spPr>
          <a:xfrm>
            <a:off x="4932040" y="965094"/>
            <a:ext cx="4114760" cy="1887841"/>
          </a:xfrm>
          <a:prstGeom prst="rect">
            <a:avLst/>
          </a:prstGeom>
        </p:spPr>
        <p:txBody>
          <a:bodyPr vert="horz" lIns="0" tIns="0" rIns="0" bIns="0" rtlCol="0">
            <a:normAutofit fontScale="6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All major components have been ordered</a:t>
            </a:r>
          </a:p>
          <a:p>
            <a:pPr lvl="1"/>
            <a:r>
              <a:rPr lang="en-US" dirty="0"/>
              <a:t>”Master Agreements” proved valuable</a:t>
            </a:r>
          </a:p>
          <a:p>
            <a:pPr lvl="2"/>
            <a:r>
              <a:rPr lang="en-US" dirty="0"/>
              <a:t>Enabled timely PO placements</a:t>
            </a:r>
          </a:p>
          <a:p>
            <a:pPr lvl="2"/>
            <a:r>
              <a:rPr lang="en-US" dirty="0"/>
              <a:t>Likely avoided additional costs due to inflation</a:t>
            </a:r>
          </a:p>
          <a:p>
            <a:r>
              <a:rPr lang="en-US" dirty="0"/>
              <a:t>Majority have been received and are in-use or in storage</a:t>
            </a:r>
          </a:p>
          <a:p>
            <a:endParaRPr lang="en-US" dirty="0"/>
          </a:p>
        </p:txBody>
      </p:sp>
      <p:pic>
        <p:nvPicPr>
          <p:cNvPr id="14" name="Picture 13" descr="Figure 1.jpg">
            <a:extLst>
              <a:ext uri="{FF2B5EF4-FFF2-40B4-BE49-F238E27FC236}">
                <a16:creationId xmlns:a16="http://schemas.microsoft.com/office/drawing/2014/main" id="{E73E6DCC-9F47-A2B4-1500-8B73E61A7ECD}"/>
              </a:ext>
            </a:extLst>
          </p:cNvPr>
          <p:cNvPicPr>
            <a:picLocks noChangeAspect="1"/>
          </p:cNvPicPr>
          <p:nvPr/>
        </p:nvPicPr>
        <p:blipFill>
          <a:blip r:embed="rId3"/>
          <a:stretch>
            <a:fillRect/>
          </a:stretch>
        </p:blipFill>
        <p:spPr>
          <a:xfrm>
            <a:off x="4572000" y="3003620"/>
            <a:ext cx="4199384" cy="2799590"/>
          </a:xfrm>
          <a:prstGeom prst="rect">
            <a:avLst/>
          </a:prstGeom>
        </p:spPr>
      </p:pic>
      <p:sp>
        <p:nvSpPr>
          <p:cNvPr id="16" name="Rounded Rectangle 15">
            <a:extLst>
              <a:ext uri="{FF2B5EF4-FFF2-40B4-BE49-F238E27FC236}">
                <a16:creationId xmlns:a16="http://schemas.microsoft.com/office/drawing/2014/main" id="{043C01C7-F89E-5B01-6E86-09125B792687}"/>
              </a:ext>
            </a:extLst>
          </p:cNvPr>
          <p:cNvSpPr/>
          <p:nvPr/>
        </p:nvSpPr>
        <p:spPr>
          <a:xfrm>
            <a:off x="4572000" y="2995561"/>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DB7601F6-4D3E-9795-F460-B41EAD23213C}"/>
              </a:ext>
            </a:extLst>
          </p:cNvPr>
          <p:cNvSpPr/>
          <p:nvPr/>
        </p:nvSpPr>
        <p:spPr>
          <a:xfrm>
            <a:off x="4589740" y="3281596"/>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082AAF-045F-E3EE-DF8D-24896380BD72}"/>
              </a:ext>
            </a:extLst>
          </p:cNvPr>
          <p:cNvSpPr/>
          <p:nvPr/>
        </p:nvSpPr>
        <p:spPr>
          <a:xfrm>
            <a:off x="4572000" y="357785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5A21865-CE43-9A01-9172-93FC7DAE003B}"/>
              </a:ext>
            </a:extLst>
          </p:cNvPr>
          <p:cNvSpPr/>
          <p:nvPr/>
        </p:nvSpPr>
        <p:spPr>
          <a:xfrm>
            <a:off x="4572000" y="439650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15E14E4-DDAC-9928-7C46-C3284DC76B7C}"/>
              </a:ext>
            </a:extLst>
          </p:cNvPr>
          <p:cNvSpPr/>
          <p:nvPr/>
        </p:nvSpPr>
        <p:spPr>
          <a:xfrm>
            <a:off x="4591786" y="5000864"/>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4C45B39-3A98-7E0F-FCBD-F71C5D0E6757}"/>
              </a:ext>
            </a:extLst>
          </p:cNvPr>
          <p:cNvSpPr/>
          <p:nvPr/>
        </p:nvSpPr>
        <p:spPr>
          <a:xfrm>
            <a:off x="7812360" y="5233020"/>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787599F-D9D2-9D2C-314C-AEF3BC82269F}"/>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32207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920000" cy="720000"/>
          </a:xfrm>
        </p:spPr>
        <p:txBody>
          <a:bodyPr/>
          <a:lstStyle/>
          <a:p>
            <a:r>
              <a:rPr lang="en-US" dirty="0"/>
              <a:t>WBS 302.2.07: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8" name="Content Placeholder 7">
            <a:extLst>
              <a:ext uri="{FF2B5EF4-FFF2-40B4-BE49-F238E27FC236}">
                <a16:creationId xmlns:a16="http://schemas.microsoft.com/office/drawing/2014/main" id="{DDE1992D-BE27-BC61-A5E4-B97A00C5545A}"/>
              </a:ext>
            </a:extLst>
          </p:cNvPr>
          <p:cNvSpPr>
            <a:spLocks noGrp="1"/>
          </p:cNvSpPr>
          <p:nvPr>
            <p:ph idx="1"/>
          </p:nvPr>
        </p:nvSpPr>
        <p:spPr>
          <a:xfrm>
            <a:off x="72008" y="1484784"/>
            <a:ext cx="2411760" cy="2520281"/>
          </a:xfrm>
        </p:spPr>
        <p:txBody>
          <a:bodyPr>
            <a:normAutofit fontScale="70000" lnSpcReduction="20000"/>
          </a:bodyPr>
          <a:lstStyle/>
          <a:p>
            <a:r>
              <a:rPr lang="en-US" dirty="0"/>
              <a:t>Structures not on critical path, but…</a:t>
            </a:r>
          </a:p>
          <a:p>
            <a:pPr lvl="1"/>
            <a:r>
              <a:rPr lang="en-US" dirty="0"/>
              <a:t>Need vigilance to meet P6 schedule</a:t>
            </a:r>
          </a:p>
          <a:p>
            <a:pPr lvl="1"/>
            <a:r>
              <a:rPr lang="en-US" dirty="0"/>
              <a:t>Actions are being taken and remaining risks identified</a:t>
            </a:r>
          </a:p>
        </p:txBody>
      </p:sp>
      <p:pic>
        <p:nvPicPr>
          <p:cNvPr id="9" name="Picture 8">
            <a:extLst>
              <a:ext uri="{FF2B5EF4-FFF2-40B4-BE49-F238E27FC236}">
                <a16:creationId xmlns:a16="http://schemas.microsoft.com/office/drawing/2014/main" id="{F35D343C-9CEB-22F1-107E-7AC0763DB386}"/>
              </a:ext>
            </a:extLst>
          </p:cNvPr>
          <p:cNvPicPr>
            <a:picLocks noChangeAspect="1"/>
          </p:cNvPicPr>
          <p:nvPr/>
        </p:nvPicPr>
        <p:blipFill>
          <a:blip r:embed="rId2"/>
          <a:stretch>
            <a:fillRect/>
          </a:stretch>
        </p:blipFill>
        <p:spPr>
          <a:xfrm>
            <a:off x="2563069" y="1482912"/>
            <a:ext cx="6550800" cy="3802475"/>
          </a:xfrm>
          <a:prstGeom prst="rect">
            <a:avLst/>
          </a:prstGeom>
          <a:ln>
            <a:solidFill>
              <a:srgbClr val="C00000"/>
            </a:solidFill>
          </a:ln>
        </p:spPr>
      </p:pic>
      <p:sp>
        <p:nvSpPr>
          <p:cNvPr id="12" name="TextBox 11">
            <a:extLst>
              <a:ext uri="{FF2B5EF4-FFF2-40B4-BE49-F238E27FC236}">
                <a16:creationId xmlns:a16="http://schemas.microsoft.com/office/drawing/2014/main" id="{F3AED9E8-D129-F0DE-5737-817654D8C71D}"/>
              </a:ext>
            </a:extLst>
          </p:cNvPr>
          <p:cNvSpPr txBox="1"/>
          <p:nvPr/>
        </p:nvSpPr>
        <p:spPr>
          <a:xfrm>
            <a:off x="252008" y="5629167"/>
            <a:ext cx="8614792" cy="369332"/>
          </a:xfrm>
          <a:prstGeom prst="rect">
            <a:avLst/>
          </a:prstGeom>
          <a:noFill/>
        </p:spPr>
        <p:txBody>
          <a:bodyPr wrap="square" rtlCol="0">
            <a:spAutoFit/>
          </a:bodyPr>
          <a:lstStyle/>
          <a:p>
            <a:r>
              <a:rPr lang="en-US" i="1" dirty="0"/>
              <a:t>Note: we have two fully functioning assembly lines to support meeting the schedule</a:t>
            </a:r>
          </a:p>
        </p:txBody>
      </p:sp>
      <p:sp>
        <p:nvSpPr>
          <p:cNvPr id="13" name="TextBox 12">
            <a:extLst>
              <a:ext uri="{FF2B5EF4-FFF2-40B4-BE49-F238E27FC236}">
                <a16:creationId xmlns:a16="http://schemas.microsoft.com/office/drawing/2014/main" id="{536A1EB1-3B35-D816-727A-B63E1F530AF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511263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416384" cy="720000"/>
          </a:xfrm>
        </p:spPr>
        <p:txBody>
          <a:bodyPr/>
          <a:lstStyle/>
          <a:p>
            <a:r>
              <a:rPr lang="en-US" dirty="0"/>
              <a:t>WBS 302.2.07: Schedule considerations</a:t>
            </a:r>
          </a:p>
        </p:txBody>
      </p:sp>
      <p:sp>
        <p:nvSpPr>
          <p:cNvPr id="3" name="Content Placeholder 2"/>
          <p:cNvSpPr>
            <a:spLocks noGrp="1"/>
          </p:cNvSpPr>
          <p:nvPr>
            <p:ph idx="1"/>
          </p:nvPr>
        </p:nvSpPr>
        <p:spPr>
          <a:xfrm>
            <a:off x="612000" y="1124744"/>
            <a:ext cx="7920000" cy="4248472"/>
          </a:xfrm>
        </p:spPr>
        <p:txBody>
          <a:bodyPr>
            <a:normAutofit fontScale="77500" lnSpcReduction="20000"/>
          </a:bodyPr>
          <a:lstStyle/>
          <a:p>
            <a:r>
              <a:rPr lang="en-US" dirty="0"/>
              <a:t>Anticipated “full production” mode has been disrupted by:</a:t>
            </a:r>
          </a:p>
          <a:p>
            <a:pPr lvl="1"/>
            <a:r>
              <a:rPr lang="en-US" dirty="0"/>
              <a:t>Disassembly of MQXFA07 for post-mortem</a:t>
            </a:r>
          </a:p>
          <a:p>
            <a:pPr lvl="1"/>
            <a:r>
              <a:rPr lang="en-US" dirty="0"/>
              <a:t>Disassembly of MQXFA08 and re-use in MQXFA08b</a:t>
            </a:r>
          </a:p>
          <a:p>
            <a:pPr lvl="1"/>
            <a:r>
              <a:rPr lang="en-US" dirty="0"/>
              <a:t>Disassembly of MQXFA09 and use of structure in MQXFA11</a:t>
            </a:r>
          </a:p>
          <a:p>
            <a:pPr lvl="1"/>
            <a:r>
              <a:rPr lang="en-US" dirty="0"/>
              <a:t>Unloading and reloading of MQXFA10 to address “squareness” lessons-learned</a:t>
            </a:r>
          </a:p>
          <a:p>
            <a:r>
              <a:rPr lang="en-US" dirty="0"/>
              <a:t>Nevertheless:</a:t>
            </a:r>
          </a:p>
          <a:p>
            <a:pPr lvl="1"/>
            <a:r>
              <a:rPr lang="en-US" dirty="0"/>
              <a:t>We are confident in our ability to deliver to the schedule</a:t>
            </a:r>
          </a:p>
          <a:p>
            <a:pPr lvl="2"/>
            <a:r>
              <a:rPr lang="en-US" dirty="0"/>
              <a:t>Labor estimates and durations in BOEs demonstrated on each step of the Assembly Breakdown Structure </a:t>
            </a:r>
          </a:p>
          <a:p>
            <a:pPr lvl="1"/>
            <a:r>
              <a:rPr lang="en-US" dirty="0"/>
              <a:t>Actions taken:</a:t>
            </a:r>
          </a:p>
          <a:p>
            <a:pPr lvl="2"/>
            <a:r>
              <a:rPr lang="en-US" dirty="0"/>
              <a:t>Training staff for some level of redundancy</a:t>
            </a:r>
          </a:p>
          <a:p>
            <a:pPr lvl="2"/>
            <a:r>
              <a:rPr lang="en-US" dirty="0"/>
              <a:t>Out-sourced some assembly steps to industry</a:t>
            </a:r>
          </a:p>
          <a:p>
            <a:pPr lvl="1"/>
            <a:r>
              <a:rPr lang="en-US" dirty="0"/>
              <a:t>Remaining concern:</a:t>
            </a:r>
          </a:p>
          <a:p>
            <a:pPr lvl="2"/>
            <a:r>
              <a:rPr lang="en-US" dirty="0"/>
              <a:t>Challenging market for tech expertise – hard to hire and to retain</a:t>
            </a:r>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19</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5" name="TextBox 4">
            <a:extLst>
              <a:ext uri="{FF2B5EF4-FFF2-40B4-BE49-F238E27FC236}">
                <a16:creationId xmlns:a16="http://schemas.microsoft.com/office/drawing/2014/main" id="{11FDFDAD-3215-629B-4D7D-6B7F52BA8856}"/>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58428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CD-3</a:t>
            </a:r>
          </a:p>
          <a:p>
            <a:r>
              <a:rPr lang="en-US" dirty="0"/>
              <a:t>COVID impacts &amp; COVID BCRs affecting L3s</a:t>
            </a:r>
          </a:p>
          <a:p>
            <a:r>
              <a:rPr lang="en-US" dirty="0"/>
              <a:t>Other BCRs/Manual Adjustments since CD-3</a:t>
            </a:r>
          </a:p>
          <a:p>
            <a:r>
              <a:rPr lang="en-US" dirty="0"/>
              <a:t>Procurement Status</a:t>
            </a:r>
          </a:p>
          <a:p>
            <a:r>
              <a:rPr lang="en-US" dirty="0"/>
              <a:t>Schedule</a:t>
            </a:r>
          </a:p>
          <a:p>
            <a:r>
              <a:rPr lang="en-US" dirty="0"/>
              <a:t>Cost and Schedule Performance &amp; VAR Reports</a:t>
            </a:r>
            <a:endParaRPr lang="en-US" i="1" dirty="0"/>
          </a:p>
          <a:p>
            <a:r>
              <a:rPr lang="en-US" dirty="0"/>
              <a:t>Estimate at Completion</a:t>
            </a:r>
          </a:p>
          <a:p>
            <a:r>
              <a:rPr lang="en-US" dirty="0"/>
              <a:t>QA/QC</a:t>
            </a:r>
          </a:p>
          <a:p>
            <a:r>
              <a:rPr lang="en-US" dirty="0"/>
              <a:t>Risks</a:t>
            </a:r>
          </a:p>
          <a:p>
            <a:r>
              <a:rPr lang="en-US" dirty="0"/>
              <a:t>ES&amp;H</a:t>
            </a:r>
          </a:p>
          <a:p>
            <a:r>
              <a:rPr lang="en-US" dirty="0"/>
              <a:t>Summary</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612000" y="180000"/>
            <a:ext cx="7560400" cy="720000"/>
          </a:xfrm>
        </p:spPr>
        <p:txBody>
          <a:bodyPr/>
          <a:lstStyle/>
          <a:p>
            <a:r>
              <a:rPr lang="en-US" dirty="0"/>
              <a:t>WBS 302.2.07: Cost and Schedule Performance </a:t>
            </a:r>
            <a:r>
              <a:rPr lang="en-US" i="1" dirty="0"/>
              <a:t>&amp; VAR Reports</a:t>
            </a:r>
          </a:p>
        </p:txBody>
      </p:sp>
      <p:sp>
        <p:nvSpPr>
          <p:cNvPr id="23" name="Content Placeholder 22">
            <a:extLst>
              <a:ext uri="{FF2B5EF4-FFF2-40B4-BE49-F238E27FC236}">
                <a16:creationId xmlns:a16="http://schemas.microsoft.com/office/drawing/2014/main" id="{77388C4A-0BC7-1CA2-5FA3-83FF3D521AC5}"/>
              </a:ext>
            </a:extLst>
          </p:cNvPr>
          <p:cNvSpPr>
            <a:spLocks noGrp="1"/>
          </p:cNvSpPr>
          <p:nvPr>
            <p:ph idx="1"/>
          </p:nvPr>
        </p:nvSpPr>
        <p:spPr>
          <a:xfrm>
            <a:off x="539552" y="4657324"/>
            <a:ext cx="7559960" cy="1929585"/>
          </a:xfrm>
        </p:spPr>
        <p:txBody>
          <a:bodyPr>
            <a:normAutofit fontScale="62500" lnSpcReduction="20000"/>
          </a:bodyPr>
          <a:lstStyle/>
          <a:p>
            <a:r>
              <a:rPr lang="en-US" dirty="0"/>
              <a:t>Major variances earlier in project stemmed from large procurements and various vendor issues in delivering on schedule</a:t>
            </a:r>
          </a:p>
          <a:p>
            <a:pPr lvl="1"/>
            <a:r>
              <a:rPr lang="en-US" dirty="0"/>
              <a:t>Most significant example was ARMCO steel order</a:t>
            </a:r>
          </a:p>
          <a:p>
            <a:r>
              <a:rPr lang="en-US" dirty="0"/>
              <a:t>Recent variances typically associated with individual component delivery delays (e.g. due to vendor rework), mismatch of receipt and earning of article, and overruns/underruns on certain labor elements</a:t>
            </a:r>
          </a:p>
          <a:p>
            <a:endParaRPr lang="en-US" dirty="0"/>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20</a:t>
            </a:fld>
            <a:endParaRPr lang="fr-FR"/>
          </a:p>
        </p:txBody>
      </p: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p:txBody>
          <a:bodyPr/>
          <a:lstStyle/>
          <a:p>
            <a:r>
              <a:rPr lang="en-US" dirty="0"/>
              <a:t>HL-LHC AUP </a:t>
            </a:r>
            <a:r>
              <a:rPr lang="en-US" dirty="0" err="1"/>
              <a:t>Rebaseline</a:t>
            </a:r>
            <a:r>
              <a:rPr lang="en-US" dirty="0"/>
              <a:t> Dir. Rev. - Sep 27 -29, 2022</a:t>
            </a:r>
            <a:endParaRPr lang="en-GB" dirty="0"/>
          </a:p>
        </p:txBody>
      </p:sp>
      <p:grpSp>
        <p:nvGrpSpPr>
          <p:cNvPr id="22" name="Group 21">
            <a:extLst>
              <a:ext uri="{FF2B5EF4-FFF2-40B4-BE49-F238E27FC236}">
                <a16:creationId xmlns:a16="http://schemas.microsoft.com/office/drawing/2014/main" id="{FA86149D-98A8-70DB-13A3-A6289CAEEA82}"/>
              </a:ext>
            </a:extLst>
          </p:cNvPr>
          <p:cNvGrpSpPr/>
          <p:nvPr/>
        </p:nvGrpSpPr>
        <p:grpSpPr>
          <a:xfrm>
            <a:off x="539552" y="1878514"/>
            <a:ext cx="7772400" cy="2534529"/>
            <a:chOff x="681517" y="2891726"/>
            <a:chExt cx="7772400" cy="2534529"/>
          </a:xfrm>
        </p:grpSpPr>
        <p:pic>
          <p:nvPicPr>
            <p:cNvPr id="21" name="Picture 20">
              <a:extLst>
                <a:ext uri="{FF2B5EF4-FFF2-40B4-BE49-F238E27FC236}">
                  <a16:creationId xmlns:a16="http://schemas.microsoft.com/office/drawing/2014/main" id="{211D20AB-8CBC-C047-7A41-24B016CDF4F9}"/>
                </a:ext>
              </a:extLst>
            </p:cNvPr>
            <p:cNvPicPr>
              <a:picLocks noChangeAspect="1"/>
            </p:cNvPicPr>
            <p:nvPr/>
          </p:nvPicPr>
          <p:blipFill>
            <a:blip r:embed="rId2"/>
            <a:stretch>
              <a:fillRect/>
            </a:stretch>
          </p:blipFill>
          <p:spPr>
            <a:xfrm>
              <a:off x="681517" y="2899124"/>
              <a:ext cx="7772400" cy="2527131"/>
            </a:xfrm>
            <a:prstGeom prst="rect">
              <a:avLst/>
            </a:prstGeom>
          </p:spPr>
        </p:pic>
        <p:sp>
          <p:nvSpPr>
            <p:cNvPr id="10" name="TextBox 9">
              <a:extLst>
                <a:ext uri="{FF2B5EF4-FFF2-40B4-BE49-F238E27FC236}">
                  <a16:creationId xmlns:a16="http://schemas.microsoft.com/office/drawing/2014/main" id="{3983202C-4192-4D91-9FA0-761AD2F1EA66}"/>
                </a:ext>
              </a:extLst>
            </p:cNvPr>
            <p:cNvSpPr txBox="1"/>
            <p:nvPr/>
          </p:nvSpPr>
          <p:spPr>
            <a:xfrm>
              <a:off x="6444208" y="2891726"/>
              <a:ext cx="792088" cy="369332"/>
            </a:xfrm>
            <a:prstGeom prst="rect">
              <a:avLst/>
            </a:prstGeom>
            <a:noFill/>
          </p:spPr>
          <p:txBody>
            <a:bodyPr wrap="square" rtlCol="0">
              <a:spAutoFit/>
            </a:bodyPr>
            <a:lstStyle/>
            <a:p>
              <a:r>
                <a:rPr lang="en-US" dirty="0"/>
                <a:t>CPI</a:t>
              </a:r>
            </a:p>
          </p:txBody>
        </p:sp>
        <p:sp>
          <p:nvSpPr>
            <p:cNvPr id="11" name="TextBox 10">
              <a:extLst>
                <a:ext uri="{FF2B5EF4-FFF2-40B4-BE49-F238E27FC236}">
                  <a16:creationId xmlns:a16="http://schemas.microsoft.com/office/drawing/2014/main" id="{293553E5-89D4-43E6-8291-E299A97DC1B7}"/>
                </a:ext>
              </a:extLst>
            </p:cNvPr>
            <p:cNvSpPr txBox="1"/>
            <p:nvPr/>
          </p:nvSpPr>
          <p:spPr>
            <a:xfrm>
              <a:off x="2248177" y="2891726"/>
              <a:ext cx="792088" cy="369332"/>
            </a:xfrm>
            <a:prstGeom prst="rect">
              <a:avLst/>
            </a:prstGeom>
            <a:noFill/>
          </p:spPr>
          <p:txBody>
            <a:bodyPr wrap="square" rtlCol="0">
              <a:spAutoFit/>
            </a:bodyPr>
            <a:lstStyle/>
            <a:p>
              <a:r>
                <a:rPr lang="en-US" dirty="0"/>
                <a:t>SPI</a:t>
              </a:r>
            </a:p>
          </p:txBody>
        </p:sp>
      </p:grpSp>
      <p:pic>
        <p:nvPicPr>
          <p:cNvPr id="19" name="Picture 18">
            <a:extLst>
              <a:ext uri="{FF2B5EF4-FFF2-40B4-BE49-F238E27FC236}">
                <a16:creationId xmlns:a16="http://schemas.microsoft.com/office/drawing/2014/main" id="{61689C52-890D-F7C9-9F1D-E38401C93356}"/>
              </a:ext>
            </a:extLst>
          </p:cNvPr>
          <p:cNvPicPr>
            <a:picLocks noChangeAspect="1"/>
          </p:cNvPicPr>
          <p:nvPr/>
        </p:nvPicPr>
        <p:blipFill>
          <a:blip r:embed="rId3"/>
          <a:stretch>
            <a:fillRect/>
          </a:stretch>
        </p:blipFill>
        <p:spPr>
          <a:xfrm>
            <a:off x="179512" y="1077872"/>
            <a:ext cx="8776410" cy="556361"/>
          </a:xfrm>
          <a:prstGeom prst="rect">
            <a:avLst/>
          </a:prstGeom>
        </p:spPr>
      </p:pic>
      <p:sp>
        <p:nvSpPr>
          <p:cNvPr id="24" name="TextBox 23">
            <a:extLst>
              <a:ext uri="{FF2B5EF4-FFF2-40B4-BE49-F238E27FC236}">
                <a16:creationId xmlns:a16="http://schemas.microsoft.com/office/drawing/2014/main" id="{51220892-1384-5CF9-C564-7F5D291A1A0B}"/>
              </a:ext>
            </a:extLst>
          </p:cNvPr>
          <p:cNvSpPr txBox="1"/>
          <p:nvPr/>
        </p:nvSpPr>
        <p:spPr>
          <a:xfrm>
            <a:off x="7420665" y="85962"/>
            <a:ext cx="1646605" cy="369332"/>
          </a:xfrm>
          <a:prstGeom prst="rect">
            <a:avLst/>
          </a:prstGeom>
          <a:solidFill>
            <a:schemeClr val="accent6">
              <a:lumMod val="60000"/>
              <a:lumOff val="40000"/>
            </a:schemeClr>
          </a:solidFill>
        </p:spPr>
        <p:txBody>
          <a:bodyPr wrap="none" rtlCol="0">
            <a:spAutoFit/>
          </a:bodyPr>
          <a:lstStyle/>
          <a:p>
            <a:r>
              <a:rPr lang="en-US" dirty="0"/>
              <a:t>Charge #4, #8</a:t>
            </a:r>
          </a:p>
        </p:txBody>
      </p:sp>
    </p:spTree>
    <p:extLst>
      <p:ext uri="{BB962C8B-B14F-4D97-AF65-F5344CB8AC3E}">
        <p14:creationId xmlns:p14="http://schemas.microsoft.com/office/powerpoint/2010/main" val="1408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302.2.07: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82952" y="2892434"/>
            <a:ext cx="8568952" cy="3044455"/>
          </a:xfrm>
        </p:spPr>
        <p:txBody>
          <a:bodyPr>
            <a:normAutofit/>
          </a:bodyPr>
          <a:lstStyle/>
          <a:p>
            <a:pPr lvl="1"/>
            <a:r>
              <a:rPr lang="en-US" dirty="0"/>
              <a:t>Minor Variance at Completion (BAC- EAC) = $108K on $33.7M</a:t>
            </a:r>
          </a:p>
          <a:p>
            <a:pPr lvl="2"/>
            <a:r>
              <a:rPr lang="en-US" dirty="0"/>
              <a:t>Balance between positive cumulative cost variance $693K and manual EAC adjustments ($554.6K)</a:t>
            </a:r>
          </a:p>
          <a:p>
            <a:pPr marL="457200" lvl="1" indent="0">
              <a:buNone/>
            </a:pPr>
            <a:endParaRPr lang="en-US" i="1" dirty="0"/>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21</a:t>
            </a:fld>
            <a:endParaRPr lang="fr-FR"/>
          </a:p>
        </p:txBody>
      </p: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5" name="Picture 4">
            <a:extLst>
              <a:ext uri="{FF2B5EF4-FFF2-40B4-BE49-F238E27FC236}">
                <a16:creationId xmlns:a16="http://schemas.microsoft.com/office/drawing/2014/main" id="{94B7ACB8-8FA3-1866-117D-4C8A337AD6B3}"/>
              </a:ext>
            </a:extLst>
          </p:cNvPr>
          <p:cNvPicPr>
            <a:picLocks noChangeAspect="1"/>
          </p:cNvPicPr>
          <p:nvPr/>
        </p:nvPicPr>
        <p:blipFill>
          <a:blip r:embed="rId2"/>
          <a:stretch>
            <a:fillRect/>
          </a:stretch>
        </p:blipFill>
        <p:spPr>
          <a:xfrm>
            <a:off x="2164085" y="1556792"/>
            <a:ext cx="4815829" cy="1026572"/>
          </a:xfrm>
          <a:prstGeom prst="rect">
            <a:avLst/>
          </a:prstGeom>
        </p:spPr>
      </p:pic>
      <p:sp>
        <p:nvSpPr>
          <p:cNvPr id="11" name="TextBox 10">
            <a:extLst>
              <a:ext uri="{FF2B5EF4-FFF2-40B4-BE49-F238E27FC236}">
                <a16:creationId xmlns:a16="http://schemas.microsoft.com/office/drawing/2014/main" id="{DDFF81DD-E187-CE5B-1DA0-F387401BE9FA}"/>
              </a:ext>
            </a:extLst>
          </p:cNvPr>
          <p:cNvSpPr txBox="1"/>
          <p:nvPr/>
        </p:nvSpPr>
        <p:spPr>
          <a:xfrm>
            <a:off x="7812360" y="44624"/>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073417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302.2.07: QA/QC</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22</a:t>
            </a:fld>
            <a:endParaRPr lang="fr-F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8" name="Content Placeholder 7">
            <a:extLst>
              <a:ext uri="{FF2B5EF4-FFF2-40B4-BE49-F238E27FC236}">
                <a16:creationId xmlns:a16="http://schemas.microsoft.com/office/drawing/2014/main" id="{EF18179E-9D98-04F7-31F9-1A8551E40A7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695FC445-7412-7F26-64BA-5AC94AAD62E7}"/>
              </a:ext>
            </a:extLst>
          </p:cNvPr>
          <p:cNvPicPr>
            <a:picLocks noChangeAspect="1"/>
          </p:cNvPicPr>
          <p:nvPr/>
        </p:nvPicPr>
        <p:blipFill>
          <a:blip r:embed="rId2"/>
          <a:stretch>
            <a:fillRect/>
          </a:stretch>
        </p:blipFill>
        <p:spPr>
          <a:xfrm>
            <a:off x="149157" y="796380"/>
            <a:ext cx="8534400" cy="4800600"/>
          </a:xfrm>
          <a:prstGeom prst="rect">
            <a:avLst/>
          </a:prstGeom>
        </p:spPr>
      </p:pic>
      <p:graphicFrame>
        <p:nvGraphicFramePr>
          <p:cNvPr id="11" name="Table 10">
            <a:extLst>
              <a:ext uri="{FF2B5EF4-FFF2-40B4-BE49-F238E27FC236}">
                <a16:creationId xmlns:a16="http://schemas.microsoft.com/office/drawing/2014/main" id="{3091A1C1-DF60-D399-FB08-027CDAF478FB}"/>
              </a:ext>
            </a:extLst>
          </p:cNvPr>
          <p:cNvGraphicFramePr>
            <a:graphicFrameLocks noGrp="1"/>
          </p:cNvGraphicFramePr>
          <p:nvPr/>
        </p:nvGraphicFramePr>
        <p:xfrm>
          <a:off x="724535" y="1018373"/>
          <a:ext cx="7807465" cy="487032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332661453"/>
                    </a:ext>
                  </a:extLst>
                </a:gridCol>
                <a:gridCol w="3816424">
                  <a:extLst>
                    <a:ext uri="{9D8B030D-6E8A-4147-A177-3AD203B41FA5}">
                      <a16:colId xmlns:a16="http://schemas.microsoft.com/office/drawing/2014/main" val="825916323"/>
                    </a:ext>
                  </a:extLst>
                </a:gridCol>
                <a:gridCol w="1182729">
                  <a:extLst>
                    <a:ext uri="{9D8B030D-6E8A-4147-A177-3AD203B41FA5}">
                      <a16:colId xmlns:a16="http://schemas.microsoft.com/office/drawing/2014/main" val="1246994358"/>
                    </a:ext>
                  </a:extLst>
                </a:gridCol>
              </a:tblGrid>
              <a:tr h="0">
                <a:tc>
                  <a:txBody>
                    <a:bodyPr/>
                    <a:lstStyle/>
                    <a:p>
                      <a:r>
                        <a:rPr lang="en-US" sz="1200" dirty="0"/>
                        <a:t>Area</a:t>
                      </a:r>
                    </a:p>
                  </a:txBody>
                  <a:tcPr/>
                </a:tc>
                <a:tc>
                  <a:txBody>
                    <a:bodyPr/>
                    <a:lstStyle/>
                    <a:p>
                      <a:r>
                        <a:rPr lang="en-US" sz="1200" dirty="0"/>
                        <a:t>QC / Work Instructions</a:t>
                      </a:r>
                    </a:p>
                  </a:txBody>
                  <a:tcPr/>
                </a:tc>
                <a:tc>
                  <a:txBody>
                    <a:bodyPr/>
                    <a:lstStyle/>
                    <a:p>
                      <a:r>
                        <a:rPr lang="en-US" sz="1200" dirty="0"/>
                        <a:t>QA – MIP element</a:t>
                      </a:r>
                    </a:p>
                  </a:txBody>
                  <a:tcPr/>
                </a:tc>
                <a:extLst>
                  <a:ext uri="{0D108BD9-81ED-4DB2-BD59-A6C34878D82A}">
                    <a16:rowId xmlns:a16="http://schemas.microsoft.com/office/drawing/2014/main" val="116675547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Coil Selection and Shimming Plan Review</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US" sz="1200" dirty="0">
                          <a:latin typeface="Calibri" panose="020F0502020204030204" pitchFamily="34" charset="0"/>
                          <a:cs typeface="Calibri" panose="020F0502020204030204" pitchFamily="34" charset="0"/>
                        </a:rPr>
                        <a:t>Coil Acceptance WI SU-1011-5294; Coil CMM WI SU-1012-3958</a:t>
                      </a:r>
                    </a:p>
                  </a:txBody>
                  <a:tcPr>
                    <a:solidFill>
                      <a:schemeClr val="accent5">
                        <a:lumMod val="20000"/>
                        <a:lumOff val="80000"/>
                      </a:schemeClr>
                    </a:solidFill>
                  </a:tcPr>
                </a:tc>
                <a:tc>
                  <a:txBody>
                    <a:bodyPr/>
                    <a:lstStyle/>
                    <a:p>
                      <a:r>
                        <a:rPr lang="en-US" sz="1200" dirty="0"/>
                        <a:t>1.1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Incoming Shells and Yokes &amp; inspection</a:t>
                      </a:r>
                    </a:p>
                  </a:txBody>
                  <a:tcPr>
                    <a:solidFill>
                      <a:schemeClr val="bg2">
                        <a:lumMod val="40000"/>
                        <a:lumOff val="60000"/>
                      </a:schemeClr>
                    </a:solidFill>
                  </a:tcPr>
                </a:tc>
                <a:tc>
                  <a:txBody>
                    <a:bodyPr/>
                    <a:lstStyle/>
                    <a:p>
                      <a:pPr algn="ct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16267151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Assemble Yoke Half-Stacks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Yoke Pre-Stack SU-1008-8072;</a:t>
                      </a:r>
                      <a:r>
                        <a:rPr lang="en-GB" sz="1200" kern="1200" dirty="0">
                          <a:solidFill>
                            <a:schemeClr val="dk1"/>
                          </a:solidFill>
                          <a:effectLst/>
                          <a:latin typeface="Calibri" panose="020F0502020204030204" pitchFamily="34" charset="0"/>
                          <a:ea typeface="+mn-ea"/>
                          <a:cs typeface="Calibri" panose="020F0502020204030204" pitchFamily="34" charset="0"/>
                        </a:rPr>
                        <a:t> Yoke Half Stack SU-1009-7829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3958885355"/>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Put strain gauges on shells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GB" sz="1200" kern="1200" dirty="0">
                          <a:solidFill>
                            <a:schemeClr val="dk1"/>
                          </a:solidFill>
                          <a:effectLst/>
                          <a:latin typeface="Calibri" panose="020F0502020204030204" pitchFamily="34" charset="0"/>
                          <a:ea typeface="+mn-ea"/>
                          <a:cs typeface="Calibri" panose="020F0502020204030204" pitchFamily="34" charset="0"/>
                        </a:rPr>
                        <a:t>Shell Instrumentation SU-1009-3745</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2.3</a:t>
                      </a:r>
                    </a:p>
                  </a:txBody>
                  <a:tcPr>
                    <a:solidFill>
                      <a:schemeClr val="bg2">
                        <a:lumMod val="40000"/>
                        <a:lumOff val="60000"/>
                      </a:schemeClr>
                    </a:solidFill>
                  </a:tcPr>
                </a:tc>
                <a:extLst>
                  <a:ext uri="{0D108BD9-81ED-4DB2-BD59-A6C34878D82A}">
                    <a16:rowId xmlns:a16="http://schemas.microsoft.com/office/drawing/2014/main" val="1676820380"/>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Complete Shell-Yoke Assembly</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Shell-Yoke Assembly SU-1008-2169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2.4</a:t>
                      </a:r>
                    </a:p>
                  </a:txBody>
                  <a:tcPr>
                    <a:solidFill>
                      <a:schemeClr val="bg2">
                        <a:lumMod val="40000"/>
                        <a:lumOff val="60000"/>
                      </a:schemeClr>
                    </a:solidFill>
                  </a:tcPr>
                </a:tc>
                <a:extLst>
                  <a:ext uri="{0D108BD9-81ED-4DB2-BD59-A6C34878D82A}">
                    <a16:rowId xmlns:a16="http://schemas.microsoft.com/office/drawing/2014/main" val="4223383032"/>
                  </a:ext>
                </a:extLst>
              </a:tr>
              <a:tr h="370840">
                <a:tc>
                  <a:txBody>
                    <a:bodyPr/>
                    <a:lstStyle/>
                    <a:p>
                      <a:r>
                        <a:rPr lang="en-US" sz="1200" dirty="0">
                          <a:latin typeface="Calibri" panose="020F0502020204030204" pitchFamily="34" charset="0"/>
                          <a:cs typeface="Calibri" panose="020F0502020204030204" pitchFamily="34" charset="0"/>
                        </a:rPr>
                        <a:t>Incoming coil pack assembly parts inspection</a:t>
                      </a:r>
                    </a:p>
                  </a:txBody>
                  <a:tcPr>
                    <a:solidFill>
                      <a:schemeClr val="accent1">
                        <a:lumMod val="40000"/>
                        <a:lumOff val="60000"/>
                      </a:schemeClr>
                    </a:solidFill>
                  </a:tcPr>
                </a:tc>
                <a:tc>
                  <a:txBody>
                    <a:bodyPr/>
                    <a:lstStyle/>
                    <a:p>
                      <a:pPr algn="ctr"/>
                      <a:r>
                        <a:rPr lang="en-US" sz="1200" dirty="0">
                          <a:latin typeface="Calibri" panose="020F0502020204030204" pitchFamily="34" charset="0"/>
                          <a:cs typeface="Calibri" panose="020F0502020204030204" pitchFamily="34" charset="0"/>
                        </a:rPr>
                        <a:t>Load Pad Pre-Stack SU-1008-8075</a:t>
                      </a:r>
                    </a:p>
                  </a:txBody>
                  <a:tcPr>
                    <a:solidFill>
                      <a:schemeClr val="accent1">
                        <a:lumMod val="40000"/>
                        <a:lumOff val="60000"/>
                      </a:schemeClr>
                    </a:solidFill>
                  </a:tcPr>
                </a:tc>
                <a:tc>
                  <a:txBody>
                    <a:bodyPr/>
                    <a:lstStyle/>
                    <a:p>
                      <a:r>
                        <a:rPr lang="en-US" sz="1200" dirty="0"/>
                        <a:t>3.1</a:t>
                      </a:r>
                    </a:p>
                  </a:txBody>
                  <a:tcPr>
                    <a:solidFill>
                      <a:schemeClr val="accent1">
                        <a:lumMod val="40000"/>
                        <a:lumOff val="6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Dressed Coil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Dressed Coil  SU-1008-8073</a:t>
                      </a:r>
                    </a:p>
                  </a:txBody>
                  <a:tcPr marL="68580" marR="68580" marT="0" marB="0" anchor="ctr">
                    <a:solidFill>
                      <a:schemeClr val="accent1">
                        <a:lumMod val="40000"/>
                        <a:lumOff val="60000"/>
                      </a:schemeClr>
                    </a:solidFill>
                  </a:tcPr>
                </a:tc>
                <a:tc>
                  <a:txBody>
                    <a:bodyPr/>
                    <a:lstStyle/>
                    <a:p>
                      <a:r>
                        <a:rPr lang="en-US" sz="1200" dirty="0"/>
                        <a:t>3.2</a:t>
                      </a:r>
                    </a:p>
                  </a:txBody>
                  <a:tcPr>
                    <a:solidFill>
                      <a:schemeClr val="accent1">
                        <a:lumMod val="40000"/>
                        <a:lumOff val="6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 Collar 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Pad-Collar Assembly SU-1010-1610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3.3</a:t>
                      </a:r>
                    </a:p>
                  </a:txBody>
                  <a:tcPr>
                    <a:solidFill>
                      <a:schemeClr val="accent1">
                        <a:lumMod val="40000"/>
                        <a:lumOff val="6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Assembly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Coil Pack Subassembly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SU-1008-8074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3.4</a:t>
                      </a:r>
                    </a:p>
                  </a:txBody>
                  <a:tcPr>
                    <a:solidFill>
                      <a:schemeClr val="accent1">
                        <a:lumMod val="40000"/>
                        <a:lumOff val="60000"/>
                      </a:schemeClr>
                    </a:solidFill>
                  </a:tcPr>
                </a:tc>
                <a:extLst>
                  <a:ext uri="{0D108BD9-81ED-4DB2-BD59-A6C34878D82A}">
                    <a16:rowId xmlns:a16="http://schemas.microsoft.com/office/drawing/2014/main" val="3405753175"/>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Coil Pack Electrical Tests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MQXF Magnet Electrical QA at LBNL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SU-1010-1903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3.5</a:t>
                      </a:r>
                    </a:p>
                  </a:txBody>
                  <a:tcPr>
                    <a:solidFill>
                      <a:schemeClr val="accent1">
                        <a:lumMod val="40000"/>
                        <a:lumOff val="6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Magnetic Measurements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Magnetic Meas. SU-1010-2018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3.6</a:t>
                      </a:r>
                    </a:p>
                  </a:txBody>
                  <a:tcPr>
                    <a:solidFill>
                      <a:schemeClr val="accent1">
                        <a:lumMod val="40000"/>
                        <a:lumOff val="60000"/>
                      </a:schemeClr>
                    </a:solidFill>
                  </a:tcPr>
                </a:tc>
                <a:extLst>
                  <a:ext uri="{0D108BD9-81ED-4DB2-BD59-A6C34878D82A}">
                    <a16:rowId xmlns:a16="http://schemas.microsoft.com/office/drawing/2014/main" val="1892115847"/>
                  </a:ext>
                </a:extLst>
              </a:tr>
            </a:tbl>
          </a:graphicData>
        </a:graphic>
      </p:graphicFrame>
      <p:graphicFrame>
        <p:nvGraphicFramePr>
          <p:cNvPr id="12" name="Table 11">
            <a:extLst>
              <a:ext uri="{FF2B5EF4-FFF2-40B4-BE49-F238E27FC236}">
                <a16:creationId xmlns:a16="http://schemas.microsoft.com/office/drawing/2014/main" id="{D7F788C4-E181-0EBE-DC3F-83CD3DFB3090}"/>
              </a:ext>
            </a:extLst>
          </p:cNvPr>
          <p:cNvGraphicFramePr>
            <a:graphicFrameLocks noGrp="1"/>
          </p:cNvGraphicFramePr>
          <p:nvPr/>
        </p:nvGraphicFramePr>
        <p:xfrm>
          <a:off x="1077302" y="1760057"/>
          <a:ext cx="7743170" cy="426123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332661453"/>
                    </a:ext>
                  </a:extLst>
                </a:gridCol>
                <a:gridCol w="3574502">
                  <a:extLst>
                    <a:ext uri="{9D8B030D-6E8A-4147-A177-3AD203B41FA5}">
                      <a16:colId xmlns:a16="http://schemas.microsoft.com/office/drawing/2014/main" val="825916323"/>
                    </a:ext>
                  </a:extLst>
                </a:gridCol>
                <a:gridCol w="928308">
                  <a:extLst>
                    <a:ext uri="{9D8B030D-6E8A-4147-A177-3AD203B41FA5}">
                      <a16:colId xmlns:a16="http://schemas.microsoft.com/office/drawing/2014/main" val="1246994358"/>
                    </a:ext>
                  </a:extLst>
                </a:gridCol>
              </a:tblGrid>
              <a:tr h="0">
                <a:tc>
                  <a:txBody>
                    <a:bodyPr/>
                    <a:lstStyle/>
                    <a:p>
                      <a:r>
                        <a:rPr lang="en-US" sz="1200" dirty="0">
                          <a:latin typeface="+mn-lt"/>
                        </a:rPr>
                        <a:t>Area</a:t>
                      </a:r>
                    </a:p>
                  </a:txBody>
                  <a:tcPr/>
                </a:tc>
                <a:tc>
                  <a:txBody>
                    <a:bodyPr/>
                    <a:lstStyle/>
                    <a:p>
                      <a:r>
                        <a:rPr lang="en-US" sz="1200" dirty="0">
                          <a:latin typeface="+mn-lt"/>
                        </a:rPr>
                        <a:t>QC / Work Instructions</a:t>
                      </a:r>
                    </a:p>
                  </a:txBody>
                  <a:tcPr/>
                </a:tc>
                <a:tc>
                  <a:txBody>
                    <a:bodyPr/>
                    <a:lstStyle/>
                    <a:p>
                      <a:r>
                        <a:rPr lang="en-US" sz="1200" dirty="0">
                          <a:latin typeface="+mn-lt"/>
                        </a:rPr>
                        <a:t>QA – MIP element</a:t>
                      </a:r>
                    </a:p>
                  </a:txBody>
                  <a:tcPr/>
                </a:tc>
                <a:extLst>
                  <a:ext uri="{0D108BD9-81ED-4DB2-BD59-A6C34878D82A}">
                    <a16:rowId xmlns:a16="http://schemas.microsoft.com/office/drawing/2014/main" val="1166755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Incoming parts inspection (Master Keys, etc.)</a:t>
                      </a:r>
                    </a:p>
                  </a:txBody>
                  <a:tcPr>
                    <a:solidFill>
                      <a:schemeClr val="accent5">
                        <a:lumMod val="20000"/>
                        <a:lumOff val="80000"/>
                      </a:schemeClr>
                    </a:solidFill>
                  </a:tcPr>
                </a:tc>
                <a:tc>
                  <a:txBody>
                    <a:bodyPr/>
                    <a:lstStyle/>
                    <a:p>
                      <a:endParaRPr lang="en-US" sz="1200" dirty="0">
                        <a:latin typeface="+mn-lt"/>
                      </a:endParaRPr>
                    </a:p>
                  </a:txBody>
                  <a:tcPr>
                    <a:solidFill>
                      <a:schemeClr val="accent5">
                        <a:lumMod val="20000"/>
                        <a:lumOff val="80000"/>
                      </a:schemeClr>
                    </a:solidFill>
                  </a:tcPr>
                </a:tc>
                <a:tc>
                  <a:txBody>
                    <a:bodyPr/>
                    <a:lstStyle/>
                    <a:p>
                      <a:r>
                        <a:rPr lang="en-US" sz="1200" dirty="0">
                          <a:latin typeface="+mn-lt"/>
                        </a:rPr>
                        <a:t>4.1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Gauges on Axial Rods</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Axial Rods Instrumented SU-1008-8069</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4.4</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76820380"/>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 Integration and Loading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MQXFA Loading and Integration WI SU-1011-5637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4.5</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2338303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Post-preload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4.6</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Finish Wiring</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Connectors and Finishing WI SU-101205517</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4.7</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Assemble Splice Box and verify Bore ID Clearance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Splice Box WI SU-1008-8067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4.8</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Magnetic Measurements, Fiducial Structure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SimSun" panose="02010600030101010101" pitchFamily="2" charset="-122"/>
                          <a:cs typeface="Times New Roman" panose="02020603050405020304" pitchFamily="18" charset="0"/>
                        </a:rPr>
                        <a:t>Magnetic Measurements SU-1010-2018</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4.10</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Final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4.11</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9211584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 Reading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4.12</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78248058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Prepare for Shipment</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4.13</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89359648"/>
                  </a:ext>
                </a:extLst>
              </a:tr>
            </a:tbl>
          </a:graphicData>
        </a:graphic>
      </p:graphicFrame>
      <p:sp>
        <p:nvSpPr>
          <p:cNvPr id="13" name="TextBox 12">
            <a:extLst>
              <a:ext uri="{FF2B5EF4-FFF2-40B4-BE49-F238E27FC236}">
                <a16:creationId xmlns:a16="http://schemas.microsoft.com/office/drawing/2014/main" id="{A325B427-0BF0-F24F-2912-B2323E063790}"/>
              </a:ext>
            </a:extLst>
          </p:cNvPr>
          <p:cNvSpPr txBox="1"/>
          <p:nvPr/>
        </p:nvSpPr>
        <p:spPr>
          <a:xfrm>
            <a:off x="2195736" y="3140968"/>
            <a:ext cx="5326432" cy="461665"/>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MIP has been approved by all parties</a:t>
            </a:r>
          </a:p>
        </p:txBody>
      </p:sp>
      <p:sp>
        <p:nvSpPr>
          <p:cNvPr id="14" name="TextBox 13">
            <a:extLst>
              <a:ext uri="{FF2B5EF4-FFF2-40B4-BE49-F238E27FC236}">
                <a16:creationId xmlns:a16="http://schemas.microsoft.com/office/drawing/2014/main" id="{90112391-5E40-22E6-E758-4F9BEE6164B1}"/>
              </a:ext>
            </a:extLst>
          </p:cNvPr>
          <p:cNvSpPr txBox="1"/>
          <p:nvPr/>
        </p:nvSpPr>
        <p:spPr>
          <a:xfrm>
            <a:off x="1168467" y="3887086"/>
            <a:ext cx="7560840" cy="1200329"/>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QC data for each magnet is uploaded to Vector and to the CERN MTF – all magnet data is then available to subsequent WBS elements</a:t>
            </a:r>
          </a:p>
        </p:txBody>
      </p:sp>
    </p:spTree>
    <p:extLst>
      <p:ext uri="{BB962C8B-B14F-4D97-AF65-F5344CB8AC3E}">
        <p14:creationId xmlns:p14="http://schemas.microsoft.com/office/powerpoint/2010/main" val="27445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E19-ABE8-57EF-9285-037297BA68E2}"/>
              </a:ext>
            </a:extLst>
          </p:cNvPr>
          <p:cNvSpPr>
            <a:spLocks noGrp="1"/>
          </p:cNvSpPr>
          <p:nvPr>
            <p:ph type="title"/>
          </p:nvPr>
        </p:nvSpPr>
        <p:spPr/>
        <p:txBody>
          <a:bodyPr/>
          <a:lstStyle/>
          <a:p>
            <a:r>
              <a:rPr lang="en-US" dirty="0"/>
              <a:t>WBS 302.2.07 QA/QC process</a:t>
            </a:r>
          </a:p>
        </p:txBody>
      </p:sp>
      <p:sp>
        <p:nvSpPr>
          <p:cNvPr id="3" name="Content Placeholder 2">
            <a:extLst>
              <a:ext uri="{FF2B5EF4-FFF2-40B4-BE49-F238E27FC236}">
                <a16:creationId xmlns:a16="http://schemas.microsoft.com/office/drawing/2014/main" id="{1EEDCEA6-DE2E-80F7-ADAF-A3E0E507FB92}"/>
              </a:ext>
            </a:extLst>
          </p:cNvPr>
          <p:cNvSpPr>
            <a:spLocks noGrp="1"/>
          </p:cNvSpPr>
          <p:nvPr>
            <p:ph idx="1"/>
          </p:nvPr>
        </p:nvSpPr>
        <p:spPr>
          <a:xfrm>
            <a:off x="612000" y="1219200"/>
            <a:ext cx="8422484" cy="1321575"/>
          </a:xfrm>
        </p:spPr>
        <p:txBody>
          <a:bodyPr>
            <a:normAutofit fontScale="70000" lnSpcReduction="20000"/>
          </a:bodyPr>
          <a:lstStyle/>
          <a:p>
            <a:r>
              <a:rPr lang="en-US" dirty="0"/>
              <a:t>Detailed tracking sheet is maintained</a:t>
            </a:r>
          </a:p>
          <a:p>
            <a:r>
              <a:rPr lang="en-US" dirty="0"/>
              <a:t>Monthly reports submitted to L2 and Project QA Manager, as well as regular meetings</a:t>
            </a:r>
          </a:p>
          <a:p>
            <a:pPr lvl="1"/>
            <a:r>
              <a:rPr lang="en-US" dirty="0"/>
              <a:t>Clear process for informing L2 of an issue and for resolution</a:t>
            </a:r>
          </a:p>
          <a:p>
            <a:pPr lvl="1"/>
            <a:r>
              <a:rPr lang="en-US" dirty="0"/>
              <a:t>Excellent relations within AUP and with CERN – strong team, very transparent</a:t>
            </a:r>
          </a:p>
          <a:p>
            <a:endParaRPr lang="en-US" dirty="0"/>
          </a:p>
        </p:txBody>
      </p:sp>
      <p:sp>
        <p:nvSpPr>
          <p:cNvPr id="4" name="Slide Number Placeholder 3">
            <a:extLst>
              <a:ext uri="{FF2B5EF4-FFF2-40B4-BE49-F238E27FC236}">
                <a16:creationId xmlns:a16="http://schemas.microsoft.com/office/drawing/2014/main" id="{C39DE3AD-7295-0371-40E8-836EFF535380}"/>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5" name="Footer Placeholder 4">
            <a:extLst>
              <a:ext uri="{FF2B5EF4-FFF2-40B4-BE49-F238E27FC236}">
                <a16:creationId xmlns:a16="http://schemas.microsoft.com/office/drawing/2014/main" id="{385298D8-F0FC-4CC8-8C8A-01E589C6707F}"/>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5">
            <a:extLst>
              <a:ext uri="{FF2B5EF4-FFF2-40B4-BE49-F238E27FC236}">
                <a16:creationId xmlns:a16="http://schemas.microsoft.com/office/drawing/2014/main" id="{88EC514F-92C3-5FE8-6DD5-A20E5B2E24E8}"/>
              </a:ext>
            </a:extLst>
          </p:cNvPr>
          <p:cNvPicPr>
            <a:picLocks noChangeAspect="1"/>
          </p:cNvPicPr>
          <p:nvPr/>
        </p:nvPicPr>
        <p:blipFill>
          <a:blip r:embed="rId2"/>
          <a:stretch>
            <a:fillRect/>
          </a:stretch>
        </p:blipFill>
        <p:spPr>
          <a:xfrm>
            <a:off x="1100797" y="2540775"/>
            <a:ext cx="6942405" cy="3808452"/>
          </a:xfrm>
          <a:prstGeom prst="rect">
            <a:avLst/>
          </a:prstGeom>
        </p:spPr>
      </p:pic>
    </p:spTree>
    <p:extLst>
      <p:ext uri="{BB962C8B-B14F-4D97-AF65-F5344CB8AC3E}">
        <p14:creationId xmlns:p14="http://schemas.microsoft.com/office/powerpoint/2010/main" val="3202635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C64B-DDCF-409F-91FD-410073AB9BDA}"/>
              </a:ext>
            </a:extLst>
          </p:cNvPr>
          <p:cNvSpPr>
            <a:spLocks noGrp="1"/>
          </p:cNvSpPr>
          <p:nvPr>
            <p:ph type="title"/>
          </p:nvPr>
        </p:nvSpPr>
        <p:spPr/>
        <p:txBody>
          <a:bodyPr/>
          <a:lstStyle/>
          <a:p>
            <a:r>
              <a:rPr lang="en-US" dirty="0"/>
              <a:t>WBS 302.2.07: Risks</a:t>
            </a:r>
          </a:p>
        </p:txBody>
      </p:sp>
      <p:sp>
        <p:nvSpPr>
          <p:cNvPr id="3" name="Content Placeholder 2">
            <a:extLst>
              <a:ext uri="{FF2B5EF4-FFF2-40B4-BE49-F238E27FC236}">
                <a16:creationId xmlns:a16="http://schemas.microsoft.com/office/drawing/2014/main" id="{8C104808-707A-4E65-ACFA-968FDB3277EE}"/>
              </a:ext>
            </a:extLst>
          </p:cNvPr>
          <p:cNvSpPr>
            <a:spLocks noGrp="1"/>
          </p:cNvSpPr>
          <p:nvPr>
            <p:ph idx="1"/>
          </p:nvPr>
        </p:nvSpPr>
        <p:spPr>
          <a:xfrm>
            <a:off x="365331" y="4174647"/>
            <a:ext cx="8244069" cy="2181703"/>
          </a:xfrm>
        </p:spPr>
        <p:txBody>
          <a:bodyPr>
            <a:normAutofit fontScale="70000" lnSpcReduction="20000"/>
          </a:bodyPr>
          <a:lstStyle/>
          <a:p>
            <a:r>
              <a:rPr lang="en-US" dirty="0"/>
              <a:t>Risks are monitored and reviewed regularly</a:t>
            </a:r>
          </a:p>
          <a:p>
            <a:pPr lvl="1"/>
            <a:r>
              <a:rPr lang="en-US" dirty="0"/>
              <a:t>RT-302-2-07-002: “Bladder pressurizing system failure” was realized; spare had been procured as part of mitigation, resulting in negligeable delay</a:t>
            </a:r>
          </a:p>
          <a:p>
            <a:pPr lvl="1"/>
            <a:r>
              <a:rPr lang="en-US" dirty="0"/>
              <a:t>RT-302-2-07-007: “Magnet disassembly and reassembly needed to meet the requirements” has been realized with the disassembly and reassembly of magnet 10</a:t>
            </a:r>
          </a:p>
          <a:p>
            <a:pPr lvl="2"/>
            <a:r>
              <a:rPr lang="en-US" dirty="0"/>
              <a:t>Updated entry reflect residual risk of having to disassemble and reassemble between 0 and 2 magnets between now and the end of the project.</a:t>
            </a:r>
          </a:p>
        </p:txBody>
      </p:sp>
      <p:sp>
        <p:nvSpPr>
          <p:cNvPr id="4" name="Slide Number Placeholder 3">
            <a:extLst>
              <a:ext uri="{FF2B5EF4-FFF2-40B4-BE49-F238E27FC236}">
                <a16:creationId xmlns:a16="http://schemas.microsoft.com/office/drawing/2014/main" id="{4E336D19-EC91-4EAE-9D5F-F1471BF84C17}"/>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9" name="Footer Placeholder 4">
            <a:extLst>
              <a:ext uri="{FF2B5EF4-FFF2-40B4-BE49-F238E27FC236}">
                <a16:creationId xmlns:a16="http://schemas.microsoft.com/office/drawing/2014/main" id="{62FBC0AA-7ECA-4D4C-A265-A037758A1912}"/>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graphicFrame>
        <p:nvGraphicFramePr>
          <p:cNvPr id="8" name="Table 9">
            <a:extLst>
              <a:ext uri="{FF2B5EF4-FFF2-40B4-BE49-F238E27FC236}">
                <a16:creationId xmlns:a16="http://schemas.microsoft.com/office/drawing/2014/main" id="{4BE2DA4C-9A71-5C6F-10A2-06F7805D5CB3}"/>
              </a:ext>
            </a:extLst>
          </p:cNvPr>
          <p:cNvGraphicFramePr>
            <a:graphicFrameLocks noGrp="1"/>
          </p:cNvGraphicFramePr>
          <p:nvPr>
            <p:extLst>
              <p:ext uri="{D42A27DB-BD31-4B8C-83A1-F6EECF244321}">
                <p14:modId xmlns:p14="http://schemas.microsoft.com/office/powerpoint/2010/main" val="1494981402"/>
              </p:ext>
            </p:extLst>
          </p:nvPr>
        </p:nvGraphicFramePr>
        <p:xfrm>
          <a:off x="374860" y="900000"/>
          <a:ext cx="8424936" cy="2238506"/>
        </p:xfrm>
        <a:graphic>
          <a:graphicData uri="http://schemas.openxmlformats.org/drawingml/2006/table">
            <a:tbl>
              <a:tblPr firstRow="1" bandRow="1">
                <a:tableStyleId>{5C22544A-7EE6-4342-B048-85BDC9FD1C3A}</a:tableStyleId>
              </a:tblPr>
              <a:tblGrid>
                <a:gridCol w="1388828">
                  <a:extLst>
                    <a:ext uri="{9D8B030D-6E8A-4147-A177-3AD203B41FA5}">
                      <a16:colId xmlns:a16="http://schemas.microsoft.com/office/drawing/2014/main" val="2660781266"/>
                    </a:ext>
                  </a:extLst>
                </a:gridCol>
                <a:gridCol w="5040560">
                  <a:extLst>
                    <a:ext uri="{9D8B030D-6E8A-4147-A177-3AD203B41FA5}">
                      <a16:colId xmlns:a16="http://schemas.microsoft.com/office/drawing/2014/main" val="947140056"/>
                    </a:ext>
                  </a:extLst>
                </a:gridCol>
                <a:gridCol w="1152128">
                  <a:extLst>
                    <a:ext uri="{9D8B030D-6E8A-4147-A177-3AD203B41FA5}">
                      <a16:colId xmlns:a16="http://schemas.microsoft.com/office/drawing/2014/main" val="1195252842"/>
                    </a:ext>
                  </a:extLst>
                </a:gridCol>
                <a:gridCol w="843420">
                  <a:extLst>
                    <a:ext uri="{9D8B030D-6E8A-4147-A177-3AD203B41FA5}">
                      <a16:colId xmlns:a16="http://schemas.microsoft.com/office/drawing/2014/main" val="539739566"/>
                    </a:ext>
                  </a:extLst>
                </a:gridCol>
              </a:tblGrid>
              <a:tr h="412806">
                <a:tc>
                  <a:txBody>
                    <a:bodyPr/>
                    <a:lstStyle/>
                    <a:p>
                      <a:r>
                        <a:rPr lang="en-US" sz="1200" dirty="0"/>
                        <a:t>Risk ID</a:t>
                      </a:r>
                    </a:p>
                  </a:txBody>
                  <a:tcPr/>
                </a:tc>
                <a:tc>
                  <a:txBody>
                    <a:bodyPr/>
                    <a:lstStyle/>
                    <a:p>
                      <a:r>
                        <a:rPr lang="en-US" sz="1200" dirty="0"/>
                        <a:t>Title</a:t>
                      </a:r>
                    </a:p>
                  </a:txBody>
                  <a:tcPr/>
                </a:tc>
                <a:tc>
                  <a:txBody>
                    <a:bodyPr/>
                    <a:lstStyle/>
                    <a:p>
                      <a:r>
                        <a:rPr lang="en-US" sz="1200" dirty="0"/>
                        <a:t>Prob. (+COVID)</a:t>
                      </a:r>
                    </a:p>
                  </a:txBody>
                  <a:tcPr/>
                </a:tc>
                <a:tc>
                  <a:txBody>
                    <a:bodyPr/>
                    <a:lstStyle/>
                    <a:p>
                      <a:r>
                        <a:rPr lang="en-US" sz="1200" dirty="0"/>
                        <a:t>Realized</a:t>
                      </a:r>
                    </a:p>
                  </a:txBody>
                  <a:tcPr/>
                </a:tc>
                <a:extLst>
                  <a:ext uri="{0D108BD9-81ED-4DB2-BD59-A6C34878D82A}">
                    <a16:rowId xmlns:a16="http://schemas.microsoft.com/office/drawing/2014/main" val="2914006125"/>
                  </a:ext>
                </a:extLst>
              </a:tr>
              <a:tr h="297442">
                <a:tc>
                  <a:txBody>
                    <a:bodyPr/>
                    <a:lstStyle/>
                    <a:p>
                      <a:r>
                        <a:rPr lang="en-US" sz="1200" dirty="0"/>
                        <a:t>RT-302-2-07-007</a:t>
                      </a:r>
                    </a:p>
                  </a:txBody>
                  <a:tcPr/>
                </a:tc>
                <a:tc>
                  <a:txBody>
                    <a:bodyPr/>
                    <a:lstStyle/>
                    <a:p>
                      <a:r>
                        <a:rPr lang="en-US" sz="1200" b="0" i="0" u="none" strike="noStrike" kern="1200" dirty="0">
                          <a:solidFill>
                            <a:schemeClr val="dk1"/>
                          </a:solidFill>
                          <a:effectLst/>
                          <a:latin typeface="+mn-lt"/>
                          <a:ea typeface="+mn-ea"/>
                          <a:cs typeface="+mn-cs"/>
                        </a:rPr>
                        <a:t>Magnet disassembly and reassembly needed to meet the requirements</a:t>
                      </a:r>
                      <a:endParaRPr lang="en-US" sz="1200" dirty="0"/>
                    </a:p>
                  </a:txBody>
                  <a:tcPr/>
                </a:tc>
                <a:tc>
                  <a:txBody>
                    <a:bodyPr/>
                    <a:lstStyle/>
                    <a:p>
                      <a:r>
                        <a:rPr lang="en-US" sz="1200" dirty="0"/>
                        <a:t>50% (+10%)</a:t>
                      </a:r>
                    </a:p>
                  </a:txBody>
                  <a:tcPr/>
                </a:tc>
                <a:tc>
                  <a:txBody>
                    <a:bodyPr/>
                    <a:lstStyle/>
                    <a:p>
                      <a:r>
                        <a:rPr lang="en-US" sz="1200" dirty="0"/>
                        <a:t>Yes</a:t>
                      </a:r>
                    </a:p>
                  </a:txBody>
                  <a:tcPr/>
                </a:tc>
                <a:extLst>
                  <a:ext uri="{0D108BD9-81ED-4DB2-BD59-A6C34878D82A}">
                    <a16:rowId xmlns:a16="http://schemas.microsoft.com/office/drawing/2014/main" val="3166236962"/>
                  </a:ext>
                </a:extLst>
              </a:tr>
              <a:tr h="288032">
                <a:tc>
                  <a:txBody>
                    <a:bodyPr/>
                    <a:lstStyle/>
                    <a:p>
                      <a:r>
                        <a:rPr lang="en-US" sz="1200" dirty="0"/>
                        <a:t>RT-302-2-07-001</a:t>
                      </a:r>
                    </a:p>
                  </a:txBody>
                  <a:tcPr/>
                </a:tc>
                <a:tc>
                  <a:txBody>
                    <a:bodyPr/>
                    <a:lstStyle/>
                    <a:p>
                      <a:r>
                        <a:rPr lang="en-US" sz="1200" b="0" i="0" u="none" strike="noStrike" kern="1200" dirty="0">
                          <a:solidFill>
                            <a:schemeClr val="dk1"/>
                          </a:solidFill>
                          <a:effectLst/>
                          <a:latin typeface="+mn-lt"/>
                          <a:ea typeface="+mn-ea"/>
                          <a:cs typeface="+mn-cs"/>
                        </a:rPr>
                        <a:t>Magnet assembly matrixed or shared resources unavailable when needed</a:t>
                      </a:r>
                      <a:endParaRPr lang="en-US" sz="1200" dirty="0"/>
                    </a:p>
                  </a:txBody>
                  <a:tcPr/>
                </a:tc>
                <a:tc>
                  <a:txBody>
                    <a:bodyPr/>
                    <a:lstStyle/>
                    <a:p>
                      <a:r>
                        <a:rPr lang="en-US" sz="1200" dirty="0"/>
                        <a:t>65%</a:t>
                      </a:r>
                    </a:p>
                  </a:txBody>
                  <a:tcPr/>
                </a:tc>
                <a:tc>
                  <a:txBody>
                    <a:bodyPr/>
                    <a:lstStyle/>
                    <a:p>
                      <a:r>
                        <a:rPr lang="en-US" sz="1200" dirty="0"/>
                        <a:t>No</a:t>
                      </a:r>
                    </a:p>
                  </a:txBody>
                  <a:tcPr/>
                </a:tc>
                <a:extLst>
                  <a:ext uri="{0D108BD9-81ED-4DB2-BD59-A6C34878D82A}">
                    <a16:rowId xmlns:a16="http://schemas.microsoft.com/office/drawing/2014/main" val="3439690368"/>
                  </a:ext>
                </a:extLst>
              </a:tr>
              <a:tr h="412806">
                <a:tc>
                  <a:txBody>
                    <a:bodyPr/>
                    <a:lstStyle/>
                    <a:p>
                      <a:r>
                        <a:rPr lang="en-US" sz="1200" dirty="0"/>
                        <a:t>RT-302-2-07-006</a:t>
                      </a:r>
                    </a:p>
                  </a:txBody>
                  <a:tcPr/>
                </a:tc>
                <a:tc>
                  <a:txBody>
                    <a:bodyPr/>
                    <a:lstStyle/>
                    <a:p>
                      <a:r>
                        <a:rPr lang="en-US" sz="1200" b="0" i="0" u="none" strike="noStrike" kern="1200" dirty="0">
                          <a:solidFill>
                            <a:schemeClr val="dk1"/>
                          </a:solidFill>
                          <a:effectLst/>
                          <a:latin typeface="+mn-lt"/>
                          <a:ea typeface="+mn-ea"/>
                          <a:cs typeface="+mn-cs"/>
                        </a:rPr>
                        <a:t>Production is stopped because more QC testing/discussions need to be carried out</a:t>
                      </a:r>
                      <a:endParaRPr lang="en-US" sz="1200" dirty="0"/>
                    </a:p>
                  </a:txBody>
                  <a:tcPr/>
                </a:tc>
                <a:tc>
                  <a:txBody>
                    <a:bodyPr/>
                    <a:lstStyle/>
                    <a:p>
                      <a:r>
                        <a:rPr lang="en-US" sz="1200" dirty="0"/>
                        <a:t>62%</a:t>
                      </a:r>
                    </a:p>
                  </a:txBody>
                  <a:tcPr/>
                </a:tc>
                <a:tc>
                  <a:txBody>
                    <a:bodyPr/>
                    <a:lstStyle/>
                    <a:p>
                      <a:r>
                        <a:rPr lang="en-US" sz="1200" dirty="0"/>
                        <a:t>No</a:t>
                      </a:r>
                    </a:p>
                  </a:txBody>
                  <a:tcPr/>
                </a:tc>
                <a:extLst>
                  <a:ext uri="{0D108BD9-81ED-4DB2-BD59-A6C34878D82A}">
                    <a16:rowId xmlns:a16="http://schemas.microsoft.com/office/drawing/2014/main" val="732573168"/>
                  </a:ext>
                </a:extLst>
              </a:tr>
              <a:tr h="262880">
                <a:tc>
                  <a:txBody>
                    <a:bodyPr/>
                    <a:lstStyle/>
                    <a:p>
                      <a:r>
                        <a:rPr lang="en-US" sz="1200" dirty="0"/>
                        <a:t>RT-302-2-07-004</a:t>
                      </a:r>
                    </a:p>
                  </a:txBody>
                  <a:tcPr/>
                </a:tc>
                <a:tc>
                  <a:txBody>
                    <a:bodyPr/>
                    <a:lstStyle/>
                    <a:p>
                      <a:r>
                        <a:rPr lang="en-US" sz="1200" b="0" i="0" u="none" strike="noStrike" kern="1200" dirty="0">
                          <a:solidFill>
                            <a:schemeClr val="dk1"/>
                          </a:solidFill>
                          <a:effectLst/>
                          <a:latin typeface="+mn-lt"/>
                          <a:ea typeface="+mn-ea"/>
                          <a:cs typeface="+mn-cs"/>
                        </a:rPr>
                        <a:t>Magnet structure vendor delivery delays</a:t>
                      </a:r>
                      <a:endParaRPr lang="en-US" sz="1200" dirty="0"/>
                    </a:p>
                  </a:txBody>
                  <a:tcPr/>
                </a:tc>
                <a:tc>
                  <a:txBody>
                    <a:bodyPr/>
                    <a:lstStyle/>
                    <a:p>
                      <a:r>
                        <a:rPr lang="en-US" sz="1200" dirty="0"/>
                        <a:t>33% (+25%)</a:t>
                      </a:r>
                    </a:p>
                  </a:txBody>
                  <a:tcPr/>
                </a:tc>
                <a:tc>
                  <a:txBody>
                    <a:bodyPr/>
                    <a:lstStyle/>
                    <a:p>
                      <a:r>
                        <a:rPr lang="en-US" sz="1200" dirty="0"/>
                        <a:t>No</a:t>
                      </a:r>
                    </a:p>
                  </a:txBody>
                  <a:tcPr/>
                </a:tc>
                <a:extLst>
                  <a:ext uri="{0D108BD9-81ED-4DB2-BD59-A6C34878D82A}">
                    <a16:rowId xmlns:a16="http://schemas.microsoft.com/office/drawing/2014/main" val="3524030837"/>
                  </a:ext>
                </a:extLst>
              </a:tr>
              <a:tr h="295144">
                <a:tc>
                  <a:txBody>
                    <a:bodyPr/>
                    <a:lstStyle/>
                    <a:p>
                      <a:r>
                        <a:rPr lang="en-US" sz="1200" dirty="0"/>
                        <a:t>RT-302-2-07-002</a:t>
                      </a:r>
                    </a:p>
                  </a:txBody>
                  <a:tcPr/>
                </a:tc>
                <a:tc>
                  <a:txBody>
                    <a:bodyPr/>
                    <a:lstStyle/>
                    <a:p>
                      <a:r>
                        <a:rPr lang="en-US" sz="1200" b="0" i="0" u="none" strike="noStrike" kern="1200" dirty="0">
                          <a:solidFill>
                            <a:schemeClr val="dk1"/>
                          </a:solidFill>
                          <a:effectLst/>
                          <a:latin typeface="+mn-lt"/>
                          <a:ea typeface="+mn-ea"/>
                          <a:cs typeface="+mn-cs"/>
                        </a:rPr>
                        <a:t>Bladder pressurizing system failure</a:t>
                      </a:r>
                      <a:endParaRPr lang="en-US" sz="1200" dirty="0"/>
                    </a:p>
                  </a:txBody>
                  <a:tcPr/>
                </a:tc>
                <a:tc>
                  <a:txBody>
                    <a:bodyPr/>
                    <a:lstStyle/>
                    <a:p>
                      <a:r>
                        <a:rPr lang="en-US" sz="1200" dirty="0"/>
                        <a:t>25%</a:t>
                      </a:r>
                    </a:p>
                  </a:txBody>
                  <a:tcPr/>
                </a:tc>
                <a:tc>
                  <a:txBody>
                    <a:bodyPr/>
                    <a:lstStyle/>
                    <a:p>
                      <a:r>
                        <a:rPr lang="en-US" sz="1200" dirty="0"/>
                        <a:t>Yes</a:t>
                      </a:r>
                    </a:p>
                  </a:txBody>
                  <a:tcPr/>
                </a:tc>
                <a:extLst>
                  <a:ext uri="{0D108BD9-81ED-4DB2-BD59-A6C34878D82A}">
                    <a16:rowId xmlns:a16="http://schemas.microsoft.com/office/drawing/2014/main" val="2174801300"/>
                  </a:ext>
                </a:extLst>
              </a:tr>
            </a:tbl>
          </a:graphicData>
        </a:graphic>
      </p:graphicFrame>
      <p:sp>
        <p:nvSpPr>
          <p:cNvPr id="10" name="TextBox 9">
            <a:extLst>
              <a:ext uri="{FF2B5EF4-FFF2-40B4-BE49-F238E27FC236}">
                <a16:creationId xmlns:a16="http://schemas.microsoft.com/office/drawing/2014/main" id="{CE03CCC4-BDC2-CB70-5D86-B96FC02E1C0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209541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302.2.07: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p:txBody>
          <a:bodyPr>
            <a:normAutofit fontScale="92500" lnSpcReduction="10000"/>
          </a:bodyPr>
          <a:lstStyle/>
          <a:p>
            <a:r>
              <a:rPr lang="en-US" dirty="0"/>
              <a:t>We have regular LBNL HL-LHC AUP EH&amp;S meetings</a:t>
            </a:r>
          </a:p>
          <a:p>
            <a:r>
              <a:rPr lang="en-US" dirty="0"/>
              <a:t>Meeting agenda’s and notes are shared regularly with FNAL Project EH&amp;S Manager Amy </a:t>
            </a:r>
            <a:r>
              <a:rPr lang="en-US" dirty="0" err="1"/>
              <a:t>Pavnica</a:t>
            </a:r>
            <a:endParaRPr lang="en-US" dirty="0"/>
          </a:p>
          <a:p>
            <a:r>
              <a:rPr lang="en-US" dirty="0"/>
              <a:t>Magnet Survey and Alignment has a Work Planning and Control (WPC) Activity (laser tracker has Hazard Level 2); staff are trained accordingly</a:t>
            </a:r>
          </a:p>
          <a:p>
            <a:r>
              <a:rPr lang="en-US" dirty="0"/>
              <a:t>Crane failed in assembly area:</a:t>
            </a:r>
          </a:p>
          <a:p>
            <a:pPr lvl="1"/>
            <a:r>
              <a:rPr lang="en-US" dirty="0"/>
              <a:t>Resulted in halt of use until inspected and operation recovered</a:t>
            </a:r>
          </a:p>
          <a:p>
            <a:pPr lvl="1"/>
            <a:r>
              <a:rPr lang="en-US" dirty="0"/>
              <a:t>Spare parts have been procured, maintenance will be planned when all parts are in-house and when AUP schedule is minimally impacted</a:t>
            </a:r>
          </a:p>
          <a:p>
            <a:endParaRPr lang="en-US" dirty="0"/>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25</a:t>
            </a:fld>
            <a:endParaRPr lang="fr-F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5" name="TextBox 4">
            <a:extLst>
              <a:ext uri="{FF2B5EF4-FFF2-40B4-BE49-F238E27FC236}">
                <a16:creationId xmlns:a16="http://schemas.microsoft.com/office/drawing/2014/main" id="{19327A60-9768-7756-76E7-094B46A8BEF0}"/>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39903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Summary</a:t>
            </a:r>
          </a:p>
        </p:txBody>
      </p:sp>
      <p:sp>
        <p:nvSpPr>
          <p:cNvPr id="3" name="Content Placeholder 2"/>
          <p:cNvSpPr>
            <a:spLocks noGrp="1"/>
          </p:cNvSpPr>
          <p:nvPr>
            <p:ph idx="1"/>
          </p:nvPr>
        </p:nvSpPr>
        <p:spPr>
          <a:xfrm>
            <a:off x="612000" y="1219201"/>
            <a:ext cx="7920000" cy="4658072"/>
          </a:xfrm>
        </p:spPr>
        <p:txBody>
          <a:bodyPr>
            <a:normAutofit fontScale="92500" lnSpcReduction="10000"/>
          </a:bodyPr>
          <a:lstStyle/>
          <a:p>
            <a:r>
              <a:rPr lang="en-US" dirty="0"/>
              <a:t>The Magnet Assembly WBS is in full production mode, deep into production magnet assembly</a:t>
            </a:r>
          </a:p>
          <a:p>
            <a:r>
              <a:rPr lang="en-US" dirty="0"/>
              <a:t>Strong team, now well-versed in all technical, QC/QA, and EVMS aspects of the project</a:t>
            </a:r>
          </a:p>
          <a:p>
            <a:r>
              <a:rPr lang="en-US" dirty="0"/>
              <a:t>COVID has had a significant impact on multiple fronts – these are now understood and addressed</a:t>
            </a:r>
          </a:p>
          <a:p>
            <a:r>
              <a:rPr lang="en-US" dirty="0"/>
              <a:t>We have procured all major components for the magnet assemblies, alleviating a major concern with inflation and supply-chain</a:t>
            </a:r>
          </a:p>
          <a:p>
            <a:r>
              <a:rPr lang="en-US" dirty="0"/>
              <a:t>Risks are being managed and addressed – plenty to worry about… but plenty to be proud about!</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26</a:t>
            </a:fld>
            <a:endParaRPr lang="fr-F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96805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r>
              <a:rPr lang="en-US" dirty="0"/>
              <a:t>You should keep the pie-charts and tables from the CAM e-Toolbox as backup slides in case someone asks questions</a:t>
            </a:r>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302.2.07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7920000" cy="769640"/>
          </a:xfrm>
        </p:spPr>
        <p:txBody>
          <a:bodyPr>
            <a:normAutofit fontScale="62500" lnSpcReduction="20000"/>
          </a:bodyPr>
          <a:lstStyle/>
          <a:p>
            <a:r>
              <a:rPr lang="en-US" dirty="0"/>
              <a:t>74% Labor, 26% M&amp;S</a:t>
            </a:r>
          </a:p>
          <a:p>
            <a:r>
              <a:rPr lang="en-US" dirty="0"/>
              <a:t>M&amp;S dominated by Structure procurements; also includes shipment, etc.</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28</a:t>
            </a:fld>
            <a:endParaRPr lang="fr-FR" dirty="0"/>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6" name="Picture 5">
            <a:extLst>
              <a:ext uri="{FF2B5EF4-FFF2-40B4-BE49-F238E27FC236}">
                <a16:creationId xmlns:a16="http://schemas.microsoft.com/office/drawing/2014/main" id="{4A6DD2CE-2745-3A1D-B820-7E0F884CE05B}"/>
              </a:ext>
            </a:extLst>
          </p:cNvPr>
          <p:cNvPicPr>
            <a:picLocks noChangeAspect="1"/>
          </p:cNvPicPr>
          <p:nvPr/>
        </p:nvPicPr>
        <p:blipFill>
          <a:blip r:embed="rId2"/>
          <a:stretch>
            <a:fillRect/>
          </a:stretch>
        </p:blipFill>
        <p:spPr>
          <a:xfrm>
            <a:off x="685800" y="1988841"/>
            <a:ext cx="7772400" cy="4365811"/>
          </a:xfrm>
          <a:prstGeom prst="rect">
            <a:avLst/>
          </a:prstGeom>
        </p:spPr>
      </p:pic>
      <p:sp>
        <p:nvSpPr>
          <p:cNvPr id="9" name="TextBox 8">
            <a:extLst>
              <a:ext uri="{FF2B5EF4-FFF2-40B4-BE49-F238E27FC236}">
                <a16:creationId xmlns:a16="http://schemas.microsoft.com/office/drawing/2014/main" id="{E6133425-0A30-4632-BE62-39667CC13F91}"/>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28289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302.2.07 Estimate Quality</a:t>
            </a:r>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29</a:t>
            </a:fld>
            <a:endParaRPr lang="fr-FR" dirty="0"/>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dirty="0"/>
              <a:t>HHL-LHC AUP IPR DOE/SC Review– Jan 14-16, 2019</a:t>
            </a:r>
            <a:endParaRPr lang="en-GB" dirty="0"/>
          </a:p>
        </p:txBody>
      </p:sp>
      <p:pic>
        <p:nvPicPr>
          <p:cNvPr id="5" name="Picture 4">
            <a:extLst>
              <a:ext uri="{FF2B5EF4-FFF2-40B4-BE49-F238E27FC236}">
                <a16:creationId xmlns:a16="http://schemas.microsoft.com/office/drawing/2014/main" id="{7C7EF0FB-F35D-98FE-53C2-068E266B6A99}"/>
              </a:ext>
            </a:extLst>
          </p:cNvPr>
          <p:cNvPicPr>
            <a:picLocks noChangeAspect="1"/>
          </p:cNvPicPr>
          <p:nvPr/>
        </p:nvPicPr>
        <p:blipFill>
          <a:blip r:embed="rId2"/>
          <a:stretch>
            <a:fillRect/>
          </a:stretch>
        </p:blipFill>
        <p:spPr>
          <a:xfrm>
            <a:off x="915548" y="1700808"/>
            <a:ext cx="7312903" cy="4062724"/>
          </a:xfrm>
          <a:prstGeom prst="rect">
            <a:avLst/>
          </a:prstGeom>
        </p:spPr>
      </p:pic>
      <p:sp>
        <p:nvSpPr>
          <p:cNvPr id="6" name="TextBox 5">
            <a:extLst>
              <a:ext uri="{FF2B5EF4-FFF2-40B4-BE49-F238E27FC236}">
                <a16:creationId xmlns:a16="http://schemas.microsoft.com/office/drawing/2014/main" id="{09A62029-CC48-732C-8697-DFE6EDC234CD}"/>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425113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323528" y="945118"/>
            <a:ext cx="8508384" cy="5337312"/>
          </a:xfrm>
        </p:spPr>
        <p:txBody>
          <a:bodyPr>
            <a:normAutofit fontScale="92500" lnSpcReduction="20000"/>
          </a:bodyPr>
          <a:lstStyle/>
          <a:p>
            <a:pPr marL="0" indent="0">
              <a:buNone/>
            </a:pPr>
            <a:r>
              <a:rPr lang="en-US" dirty="0"/>
              <a:t>Scope of Work</a:t>
            </a:r>
          </a:p>
          <a:p>
            <a:r>
              <a:rPr lang="en-US" dirty="0"/>
              <a:t>Re-assemble magnet prototype MQXFAP-1b, fabricate 5 pre-series magnets (from MQXFA-03 to MQXFA-07), and fabricate 20 MQXFA series production magnets. Scope includes:</a:t>
            </a:r>
          </a:p>
          <a:p>
            <a:pPr lvl="1"/>
            <a:r>
              <a:rPr lang="en-US" dirty="0"/>
              <a:t>Parts procurement for 21 magnet structures (shell, Yoke, masters, pads, collars, axial support components, keys, strain gauges and wires)</a:t>
            </a:r>
          </a:p>
          <a:p>
            <a:pPr lvl="1"/>
            <a:r>
              <a:rPr lang="en-US" dirty="0"/>
              <a:t>26 magnet assemblies (1 prototype re-assembly, 5 pre-series, 16 series production, and 4 re-assemblies). </a:t>
            </a:r>
          </a:p>
          <a:p>
            <a:pPr lvl="2"/>
            <a:r>
              <a:rPr lang="en-US" dirty="0"/>
              <a:t>Assembly includes install strain gauges on shells, Fabricate Yoke/Shell subassemblies. Receive and check coils, perform CMM measurements and prepare coils for magnet assembly. Assemble collar packs and coil packs. Insert coil packs, setup bladders, and perform azimuthal and axial preload, and conduct electrical QC</a:t>
            </a:r>
          </a:p>
          <a:p>
            <a:pPr lvl="1"/>
            <a:r>
              <a:rPr lang="en-US" dirty="0"/>
              <a:t>Prepare for shipment and ship the magnet assembly to BNL for vertical testing.</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5" name="TextBox 4">
            <a:extLst>
              <a:ext uri="{FF2B5EF4-FFF2-40B4-BE49-F238E27FC236}">
                <a16:creationId xmlns:a16="http://schemas.microsoft.com/office/drawing/2014/main" id="{A2F8EB43-0720-4F91-D37B-7EB45DC6A9A4}"/>
              </a:ext>
            </a:extLst>
          </p:cNvPr>
          <p:cNvSpPr txBox="1"/>
          <p:nvPr/>
        </p:nvSpPr>
        <p:spPr>
          <a:xfrm>
            <a:off x="7812360" y="44624"/>
            <a:ext cx="1261884" cy="369332"/>
          </a:xfrm>
          <a:prstGeom prst="rect">
            <a:avLst/>
          </a:prstGeom>
          <a:solidFill>
            <a:schemeClr val="accent6">
              <a:lumMod val="60000"/>
              <a:lumOff val="40000"/>
            </a:schemeClr>
          </a:solidFill>
        </p:spPr>
        <p:txBody>
          <a:bodyPr wrap="none" rtlCol="0">
            <a:spAutoFit/>
          </a:bodyPr>
          <a:lstStyle/>
          <a:p>
            <a:r>
              <a:rPr lang="en-US" dirty="0"/>
              <a:t>Charge #8</a:t>
            </a:r>
          </a:p>
        </p:txBody>
      </p:sp>
    </p:spTree>
    <p:extLst>
      <p:ext uri="{BB962C8B-B14F-4D97-AF65-F5344CB8AC3E}">
        <p14:creationId xmlns:p14="http://schemas.microsoft.com/office/powerpoint/2010/main" val="2848936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302.2.07 FTE Breakdown</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5" name="Picture 4">
            <a:extLst>
              <a:ext uri="{FF2B5EF4-FFF2-40B4-BE49-F238E27FC236}">
                <a16:creationId xmlns:a16="http://schemas.microsoft.com/office/drawing/2014/main" id="{13D4C6A1-4E80-7EB4-7706-4449B4774E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519208" cy="4511525"/>
          </a:xfrm>
          <a:prstGeom prst="rect">
            <a:avLst/>
          </a:prstGeom>
          <a:noFill/>
          <a:ln>
            <a:noFill/>
          </a:ln>
        </p:spPr>
      </p:pic>
      <p:sp>
        <p:nvSpPr>
          <p:cNvPr id="12" name="TextBox 11">
            <a:extLst>
              <a:ext uri="{FF2B5EF4-FFF2-40B4-BE49-F238E27FC236}">
                <a16:creationId xmlns:a16="http://schemas.microsoft.com/office/drawing/2014/main" id="{9B80E493-E216-944C-2F8D-0AE7D76C165B}"/>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3369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D0DC-EEAF-9E41-9079-7CB0F5A77244}"/>
              </a:ext>
            </a:extLst>
          </p:cNvPr>
          <p:cNvSpPr>
            <a:spLocks noGrp="1"/>
          </p:cNvSpPr>
          <p:nvPr>
            <p:ph type="title"/>
          </p:nvPr>
        </p:nvSpPr>
        <p:spPr/>
        <p:txBody>
          <a:bodyPr/>
          <a:lstStyle/>
          <a:p>
            <a:r>
              <a:rPr lang="en-US" dirty="0"/>
              <a:t>302.2.03 Cost Performance Report</a:t>
            </a:r>
          </a:p>
        </p:txBody>
      </p:sp>
      <p:sp>
        <p:nvSpPr>
          <p:cNvPr id="4" name="Slide Number Placeholder 3">
            <a:extLst>
              <a:ext uri="{FF2B5EF4-FFF2-40B4-BE49-F238E27FC236}">
                <a16:creationId xmlns:a16="http://schemas.microsoft.com/office/drawing/2014/main" id="{5FE15640-7022-664D-A90C-BCDAEEBADB09}"/>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8" name="Content Placeholder 7">
            <a:extLst>
              <a:ext uri="{FF2B5EF4-FFF2-40B4-BE49-F238E27FC236}">
                <a16:creationId xmlns:a16="http://schemas.microsoft.com/office/drawing/2014/main" id="{7D9B1E0B-2EC9-5C42-92A6-DAD0B586BB3F}"/>
              </a:ext>
            </a:extLst>
          </p:cNvPr>
          <p:cNvSpPr>
            <a:spLocks noGrp="1"/>
          </p:cNvSpPr>
          <p:nvPr>
            <p:ph idx="1"/>
          </p:nvPr>
        </p:nvSpPr>
        <p:spPr>
          <a:xfrm>
            <a:off x="612000" y="1267086"/>
            <a:ext cx="7920000" cy="841647"/>
          </a:xfrm>
        </p:spPr>
        <p:txBody>
          <a:bodyPr>
            <a:normAutofit fontScale="47500" lnSpcReduction="20000"/>
          </a:bodyPr>
          <a:lstStyle/>
          <a:p>
            <a:r>
              <a:rPr lang="en-US" dirty="0"/>
              <a:t>BAC = $33.802M</a:t>
            </a:r>
          </a:p>
          <a:p>
            <a:r>
              <a:rPr lang="en-US" dirty="0"/>
              <a:t>Yellow thresholds crossed in Current Period Cost</a:t>
            </a:r>
          </a:p>
          <a:p>
            <a:r>
              <a:rPr lang="en-US" dirty="0"/>
              <a:t>Yellow thresholds crossed in Cumulative to Date schedule</a:t>
            </a:r>
          </a:p>
          <a:p>
            <a:r>
              <a:rPr lang="en-US" dirty="0"/>
              <a:t>Cumulative SPI = 0.95, CPI = 1.03</a:t>
            </a:r>
          </a:p>
        </p:txBody>
      </p:sp>
      <p:pic>
        <p:nvPicPr>
          <p:cNvPr id="6" name="Picture 5">
            <a:extLst>
              <a:ext uri="{FF2B5EF4-FFF2-40B4-BE49-F238E27FC236}">
                <a16:creationId xmlns:a16="http://schemas.microsoft.com/office/drawing/2014/main" id="{B3FA9180-A53E-401D-B94D-E4B93634B580}"/>
              </a:ext>
            </a:extLst>
          </p:cNvPr>
          <p:cNvPicPr>
            <a:picLocks noChangeAspect="1"/>
          </p:cNvPicPr>
          <p:nvPr/>
        </p:nvPicPr>
        <p:blipFill>
          <a:blip r:embed="rId2"/>
          <a:stretch>
            <a:fillRect/>
          </a:stretch>
        </p:blipFill>
        <p:spPr>
          <a:xfrm>
            <a:off x="593035" y="2202210"/>
            <a:ext cx="4953000" cy="676275"/>
          </a:xfrm>
          <a:prstGeom prst="rect">
            <a:avLst/>
          </a:prstGeom>
        </p:spPr>
      </p:pic>
      <p:sp>
        <p:nvSpPr>
          <p:cNvPr id="12" name="Footer Placeholder 4">
            <a:extLst>
              <a:ext uri="{FF2B5EF4-FFF2-40B4-BE49-F238E27FC236}">
                <a16:creationId xmlns:a16="http://schemas.microsoft.com/office/drawing/2014/main" id="{392BBF77-3CF9-744E-842B-B8FD5C2B9625}"/>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3" name="Picture 2">
            <a:extLst>
              <a:ext uri="{FF2B5EF4-FFF2-40B4-BE49-F238E27FC236}">
                <a16:creationId xmlns:a16="http://schemas.microsoft.com/office/drawing/2014/main" id="{EF48CCAE-DD72-274C-C035-6F3E011B6064}"/>
              </a:ext>
            </a:extLst>
          </p:cNvPr>
          <p:cNvPicPr>
            <a:picLocks noChangeAspect="1"/>
          </p:cNvPicPr>
          <p:nvPr/>
        </p:nvPicPr>
        <p:blipFill>
          <a:blip r:embed="rId3"/>
          <a:stretch>
            <a:fillRect/>
          </a:stretch>
        </p:blipFill>
        <p:spPr>
          <a:xfrm>
            <a:off x="-1" y="3206368"/>
            <a:ext cx="9144001" cy="453772"/>
          </a:xfrm>
          <a:prstGeom prst="rect">
            <a:avLst/>
          </a:prstGeom>
        </p:spPr>
      </p:pic>
      <p:sp>
        <p:nvSpPr>
          <p:cNvPr id="5" name="TextBox 4">
            <a:extLst>
              <a:ext uri="{FF2B5EF4-FFF2-40B4-BE49-F238E27FC236}">
                <a16:creationId xmlns:a16="http://schemas.microsoft.com/office/drawing/2014/main" id="{53EB3839-5935-26B1-7CEF-5D261A3E2398}"/>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51418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0" y="199911"/>
            <a:ext cx="7920000" cy="720000"/>
          </a:xfrm>
        </p:spPr>
        <p:txBody>
          <a:bodyPr/>
          <a:lstStyle/>
          <a:p>
            <a:r>
              <a:rPr lang="en-US" dirty="0"/>
              <a:t>WBS 302.2.07: Other BCRs/Manual Adjustments since CD-3</a:t>
            </a:r>
            <a:endParaRPr lang="en-US" i="1" dirty="0"/>
          </a:p>
        </p:txBody>
      </p:sp>
      <p:sp>
        <p:nvSpPr>
          <p:cNvPr id="3" name="Content Placeholder 2"/>
          <p:cNvSpPr>
            <a:spLocks noGrp="1"/>
          </p:cNvSpPr>
          <p:nvPr>
            <p:ph idx="1"/>
          </p:nvPr>
        </p:nvSpPr>
        <p:spPr>
          <a:xfrm>
            <a:off x="306586" y="1412776"/>
            <a:ext cx="8712968" cy="4104456"/>
          </a:xfrm>
        </p:spPr>
        <p:txBody>
          <a:bodyPr>
            <a:normAutofit fontScale="92500" lnSpcReduction="20000"/>
          </a:bodyPr>
          <a:lstStyle/>
          <a:p>
            <a:r>
              <a:rPr lang="en-US" dirty="0"/>
              <a:t>Additional significant BCRs:</a:t>
            </a:r>
          </a:p>
          <a:p>
            <a:pPr lvl="1"/>
            <a:r>
              <a:rPr lang="en-US" dirty="0"/>
              <a:t>BCR#0278 Additional Bladders Required to Replace Unreliable Bladders;</a:t>
            </a:r>
          </a:p>
          <a:p>
            <a:pPr lvl="2"/>
            <a:r>
              <a:rPr lang="en-US" dirty="0"/>
              <a:t> Impact: Cost $193,137; Sched Days 0</a:t>
            </a:r>
          </a:p>
          <a:p>
            <a:pPr lvl="1"/>
            <a:r>
              <a:rPr lang="en-US" dirty="0"/>
              <a:t>BCR#0270 Rework of MQXFA-10 due to Pole-key Gap Asymmetry; </a:t>
            </a:r>
          </a:p>
          <a:p>
            <a:pPr lvl="2"/>
            <a:r>
              <a:rPr lang="en-US" dirty="0"/>
              <a:t>Impact: Cost $102,556; Sched Days 0</a:t>
            </a:r>
          </a:p>
          <a:p>
            <a:pPr lvl="1"/>
            <a:r>
              <a:rPr lang="en-US" dirty="0"/>
              <a:t>BCR#0249 Magnet Axial Rods PO and Additional Bladders Order;</a:t>
            </a:r>
          </a:p>
          <a:p>
            <a:pPr lvl="2"/>
            <a:r>
              <a:rPr lang="en-US" dirty="0"/>
              <a:t>Impact: Cost $179,972; Sched Days 0 </a:t>
            </a:r>
          </a:p>
          <a:p>
            <a:pPr lvl="1"/>
            <a:r>
              <a:rPr lang="en-US" dirty="0"/>
              <a:t>BCR#0221 Tariffs to Move ARMCO Plates to </a:t>
            </a:r>
            <a:r>
              <a:rPr lang="en-US" dirty="0" err="1"/>
              <a:t>PAMCo</a:t>
            </a:r>
            <a:r>
              <a:rPr lang="en-US" dirty="0"/>
              <a:t>. and FY21 Structure Orders; </a:t>
            </a:r>
          </a:p>
          <a:p>
            <a:pPr lvl="2"/>
            <a:r>
              <a:rPr lang="en-US" dirty="0"/>
              <a:t>Impact: Cost -$192,769; Sched Days 0 </a:t>
            </a: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32</a:t>
            </a:fld>
            <a:endParaRPr lang="fr-FR"/>
          </a:p>
        </p:txBody>
      </p:sp>
      <p:sp>
        <p:nvSpPr>
          <p:cNvPr id="11" name="Footer Placeholder 4">
            <a:extLst>
              <a:ext uri="{FF2B5EF4-FFF2-40B4-BE49-F238E27FC236}">
                <a16:creationId xmlns:a16="http://schemas.microsoft.com/office/drawing/2014/main" id="{6AB16924-C207-374D-AE5F-D98053CC9A3E}"/>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5991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Overview of deliverables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5" name="Picture 4" descr="Slide2.jpg">
            <a:extLst>
              <a:ext uri="{FF2B5EF4-FFF2-40B4-BE49-F238E27FC236}">
                <a16:creationId xmlns:a16="http://schemas.microsoft.com/office/drawing/2014/main" id="{26581A01-657B-1C9F-2645-619A19B41508}"/>
              </a:ext>
            </a:extLst>
          </p:cNvPr>
          <p:cNvPicPr>
            <a:picLocks noChangeAspect="1"/>
          </p:cNvPicPr>
          <p:nvPr/>
        </p:nvPicPr>
        <p:blipFill>
          <a:blip r:embed="rId2"/>
          <a:srcRect t="34722" b="28654"/>
          <a:stretch>
            <a:fillRect/>
          </a:stretch>
        </p:blipFill>
        <p:spPr>
          <a:xfrm>
            <a:off x="581865" y="1180401"/>
            <a:ext cx="7694042" cy="2113424"/>
          </a:xfrm>
          <a:prstGeom prst="rect">
            <a:avLst/>
          </a:prstGeom>
        </p:spPr>
      </p:pic>
      <p:pic>
        <p:nvPicPr>
          <p:cNvPr id="6" name="Picture 5" descr="Figure 1.jpg">
            <a:extLst>
              <a:ext uri="{FF2B5EF4-FFF2-40B4-BE49-F238E27FC236}">
                <a16:creationId xmlns:a16="http://schemas.microsoft.com/office/drawing/2014/main" id="{2143BEA1-BEA1-EA88-8B3C-2BDDAB7C422D}"/>
              </a:ext>
            </a:extLst>
          </p:cNvPr>
          <p:cNvPicPr>
            <a:picLocks noChangeAspect="1"/>
          </p:cNvPicPr>
          <p:nvPr/>
        </p:nvPicPr>
        <p:blipFill>
          <a:blip r:embed="rId3"/>
          <a:stretch>
            <a:fillRect/>
          </a:stretch>
        </p:blipFill>
        <p:spPr>
          <a:xfrm>
            <a:off x="251520" y="3717032"/>
            <a:ext cx="3695328" cy="2463553"/>
          </a:xfrm>
          <a:prstGeom prst="rect">
            <a:avLst/>
          </a:prstGeom>
        </p:spPr>
      </p:pic>
      <p:pic>
        <p:nvPicPr>
          <p:cNvPr id="7" name="Picture 6" descr="sqxf_mag_19122013_exp_nocont3.jpg">
            <a:extLst>
              <a:ext uri="{FF2B5EF4-FFF2-40B4-BE49-F238E27FC236}">
                <a16:creationId xmlns:a16="http://schemas.microsoft.com/office/drawing/2014/main" id="{5558B5DF-4100-1EF3-9637-EDE70C6B1512}"/>
              </a:ext>
            </a:extLst>
          </p:cNvPr>
          <p:cNvPicPr>
            <a:picLocks noChangeAspect="1"/>
          </p:cNvPicPr>
          <p:nvPr/>
        </p:nvPicPr>
        <p:blipFill>
          <a:blip r:embed="rId4"/>
          <a:srcRect l="9418" t="32222" r="41637" b="23490"/>
          <a:stretch>
            <a:fillRect/>
          </a:stretch>
        </p:blipFill>
        <p:spPr>
          <a:xfrm>
            <a:off x="5076056" y="3821666"/>
            <a:ext cx="3223723" cy="2254283"/>
          </a:xfrm>
          <a:prstGeom prst="rect">
            <a:avLst/>
          </a:prstGeom>
        </p:spPr>
      </p:pic>
    </p:spTree>
    <p:extLst>
      <p:ext uri="{BB962C8B-B14F-4D97-AF65-F5344CB8AC3E}">
        <p14:creationId xmlns:p14="http://schemas.microsoft.com/office/powerpoint/2010/main" val="201039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E46-7300-BC5A-1BA2-E863A8BDF39D}"/>
              </a:ext>
            </a:extLst>
          </p:cNvPr>
          <p:cNvSpPr>
            <a:spLocks noGrp="1"/>
          </p:cNvSpPr>
          <p:nvPr>
            <p:ph type="title"/>
          </p:nvPr>
        </p:nvSpPr>
        <p:spPr/>
        <p:txBody>
          <a:bodyPr/>
          <a:lstStyle/>
          <a:p>
            <a:r>
              <a:rPr lang="en-US" dirty="0"/>
              <a:t>WBS 302.2.07: Work Flow and Interfaces</a:t>
            </a:r>
          </a:p>
        </p:txBody>
      </p:sp>
      <p:sp>
        <p:nvSpPr>
          <p:cNvPr id="4" name="Slide Number Placeholder 3">
            <a:extLst>
              <a:ext uri="{FF2B5EF4-FFF2-40B4-BE49-F238E27FC236}">
                <a16:creationId xmlns:a16="http://schemas.microsoft.com/office/drawing/2014/main" id="{FE6DD04D-D364-72E7-9708-4F2C74DAA301}"/>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2F22D0FC-0C41-EF24-B780-E4D5BA48CE2F}"/>
              </a:ext>
            </a:extLst>
          </p:cNvPr>
          <p:cNvSpPr>
            <a:spLocks noGrp="1"/>
          </p:cNvSpPr>
          <p:nvPr>
            <p:ph type="ftr" sz="quarter" idx="3"/>
          </p:nvPr>
        </p:nvSpPr>
        <p:spPr/>
        <p:txBody>
          <a:bodyPr/>
          <a:lstStyle/>
          <a:p>
            <a:r>
              <a:rPr lang="en-US"/>
              <a:t>HL-LHC AUP Rebaseline Dir. Rev. - Sep 27 -29, 2022</a:t>
            </a:r>
            <a:endParaRPr lang="en-GB" dirty="0"/>
          </a:p>
        </p:txBody>
      </p:sp>
      <p:sp>
        <p:nvSpPr>
          <p:cNvPr id="6" name="Slide Number Placeholder 3">
            <a:extLst>
              <a:ext uri="{FF2B5EF4-FFF2-40B4-BE49-F238E27FC236}">
                <a16:creationId xmlns:a16="http://schemas.microsoft.com/office/drawing/2014/main" id="{BEABDEA4-8601-79A1-64AE-085EB6C4A92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5</a:t>
            </a:fld>
            <a:endParaRPr lang="fr-FR"/>
          </a:p>
        </p:txBody>
      </p:sp>
      <p:sp>
        <p:nvSpPr>
          <p:cNvPr id="7" name="Footer Placeholder 4">
            <a:extLst>
              <a:ext uri="{FF2B5EF4-FFF2-40B4-BE49-F238E27FC236}">
                <a16:creationId xmlns:a16="http://schemas.microsoft.com/office/drawing/2014/main" id="{946BBB0D-8E04-B997-C891-CFAD90F156A3}"/>
              </a:ext>
            </a:extLst>
          </p:cNvPr>
          <p:cNvSpPr txBox="1">
            <a:spLocks/>
          </p:cNvSpPr>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CD-3 IPR - Nov 17</a:t>
            </a:r>
            <a:r>
              <a:rPr lang="en-US" baseline="30000"/>
              <a:t>th</a:t>
            </a:r>
            <a:r>
              <a:rPr lang="en-US"/>
              <a:t> -19</a:t>
            </a:r>
            <a:r>
              <a:rPr lang="en-US" baseline="30000"/>
              <a:t>th</a:t>
            </a:r>
            <a:r>
              <a:rPr lang="en-US"/>
              <a:t>, 2020</a:t>
            </a:r>
            <a:endParaRPr lang="en-GB" dirty="0"/>
          </a:p>
        </p:txBody>
      </p:sp>
      <p:pic>
        <p:nvPicPr>
          <p:cNvPr id="8" name="Picture 7">
            <a:extLst>
              <a:ext uri="{FF2B5EF4-FFF2-40B4-BE49-F238E27FC236}">
                <a16:creationId xmlns:a16="http://schemas.microsoft.com/office/drawing/2014/main" id="{DE572F32-EBF2-EBD2-4B70-55D9405B58EF}"/>
              </a:ext>
            </a:extLst>
          </p:cNvPr>
          <p:cNvPicPr>
            <a:picLocks noChangeAspect="1"/>
          </p:cNvPicPr>
          <p:nvPr/>
        </p:nvPicPr>
        <p:blipFill>
          <a:blip r:embed="rId2"/>
          <a:stretch>
            <a:fillRect/>
          </a:stretch>
        </p:blipFill>
        <p:spPr>
          <a:xfrm>
            <a:off x="665798" y="1807205"/>
            <a:ext cx="7920000" cy="4455000"/>
          </a:xfrm>
          <a:prstGeom prst="rect">
            <a:avLst/>
          </a:prstGeom>
        </p:spPr>
      </p:pic>
      <p:sp>
        <p:nvSpPr>
          <p:cNvPr id="9" name="Rectangle 8">
            <a:extLst>
              <a:ext uri="{FF2B5EF4-FFF2-40B4-BE49-F238E27FC236}">
                <a16:creationId xmlns:a16="http://schemas.microsoft.com/office/drawing/2014/main" id="{F39B7413-F90F-538D-5659-181C10DECF53}"/>
              </a:ext>
            </a:extLst>
          </p:cNvPr>
          <p:cNvSpPr/>
          <p:nvPr/>
        </p:nvSpPr>
        <p:spPr>
          <a:xfrm>
            <a:off x="304800" y="900000"/>
            <a:ext cx="1314872" cy="65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FNAL</a:t>
            </a:r>
          </a:p>
          <a:p>
            <a:pPr algn="ctr"/>
            <a:r>
              <a:rPr lang="en-US" sz="1200" dirty="0"/>
              <a:t>302.2.05</a:t>
            </a:r>
          </a:p>
        </p:txBody>
      </p:sp>
      <p:sp>
        <p:nvSpPr>
          <p:cNvPr id="10" name="Rectangle 9">
            <a:extLst>
              <a:ext uri="{FF2B5EF4-FFF2-40B4-BE49-F238E27FC236}">
                <a16:creationId xmlns:a16="http://schemas.microsoft.com/office/drawing/2014/main" id="{5E13CD31-7804-6511-2950-1D5F7B3B804B}"/>
              </a:ext>
            </a:extLst>
          </p:cNvPr>
          <p:cNvSpPr/>
          <p:nvPr/>
        </p:nvSpPr>
        <p:spPr>
          <a:xfrm>
            <a:off x="1710832" y="890667"/>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BNL</a:t>
            </a:r>
          </a:p>
          <a:p>
            <a:pPr algn="ctr"/>
            <a:r>
              <a:rPr lang="en-US" sz="1200" dirty="0"/>
              <a:t> 302.2.06</a:t>
            </a:r>
          </a:p>
        </p:txBody>
      </p:sp>
      <p:cxnSp>
        <p:nvCxnSpPr>
          <p:cNvPr id="11" name="Straight Arrow Connector 10">
            <a:extLst>
              <a:ext uri="{FF2B5EF4-FFF2-40B4-BE49-F238E27FC236}">
                <a16:creationId xmlns:a16="http://schemas.microsoft.com/office/drawing/2014/main" id="{3C3A178B-23E3-A6A5-D7CE-B644DB9D7FAE}"/>
              </a:ext>
            </a:extLst>
          </p:cNvPr>
          <p:cNvCxnSpPr>
            <a:cxnSpLocks/>
            <a:stCxn id="9" idx="2"/>
          </p:cNvCxnSpPr>
          <p:nvPr/>
        </p:nvCxnSpPr>
        <p:spPr>
          <a:xfrm>
            <a:off x="962236" y="1556792"/>
            <a:ext cx="145433"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41E1CA-44B2-E313-3BD7-DB729C9E0B1E}"/>
              </a:ext>
            </a:extLst>
          </p:cNvPr>
          <p:cNvCxnSpPr>
            <a:cxnSpLocks/>
            <a:stCxn id="10" idx="2"/>
          </p:cNvCxnSpPr>
          <p:nvPr/>
        </p:nvCxnSpPr>
        <p:spPr>
          <a:xfrm flipH="1">
            <a:off x="1404107" y="1556792"/>
            <a:ext cx="909217"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2A8483F-D6F3-3105-8569-1F9CAACF6A58}"/>
              </a:ext>
            </a:extLst>
          </p:cNvPr>
          <p:cNvSpPr/>
          <p:nvPr/>
        </p:nvSpPr>
        <p:spPr>
          <a:xfrm>
            <a:off x="1547664" y="1544886"/>
            <a:ext cx="1425390" cy="261610"/>
          </a:xfrm>
          <a:prstGeom prst="rect">
            <a:avLst/>
          </a:prstGeom>
        </p:spPr>
        <p:txBody>
          <a:bodyPr wrap="none">
            <a:spAutoFit/>
          </a:bodyPr>
          <a:lstStyle/>
          <a:p>
            <a:r>
              <a:rPr lang="en-US" sz="1100" i="1" dirty="0"/>
              <a:t>US-HiLumi-doc-309</a:t>
            </a:r>
          </a:p>
        </p:txBody>
      </p:sp>
      <p:sp>
        <p:nvSpPr>
          <p:cNvPr id="14" name="Rectangle 13">
            <a:extLst>
              <a:ext uri="{FF2B5EF4-FFF2-40B4-BE49-F238E27FC236}">
                <a16:creationId xmlns:a16="http://schemas.microsoft.com/office/drawing/2014/main" id="{D97DF9AC-D039-246F-0458-5AF5437A2573}"/>
              </a:ext>
            </a:extLst>
          </p:cNvPr>
          <p:cNvSpPr/>
          <p:nvPr/>
        </p:nvSpPr>
        <p:spPr>
          <a:xfrm>
            <a:off x="197443" y="1544886"/>
            <a:ext cx="1425390" cy="261610"/>
          </a:xfrm>
          <a:prstGeom prst="rect">
            <a:avLst/>
          </a:prstGeom>
        </p:spPr>
        <p:txBody>
          <a:bodyPr wrap="none">
            <a:spAutoFit/>
          </a:bodyPr>
          <a:lstStyle/>
          <a:p>
            <a:r>
              <a:rPr lang="en-US" sz="1100" i="1" dirty="0"/>
              <a:t>US-HiLumi-doc-252</a:t>
            </a:r>
          </a:p>
        </p:txBody>
      </p:sp>
      <p:sp>
        <p:nvSpPr>
          <p:cNvPr id="15" name="Rectangle 14">
            <a:extLst>
              <a:ext uri="{FF2B5EF4-FFF2-40B4-BE49-F238E27FC236}">
                <a16:creationId xmlns:a16="http://schemas.microsoft.com/office/drawing/2014/main" id="{6A201845-2662-0A51-3AC3-3407C7444E5F}"/>
              </a:ext>
            </a:extLst>
          </p:cNvPr>
          <p:cNvSpPr/>
          <p:nvPr/>
        </p:nvSpPr>
        <p:spPr>
          <a:xfrm>
            <a:off x="6991800" y="1303041"/>
            <a:ext cx="2055000" cy="51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Magnet shipped to BNL</a:t>
            </a:r>
          </a:p>
          <a:p>
            <a:pPr algn="ctr"/>
            <a:r>
              <a:rPr lang="en-US" sz="1200" dirty="0"/>
              <a:t>302.4.1</a:t>
            </a:r>
          </a:p>
        </p:txBody>
      </p:sp>
      <p:cxnSp>
        <p:nvCxnSpPr>
          <p:cNvPr id="16" name="Straight Arrow Connector 15">
            <a:extLst>
              <a:ext uri="{FF2B5EF4-FFF2-40B4-BE49-F238E27FC236}">
                <a16:creationId xmlns:a16="http://schemas.microsoft.com/office/drawing/2014/main" id="{EC9EE379-733C-C33D-C309-8643FEC80485}"/>
              </a:ext>
            </a:extLst>
          </p:cNvPr>
          <p:cNvCxnSpPr>
            <a:cxnSpLocks/>
            <a:endCxn id="15" idx="2"/>
          </p:cNvCxnSpPr>
          <p:nvPr/>
        </p:nvCxnSpPr>
        <p:spPr>
          <a:xfrm flipH="1" flipV="1">
            <a:off x="8019300" y="1815817"/>
            <a:ext cx="162464" cy="107288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E43BAB0-BB23-F047-6C49-AA9D3DD2AF46}"/>
              </a:ext>
            </a:extLst>
          </p:cNvPr>
          <p:cNvSpPr/>
          <p:nvPr/>
        </p:nvSpPr>
        <p:spPr>
          <a:xfrm>
            <a:off x="7419985" y="1806592"/>
            <a:ext cx="1425390" cy="261610"/>
          </a:xfrm>
          <a:prstGeom prst="rect">
            <a:avLst/>
          </a:prstGeom>
        </p:spPr>
        <p:txBody>
          <a:bodyPr wrap="none">
            <a:spAutoFit/>
          </a:bodyPr>
          <a:lstStyle/>
          <a:p>
            <a:r>
              <a:rPr lang="en-US" sz="1100" i="1" dirty="0"/>
              <a:t>US-HiLumi-doc-321</a:t>
            </a:r>
          </a:p>
        </p:txBody>
      </p:sp>
      <p:sp>
        <p:nvSpPr>
          <p:cNvPr id="18" name="Rectangle 17">
            <a:extLst>
              <a:ext uri="{FF2B5EF4-FFF2-40B4-BE49-F238E27FC236}">
                <a16:creationId xmlns:a16="http://schemas.microsoft.com/office/drawing/2014/main" id="{D2DE2A8D-5E04-2BB1-1710-7F215D5CF495}"/>
              </a:ext>
            </a:extLst>
          </p:cNvPr>
          <p:cNvSpPr/>
          <p:nvPr/>
        </p:nvSpPr>
        <p:spPr>
          <a:xfrm>
            <a:off x="6915235" y="4869160"/>
            <a:ext cx="2228766" cy="464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Fiducialization</a:t>
            </a:r>
            <a:r>
              <a:rPr lang="en-US" sz="1200" dirty="0"/>
              <a:t> Data to FNAL</a:t>
            </a:r>
          </a:p>
          <a:p>
            <a:pPr algn="ctr"/>
            <a:r>
              <a:rPr lang="en-US" sz="1200" dirty="0"/>
              <a:t>302.4.02</a:t>
            </a:r>
          </a:p>
        </p:txBody>
      </p:sp>
      <p:cxnSp>
        <p:nvCxnSpPr>
          <p:cNvPr id="19" name="Straight Arrow Connector 18">
            <a:extLst>
              <a:ext uri="{FF2B5EF4-FFF2-40B4-BE49-F238E27FC236}">
                <a16:creationId xmlns:a16="http://schemas.microsoft.com/office/drawing/2014/main" id="{8C264FEC-2D0A-5149-C323-5A3E94FDE481}"/>
              </a:ext>
            </a:extLst>
          </p:cNvPr>
          <p:cNvCxnSpPr>
            <a:cxnSpLocks/>
            <a:endCxn id="18" idx="0"/>
          </p:cNvCxnSpPr>
          <p:nvPr/>
        </p:nvCxnSpPr>
        <p:spPr>
          <a:xfrm flipH="1">
            <a:off x="8029618" y="3140968"/>
            <a:ext cx="152146" cy="172819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206ABA-46E7-ECA0-8BE4-40A262A031FC}"/>
              </a:ext>
            </a:extLst>
          </p:cNvPr>
          <p:cNvSpPr/>
          <p:nvPr/>
        </p:nvSpPr>
        <p:spPr>
          <a:xfrm>
            <a:off x="7163519" y="5318896"/>
            <a:ext cx="1425390" cy="261610"/>
          </a:xfrm>
          <a:prstGeom prst="rect">
            <a:avLst/>
          </a:prstGeom>
        </p:spPr>
        <p:txBody>
          <a:bodyPr wrap="none">
            <a:spAutoFit/>
          </a:bodyPr>
          <a:lstStyle/>
          <a:p>
            <a:r>
              <a:rPr lang="en-US" sz="1100" i="1" dirty="0"/>
              <a:t>US-HiLumi-doc-216</a:t>
            </a:r>
          </a:p>
        </p:txBody>
      </p:sp>
      <p:sp>
        <p:nvSpPr>
          <p:cNvPr id="21" name="Rectangle 20">
            <a:extLst>
              <a:ext uri="{FF2B5EF4-FFF2-40B4-BE49-F238E27FC236}">
                <a16:creationId xmlns:a16="http://schemas.microsoft.com/office/drawing/2014/main" id="{96166EFB-ED81-CA3C-3932-C0D5C8BABB25}"/>
              </a:ext>
            </a:extLst>
          </p:cNvPr>
          <p:cNvSpPr/>
          <p:nvPr/>
        </p:nvSpPr>
        <p:spPr>
          <a:xfrm>
            <a:off x="3017195" y="899656"/>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 components</a:t>
            </a:r>
          </a:p>
          <a:p>
            <a:pPr algn="ctr"/>
            <a:r>
              <a:rPr lang="en-US" sz="1200" dirty="0"/>
              <a:t> 302.2.04</a:t>
            </a:r>
          </a:p>
        </p:txBody>
      </p:sp>
      <p:sp>
        <p:nvSpPr>
          <p:cNvPr id="22" name="Rectangle 21">
            <a:extLst>
              <a:ext uri="{FF2B5EF4-FFF2-40B4-BE49-F238E27FC236}">
                <a16:creationId xmlns:a16="http://schemas.microsoft.com/office/drawing/2014/main" id="{1584A540-B136-315E-F740-DFA81CBB13F4}"/>
              </a:ext>
            </a:extLst>
          </p:cNvPr>
          <p:cNvSpPr/>
          <p:nvPr/>
        </p:nvSpPr>
        <p:spPr>
          <a:xfrm>
            <a:off x="2880346" y="1539140"/>
            <a:ext cx="1425390" cy="261610"/>
          </a:xfrm>
          <a:prstGeom prst="rect">
            <a:avLst/>
          </a:prstGeom>
        </p:spPr>
        <p:txBody>
          <a:bodyPr wrap="none">
            <a:spAutoFit/>
          </a:bodyPr>
          <a:lstStyle/>
          <a:p>
            <a:r>
              <a:rPr lang="en-US" sz="1100" i="1" dirty="0"/>
              <a:t>US-HiLumi-doc-273</a:t>
            </a:r>
          </a:p>
        </p:txBody>
      </p:sp>
      <p:cxnSp>
        <p:nvCxnSpPr>
          <p:cNvPr id="23" name="Straight Arrow Connector 22">
            <a:extLst>
              <a:ext uri="{FF2B5EF4-FFF2-40B4-BE49-F238E27FC236}">
                <a16:creationId xmlns:a16="http://schemas.microsoft.com/office/drawing/2014/main" id="{6A76C22E-601C-B91C-8F1F-DDA73964A141}"/>
              </a:ext>
            </a:extLst>
          </p:cNvPr>
          <p:cNvCxnSpPr>
            <a:cxnSpLocks/>
            <a:stCxn id="22" idx="0"/>
          </p:cNvCxnSpPr>
          <p:nvPr/>
        </p:nvCxnSpPr>
        <p:spPr>
          <a:xfrm flipH="1">
            <a:off x="1574160" y="1539140"/>
            <a:ext cx="2018881" cy="662538"/>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animBg="1"/>
      <p:bldP spid="17" grpId="0"/>
      <p:bldP spid="18"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645-BB60-A857-7FDA-1D7C01A7FEDA}"/>
              </a:ext>
            </a:extLst>
          </p:cNvPr>
          <p:cNvSpPr>
            <a:spLocks noGrp="1"/>
          </p:cNvSpPr>
          <p:nvPr>
            <p:ph type="title"/>
          </p:nvPr>
        </p:nvSpPr>
        <p:spPr/>
        <p:txBody>
          <a:bodyPr/>
          <a:lstStyle/>
          <a:p>
            <a:r>
              <a:rPr lang="en-US" dirty="0"/>
              <a:t>WBS Deliverables &amp; Yield Assumptions</a:t>
            </a:r>
          </a:p>
        </p:txBody>
      </p:sp>
      <p:sp>
        <p:nvSpPr>
          <p:cNvPr id="3" name="Content Placeholder 2">
            <a:extLst>
              <a:ext uri="{FF2B5EF4-FFF2-40B4-BE49-F238E27FC236}">
                <a16:creationId xmlns:a16="http://schemas.microsoft.com/office/drawing/2014/main" id="{4161C9C5-833A-FE1B-67E6-7893058EA8F0}"/>
              </a:ext>
            </a:extLst>
          </p:cNvPr>
          <p:cNvSpPr>
            <a:spLocks noGrp="1"/>
          </p:cNvSpPr>
          <p:nvPr>
            <p:ph idx="1"/>
          </p:nvPr>
        </p:nvSpPr>
        <p:spPr/>
        <p:txBody>
          <a:bodyPr>
            <a:normAutofit lnSpcReduction="10000"/>
          </a:bodyPr>
          <a:lstStyle/>
          <a:p>
            <a:r>
              <a:rPr lang="en-US" dirty="0"/>
              <a:t>WBS Deliverables</a:t>
            </a:r>
          </a:p>
          <a:p>
            <a:pPr lvl="1"/>
            <a:r>
              <a:rPr lang="en-US" dirty="0"/>
              <a:t>Re-assembled prototype magnet MQXFA-1b, 4 accepted pre-series magnets, and a minimum of 17 accepted production MQXFA magnets with their corresponding QC reports.</a:t>
            </a:r>
          </a:p>
          <a:p>
            <a:r>
              <a:rPr lang="en-US" dirty="0"/>
              <a:t>Yield Assumptions:</a:t>
            </a:r>
          </a:p>
          <a:p>
            <a:pPr lvl="1"/>
            <a:r>
              <a:rPr lang="en-US" dirty="0"/>
              <a:t>3 of the 16 series magnets and one of the 5 pre-series magnets are assumed to be re-worked before passing acceptance test. Parts are assumed to be re-used for this re-work.</a:t>
            </a:r>
          </a:p>
          <a:p>
            <a:pPr lvl="1"/>
            <a:r>
              <a:rPr lang="en-US" dirty="0"/>
              <a:t>1 Magnet structure is assumed to be irreversibly damaged, due to shipping and handling, and therefore assumed lost.</a:t>
            </a:r>
          </a:p>
        </p:txBody>
      </p:sp>
      <p:sp>
        <p:nvSpPr>
          <p:cNvPr id="4" name="Slide Number Placeholder 3">
            <a:extLst>
              <a:ext uri="{FF2B5EF4-FFF2-40B4-BE49-F238E27FC236}">
                <a16:creationId xmlns:a16="http://schemas.microsoft.com/office/drawing/2014/main" id="{EBD76BDF-78AD-AAD4-A8BE-733629CF677E}"/>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4947ADC7-4938-40AF-8F86-C34C776C150F}"/>
              </a:ext>
            </a:extLst>
          </p:cNvPr>
          <p:cNvSpPr>
            <a:spLocks noGrp="1"/>
          </p:cNvSpPr>
          <p:nvPr>
            <p:ph type="ftr" sz="quarter" idx="3"/>
          </p:nvPr>
        </p:nvSpPr>
        <p:spPr/>
        <p:txBody>
          <a:bodyPr/>
          <a:lstStyle/>
          <a:p>
            <a:r>
              <a:rPr lang="en-US"/>
              <a:t>HL-LHC AUP Rebaseline Dir. Rev. - Sep 27 -29, 2022</a:t>
            </a:r>
            <a:endParaRPr lang="en-GB" dirty="0"/>
          </a:p>
        </p:txBody>
      </p:sp>
    </p:spTree>
    <p:extLst>
      <p:ext uri="{BB962C8B-B14F-4D97-AF65-F5344CB8AC3E}">
        <p14:creationId xmlns:p14="http://schemas.microsoft.com/office/powerpoint/2010/main" val="23672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C5D-505D-D4EB-7D19-50C7E55C2823}"/>
              </a:ext>
            </a:extLst>
          </p:cNvPr>
          <p:cNvSpPr>
            <a:spLocks noGrp="1"/>
          </p:cNvSpPr>
          <p:nvPr>
            <p:ph type="title"/>
          </p:nvPr>
        </p:nvSpPr>
        <p:spPr/>
        <p:txBody>
          <a:bodyPr/>
          <a:lstStyle/>
          <a:p>
            <a:r>
              <a:rPr lang="en-US" dirty="0"/>
              <a:t>Interfaces with incoming coils and with magnet testing</a:t>
            </a:r>
          </a:p>
        </p:txBody>
      </p:sp>
      <p:sp>
        <p:nvSpPr>
          <p:cNvPr id="4" name="Slide Number Placeholder 3">
            <a:extLst>
              <a:ext uri="{FF2B5EF4-FFF2-40B4-BE49-F238E27FC236}">
                <a16:creationId xmlns:a16="http://schemas.microsoft.com/office/drawing/2014/main" id="{97E960AD-B8D1-800D-D60E-DC2A8E15E554}"/>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333DD9AD-E758-161F-0E76-65DCF60E2E7C}"/>
              </a:ext>
            </a:extLst>
          </p:cNvPr>
          <p:cNvSpPr>
            <a:spLocks noGrp="1"/>
          </p:cNvSpPr>
          <p:nvPr>
            <p:ph type="ftr" sz="quarter" idx="3"/>
          </p:nvPr>
        </p:nvSpPr>
        <p:spPr/>
        <p:txBody>
          <a:bodyPr/>
          <a:lstStyle/>
          <a:p>
            <a:r>
              <a:rPr lang="en-US"/>
              <a:t>HL-LHC AUP Rebaseline Dir. Rev. - Sep 27 -29, 2022</a:t>
            </a:r>
            <a:endParaRPr lang="en-GB" dirty="0"/>
          </a:p>
        </p:txBody>
      </p:sp>
      <p:pic>
        <p:nvPicPr>
          <p:cNvPr id="7" name="Picture 6">
            <a:extLst>
              <a:ext uri="{FF2B5EF4-FFF2-40B4-BE49-F238E27FC236}">
                <a16:creationId xmlns:a16="http://schemas.microsoft.com/office/drawing/2014/main" id="{3FFA7EFD-BA15-C37F-23A5-8335B65D9F25}"/>
              </a:ext>
            </a:extLst>
          </p:cNvPr>
          <p:cNvPicPr>
            <a:picLocks noChangeAspect="1"/>
          </p:cNvPicPr>
          <p:nvPr/>
        </p:nvPicPr>
        <p:blipFill>
          <a:blip r:embed="rId2"/>
          <a:stretch>
            <a:fillRect/>
          </a:stretch>
        </p:blipFill>
        <p:spPr>
          <a:xfrm>
            <a:off x="107504" y="1275908"/>
            <a:ext cx="8656280" cy="5066754"/>
          </a:xfrm>
          <a:prstGeom prst="rect">
            <a:avLst/>
          </a:prstGeom>
        </p:spPr>
      </p:pic>
      <p:sp>
        <p:nvSpPr>
          <p:cNvPr id="8" name="Rounded Rectangle 7">
            <a:extLst>
              <a:ext uri="{FF2B5EF4-FFF2-40B4-BE49-F238E27FC236}">
                <a16:creationId xmlns:a16="http://schemas.microsoft.com/office/drawing/2014/main" id="{019597A9-9DDE-D4BE-C8C0-293C1279F51B}"/>
              </a:ext>
            </a:extLst>
          </p:cNvPr>
          <p:cNvSpPr/>
          <p:nvPr/>
        </p:nvSpPr>
        <p:spPr>
          <a:xfrm>
            <a:off x="5148064" y="4918852"/>
            <a:ext cx="648072" cy="238340"/>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6A5D5E7-6588-FD6E-2A32-FA98B7C4911D}"/>
              </a:ext>
            </a:extLst>
          </p:cNvPr>
          <p:cNvSpPr/>
          <p:nvPr/>
        </p:nvSpPr>
        <p:spPr>
          <a:xfrm>
            <a:off x="4896560" y="4437112"/>
            <a:ext cx="251504" cy="576064"/>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99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302.2.07: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559394" y="1003177"/>
            <a:ext cx="8074800" cy="3577951"/>
          </a:xfrm>
        </p:spPr>
        <p:txBody>
          <a:bodyPr>
            <a:normAutofit/>
          </a:bodyPr>
          <a:lstStyle/>
          <a:p>
            <a:r>
              <a:rPr lang="en-US" sz="2400" dirty="0"/>
              <a:t>Original CLIQ leads were provided by CERN (see interface control document US-HiLumi-doc-375); described in US-HiLumi-doc-998 (now obsolete)</a:t>
            </a:r>
          </a:p>
          <a:p>
            <a:r>
              <a:rPr lang="en-US" sz="2400" dirty="0"/>
              <a:t>Recently a modified procedure has been defined</a:t>
            </a:r>
          </a:p>
          <a:p>
            <a:pPr lvl="1"/>
            <a:r>
              <a:rPr lang="en-US" sz="2000" dirty="0"/>
              <a:t>Described in US-HiLumi-doc-4328</a:t>
            </a:r>
          </a:p>
          <a:p>
            <a:pPr lvl="1"/>
            <a:r>
              <a:rPr lang="en-US" sz="2000" dirty="0"/>
              <a:t>Update to ICD US-HiLumi-doc-998 is underway</a:t>
            </a:r>
          </a:p>
          <a:p>
            <a:endParaRPr lang="en-US" sz="2400"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8</a:t>
            </a:fld>
            <a:endParaRPr lang="fr-F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5" name="Picture 4">
            <a:extLst>
              <a:ext uri="{FF2B5EF4-FFF2-40B4-BE49-F238E27FC236}">
                <a16:creationId xmlns:a16="http://schemas.microsoft.com/office/drawing/2014/main" id="{95BF375D-95E6-EE25-B7C9-3332EB529D83}"/>
              </a:ext>
            </a:extLst>
          </p:cNvPr>
          <p:cNvPicPr>
            <a:picLocks noChangeAspect="1"/>
          </p:cNvPicPr>
          <p:nvPr/>
        </p:nvPicPr>
        <p:blipFill>
          <a:blip r:embed="rId2"/>
          <a:stretch>
            <a:fillRect/>
          </a:stretch>
        </p:blipFill>
        <p:spPr>
          <a:xfrm>
            <a:off x="5579648" y="3797142"/>
            <a:ext cx="3467152" cy="2315699"/>
          </a:xfrm>
          <a:prstGeom prst="rect">
            <a:avLst/>
          </a:prstGeom>
        </p:spPr>
      </p:pic>
      <p:sp>
        <p:nvSpPr>
          <p:cNvPr id="7" name="Rounded Rectangle 6">
            <a:extLst>
              <a:ext uri="{FF2B5EF4-FFF2-40B4-BE49-F238E27FC236}">
                <a16:creationId xmlns:a16="http://schemas.microsoft.com/office/drawing/2014/main" id="{2D9E2E07-A314-3507-5ADE-685AA757194E}"/>
              </a:ext>
            </a:extLst>
          </p:cNvPr>
          <p:cNvSpPr/>
          <p:nvPr/>
        </p:nvSpPr>
        <p:spPr>
          <a:xfrm>
            <a:off x="5508104" y="5752841"/>
            <a:ext cx="3538696" cy="3600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B839A6-8AC4-8DBC-B1D1-CBAA16649105}"/>
              </a:ext>
            </a:extLst>
          </p:cNvPr>
          <p:cNvSpPr txBox="1"/>
          <p:nvPr/>
        </p:nvSpPr>
        <p:spPr>
          <a:xfrm>
            <a:off x="1835696" y="4982505"/>
            <a:ext cx="2664296" cy="1477328"/>
          </a:xfrm>
          <a:prstGeom prst="rect">
            <a:avLst/>
          </a:prstGeom>
          <a:noFill/>
        </p:spPr>
        <p:txBody>
          <a:bodyPr wrap="square" rtlCol="0">
            <a:spAutoFit/>
          </a:bodyPr>
          <a:lstStyle/>
          <a:p>
            <a:r>
              <a:rPr lang="en-US" i="1" dirty="0"/>
              <a:t>All CLIQ lead material </a:t>
            </a:r>
            <a:r>
              <a:rPr lang="en-US" b="1" i="1" dirty="0"/>
              <a:t>had</a:t>
            </a:r>
            <a:r>
              <a:rPr lang="en-US" i="1" dirty="0"/>
              <a:t> been received from CERN in Feb 2020 </a:t>
            </a:r>
          </a:p>
          <a:p>
            <a:pPr marL="285750" indent="-285750">
              <a:buFontTx/>
              <a:buChar char="-"/>
            </a:pPr>
            <a:r>
              <a:rPr lang="en-US" i="1" dirty="0"/>
              <a:t>New material will be needed per doc-4328</a:t>
            </a:r>
          </a:p>
        </p:txBody>
      </p:sp>
      <p:cxnSp>
        <p:nvCxnSpPr>
          <p:cNvPr id="10" name="Straight Arrow Connector 9">
            <a:extLst>
              <a:ext uri="{FF2B5EF4-FFF2-40B4-BE49-F238E27FC236}">
                <a16:creationId xmlns:a16="http://schemas.microsoft.com/office/drawing/2014/main" id="{DA484F6E-E225-E3FC-3A49-944025611058}"/>
              </a:ext>
            </a:extLst>
          </p:cNvPr>
          <p:cNvCxnSpPr>
            <a:cxnSpLocks/>
          </p:cNvCxnSpPr>
          <p:nvPr/>
        </p:nvCxnSpPr>
        <p:spPr>
          <a:xfrm>
            <a:off x="3635897" y="5891095"/>
            <a:ext cx="15126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262347-1E85-69A8-8C57-D738E6F86A73}"/>
              </a:ext>
            </a:extLst>
          </p:cNvPr>
          <p:cNvSpPr txBox="1"/>
          <p:nvPr/>
        </p:nvSpPr>
        <p:spPr>
          <a:xfrm>
            <a:off x="7349951" y="47989"/>
            <a:ext cx="1800493" cy="369332"/>
          </a:xfrm>
          <a:prstGeom prst="rect">
            <a:avLst/>
          </a:prstGeom>
          <a:solidFill>
            <a:schemeClr val="accent6">
              <a:lumMod val="60000"/>
              <a:lumOff val="40000"/>
            </a:schemeClr>
          </a:solidFill>
        </p:spPr>
        <p:txBody>
          <a:bodyPr wrap="none" rtlCol="0">
            <a:spAutoFit/>
          </a:bodyPr>
          <a:lstStyle/>
          <a:p>
            <a:r>
              <a:rPr lang="en-US" dirty="0"/>
              <a:t>Charge #8 &amp; #6</a:t>
            </a:r>
          </a:p>
        </p:txBody>
      </p:sp>
    </p:spTree>
    <p:extLst>
      <p:ext uri="{BB962C8B-B14F-4D97-AF65-F5344CB8AC3E}">
        <p14:creationId xmlns:p14="http://schemas.microsoft.com/office/powerpoint/2010/main" val="160500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Team</a:t>
            </a:r>
          </a:p>
        </p:txBody>
      </p:sp>
      <p:sp>
        <p:nvSpPr>
          <p:cNvPr id="4" name="Slide Number Placeholder 3"/>
          <p:cNvSpPr>
            <a:spLocks noGrp="1"/>
          </p:cNvSpPr>
          <p:nvPr>
            <p:ph type="sldNum" sz="quarter" idx="12"/>
          </p:nvPr>
        </p:nvSpPr>
        <p:spPr/>
        <p:txBody>
          <a:bodyPr/>
          <a:lstStyle/>
          <a:p>
            <a:fld id="{BFDCA1C4-9514-7B4F-976F-D92F7E296653}" type="slidenum">
              <a:rPr lang="fr-FR" smtClean="0"/>
              <a:pPr/>
              <a:t>9</a:t>
            </a:fld>
            <a:endParaRPr lang="fr-F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8" name="Content Placeholder 7">
            <a:extLst>
              <a:ext uri="{FF2B5EF4-FFF2-40B4-BE49-F238E27FC236}">
                <a16:creationId xmlns:a16="http://schemas.microsoft.com/office/drawing/2014/main" id="{0B7ED377-877B-0606-DE29-822CCC21DE57}"/>
              </a:ext>
            </a:extLst>
          </p:cNvPr>
          <p:cNvSpPr>
            <a:spLocks noGrp="1"/>
          </p:cNvSpPr>
          <p:nvPr>
            <p:ph idx="1"/>
          </p:nvPr>
        </p:nvSpPr>
        <p:spPr>
          <a:xfrm>
            <a:off x="612000" y="1219200"/>
            <a:ext cx="5256144" cy="4906963"/>
          </a:xfrm>
        </p:spPr>
        <p:txBody>
          <a:bodyPr/>
          <a:lstStyle/>
          <a:p>
            <a:r>
              <a:rPr lang="en-US" dirty="0"/>
              <a:t>Very established team</a:t>
            </a:r>
          </a:p>
          <a:p>
            <a:pPr lvl="1"/>
            <a:r>
              <a:rPr lang="en-US" dirty="0"/>
              <a:t>Additional technicians planned </a:t>
            </a:r>
          </a:p>
        </p:txBody>
      </p:sp>
      <p:pic>
        <p:nvPicPr>
          <p:cNvPr id="9" name="Picture 8">
            <a:extLst>
              <a:ext uri="{FF2B5EF4-FFF2-40B4-BE49-F238E27FC236}">
                <a16:creationId xmlns:a16="http://schemas.microsoft.com/office/drawing/2014/main" id="{5843EBA4-5757-F479-2536-C8987224A308}"/>
              </a:ext>
            </a:extLst>
          </p:cNvPr>
          <p:cNvPicPr>
            <a:picLocks noChangeAspect="1"/>
          </p:cNvPicPr>
          <p:nvPr/>
        </p:nvPicPr>
        <p:blipFill>
          <a:blip r:embed="rId2"/>
          <a:stretch>
            <a:fillRect/>
          </a:stretch>
        </p:blipFill>
        <p:spPr>
          <a:xfrm>
            <a:off x="7380312" y="165978"/>
            <a:ext cx="1753952" cy="6041391"/>
          </a:xfrm>
          <a:prstGeom prst="rect">
            <a:avLst/>
          </a:prstGeom>
        </p:spPr>
      </p:pic>
      <p:sp>
        <p:nvSpPr>
          <p:cNvPr id="11" name="TextBox 10">
            <a:extLst>
              <a:ext uri="{FF2B5EF4-FFF2-40B4-BE49-F238E27FC236}">
                <a16:creationId xmlns:a16="http://schemas.microsoft.com/office/drawing/2014/main" id="{E70396C8-0AF7-DEB0-C907-A23BC5DA5AB8}"/>
              </a:ext>
            </a:extLst>
          </p:cNvPr>
          <p:cNvSpPr txBox="1"/>
          <p:nvPr/>
        </p:nvSpPr>
        <p:spPr>
          <a:xfrm>
            <a:off x="3906180" y="2635246"/>
            <a:ext cx="3083768" cy="35394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a:t>Soren</a:t>
            </a:r>
            <a:r>
              <a:rPr lang="en-US" sz="1400" b="1" dirty="0"/>
              <a:t> </a:t>
            </a:r>
            <a:r>
              <a:rPr lang="en-US" sz="1400" b="1" dirty="0" err="1"/>
              <a:t>Prestemon</a:t>
            </a:r>
            <a:r>
              <a:rPr lang="en-US" sz="1400" b="1" dirty="0"/>
              <a:t>, </a:t>
            </a:r>
            <a:r>
              <a:rPr lang="en-US" sz="1400" dirty="0"/>
              <a:t>L3 Manager</a:t>
            </a:r>
          </a:p>
          <a:p>
            <a:r>
              <a:rPr lang="en-US" sz="1400" b="1" dirty="0"/>
              <a:t>Dan Cheng, </a:t>
            </a:r>
            <a:r>
              <a:rPr lang="en-US" sz="1400" dirty="0"/>
              <a:t>Deputy L3 Manager</a:t>
            </a:r>
          </a:p>
          <a:p>
            <a:r>
              <a:rPr lang="en-US" sz="1400" dirty="0"/>
              <a:t>Paolo </a:t>
            </a:r>
            <a:r>
              <a:rPr lang="en-US" sz="1400" dirty="0" err="1"/>
              <a:t>Ferracin</a:t>
            </a:r>
            <a:r>
              <a:rPr lang="en-US" sz="1400" dirty="0"/>
              <a:t>, Deputy L2 Manager</a:t>
            </a:r>
          </a:p>
          <a:p>
            <a:r>
              <a:rPr lang="en-US" sz="1400" dirty="0"/>
              <a:t>Laura Garcia Fajardo</a:t>
            </a:r>
          </a:p>
          <a:p>
            <a:endParaRPr lang="en-US" sz="1400" dirty="0"/>
          </a:p>
          <a:p>
            <a:r>
              <a:rPr lang="en-US" sz="1400" b="1" dirty="0"/>
              <a:t>QA:</a:t>
            </a:r>
          </a:p>
          <a:p>
            <a:r>
              <a:rPr lang="en-US" sz="1400" dirty="0"/>
              <a:t>Katherine Ray</a:t>
            </a:r>
          </a:p>
          <a:p>
            <a:r>
              <a:rPr lang="en-US" sz="1400" dirty="0"/>
              <a:t>Jennifer Doyle</a:t>
            </a:r>
          </a:p>
          <a:p>
            <a:r>
              <a:rPr lang="en-US" sz="1400" dirty="0"/>
              <a:t>Mike Solis (also procurements)</a:t>
            </a:r>
          </a:p>
          <a:p>
            <a:endParaRPr lang="en-US" sz="1400" dirty="0"/>
          </a:p>
          <a:p>
            <a:r>
              <a:rPr lang="en-US" sz="1400" b="1" dirty="0"/>
              <a:t>Technicians:</a:t>
            </a:r>
          </a:p>
          <a:p>
            <a:r>
              <a:rPr lang="en-US" sz="1400" dirty="0"/>
              <a:t>Joshua Herrera, lead</a:t>
            </a:r>
          </a:p>
          <a:p>
            <a:r>
              <a:rPr lang="en-US" sz="1400" dirty="0"/>
              <a:t>Juan Rodriguez</a:t>
            </a:r>
          </a:p>
          <a:p>
            <a:r>
              <a:rPr lang="en-US" sz="1400" dirty="0"/>
              <a:t>Jonathan </a:t>
            </a:r>
            <a:r>
              <a:rPr lang="en-US" sz="1400" dirty="0" err="1"/>
              <a:t>Hekmat</a:t>
            </a:r>
            <a:endParaRPr lang="en-US" sz="1400" dirty="0"/>
          </a:p>
          <a:p>
            <a:r>
              <a:rPr lang="en-US" sz="1400" dirty="0"/>
              <a:t>Matt Reynolds</a:t>
            </a:r>
          </a:p>
          <a:p>
            <a:r>
              <a:rPr lang="en-US" sz="1400" dirty="0"/>
              <a:t>Bob </a:t>
            </a:r>
            <a:r>
              <a:rPr lang="en-US" sz="1400" dirty="0" err="1"/>
              <a:t>Memmo</a:t>
            </a:r>
            <a:r>
              <a:rPr lang="en-US" sz="1400" dirty="0"/>
              <a:t> (Electrical)</a:t>
            </a:r>
          </a:p>
        </p:txBody>
      </p:sp>
      <p:cxnSp>
        <p:nvCxnSpPr>
          <p:cNvPr id="12" name="Straight Arrow Connector 11">
            <a:extLst>
              <a:ext uri="{FF2B5EF4-FFF2-40B4-BE49-F238E27FC236}">
                <a16:creationId xmlns:a16="http://schemas.microsoft.com/office/drawing/2014/main" id="{6EB33135-5695-D119-8AFA-779B5979AD1B}"/>
              </a:ext>
            </a:extLst>
          </p:cNvPr>
          <p:cNvCxnSpPr>
            <a:cxnSpLocks/>
          </p:cNvCxnSpPr>
          <p:nvPr/>
        </p:nvCxnSpPr>
        <p:spPr>
          <a:xfrm flipH="1" flipV="1">
            <a:off x="6989948" y="5229200"/>
            <a:ext cx="750404" cy="42831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1D50B-9A08-968A-AE2B-62FF0E8A4145}"/>
              </a:ext>
            </a:extLst>
          </p:cNvPr>
          <p:cNvSpPr txBox="1"/>
          <p:nvPr/>
        </p:nvSpPr>
        <p:spPr>
          <a:xfrm>
            <a:off x="179512" y="2635246"/>
            <a:ext cx="3384376" cy="3416320"/>
          </a:xfrm>
          <a:prstGeom prst="rect">
            <a:avLst/>
          </a:prstGeom>
          <a:noFill/>
        </p:spPr>
        <p:txBody>
          <a:bodyPr wrap="square" rtlCol="0">
            <a:spAutoFit/>
          </a:bodyPr>
          <a:lstStyle/>
          <a:p>
            <a:r>
              <a:rPr lang="en-US" dirty="0"/>
              <a:t>Target staffing &amp; training level:</a:t>
            </a:r>
          </a:p>
          <a:p>
            <a:pPr marL="285750" indent="-285750">
              <a:buFontTx/>
              <a:buChar char="-"/>
            </a:pPr>
            <a:r>
              <a:rPr lang="en-US" dirty="0"/>
              <a:t>At least one additional technician to minimize disruption from vacation, illness, etc.</a:t>
            </a:r>
          </a:p>
          <a:p>
            <a:pPr marL="285750" indent="-285750">
              <a:buFontTx/>
              <a:buChar char="-"/>
            </a:pPr>
            <a:r>
              <a:rPr lang="en-US" dirty="0"/>
              <a:t>Cross-train to avoid potential bottlenecks or single-point failures</a:t>
            </a:r>
          </a:p>
          <a:p>
            <a:pPr marL="742950" lvl="1" indent="-285750">
              <a:buFontTx/>
              <a:buChar char="-"/>
            </a:pPr>
            <a:r>
              <a:rPr lang="en-US" dirty="0"/>
              <a:t>Ex.: recent training of 2 junior techs on instrumentation</a:t>
            </a:r>
          </a:p>
          <a:p>
            <a:pPr marL="285750" indent="-285750">
              <a:buFontTx/>
              <a:buChar char="-"/>
            </a:pPr>
            <a:endParaRPr lang="en-US" dirty="0"/>
          </a:p>
        </p:txBody>
      </p:sp>
    </p:spTree>
    <p:extLst>
      <p:ext uri="{BB962C8B-B14F-4D97-AF65-F5344CB8AC3E}">
        <p14:creationId xmlns:p14="http://schemas.microsoft.com/office/powerpoint/2010/main" val="412228495"/>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64366</TotalTime>
  <Words>2632</Words>
  <Application>Microsoft Macintosh PowerPoint</Application>
  <PresentationFormat>On-screen Show (4:3)</PresentationFormat>
  <Paragraphs>399</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Helvetica</vt:lpstr>
      <vt:lpstr>Wingdings</vt:lpstr>
      <vt:lpstr>Thème Office</vt:lpstr>
      <vt:lpstr>Magnets 302.2.07 - Structure Fabrications and Magnet Assembly at LBNL </vt:lpstr>
      <vt:lpstr>Outline</vt:lpstr>
      <vt:lpstr>WBS 302.2.07: Scope and Interfaces</vt:lpstr>
      <vt:lpstr>WBS 302.2.07: Overview of deliverables</vt:lpstr>
      <vt:lpstr>WBS 302.2.07: Work Flow and Interfaces</vt:lpstr>
      <vt:lpstr>WBS Deliverables &amp; Yield Assumptions</vt:lpstr>
      <vt:lpstr>Interfaces with incoming coils and with magnet testing</vt:lpstr>
      <vt:lpstr>WBS 302.2.07: External Dependencies</vt:lpstr>
      <vt:lpstr>WBS 302.2.07: Team</vt:lpstr>
      <vt:lpstr>WBS 302.2.07: Achievements since CD-3</vt:lpstr>
      <vt:lpstr>Magnet fabrication process – a pictorial view</vt:lpstr>
      <vt:lpstr>Magnet fabrication process – a pictorial view</vt:lpstr>
      <vt:lpstr>Examples of issues and resolutions</vt:lpstr>
      <vt:lpstr>WBS 302.2.07: COVID Impacts and COVID BCRs</vt:lpstr>
      <vt:lpstr>WBS 302.2.07: COVID Impacts and COVID BCRs</vt:lpstr>
      <vt:lpstr>Lesson’s learned resulted in improved process of assembly, demonstrated with MQXFA10</vt:lpstr>
      <vt:lpstr>WBS 302.2.07: Procurement Status</vt:lpstr>
      <vt:lpstr>WBS 302.2.07: Schedule</vt:lpstr>
      <vt:lpstr>WBS 302.2.07: Schedule considerations</vt:lpstr>
      <vt:lpstr>WBS 302.2.07: Cost and Schedule Performance &amp; VAR Reports</vt:lpstr>
      <vt:lpstr>WBS 302.2.07: Estimate at Completion</vt:lpstr>
      <vt:lpstr>WBS 302.2.07: QA/QC</vt:lpstr>
      <vt:lpstr>WBS 302.2.07 QA/QC process</vt:lpstr>
      <vt:lpstr>WBS 302.2.07: Risks</vt:lpstr>
      <vt:lpstr>WBS 302.2.07: ES&amp;H</vt:lpstr>
      <vt:lpstr>WBS 302.2.07: Summary</vt:lpstr>
      <vt:lpstr>Backup Slides</vt:lpstr>
      <vt:lpstr>302.2.07 Resource Type Breakdown</vt:lpstr>
      <vt:lpstr>302.2.07 Estimate Quality</vt:lpstr>
      <vt:lpstr>302.2.07 FTE Breakdown</vt:lpstr>
      <vt:lpstr>302.2.03 Cost Performance Report</vt:lpstr>
      <vt:lpstr>WBS 302.2.07: Other BCRs/Manual Adjustments since CD-3</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soprestemon</cp:lastModifiedBy>
  <cp:revision>839</cp:revision>
  <cp:lastPrinted>2022-07-27T16:38:01Z</cp:lastPrinted>
  <dcterms:created xsi:type="dcterms:W3CDTF">2016-03-23T12:58:39Z</dcterms:created>
  <dcterms:modified xsi:type="dcterms:W3CDTF">2022-09-14T19:11:30Z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