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57"/>
  </p:notesMasterIdLst>
  <p:handoutMasterIdLst>
    <p:handoutMasterId r:id="rId58"/>
  </p:handoutMasterIdLst>
  <p:sldIdLst>
    <p:sldId id="294" r:id="rId2"/>
    <p:sldId id="296" r:id="rId3"/>
    <p:sldId id="739" r:id="rId4"/>
    <p:sldId id="316" r:id="rId5"/>
    <p:sldId id="331" r:id="rId6"/>
    <p:sldId id="332" r:id="rId7"/>
    <p:sldId id="349" r:id="rId8"/>
    <p:sldId id="333" r:id="rId9"/>
    <p:sldId id="350" r:id="rId10"/>
    <p:sldId id="348" r:id="rId11"/>
    <p:sldId id="341" r:id="rId12"/>
    <p:sldId id="357" r:id="rId13"/>
    <p:sldId id="342" r:id="rId14"/>
    <p:sldId id="319" r:id="rId15"/>
    <p:sldId id="323" r:id="rId16"/>
    <p:sldId id="322" r:id="rId17"/>
    <p:sldId id="330" r:id="rId18"/>
    <p:sldId id="344" r:id="rId19"/>
    <p:sldId id="351" r:id="rId20"/>
    <p:sldId id="345" r:id="rId21"/>
    <p:sldId id="355" r:id="rId22"/>
    <p:sldId id="320" r:id="rId23"/>
    <p:sldId id="321" r:id="rId24"/>
    <p:sldId id="334" r:id="rId25"/>
    <p:sldId id="325" r:id="rId26"/>
    <p:sldId id="338" r:id="rId27"/>
    <p:sldId id="336" r:id="rId28"/>
    <p:sldId id="337" r:id="rId29"/>
    <p:sldId id="328" r:id="rId30"/>
    <p:sldId id="335" r:id="rId31"/>
    <p:sldId id="340" r:id="rId32"/>
    <p:sldId id="324" r:id="rId33"/>
    <p:sldId id="339" r:id="rId34"/>
    <p:sldId id="352" r:id="rId35"/>
    <p:sldId id="347" r:id="rId36"/>
    <p:sldId id="356" r:id="rId37"/>
    <p:sldId id="359" r:id="rId38"/>
    <p:sldId id="326" r:id="rId39"/>
    <p:sldId id="740" r:id="rId40"/>
    <p:sldId id="750" r:id="rId41"/>
    <p:sldId id="751" r:id="rId42"/>
    <p:sldId id="752" r:id="rId43"/>
    <p:sldId id="749" r:id="rId44"/>
    <p:sldId id="742" r:id="rId45"/>
    <p:sldId id="743" r:id="rId46"/>
    <p:sldId id="741" r:id="rId47"/>
    <p:sldId id="744" r:id="rId48"/>
    <p:sldId id="745" r:id="rId49"/>
    <p:sldId id="747" r:id="rId50"/>
    <p:sldId id="748" r:id="rId51"/>
    <p:sldId id="746" r:id="rId52"/>
    <p:sldId id="317" r:id="rId53"/>
    <p:sldId id="314" r:id="rId54"/>
    <p:sldId id="315" r:id="rId55"/>
    <p:sldId id="313" r:id="rId5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63666A"/>
    <a:srgbClr val="4E4E4E"/>
    <a:srgbClr val="505050"/>
    <a:srgbClr val="004C97"/>
    <a:srgbClr val="404040"/>
    <a:srgbClr val="000000"/>
    <a:srgbClr val="99D6EA"/>
    <a:srgbClr val="002955"/>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5" autoAdjust="0"/>
    <p:restoredTop sz="94722"/>
  </p:normalViewPr>
  <p:slideViewPr>
    <p:cSldViewPr snapToGrid="0" snapToObjects="1" showGuides="1">
      <p:cViewPr varScale="1">
        <p:scale>
          <a:sx n="143" d="100"/>
          <a:sy n="143" d="100"/>
        </p:scale>
        <p:origin x="822" y="12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3" d="2"/>
        <a:sy n="3" d="2"/>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9/15/2022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51E7-30DA-C84C-A5AB-2086F8A6179A}"/>
              </a:ext>
            </a:extLst>
          </p:cNvPr>
          <p:cNvPicPr>
            <a:picLocks noChangeAspect="1"/>
          </p:cNvPicPr>
          <p:nvPr userDrawn="1"/>
        </p:nvPicPr>
        <p:blipFill>
          <a:blip r:embed="rId2"/>
          <a:stretch>
            <a:fillRect/>
          </a:stretch>
        </p:blipFill>
        <p:spPr>
          <a:xfrm>
            <a:off x="-17764" y="331685"/>
            <a:ext cx="9189720" cy="2789736"/>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Click to edit Master text styles</a:t>
            </a:r>
          </a:p>
        </p:txBody>
      </p:sp>
      <p:sp>
        <p:nvSpPr>
          <p:cNvPr id="8" name="Rectangle 7"/>
          <p:cNvSpPr/>
          <p:nvPr userDrawn="1"/>
        </p:nvSpPr>
        <p:spPr>
          <a:xfrm>
            <a:off x="-17762" y="-8627"/>
            <a:ext cx="9189720" cy="672702"/>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03453" y="1145465"/>
            <a:ext cx="1227558" cy="1551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64178" y="1295695"/>
            <a:ext cx="632183" cy="1074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AD9120A3-6407-D142-9929-1288F92AD13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86537" y="636469"/>
            <a:ext cx="4080139" cy="9945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2794227" y="4864198"/>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C12FA1B-911D-BC47-8107-350ED252092F}" type="datetime1">
              <a:rPr lang="en-US" smtClean="0"/>
              <a:t>9/15/2022</a:t>
            </a:fld>
            <a:endParaRPr lang="en-US" dirty="0"/>
          </a:p>
        </p:txBody>
      </p:sp>
      <p:sp>
        <p:nvSpPr>
          <p:cNvPr id="9" name="Footer Placeholder 4"/>
          <p:cNvSpPr>
            <a:spLocks noGrp="1"/>
          </p:cNvSpPr>
          <p:nvPr>
            <p:ph type="ftr" sz="quarter" idx="3"/>
          </p:nvPr>
        </p:nvSpPr>
        <p:spPr>
          <a:xfrm>
            <a:off x="3569834" y="4861187"/>
            <a:ext cx="4222887" cy="18097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79650" y="4864198"/>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FCA3AA6-21D7-4643-BCE8-ACC8193579D0}" type="datetime1">
              <a:rPr lang="en-US" smtClean="0"/>
              <a:t>9/15/2022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5D9F62AE-D81B-9E45-8552-8E7140D1C9C1}" type="datetime1">
              <a:rPr lang="en-US" smtClean="0"/>
              <a:t>9/15/2022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611B8A8-4FE5-0D4E-BD13-7BA10C0D9F82}" type="datetime1">
              <a:rPr lang="en-US" smtClean="0"/>
              <a:t>9/15/2022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E1DC8316-3083-B44D-92FF-03C83EBE96D5}" type="datetime1">
              <a:rPr lang="en-US" smtClean="0"/>
              <a:t>9/15/2022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dirty="0"/>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AF34984-AE29-BF45-AB35-51A03633E710}" type="datetime1">
              <a:rPr lang="en-US" smtClean="0"/>
              <a:t>9/15/2022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0183F-E8C9-CD41-AA50-91037A07EDB4}"/>
              </a:ext>
            </a:extLst>
          </p:cNvPr>
          <p:cNvPicPr>
            <a:picLocks noChangeAspect="1"/>
          </p:cNvPicPr>
          <p:nvPr userDrawn="1"/>
        </p:nvPicPr>
        <p:blipFill>
          <a:blip r:embed="rId9"/>
          <a:stretch>
            <a:fillRect/>
          </a:stretch>
        </p:blipFill>
        <p:spPr>
          <a:xfrm>
            <a:off x="0" y="4425138"/>
            <a:ext cx="2270125" cy="718362"/>
          </a:xfrm>
          <a:prstGeom prst="rect">
            <a:avLst/>
          </a:prstGeom>
        </p:spPr>
      </p:pic>
      <p:sp>
        <p:nvSpPr>
          <p:cNvPr id="14" name="Date Placeholder 3"/>
          <p:cNvSpPr>
            <a:spLocks noGrp="1"/>
          </p:cNvSpPr>
          <p:nvPr>
            <p:ph type="dt" sz="half" idx="2"/>
          </p:nvPr>
        </p:nvSpPr>
        <p:spPr>
          <a:xfrm>
            <a:off x="2784702"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9/15/2022</a:t>
            </a:fld>
            <a:endParaRPr lang="en-US" dirty="0"/>
          </a:p>
        </p:txBody>
      </p:sp>
      <p:sp>
        <p:nvSpPr>
          <p:cNvPr id="15" name="Footer Placeholder 4"/>
          <p:cNvSpPr>
            <a:spLocks noGrp="1"/>
          </p:cNvSpPr>
          <p:nvPr>
            <p:ph type="ftr" sz="quarter" idx="3"/>
          </p:nvPr>
        </p:nvSpPr>
        <p:spPr>
          <a:xfrm>
            <a:off x="3560309" y="4878161"/>
            <a:ext cx="4230695"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70125" y="4878161"/>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1924" y="3116595"/>
            <a:ext cx="8666904" cy="752287"/>
          </a:xfrm>
        </p:spPr>
        <p:txBody>
          <a:bodyPr>
            <a:noAutofit/>
          </a:bodyPr>
          <a:lstStyle/>
          <a:p>
            <a:r>
              <a:rPr lang="en-US" sz="2000" dirty="0"/>
              <a:t>Refrigerators and Cryogenic Engineering for Quantum Science</a:t>
            </a:r>
          </a:p>
        </p:txBody>
      </p:sp>
      <p:sp>
        <p:nvSpPr>
          <p:cNvPr id="4" name="Text Placeholder 3"/>
          <p:cNvSpPr>
            <a:spLocks noGrp="1"/>
          </p:cNvSpPr>
          <p:nvPr>
            <p:ph type="body" sz="quarter" idx="10"/>
          </p:nvPr>
        </p:nvSpPr>
        <p:spPr>
          <a:xfrm>
            <a:off x="341927" y="3875544"/>
            <a:ext cx="8499231" cy="1241072"/>
          </a:xfrm>
        </p:spPr>
        <p:txBody>
          <a:bodyPr/>
          <a:lstStyle/>
          <a:p>
            <a:r>
              <a:rPr lang="en-US" dirty="0"/>
              <a:t>Matthew Hollister</a:t>
            </a:r>
          </a:p>
          <a:p>
            <a:r>
              <a:rPr lang="en-US" dirty="0"/>
              <a:t>QSC Cryogenic Engineering and Quantum Sensing 2022</a:t>
            </a:r>
          </a:p>
          <a:p>
            <a:r>
              <a:rPr lang="en-US" dirty="0"/>
              <a:t>September 15, 2022</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01770"/>
            <a:ext cx="8672513" cy="3534054"/>
          </a:xfrm>
        </p:spPr>
        <p:txBody>
          <a:bodyPr/>
          <a:lstStyle/>
          <a:p>
            <a:r>
              <a:rPr lang="en-US" dirty="0"/>
              <a:t>As more 3He atoms enter the 4He phase, two effects occur:</a:t>
            </a:r>
          </a:p>
          <a:p>
            <a:pPr lvl="1"/>
            <a:r>
              <a:rPr lang="en-US" dirty="0"/>
              <a:t>The larger zero-point motion of the 3He means that the liquid near the 3He atoms is more dilute than near 4He atoms, and the 3He atoms will tend to group. </a:t>
            </a:r>
            <a:r>
              <a:rPr lang="en-US" b="1" dirty="0"/>
              <a:t>Binding energy of the 3He atoms will increase with increasing </a:t>
            </a:r>
            <a:r>
              <a:rPr lang="en-US" b="1" i="1" dirty="0"/>
              <a:t>x</a:t>
            </a:r>
            <a:r>
              <a:rPr lang="en-US" b="1" i="1" baseline="-25000" dirty="0"/>
              <a:t>3</a:t>
            </a:r>
            <a:r>
              <a:rPr lang="en-US" i="1" dirty="0"/>
              <a:t>.</a:t>
            </a:r>
          </a:p>
          <a:p>
            <a:pPr lvl="1"/>
            <a:r>
              <a:rPr lang="en-US" dirty="0"/>
              <a:t>The 3He atoms must obey the Pauli principle, so additional 3He atoms must occupy successively higher energy states. </a:t>
            </a:r>
            <a:r>
              <a:rPr lang="en-US" b="1" dirty="0"/>
              <a:t>Binding energy of the 3He atoms will decrease with increasing </a:t>
            </a:r>
            <a:r>
              <a:rPr lang="en-US" b="1" i="1" dirty="0"/>
              <a:t>x</a:t>
            </a:r>
            <a:r>
              <a:rPr lang="en-US" b="1" i="1" baseline="-25000" dirty="0"/>
              <a:t>3</a:t>
            </a:r>
            <a:r>
              <a:rPr lang="en-US" dirty="0"/>
              <a:t>.</a:t>
            </a:r>
          </a:p>
          <a:p>
            <a:endParaRPr lang="en-US" dirty="0"/>
          </a:p>
          <a:p>
            <a:r>
              <a:rPr lang="en-US" dirty="0"/>
              <a:t>The first effect is dominant – as </a:t>
            </a:r>
            <a:r>
              <a:rPr lang="en-US" i="1" dirty="0"/>
              <a:t>x</a:t>
            </a:r>
            <a:r>
              <a:rPr lang="en-US" i="1" baseline="-25000" dirty="0"/>
              <a:t>3</a:t>
            </a:r>
            <a:r>
              <a:rPr lang="en-US" dirty="0"/>
              <a:t> increases, the binding energy of 3He in 4He approaches the binding energy of 3He in 3He, and an equilibrium is reached.</a:t>
            </a:r>
          </a:p>
          <a:p>
            <a:endParaRPr lang="en-US" dirty="0"/>
          </a:p>
          <a:p>
            <a:r>
              <a:rPr lang="en-US" dirty="0"/>
              <a:t>This is true even at </a:t>
            </a:r>
            <a:r>
              <a:rPr lang="en-US" i="1" dirty="0"/>
              <a:t>T </a:t>
            </a:r>
            <a:r>
              <a:rPr lang="en-US" dirty="0"/>
              <a:t>= 0, hence the finite solubility effect.</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Finite solubility (continued)</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2020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69008"/>
                <a:ext cx="8552329" cy="3735757"/>
              </a:xfrm>
            </p:spPr>
            <p:txBody>
              <a:bodyPr/>
              <a:lstStyle/>
              <a:p>
                <a:r>
                  <a:rPr lang="en-US" dirty="0"/>
                  <a:t>Measurements of the specific heat shows that the enthalpy of 3He in the dilute phase is larger than in the concentrated phase. Moving 3He from the concentrated to the dilute phase will result in cooling due to the </a:t>
                </a:r>
                <a:r>
                  <a:rPr lang="en-US" b="1" dirty="0"/>
                  <a:t>heat of mixing</a:t>
                </a: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𝑄</m:t>
                          </m:r>
                        </m:e>
                      </m:acc>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𝑛</m:t>
                              </m:r>
                            </m:e>
                          </m:acc>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𝑑</m:t>
                          </m:r>
                        </m:sub>
                      </m:sSub>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𝑐</m:t>
                          </m:r>
                        </m:sub>
                      </m:sSub>
                      <m:d>
                        <m:dPr>
                          <m:ctrlPr>
                            <a:rPr lang="en-US"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oMath>
                  </m:oMathPara>
                </a14:m>
                <a:endParaRPr lang="en-US" dirty="0"/>
              </a:p>
              <a:p>
                <a:pPr marL="0" indent="0">
                  <a:buNone/>
                </a:pPr>
                <a:endParaRPr lang="en-US" b="1" dirty="0"/>
              </a:p>
              <a:p>
                <a:r>
                  <a:rPr lang="en-US" dirty="0"/>
                  <a:t>We won’t work through the full derivation here, but in summary</a:t>
                </a: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+11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r>
                            <a:rPr lang="en-US" b="0" i="1" smtClean="0">
                              <a:latin typeface="Cambria Math" panose="02040503050406030204" pitchFamily="18" charset="0"/>
                            </a:rPr>
                            <m:t>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3</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+95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oMath>
                  </m:oMathPara>
                </a14:m>
                <a:endParaRPr lang="en-US" b="0"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𝑄</m:t>
                          </m:r>
                        </m:e>
                      </m:acc>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84</m:t>
                          </m:r>
                          <m:acc>
                            <m:accPr>
                              <m:chr m:val="̇"/>
                              <m:ctrlPr>
                                <a:rPr lang="en-US" i="1">
                                  <a:latin typeface="Cambria Math" panose="02040503050406030204" pitchFamily="18" charset="0"/>
                                </a:rPr>
                              </m:ctrlPr>
                            </m:accPr>
                            <m:e>
                              <m:r>
                                <a:rPr lang="en-US" i="1">
                                  <a:latin typeface="Cambria Math" panose="02040503050406030204" pitchFamily="18" charset="0"/>
                                </a:rPr>
                                <m:t>𝑛</m:t>
                              </m:r>
                            </m:e>
                          </m:acc>
                        </m:e>
                        <m:sub>
                          <m:r>
                            <a:rPr lang="en-US" i="1">
                              <a:latin typeface="Cambria Math" panose="02040503050406030204" pitchFamily="18" charset="0"/>
                            </a:rPr>
                            <m:t>3</m:t>
                          </m:r>
                        </m:sub>
                      </m:sSub>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oMath>
                  </m:oMathPara>
                </a14:m>
                <a:endParaRPr lang="en-US" dirty="0"/>
              </a:p>
              <a:p>
                <a:pPr marL="0" indent="0">
                  <a:buNone/>
                </a:pPr>
                <a:endParaRPr lang="en-US" dirty="0"/>
              </a:p>
            </p:txBody>
          </p:sp>
        </mc:Choice>
        <mc:Fallback xmlns="">
          <p:sp>
            <p:nvSpPr>
              <p:cNvPr id="2" name="Content Placeholder 1">
                <a:extLst>
                  <a:ext uri="{FF2B5EF4-FFF2-40B4-BE49-F238E27FC236}">
                    <a16:creationId xmlns:a16="http://schemas.microsoft.com/office/drawing/2014/main" id="{F7C0FBB9-4BAE-9149-95CB-8B54DD9A5690}"/>
                  </a:ext>
                </a:extLst>
              </p:cNvPr>
              <p:cNvSpPr>
                <a:spLocks noGrp="1" noRot="1" noChangeAspect="1" noMove="1" noResize="1" noEditPoints="1" noAdjustHandles="1" noChangeArrowheads="1" noChangeShapeType="1" noTextEdit="1"/>
              </p:cNvSpPr>
              <p:nvPr>
                <p:ph idx="1"/>
              </p:nvPr>
            </p:nvSpPr>
            <p:spPr>
              <a:xfrm>
                <a:off x="228600" y="769008"/>
                <a:ext cx="8552329" cy="3735757"/>
              </a:xfrm>
              <a:blipFill>
                <a:blip r:embed="rId2"/>
                <a:stretch>
                  <a:fillRect l="-1569" t="-195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Cooling power of the dilution refrigerator</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6" name="TextBox 5">
            <a:extLst>
              <a:ext uri="{FF2B5EF4-FFF2-40B4-BE49-F238E27FC236}">
                <a16:creationId xmlns:a16="http://schemas.microsoft.com/office/drawing/2014/main" id="{D4505E0E-DBDA-4DDD-8E45-911172C5F9F8}"/>
              </a:ext>
            </a:extLst>
          </p:cNvPr>
          <p:cNvSpPr txBox="1"/>
          <p:nvPr/>
        </p:nvSpPr>
        <p:spPr>
          <a:xfrm>
            <a:off x="6603367" y="3261787"/>
            <a:ext cx="2077572" cy="584775"/>
          </a:xfrm>
          <a:prstGeom prst="rect">
            <a:avLst/>
          </a:prstGeom>
          <a:noFill/>
          <a:ln w="38100">
            <a:solidFill>
              <a:schemeClr val="tx1"/>
            </a:solidFill>
          </a:ln>
        </p:spPr>
        <p:txBody>
          <a:bodyPr wrap="square" rtlCol="0">
            <a:spAutoFit/>
          </a:bodyPr>
          <a:lstStyle/>
          <a:p>
            <a:r>
              <a:rPr lang="en-US" sz="1600" dirty="0"/>
              <a:t>This result is correct to a few % for </a:t>
            </a:r>
            <a:r>
              <a:rPr lang="en-US" sz="1600" i="1" dirty="0"/>
              <a:t>T</a:t>
            </a:r>
            <a:r>
              <a:rPr lang="en-US" sz="1600" dirty="0"/>
              <a:t>&lt;40 </a:t>
            </a:r>
            <a:r>
              <a:rPr lang="en-US" sz="1600" dirty="0" err="1"/>
              <a:t>mK</a:t>
            </a:r>
            <a:endParaRPr lang="en-US" sz="1600" dirty="0"/>
          </a:p>
        </p:txBody>
      </p:sp>
    </p:spTree>
    <p:extLst>
      <p:ext uri="{BB962C8B-B14F-4D97-AF65-F5344CB8AC3E}">
        <p14:creationId xmlns:p14="http://schemas.microsoft.com/office/powerpoint/2010/main" val="247082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69008"/>
                <a:ext cx="8552329" cy="3735757"/>
              </a:xfrm>
            </p:spPr>
            <p:txBody>
              <a:bodyPr/>
              <a:lstStyle/>
              <a:p>
                <a:r>
                  <a:rPr lang="en-US" dirty="0"/>
                  <a:t>The equation giving the cooling power is for the </a:t>
                </a:r>
                <a:r>
                  <a:rPr lang="en-US" b="1" dirty="0"/>
                  <a:t>liquid in the mixing chamber</a:t>
                </a:r>
                <a:r>
                  <a:rPr lang="en-US" dirty="0"/>
                  <a:t>. It takes no account of the </a:t>
                </a:r>
                <a:r>
                  <a:rPr lang="en-US" dirty="0" err="1"/>
                  <a:t>Kaptiza</a:t>
                </a:r>
                <a:r>
                  <a:rPr lang="en-US" dirty="0"/>
                  <a:t> resistance between the liquid and the chamber itself, or the contact resistance between the chamber and any external equipment such as a cold plate. </a:t>
                </a:r>
              </a:p>
              <a:p>
                <a:pPr marL="0" indent="0">
                  <a:buNone/>
                </a:pPr>
                <a:endParaRPr lang="en-US" b="1" dirty="0"/>
              </a:p>
              <a:p>
                <a:r>
                  <a:rPr lang="en-US" dirty="0"/>
                  <a:t>Derivation assumes that the 3He in the concentrated and dilute phases are at the same temperature. In reality, the precooling of the inflowing 3He won’t be perfect, so we modify the derivation to account to </a:t>
                </a:r>
                <a:r>
                  <a:rPr lang="en-US" i="1" dirty="0"/>
                  <a:t>T</a:t>
                </a:r>
                <a:r>
                  <a:rPr lang="en-US" i="1" baseline="-25000" dirty="0"/>
                  <a:t>N</a:t>
                </a:r>
                <a:r>
                  <a:rPr lang="en-US" dirty="0"/>
                  <a:t>, the temperature of the 3He leaving the last heat exchanger:</a:t>
                </a:r>
              </a:p>
              <a:p>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𝑄</m:t>
                          </m:r>
                        </m:e>
                      </m:acc>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𝑛</m:t>
                              </m:r>
                            </m:e>
                          </m:acc>
                        </m:e>
                        <m:sub>
                          <m:r>
                            <a:rPr lang="en-US" i="1">
                              <a:latin typeface="Cambria Math" panose="02040503050406030204" pitchFamily="18" charset="0"/>
                            </a:rPr>
                            <m:t>3</m:t>
                          </m:r>
                        </m:sub>
                      </m:sSub>
                      <m:r>
                        <a:rPr lang="en-US" b="0" i="1" smtClean="0">
                          <a:latin typeface="Cambria Math" panose="02040503050406030204" pitchFamily="18" charset="0"/>
                        </a:rPr>
                        <m:t>(96</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𝑚𝑐</m:t>
                          </m:r>
                        </m:sub>
                        <m:sup>
                          <m:r>
                            <a:rPr lang="en-US" b="0" i="1" smtClean="0">
                              <a:latin typeface="Cambria Math" panose="02040503050406030204" pitchFamily="18" charset="0"/>
                            </a:rPr>
                            <m:t>2</m:t>
                          </m:r>
                        </m:sup>
                      </m:sSubSup>
                      <m:r>
                        <a:rPr lang="en-US" b="0" i="1" smtClean="0">
                          <a:latin typeface="Cambria Math" panose="02040503050406030204" pitchFamily="18" charset="0"/>
                        </a:rPr>
                        <m:t>−12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𝑁</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a:p>
                <a:pPr marL="0" indent="0">
                  <a:buNone/>
                </a:pPr>
                <a:endParaRPr lang="en-US" dirty="0"/>
              </a:p>
            </p:txBody>
          </p:sp>
        </mc:Choice>
        <mc:Fallback xmlns="">
          <p:sp>
            <p:nvSpPr>
              <p:cNvPr id="2" name="Content Placeholder 1">
                <a:extLst>
                  <a:ext uri="{FF2B5EF4-FFF2-40B4-BE49-F238E27FC236}">
                    <a16:creationId xmlns:a16="http://schemas.microsoft.com/office/drawing/2014/main" id="{F7C0FBB9-4BAE-9149-95CB-8B54DD9A5690}"/>
                  </a:ext>
                </a:extLst>
              </p:cNvPr>
              <p:cNvSpPr>
                <a:spLocks noGrp="1" noRot="1" noChangeAspect="1" noMove="1" noResize="1" noEditPoints="1" noAdjustHandles="1" noChangeArrowheads="1" noChangeShapeType="1" noTextEdit="1"/>
              </p:cNvSpPr>
              <p:nvPr>
                <p:ph idx="1"/>
              </p:nvPr>
            </p:nvSpPr>
            <p:spPr>
              <a:xfrm>
                <a:off x="228600" y="769008"/>
                <a:ext cx="8552329" cy="3735757"/>
              </a:xfrm>
              <a:blipFill>
                <a:blip r:embed="rId2"/>
                <a:stretch>
                  <a:fillRect l="-1569" t="-2121" r="-228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Cooling power – things to note</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333069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35744" y="721944"/>
            <a:ext cx="4453738" cy="3318901"/>
          </a:xfrm>
        </p:spPr>
        <p:txBody>
          <a:bodyPr/>
          <a:lstStyle/>
          <a:p>
            <a:r>
              <a:rPr lang="en-US" dirty="0"/>
              <a:t>The osmotic pressure of the Helium mixture is a function of temperature and 3He concentration (see plot right from Betts, 1989).</a:t>
            </a:r>
          </a:p>
          <a:p>
            <a:endParaRPr lang="en-US" dirty="0"/>
          </a:p>
          <a:p>
            <a:r>
              <a:rPr lang="en-US" dirty="0"/>
              <a:t>We will discuss this in more detail in the next section, but if we pump 3He away from the dilute phase the concentration will be reduced, resulting in a </a:t>
            </a:r>
            <a:r>
              <a:rPr lang="en-US" b="1" dirty="0"/>
              <a:t>difference in the osmotic pressure and driving the flow of 3He</a:t>
            </a:r>
            <a:r>
              <a:rPr lang="en-US" dirty="0"/>
              <a:t>.</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Osmotic pressure</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a:extLst>
              <a:ext uri="{FF2B5EF4-FFF2-40B4-BE49-F238E27FC236}">
                <a16:creationId xmlns:a16="http://schemas.microsoft.com/office/drawing/2014/main" id="{A421C3B6-D9B0-4A86-93C9-7D96D8D05C84}"/>
              </a:ext>
            </a:extLst>
          </p:cNvPr>
          <p:cNvPicPr>
            <a:picLocks noChangeAspect="1"/>
          </p:cNvPicPr>
          <p:nvPr/>
        </p:nvPicPr>
        <p:blipFill>
          <a:blip r:embed="rId2"/>
          <a:stretch>
            <a:fillRect/>
          </a:stretch>
        </p:blipFill>
        <p:spPr>
          <a:xfrm rot="60000">
            <a:off x="4790775" y="825011"/>
            <a:ext cx="4038864" cy="3112766"/>
          </a:xfrm>
          <a:prstGeom prst="rect">
            <a:avLst/>
          </a:prstGeom>
        </p:spPr>
      </p:pic>
    </p:spTree>
    <p:extLst>
      <p:ext uri="{BB962C8B-B14F-4D97-AF65-F5344CB8AC3E}">
        <p14:creationId xmlns:p14="http://schemas.microsoft.com/office/powerpoint/2010/main" val="1727529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Building a Refrigerator</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157765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688327"/>
            <a:ext cx="4055087" cy="3567667"/>
          </a:xfrm>
        </p:spPr>
        <p:txBody>
          <a:bodyPr/>
          <a:lstStyle/>
          <a:p>
            <a:r>
              <a:rPr lang="en-US" b="1" dirty="0"/>
              <a:t>Simplest model for the refrigerator is a U-tube</a:t>
            </a:r>
            <a:r>
              <a:rPr lang="en-US" dirty="0"/>
              <a:t>, with the concentrated phase on one side and the dilute side on the other.</a:t>
            </a:r>
          </a:p>
          <a:p>
            <a:endParaRPr lang="en-US" dirty="0"/>
          </a:p>
          <a:p>
            <a:r>
              <a:rPr lang="en-US" dirty="0"/>
              <a:t>As observed previously, the less dense </a:t>
            </a:r>
            <a:r>
              <a:rPr lang="en-US" b="1" dirty="0"/>
              <a:t>concentrated phase floats on top of the dilute phase </a:t>
            </a:r>
            <a:r>
              <a:rPr lang="en-US" dirty="0"/>
              <a:t>since the superfluid has much higher density.</a:t>
            </a:r>
          </a:p>
          <a:p>
            <a:endParaRPr lang="en-US" dirty="0"/>
          </a:p>
          <a:p>
            <a:r>
              <a:rPr lang="en-US" dirty="0"/>
              <a:t>Removing 3He from the dilute phase surface upsets the equilibrium.</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General layout of a dilution refrigerator</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7" name="Picture 6">
            <a:extLst>
              <a:ext uri="{FF2B5EF4-FFF2-40B4-BE49-F238E27FC236}">
                <a16:creationId xmlns:a16="http://schemas.microsoft.com/office/drawing/2014/main" id="{49AA919B-CED5-40A4-8F16-657BE504B061}"/>
              </a:ext>
            </a:extLst>
          </p:cNvPr>
          <p:cNvPicPr>
            <a:picLocks noChangeAspect="1"/>
          </p:cNvPicPr>
          <p:nvPr/>
        </p:nvPicPr>
        <p:blipFill>
          <a:blip r:embed="rId2"/>
          <a:stretch>
            <a:fillRect/>
          </a:stretch>
        </p:blipFill>
        <p:spPr>
          <a:xfrm>
            <a:off x="5201919" y="688327"/>
            <a:ext cx="3584077" cy="3253863"/>
          </a:xfrm>
          <a:prstGeom prst="rect">
            <a:avLst/>
          </a:prstGeom>
        </p:spPr>
      </p:pic>
      <p:sp>
        <p:nvSpPr>
          <p:cNvPr id="9" name="TextBox 8">
            <a:extLst>
              <a:ext uri="{FF2B5EF4-FFF2-40B4-BE49-F238E27FC236}">
                <a16:creationId xmlns:a16="http://schemas.microsoft.com/office/drawing/2014/main" id="{38C85A9B-4009-4CDA-A189-1123592F40FD}"/>
              </a:ext>
            </a:extLst>
          </p:cNvPr>
          <p:cNvSpPr txBox="1"/>
          <p:nvPr/>
        </p:nvSpPr>
        <p:spPr>
          <a:xfrm>
            <a:off x="5753953" y="4030133"/>
            <a:ext cx="2988023" cy="307777"/>
          </a:xfrm>
          <a:prstGeom prst="rect">
            <a:avLst/>
          </a:prstGeom>
          <a:noFill/>
        </p:spPr>
        <p:txBody>
          <a:bodyPr wrap="square" rtlCol="0">
            <a:spAutoFit/>
          </a:bodyPr>
          <a:lstStyle/>
          <a:p>
            <a:pPr algn="ctr"/>
            <a:r>
              <a:rPr lang="en-US" sz="1400" dirty="0"/>
              <a:t>From Richardson &amp; Smith (1998)</a:t>
            </a:r>
          </a:p>
        </p:txBody>
      </p:sp>
    </p:spTree>
    <p:extLst>
      <p:ext uri="{BB962C8B-B14F-4D97-AF65-F5344CB8AC3E}">
        <p14:creationId xmlns:p14="http://schemas.microsoft.com/office/powerpoint/2010/main" val="109405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75026"/>
            <a:ext cx="4565273" cy="3595268"/>
          </a:xfrm>
        </p:spPr>
        <p:txBody>
          <a:bodyPr/>
          <a:lstStyle/>
          <a:p>
            <a:r>
              <a:rPr lang="en-US" dirty="0"/>
              <a:t>Major components of a generalized dilution refrigerator shown in the diagram.</a:t>
            </a:r>
          </a:p>
          <a:p>
            <a:endParaRPr lang="en-US" dirty="0"/>
          </a:p>
          <a:p>
            <a:r>
              <a:rPr lang="en-US" dirty="0"/>
              <a:t>3He from the room temperature pump system is cooled and liquified above (or at) the still.</a:t>
            </a:r>
          </a:p>
          <a:p>
            <a:endParaRPr lang="en-US" dirty="0"/>
          </a:p>
          <a:p>
            <a:r>
              <a:rPr lang="en-US" dirty="0"/>
              <a:t>Cooled further on the way to the mixing chamber.</a:t>
            </a:r>
          </a:p>
          <a:p>
            <a:endParaRPr lang="en-US" dirty="0"/>
          </a:p>
          <a:p>
            <a:r>
              <a:rPr lang="en-US" dirty="0"/>
              <a:t>3He is pumped away from the still.</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General refrigerator layout</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7" name="Picture 6">
            <a:extLst>
              <a:ext uri="{FF2B5EF4-FFF2-40B4-BE49-F238E27FC236}">
                <a16:creationId xmlns:a16="http://schemas.microsoft.com/office/drawing/2014/main" id="{EFA2CD6E-A97C-4E5D-8207-8ACFEDFC7A31}"/>
              </a:ext>
            </a:extLst>
          </p:cNvPr>
          <p:cNvPicPr>
            <a:picLocks noChangeAspect="1"/>
          </p:cNvPicPr>
          <p:nvPr/>
        </p:nvPicPr>
        <p:blipFill>
          <a:blip r:embed="rId2"/>
          <a:stretch>
            <a:fillRect/>
          </a:stretch>
        </p:blipFill>
        <p:spPr>
          <a:xfrm>
            <a:off x="5120640" y="146171"/>
            <a:ext cx="3337561" cy="4435913"/>
          </a:xfrm>
          <a:prstGeom prst="rect">
            <a:avLst/>
          </a:prstGeom>
        </p:spPr>
      </p:pic>
    </p:spTree>
    <p:extLst>
      <p:ext uri="{BB962C8B-B14F-4D97-AF65-F5344CB8AC3E}">
        <p14:creationId xmlns:p14="http://schemas.microsoft.com/office/powerpoint/2010/main" val="1567945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82455"/>
            <a:ext cx="4740085" cy="3318901"/>
          </a:xfrm>
        </p:spPr>
        <p:txBody>
          <a:bodyPr/>
          <a:lstStyle/>
          <a:p>
            <a:r>
              <a:rPr lang="en-US" sz="2000" dirty="0"/>
              <a:t>At higher temperatures, continuous heat exchangers work well. These are typically of the concentric (or coil-in-tube) configuration.</a:t>
            </a:r>
          </a:p>
          <a:p>
            <a:r>
              <a:rPr lang="en-US" sz="2000" dirty="0"/>
              <a:t>Heat is transferred from the dilute phase in the annular space and the concentrated phase in the coiled capillary.</a:t>
            </a:r>
          </a:p>
          <a:p>
            <a:r>
              <a:rPr lang="en-US" sz="2000" dirty="0"/>
              <a:t>Heat transfer along the fluid and the capillary are negligible.</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Heat exchanger design above 50 </a:t>
            </a:r>
            <a:r>
              <a:rPr lang="en-US" dirty="0" err="1"/>
              <a:t>mK</a:t>
            </a:r>
            <a:endParaRPr lang="en-US" dirty="0"/>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8" name="Picture 7">
            <a:extLst>
              <a:ext uri="{FF2B5EF4-FFF2-40B4-BE49-F238E27FC236}">
                <a16:creationId xmlns:a16="http://schemas.microsoft.com/office/drawing/2014/main" id="{4E56B7BE-FCD6-450C-A55A-8320D4CBCFE9}"/>
              </a:ext>
            </a:extLst>
          </p:cNvPr>
          <p:cNvPicPr>
            <a:picLocks noChangeAspect="1"/>
          </p:cNvPicPr>
          <p:nvPr/>
        </p:nvPicPr>
        <p:blipFill rotWithShape="1">
          <a:blip r:embed="rId2"/>
          <a:srcRect l="6793" t="2271"/>
          <a:stretch/>
        </p:blipFill>
        <p:spPr>
          <a:xfrm rot="-180000">
            <a:off x="5093720" y="920573"/>
            <a:ext cx="3887402" cy="2877052"/>
          </a:xfrm>
          <a:prstGeom prst="rect">
            <a:avLst/>
          </a:prstGeom>
        </p:spPr>
      </p:pic>
    </p:spTree>
    <p:extLst>
      <p:ext uri="{BB962C8B-B14F-4D97-AF65-F5344CB8AC3E}">
        <p14:creationId xmlns:p14="http://schemas.microsoft.com/office/powerpoint/2010/main" val="279067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4" y="822797"/>
            <a:ext cx="4666126" cy="3593416"/>
          </a:xfrm>
        </p:spPr>
        <p:txBody>
          <a:bodyPr/>
          <a:lstStyle/>
          <a:p>
            <a:r>
              <a:rPr lang="en-US" sz="1600" dirty="0"/>
              <a:t>Designs using continuous heat exchangers only can reach ~30 </a:t>
            </a:r>
            <a:r>
              <a:rPr lang="en-US" sz="1600" dirty="0" err="1"/>
              <a:t>mK.</a:t>
            </a:r>
            <a:endParaRPr lang="en-US" sz="1600" dirty="0"/>
          </a:p>
          <a:p>
            <a:r>
              <a:rPr lang="en-US" sz="1600" dirty="0"/>
              <a:t>For lower temperatures or very high flow rates, larger surface area heat exchangers are needed to overcome the increasing </a:t>
            </a:r>
            <a:r>
              <a:rPr lang="en-US" sz="1600" dirty="0" err="1"/>
              <a:t>Kaptiza</a:t>
            </a:r>
            <a:r>
              <a:rPr lang="en-US" sz="1600" dirty="0"/>
              <a:t> resistance.</a:t>
            </a:r>
          </a:p>
          <a:p>
            <a:r>
              <a:rPr lang="en-US" sz="1600" dirty="0"/>
              <a:t>Simple form is a sintered metal block to give </a:t>
            </a:r>
            <a:r>
              <a:rPr lang="en-US" sz="1600" b="1" dirty="0"/>
              <a:t>large surface area</a:t>
            </a:r>
            <a:r>
              <a:rPr lang="en-US" sz="1600" dirty="0"/>
              <a:t>, with a machined channel to </a:t>
            </a:r>
            <a:r>
              <a:rPr lang="en-US" sz="1600" b="1" dirty="0"/>
              <a:t>reduce flow impedance </a:t>
            </a:r>
            <a:r>
              <a:rPr lang="en-US" sz="1600" dirty="0"/>
              <a:t>(and hence viscous heating).</a:t>
            </a:r>
          </a:p>
          <a:p>
            <a:r>
              <a:rPr lang="en-US" sz="1600" dirty="0"/>
              <a:t>To minimize axial heat flow, several discrete exchangers are connected in series – “step” heat exchangers at progressively lower temperature.</a:t>
            </a:r>
            <a:endParaRPr lang="en-US" sz="2000"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Heat exchanger design below 50 </a:t>
            </a:r>
            <a:r>
              <a:rPr lang="en-US" dirty="0" err="1"/>
              <a:t>mK</a:t>
            </a:r>
            <a:endParaRPr lang="en-US" dirty="0"/>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10" name="Picture 9">
            <a:extLst>
              <a:ext uri="{FF2B5EF4-FFF2-40B4-BE49-F238E27FC236}">
                <a16:creationId xmlns:a16="http://schemas.microsoft.com/office/drawing/2014/main" id="{6CB87040-21B0-4D22-B4F2-86F2B4836780}"/>
              </a:ext>
            </a:extLst>
          </p:cNvPr>
          <p:cNvPicPr>
            <a:picLocks noChangeAspect="1"/>
          </p:cNvPicPr>
          <p:nvPr/>
        </p:nvPicPr>
        <p:blipFill>
          <a:blip r:embed="rId2"/>
          <a:stretch>
            <a:fillRect/>
          </a:stretch>
        </p:blipFill>
        <p:spPr>
          <a:xfrm>
            <a:off x="5964397" y="70348"/>
            <a:ext cx="2186831" cy="1895495"/>
          </a:xfrm>
          <a:prstGeom prst="rect">
            <a:avLst/>
          </a:prstGeom>
        </p:spPr>
      </p:pic>
      <p:sp>
        <p:nvSpPr>
          <p:cNvPr id="11" name="TextBox 10">
            <a:extLst>
              <a:ext uri="{FF2B5EF4-FFF2-40B4-BE49-F238E27FC236}">
                <a16:creationId xmlns:a16="http://schemas.microsoft.com/office/drawing/2014/main" id="{063D358E-6476-4E84-964B-F9CE44045DCB}"/>
              </a:ext>
            </a:extLst>
          </p:cNvPr>
          <p:cNvSpPr txBox="1"/>
          <p:nvPr/>
        </p:nvSpPr>
        <p:spPr>
          <a:xfrm>
            <a:off x="5375947" y="2005917"/>
            <a:ext cx="3547181" cy="261610"/>
          </a:xfrm>
          <a:prstGeom prst="rect">
            <a:avLst/>
          </a:prstGeom>
          <a:noFill/>
        </p:spPr>
        <p:txBody>
          <a:bodyPr wrap="square" rtlCol="0">
            <a:spAutoFit/>
          </a:bodyPr>
          <a:lstStyle/>
          <a:p>
            <a:r>
              <a:rPr lang="en-US" sz="1100" dirty="0"/>
              <a:t>General discrete heat exchanger layout (from </a:t>
            </a:r>
            <a:r>
              <a:rPr lang="en-US" sz="1100" dirty="0" err="1"/>
              <a:t>Pobell</a:t>
            </a:r>
            <a:r>
              <a:rPr lang="en-US" sz="1100" dirty="0"/>
              <a:t>, 2007)</a:t>
            </a:r>
          </a:p>
        </p:txBody>
      </p:sp>
      <p:pic>
        <p:nvPicPr>
          <p:cNvPr id="7" name="Picture 6">
            <a:extLst>
              <a:ext uri="{FF2B5EF4-FFF2-40B4-BE49-F238E27FC236}">
                <a16:creationId xmlns:a16="http://schemas.microsoft.com/office/drawing/2014/main" id="{152DF2A5-03A2-6CF2-1525-01B2007B51B1}"/>
              </a:ext>
            </a:extLst>
          </p:cNvPr>
          <p:cNvPicPr>
            <a:picLocks noChangeAspect="1"/>
          </p:cNvPicPr>
          <p:nvPr/>
        </p:nvPicPr>
        <p:blipFill>
          <a:blip r:embed="rId3"/>
          <a:stretch>
            <a:fillRect/>
          </a:stretch>
        </p:blipFill>
        <p:spPr>
          <a:xfrm rot="-60000">
            <a:off x="5725455" y="2644268"/>
            <a:ext cx="2848163" cy="1185059"/>
          </a:xfrm>
          <a:prstGeom prst="rect">
            <a:avLst/>
          </a:prstGeom>
        </p:spPr>
      </p:pic>
      <p:sp>
        <p:nvSpPr>
          <p:cNvPr id="9" name="TextBox 8">
            <a:extLst>
              <a:ext uri="{FF2B5EF4-FFF2-40B4-BE49-F238E27FC236}">
                <a16:creationId xmlns:a16="http://schemas.microsoft.com/office/drawing/2014/main" id="{9D6DA9AE-DF03-0243-9098-590EC96D0E88}"/>
              </a:ext>
            </a:extLst>
          </p:cNvPr>
          <p:cNvSpPr txBox="1"/>
          <p:nvPr/>
        </p:nvSpPr>
        <p:spPr>
          <a:xfrm>
            <a:off x="5474372" y="3935332"/>
            <a:ext cx="3547181" cy="415498"/>
          </a:xfrm>
          <a:prstGeom prst="rect">
            <a:avLst/>
          </a:prstGeom>
          <a:noFill/>
        </p:spPr>
        <p:txBody>
          <a:bodyPr wrap="square" rtlCol="0">
            <a:spAutoFit/>
          </a:bodyPr>
          <a:lstStyle/>
          <a:p>
            <a:r>
              <a:rPr lang="en-US" sz="1100" dirty="0"/>
              <a:t>General </a:t>
            </a:r>
            <a:r>
              <a:rPr lang="en-US" sz="1000" dirty="0"/>
              <a:t>Common design in commercial fridges similar to that shown right (from </a:t>
            </a:r>
            <a:r>
              <a:rPr lang="en-US" sz="1000" dirty="0" err="1"/>
              <a:t>Pobell</a:t>
            </a:r>
            <a:r>
              <a:rPr lang="en-US" sz="1000" dirty="0"/>
              <a:t> (2007), adapted from Frossati (1992)).</a:t>
            </a:r>
          </a:p>
        </p:txBody>
      </p:sp>
    </p:spTree>
    <p:extLst>
      <p:ext uri="{BB962C8B-B14F-4D97-AF65-F5344CB8AC3E}">
        <p14:creationId xmlns:p14="http://schemas.microsoft.com/office/powerpoint/2010/main" val="271613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822797"/>
            <a:ext cx="5136773" cy="3318901"/>
          </a:xfrm>
        </p:spPr>
        <p:txBody>
          <a:bodyPr/>
          <a:lstStyle/>
          <a:p>
            <a:r>
              <a:rPr lang="en-US" dirty="0"/>
              <a:t>The mixing chamber is a relatively simple. Major requirement is for a large contact area between the helium phases and the metal.</a:t>
            </a:r>
          </a:p>
          <a:p>
            <a:endParaRPr lang="en-US" dirty="0"/>
          </a:p>
          <a:p>
            <a:r>
              <a:rPr lang="en-US" dirty="0"/>
              <a:t>This is typically achieved through sintered structures, such as the silver sponge example shown right.</a:t>
            </a:r>
          </a:p>
          <a:p>
            <a:endParaRPr lang="en-US" dirty="0"/>
          </a:p>
          <a:p>
            <a:r>
              <a:rPr lang="en-US" dirty="0"/>
              <a:t>In this design, the diameter of the mixing chamber is approximately 100 mm, while the sponges have a surface area of tens of square meters.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Mixing chamber</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7" name="Picture 6">
            <a:extLst>
              <a:ext uri="{FF2B5EF4-FFF2-40B4-BE49-F238E27FC236}">
                <a16:creationId xmlns:a16="http://schemas.microsoft.com/office/drawing/2014/main" id="{38437A71-A5BF-481F-BE05-B27074130B5B}"/>
              </a:ext>
            </a:extLst>
          </p:cNvPr>
          <p:cNvPicPr>
            <a:picLocks noChangeAspect="1"/>
          </p:cNvPicPr>
          <p:nvPr/>
        </p:nvPicPr>
        <p:blipFill>
          <a:blip r:embed="rId2"/>
          <a:stretch>
            <a:fillRect/>
          </a:stretch>
        </p:blipFill>
        <p:spPr>
          <a:xfrm>
            <a:off x="5882152" y="996898"/>
            <a:ext cx="2731625" cy="2645434"/>
          </a:xfrm>
          <a:prstGeom prst="rect">
            <a:avLst/>
          </a:prstGeom>
        </p:spPr>
      </p:pic>
      <p:sp>
        <p:nvSpPr>
          <p:cNvPr id="8" name="TextBox 7">
            <a:extLst>
              <a:ext uri="{FF2B5EF4-FFF2-40B4-BE49-F238E27FC236}">
                <a16:creationId xmlns:a16="http://schemas.microsoft.com/office/drawing/2014/main" id="{B808ADE6-3EFB-4CA4-BF71-A74FC793D8AA}"/>
              </a:ext>
            </a:extLst>
          </p:cNvPr>
          <p:cNvSpPr txBox="1"/>
          <p:nvPr/>
        </p:nvSpPr>
        <p:spPr>
          <a:xfrm>
            <a:off x="5933047" y="3745005"/>
            <a:ext cx="2629836" cy="584775"/>
          </a:xfrm>
          <a:prstGeom prst="rect">
            <a:avLst/>
          </a:prstGeom>
          <a:noFill/>
        </p:spPr>
        <p:txBody>
          <a:bodyPr wrap="square" rtlCol="0">
            <a:spAutoFit/>
          </a:bodyPr>
          <a:lstStyle/>
          <a:p>
            <a:r>
              <a:rPr lang="en-US" sz="1600" dirty="0"/>
              <a:t>Mixing chamber construction example from Uhlig (2015)</a:t>
            </a:r>
          </a:p>
        </p:txBody>
      </p:sp>
    </p:spTree>
    <p:extLst>
      <p:ext uri="{BB962C8B-B14F-4D97-AF65-F5344CB8AC3E}">
        <p14:creationId xmlns:p14="http://schemas.microsoft.com/office/powerpoint/2010/main" val="225680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654708"/>
            <a:ext cx="8672513" cy="3581116"/>
          </a:xfrm>
        </p:spPr>
        <p:txBody>
          <a:bodyPr/>
          <a:lstStyle/>
          <a:p>
            <a:pPr marL="0" indent="0">
              <a:buNone/>
            </a:pPr>
            <a:r>
              <a:rPr lang="en-US" sz="2000" dirty="0"/>
              <a:t>Objective: To understand the physics behind the dilution cooling process, be familiar with the design features of modern refrigerators, and to have an introductory understanding of cryogenic engineering considerations at millikelvin temperatures.</a:t>
            </a:r>
          </a:p>
          <a:p>
            <a:pPr marL="0" indent="0">
              <a:buNone/>
            </a:pPr>
            <a:endParaRPr lang="en-US" sz="2000" dirty="0"/>
          </a:p>
          <a:p>
            <a:pPr marL="0" indent="0">
              <a:buNone/>
            </a:pPr>
            <a:r>
              <a:rPr lang="en-US" u="sng" dirty="0"/>
              <a:t>Outline:</a:t>
            </a:r>
          </a:p>
          <a:p>
            <a:r>
              <a:rPr lang="en-US" dirty="0"/>
              <a:t>Physics of helium and the behavior of 3He/4He mixtures</a:t>
            </a:r>
          </a:p>
          <a:p>
            <a:r>
              <a:rPr lang="en-US" dirty="0"/>
              <a:t>Making a practical refrigerator</a:t>
            </a:r>
          </a:p>
          <a:p>
            <a:r>
              <a:rPr lang="en-US" dirty="0"/>
              <a:t>The development of dilution refrigerators from the 1960s to today</a:t>
            </a:r>
          </a:p>
          <a:p>
            <a:r>
              <a:rPr lang="en-US" dirty="0"/>
              <a:t>Modern designs and operation</a:t>
            </a:r>
          </a:p>
          <a:p>
            <a:r>
              <a:rPr lang="en-US" dirty="0"/>
              <a:t>Materials and design techniques at </a:t>
            </a:r>
            <a:r>
              <a:rPr lang="en-US" dirty="0" err="1"/>
              <a:t>mK</a:t>
            </a:r>
            <a:r>
              <a:rPr lang="en-US" dirty="0"/>
              <a:t> temperatures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Course outline and objectives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894331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822797"/>
            <a:ext cx="8672513" cy="3318901"/>
          </a:xfrm>
        </p:spPr>
        <p:txBody>
          <a:bodyPr/>
          <a:lstStyle/>
          <a:p>
            <a:r>
              <a:rPr lang="en-US" sz="2000" dirty="0"/>
              <a:t>Choice of pumps depend on circulation rate and desired base temperature.</a:t>
            </a:r>
          </a:p>
          <a:p>
            <a:r>
              <a:rPr lang="en-US" sz="2000" dirty="0"/>
              <a:t>Usually consist of a primary pump (scroll or roots).</a:t>
            </a:r>
          </a:p>
          <a:p>
            <a:r>
              <a:rPr lang="en-US" sz="2000" dirty="0"/>
              <a:t>Still pumping may be supplemented with one or more turbomolecular pumps for higher-performance systems.</a:t>
            </a:r>
          </a:p>
          <a:p>
            <a:r>
              <a:rPr lang="en-US" sz="2000" dirty="0"/>
              <a:t>For efficient condensation, it is often necessary to use a compressor to increase the inlet pressure (and decrease the outlet pressure of the primary pump).</a:t>
            </a:r>
          </a:p>
          <a:p>
            <a:r>
              <a:rPr lang="en-US" sz="2000" b="1" dirty="0"/>
              <a:t>Important that pumps are sealed for helium use and do not contaminate the process line</a:t>
            </a:r>
            <a:r>
              <a:rPr lang="en-US" sz="2000" dirty="0"/>
              <a:t>.</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Room temperature components - Pumps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277723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822797"/>
            <a:ext cx="8672513" cy="3318901"/>
          </a:xfrm>
        </p:spPr>
        <p:txBody>
          <a:bodyPr/>
          <a:lstStyle/>
          <a:p>
            <a:r>
              <a:rPr lang="en-US" sz="2000" dirty="0"/>
              <a:t>Majority of the gas handling at room temperature will be </a:t>
            </a:r>
            <a:r>
              <a:rPr lang="en-US" sz="2000" dirty="0" err="1"/>
              <a:t>subatmospheric</a:t>
            </a:r>
            <a:r>
              <a:rPr lang="en-US" sz="2000" dirty="0"/>
              <a:t>, so will tend to suck in air that could contaminate the process line.</a:t>
            </a:r>
          </a:p>
          <a:p>
            <a:pPr lvl="1"/>
            <a:r>
              <a:rPr lang="en-US" sz="1800" dirty="0"/>
              <a:t>Fridges generally include cold filters with Pt or other metal sinters internally</a:t>
            </a:r>
          </a:p>
          <a:p>
            <a:pPr lvl="1"/>
            <a:r>
              <a:rPr lang="en-US" sz="1800" dirty="0"/>
              <a:t>Many will also include an external activated charcoal trap in liquid nitrogen</a:t>
            </a:r>
          </a:p>
          <a:p>
            <a:pPr lvl="1"/>
            <a:r>
              <a:rPr lang="en-US" sz="1800" dirty="0"/>
              <a:t>For very long duration runs, an </a:t>
            </a:r>
            <a:r>
              <a:rPr lang="en-US" sz="1800" dirty="0" err="1"/>
              <a:t>LHe</a:t>
            </a:r>
            <a:r>
              <a:rPr lang="en-US" sz="1800" dirty="0"/>
              <a:t> or 4-K trap can also be used.</a:t>
            </a:r>
          </a:p>
          <a:p>
            <a:pPr marL="282575" lvl="1" indent="0">
              <a:buNone/>
            </a:pPr>
            <a:endParaRPr lang="en-US" sz="1800" dirty="0"/>
          </a:p>
          <a:p>
            <a:r>
              <a:rPr lang="en-US" sz="2000" dirty="0"/>
              <a:t>Choice of flanges and seals is important. Metal seals generally much better than rubber, but harder to work with.</a:t>
            </a:r>
          </a:p>
          <a:p>
            <a:pPr lvl="1"/>
            <a:r>
              <a:rPr lang="en-US" sz="1800" dirty="0"/>
              <a:t>Be wary of parts of the system that will see internal pressure. If using rubber O-rings, it may be necessary to add overpressure rings.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Room temperature components – Filtering and sealing</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1511362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History and Development of the Dilution Refrigerator</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2725935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822797"/>
            <a:ext cx="8672513" cy="3318901"/>
          </a:xfrm>
        </p:spPr>
        <p:txBody>
          <a:bodyPr/>
          <a:lstStyle/>
          <a:p>
            <a:r>
              <a:rPr lang="en-US" sz="2000" dirty="0"/>
              <a:t>The idea of using 3He/4He mixtures as a refrigeration method was first proposed by London in 1951, and further developed in 1962 by London, Clarke and Mendoza.</a:t>
            </a:r>
          </a:p>
          <a:p>
            <a:endParaRPr lang="en-US" sz="2000" dirty="0"/>
          </a:p>
          <a:p>
            <a:r>
              <a:rPr lang="en-US" sz="2000" dirty="0"/>
              <a:t>First demonstrations:</a:t>
            </a:r>
          </a:p>
          <a:p>
            <a:pPr lvl="2"/>
            <a:r>
              <a:rPr lang="en-US" sz="1700" dirty="0"/>
              <a:t>Das, de </a:t>
            </a:r>
            <a:r>
              <a:rPr lang="en-US" sz="1700" dirty="0" err="1"/>
              <a:t>Bruyn</a:t>
            </a:r>
            <a:r>
              <a:rPr lang="en-US" sz="1700" dirty="0"/>
              <a:t> &amp; </a:t>
            </a:r>
            <a:r>
              <a:rPr lang="en-US" sz="1700" dirty="0" err="1"/>
              <a:t>Taconis</a:t>
            </a:r>
            <a:r>
              <a:rPr lang="en-US" sz="1700" dirty="0"/>
              <a:t> (1965) reached </a:t>
            </a:r>
            <a:r>
              <a:rPr lang="en-US" sz="1700" b="1" dirty="0"/>
              <a:t>220 </a:t>
            </a:r>
            <a:r>
              <a:rPr lang="en-US" sz="1700" b="1" dirty="0" err="1"/>
              <a:t>mK</a:t>
            </a:r>
            <a:endParaRPr lang="en-US" sz="1700" b="1" dirty="0"/>
          </a:p>
          <a:p>
            <a:pPr lvl="2"/>
            <a:r>
              <a:rPr lang="en-US" sz="1700" dirty="0"/>
              <a:t>Hall, Ford and Thompson (1966) reached </a:t>
            </a:r>
            <a:r>
              <a:rPr lang="en-US" sz="1700" b="1" dirty="0"/>
              <a:t>80 </a:t>
            </a:r>
            <a:r>
              <a:rPr lang="en-US" sz="1700" b="1" dirty="0" err="1"/>
              <a:t>mK</a:t>
            </a:r>
            <a:endParaRPr lang="en-US" sz="1700" b="1" dirty="0"/>
          </a:p>
          <a:p>
            <a:pPr lvl="2"/>
            <a:r>
              <a:rPr lang="en-US" sz="1700" dirty="0" err="1"/>
              <a:t>Neganov</a:t>
            </a:r>
            <a:r>
              <a:rPr lang="en-US" sz="1700" dirty="0"/>
              <a:t>, Borisov &amp; </a:t>
            </a:r>
            <a:r>
              <a:rPr lang="en-US" sz="1700" dirty="0" err="1"/>
              <a:t>Liburg</a:t>
            </a:r>
            <a:r>
              <a:rPr lang="en-US" sz="1700" dirty="0"/>
              <a:t> (1966) reach </a:t>
            </a:r>
            <a:r>
              <a:rPr lang="en-US" sz="1700" b="1" dirty="0"/>
              <a:t>25 </a:t>
            </a:r>
            <a:r>
              <a:rPr lang="en-US" sz="1700" b="1" dirty="0" err="1"/>
              <a:t>mK</a:t>
            </a:r>
            <a:endParaRPr lang="en-US" sz="1700" b="1" dirty="0"/>
          </a:p>
          <a:p>
            <a:endParaRPr lang="en-US" sz="2000" b="1" dirty="0"/>
          </a:p>
          <a:p>
            <a:r>
              <a:rPr lang="en-US" sz="2000" dirty="0"/>
              <a:t>The refrigerator of Hall </a:t>
            </a:r>
            <a:r>
              <a:rPr lang="en-US" sz="2000" i="1" dirty="0"/>
              <a:t>et al. </a:t>
            </a:r>
            <a:r>
              <a:rPr lang="en-US" sz="2000" dirty="0"/>
              <a:t>is shown on the right</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Early development</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7" name="Picture 6">
            <a:extLst>
              <a:ext uri="{FF2B5EF4-FFF2-40B4-BE49-F238E27FC236}">
                <a16:creationId xmlns:a16="http://schemas.microsoft.com/office/drawing/2014/main" id="{1D7F68D3-C770-4D69-A44A-686C82E7CEA8}"/>
              </a:ext>
            </a:extLst>
          </p:cNvPr>
          <p:cNvPicPr>
            <a:picLocks noChangeAspect="1"/>
          </p:cNvPicPr>
          <p:nvPr/>
        </p:nvPicPr>
        <p:blipFill>
          <a:blip r:embed="rId2"/>
          <a:stretch>
            <a:fillRect/>
          </a:stretch>
        </p:blipFill>
        <p:spPr>
          <a:xfrm>
            <a:off x="6629400" y="1449335"/>
            <a:ext cx="1845481" cy="3114125"/>
          </a:xfrm>
          <a:prstGeom prst="rect">
            <a:avLst/>
          </a:prstGeom>
        </p:spPr>
      </p:pic>
    </p:spTree>
    <p:extLst>
      <p:ext uri="{BB962C8B-B14F-4D97-AF65-F5344CB8AC3E}">
        <p14:creationId xmlns:p14="http://schemas.microsoft.com/office/powerpoint/2010/main" val="107623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42114"/>
            <a:ext cx="8672513" cy="3318901"/>
          </a:xfrm>
        </p:spPr>
        <p:txBody>
          <a:bodyPr/>
          <a:lstStyle/>
          <a:p>
            <a:r>
              <a:rPr lang="en-US" dirty="0"/>
              <a:t>The first commercial refrigerators were built in the mid-1960s by Oxford instruments, first in collaboration with Heinz London, and later based on Hall’s design licensed from the UK Atomic Energy Authority.</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Early commercialization</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7" name="Picture 6">
            <a:extLst>
              <a:ext uri="{FF2B5EF4-FFF2-40B4-BE49-F238E27FC236}">
                <a16:creationId xmlns:a16="http://schemas.microsoft.com/office/drawing/2014/main" id="{1BE8538E-7817-4DB1-810A-3BF8AE58348D}"/>
              </a:ext>
            </a:extLst>
          </p:cNvPr>
          <p:cNvPicPr>
            <a:picLocks noChangeAspect="1"/>
          </p:cNvPicPr>
          <p:nvPr/>
        </p:nvPicPr>
        <p:blipFill>
          <a:blip r:embed="rId2"/>
          <a:stretch>
            <a:fillRect/>
          </a:stretch>
        </p:blipFill>
        <p:spPr>
          <a:xfrm>
            <a:off x="1262385" y="1736928"/>
            <a:ext cx="1431603" cy="2635706"/>
          </a:xfrm>
          <a:prstGeom prst="rect">
            <a:avLst/>
          </a:prstGeom>
        </p:spPr>
      </p:pic>
      <p:pic>
        <p:nvPicPr>
          <p:cNvPr id="9" name="Picture 8">
            <a:extLst>
              <a:ext uri="{FF2B5EF4-FFF2-40B4-BE49-F238E27FC236}">
                <a16:creationId xmlns:a16="http://schemas.microsoft.com/office/drawing/2014/main" id="{6DFF5783-4460-4CE2-9890-CFC3CCD05C67}"/>
              </a:ext>
            </a:extLst>
          </p:cNvPr>
          <p:cNvPicPr>
            <a:picLocks noChangeAspect="1"/>
          </p:cNvPicPr>
          <p:nvPr/>
        </p:nvPicPr>
        <p:blipFill>
          <a:blip r:embed="rId3"/>
          <a:stretch>
            <a:fillRect/>
          </a:stretch>
        </p:blipFill>
        <p:spPr>
          <a:xfrm>
            <a:off x="6450014" y="1736929"/>
            <a:ext cx="1448536" cy="2635706"/>
          </a:xfrm>
          <a:prstGeom prst="rect">
            <a:avLst/>
          </a:prstGeom>
        </p:spPr>
      </p:pic>
      <p:sp>
        <p:nvSpPr>
          <p:cNvPr id="10" name="TextBox 9">
            <a:extLst>
              <a:ext uri="{FF2B5EF4-FFF2-40B4-BE49-F238E27FC236}">
                <a16:creationId xmlns:a16="http://schemas.microsoft.com/office/drawing/2014/main" id="{516CC10E-A4FE-4725-B533-D3F13BB68D54}"/>
              </a:ext>
            </a:extLst>
          </p:cNvPr>
          <p:cNvSpPr txBox="1"/>
          <p:nvPr/>
        </p:nvSpPr>
        <p:spPr>
          <a:xfrm>
            <a:off x="2794227" y="2078398"/>
            <a:ext cx="2319618" cy="646331"/>
          </a:xfrm>
          <a:prstGeom prst="rect">
            <a:avLst/>
          </a:prstGeom>
          <a:noFill/>
        </p:spPr>
        <p:txBody>
          <a:bodyPr wrap="square" rtlCol="0">
            <a:spAutoFit/>
          </a:bodyPr>
          <a:lstStyle/>
          <a:p>
            <a:r>
              <a:rPr lang="en-US" sz="1800" dirty="0"/>
              <a:t>(Left) Early commercial refrigerator insert</a:t>
            </a:r>
          </a:p>
        </p:txBody>
      </p:sp>
      <p:sp>
        <p:nvSpPr>
          <p:cNvPr id="11" name="TextBox 10">
            <a:extLst>
              <a:ext uri="{FF2B5EF4-FFF2-40B4-BE49-F238E27FC236}">
                <a16:creationId xmlns:a16="http://schemas.microsoft.com/office/drawing/2014/main" id="{09E0A09B-A3ED-42C5-91D2-10FFF4F50777}"/>
              </a:ext>
            </a:extLst>
          </p:cNvPr>
          <p:cNvSpPr txBox="1"/>
          <p:nvPr/>
        </p:nvSpPr>
        <p:spPr>
          <a:xfrm>
            <a:off x="4145057" y="3158893"/>
            <a:ext cx="2319618" cy="1200329"/>
          </a:xfrm>
          <a:prstGeom prst="rect">
            <a:avLst/>
          </a:prstGeom>
          <a:noFill/>
        </p:spPr>
        <p:txBody>
          <a:bodyPr wrap="square" rtlCol="0">
            <a:spAutoFit/>
          </a:bodyPr>
          <a:lstStyle/>
          <a:p>
            <a:r>
              <a:rPr lang="en-US" sz="1800" dirty="0"/>
              <a:t>(Right) Commercial refrigerator with copper heat exchangers, c.1975</a:t>
            </a:r>
          </a:p>
        </p:txBody>
      </p:sp>
    </p:spTree>
    <p:extLst>
      <p:ext uri="{BB962C8B-B14F-4D97-AF65-F5344CB8AC3E}">
        <p14:creationId xmlns:p14="http://schemas.microsoft.com/office/powerpoint/2010/main" val="3854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42115"/>
            <a:ext cx="8672513" cy="3560944"/>
          </a:xfrm>
        </p:spPr>
        <p:txBody>
          <a:bodyPr/>
          <a:lstStyle/>
          <a:p>
            <a:r>
              <a:rPr lang="en-US" dirty="0"/>
              <a:t>The primary feature that distinguishes modern refrigerators from the older style is the use of mechanical precoolers in place of the liquid helium bath.</a:t>
            </a:r>
          </a:p>
          <a:p>
            <a:endParaRPr lang="en-US" dirty="0"/>
          </a:p>
          <a:p>
            <a:r>
              <a:rPr lang="en-US" dirty="0"/>
              <a:t>This was made possible by an earlier innovation, the </a:t>
            </a:r>
            <a:r>
              <a:rPr lang="en-US" b="1" dirty="0"/>
              <a:t>Joule-Thomson Heat Exchanger</a:t>
            </a:r>
            <a:r>
              <a:rPr lang="en-US" dirty="0"/>
              <a:t>.</a:t>
            </a:r>
          </a:p>
          <a:p>
            <a:endParaRPr lang="en-US" dirty="0"/>
          </a:p>
          <a:p>
            <a:r>
              <a:rPr lang="en-US" dirty="0"/>
              <a:t>Described independently by Kraus at ZTB and by de </a:t>
            </a:r>
            <a:r>
              <a:rPr lang="en-US" dirty="0" err="1"/>
              <a:t>Waele</a:t>
            </a:r>
            <a:r>
              <a:rPr lang="en-US" dirty="0"/>
              <a:t> at Eindhoven in 1977, this device eliminates the 1-K Pot in a wet dilution refrigerator by using a long </a:t>
            </a:r>
            <a:r>
              <a:rPr lang="en-US" b="1" dirty="0"/>
              <a:t>counterflow exchanger </a:t>
            </a:r>
            <a:r>
              <a:rPr lang="en-US" dirty="0"/>
              <a:t>cool the Helium-3 stream</a:t>
            </a:r>
            <a:r>
              <a:rPr lang="en-US" b="1" dirty="0"/>
              <a:t> </a:t>
            </a:r>
            <a:r>
              <a:rPr lang="en-US" dirty="0"/>
              <a:t>with gas pumped from the still, followed by an</a:t>
            </a:r>
            <a:r>
              <a:rPr lang="en-US" b="1" dirty="0"/>
              <a:t> expansion valve</a:t>
            </a:r>
            <a:r>
              <a:rPr lang="en-US" dirty="0"/>
              <a:t>.</a:t>
            </a:r>
          </a:p>
          <a:p>
            <a:pPr lvl="1"/>
            <a:r>
              <a:rPr lang="en-US" dirty="0"/>
              <a:t>This stage cools and partially liquifies the Helium-3, with the remaining liquification taken care of by the still.</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Eliminating the liquid helium</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1319501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42115"/>
            <a:ext cx="8672513" cy="2934242"/>
          </a:xfrm>
        </p:spPr>
        <p:txBody>
          <a:bodyPr/>
          <a:lstStyle/>
          <a:p>
            <a:r>
              <a:rPr lang="en-US" dirty="0"/>
              <a:t>Removing the 1-K Pot served three important purposes:</a:t>
            </a:r>
          </a:p>
          <a:p>
            <a:pPr lvl="2"/>
            <a:r>
              <a:rPr lang="en-US" dirty="0"/>
              <a:t>The pumped pot can be a significant source of vibration in sensitive experiments</a:t>
            </a:r>
          </a:p>
          <a:p>
            <a:pPr lvl="2"/>
            <a:r>
              <a:rPr lang="en-US" dirty="0"/>
              <a:t>The pumped pot can dominate the Helium consumption of a system</a:t>
            </a:r>
          </a:p>
          <a:p>
            <a:pPr lvl="2"/>
            <a:r>
              <a:rPr lang="en-US" dirty="0"/>
              <a:t>The pot is prone to blockage, making it a common source of fridge failure</a:t>
            </a:r>
          </a:p>
          <a:p>
            <a:endParaRPr lang="en-US" dirty="0"/>
          </a:p>
          <a:p>
            <a:r>
              <a:rPr lang="en-US" dirty="0"/>
              <a:t>Note that it would not be ideal to just cool and liquify the Helium-3 by running the gas directly to the still since the enthalpy of the gas is larger than that of the gas leaving the still at ~1K. </a:t>
            </a:r>
          </a:p>
          <a:p>
            <a:pPr lvl="1"/>
            <a:r>
              <a:rPr lang="en-US" dirty="0"/>
              <a:t>This has been demonstrated, but only for very low flow rate fridges with efficient precooling, so not a very practical approach.</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Eliminating the liquid helium (continued)</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3223555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42115"/>
            <a:ext cx="6165473" cy="3088987"/>
          </a:xfrm>
        </p:spPr>
        <p:txBody>
          <a:bodyPr/>
          <a:lstStyle/>
          <a:p>
            <a:r>
              <a:rPr lang="en-US" dirty="0"/>
              <a:t>With improvements in mechanical cryocoolers in the late 1980s, it was a natural step to couple one to a dilution refrigerator. </a:t>
            </a:r>
          </a:p>
          <a:p>
            <a:endParaRPr lang="en-US" dirty="0"/>
          </a:p>
          <a:p>
            <a:r>
              <a:rPr lang="en-US" dirty="0"/>
              <a:t>First example described by Pari in 1990, followed by the pioneering development work of Uhlig starting in 1993.</a:t>
            </a:r>
          </a:p>
          <a:p>
            <a:endParaRPr lang="en-US" dirty="0"/>
          </a:p>
          <a:p>
            <a:r>
              <a:rPr lang="en-US" dirty="0"/>
              <a:t>Pari’s machine (shown right) used a Stirling cycle cooler operating at 12 K combined with a Helium-4 J-T to produce a temperature at ~4 K.</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Eliminating the liquid helium (continued)</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7" name="Picture 6">
            <a:extLst>
              <a:ext uri="{FF2B5EF4-FFF2-40B4-BE49-F238E27FC236}">
                <a16:creationId xmlns:a16="http://schemas.microsoft.com/office/drawing/2014/main" id="{E15340EF-56A7-43F1-B05E-8B389FDB9380}"/>
              </a:ext>
            </a:extLst>
          </p:cNvPr>
          <p:cNvPicPr>
            <a:picLocks noChangeAspect="1"/>
          </p:cNvPicPr>
          <p:nvPr/>
        </p:nvPicPr>
        <p:blipFill>
          <a:blip r:embed="rId2"/>
          <a:stretch>
            <a:fillRect/>
          </a:stretch>
        </p:blipFill>
        <p:spPr>
          <a:xfrm>
            <a:off x="6394075" y="999444"/>
            <a:ext cx="2521321" cy="3144612"/>
          </a:xfrm>
          <a:prstGeom prst="rect">
            <a:avLst/>
          </a:prstGeom>
        </p:spPr>
      </p:pic>
    </p:spTree>
    <p:extLst>
      <p:ext uri="{BB962C8B-B14F-4D97-AF65-F5344CB8AC3E}">
        <p14:creationId xmlns:p14="http://schemas.microsoft.com/office/powerpoint/2010/main" val="215743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42115"/>
            <a:ext cx="6165473" cy="3314070"/>
          </a:xfrm>
        </p:spPr>
        <p:txBody>
          <a:bodyPr/>
          <a:lstStyle/>
          <a:p>
            <a:r>
              <a:rPr lang="en-US" dirty="0"/>
              <a:t>The development of Uhlig’s group eliminated the Helium-4 J-T stage, relying instead on the Joule Thompson Heat Exchangers used previously in wet refrigerators.</a:t>
            </a:r>
          </a:p>
          <a:p>
            <a:endParaRPr lang="en-US" dirty="0"/>
          </a:p>
          <a:p>
            <a:r>
              <a:rPr lang="en-US" dirty="0"/>
              <a:t>These fridges (example shown right) initially used 10 K Gifford-McMahon coolers, and later small 4 K pulse tube coolers.</a:t>
            </a:r>
          </a:p>
          <a:p>
            <a:endParaRPr lang="en-US" dirty="0"/>
          </a:p>
          <a:p>
            <a:r>
              <a:rPr lang="en-US" dirty="0"/>
              <a:t>Important to note that 4-K class cryocoolers were not available until 1999-2000. Much of the early work was carried out with 10-K coolers.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Eliminating the liquid helium (continued)</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pic>
        <p:nvPicPr>
          <p:cNvPr id="8" name="Picture 7">
            <a:extLst>
              <a:ext uri="{FF2B5EF4-FFF2-40B4-BE49-F238E27FC236}">
                <a16:creationId xmlns:a16="http://schemas.microsoft.com/office/drawing/2014/main" id="{B1CEE3BD-0E7C-4499-8823-0CCCB6D4AFCB}"/>
              </a:ext>
            </a:extLst>
          </p:cNvPr>
          <p:cNvPicPr>
            <a:picLocks noChangeAspect="1"/>
          </p:cNvPicPr>
          <p:nvPr/>
        </p:nvPicPr>
        <p:blipFill>
          <a:blip r:embed="rId2"/>
          <a:stretch>
            <a:fillRect/>
          </a:stretch>
        </p:blipFill>
        <p:spPr>
          <a:xfrm>
            <a:off x="6309243" y="561297"/>
            <a:ext cx="2687689" cy="4020906"/>
          </a:xfrm>
          <a:prstGeom prst="rect">
            <a:avLst/>
          </a:prstGeom>
        </p:spPr>
      </p:pic>
    </p:spTree>
    <p:extLst>
      <p:ext uri="{BB962C8B-B14F-4D97-AF65-F5344CB8AC3E}">
        <p14:creationId xmlns:p14="http://schemas.microsoft.com/office/powerpoint/2010/main" val="223784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“Dry” vs “Wet” Refrigerators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6" name="Rectangle 5">
            <a:extLst>
              <a:ext uri="{FF2B5EF4-FFF2-40B4-BE49-F238E27FC236}">
                <a16:creationId xmlns:a16="http://schemas.microsoft.com/office/drawing/2014/main" id="{0BB77956-7961-4442-ABCF-C0E76F940056}"/>
              </a:ext>
            </a:extLst>
          </p:cNvPr>
          <p:cNvSpPr/>
          <p:nvPr/>
        </p:nvSpPr>
        <p:spPr>
          <a:xfrm>
            <a:off x="1035423" y="961465"/>
            <a:ext cx="2232211" cy="27075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t>Cooled by Pulse Tube to ~50 K</a:t>
            </a:r>
          </a:p>
        </p:txBody>
      </p:sp>
      <p:sp>
        <p:nvSpPr>
          <p:cNvPr id="7" name="Rectangle 6">
            <a:extLst>
              <a:ext uri="{FF2B5EF4-FFF2-40B4-BE49-F238E27FC236}">
                <a16:creationId xmlns:a16="http://schemas.microsoft.com/office/drawing/2014/main" id="{868C5545-206B-4A87-833B-01D8B09A3BAB}"/>
              </a:ext>
            </a:extLst>
          </p:cNvPr>
          <p:cNvSpPr/>
          <p:nvPr/>
        </p:nvSpPr>
        <p:spPr>
          <a:xfrm>
            <a:off x="1035424" y="1557897"/>
            <a:ext cx="2232210" cy="2707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a:t>Cooled by Pulse Tube to ~4 K</a:t>
            </a:r>
          </a:p>
        </p:txBody>
      </p:sp>
      <p:sp>
        <p:nvSpPr>
          <p:cNvPr id="8" name="Rectangle 7">
            <a:extLst>
              <a:ext uri="{FF2B5EF4-FFF2-40B4-BE49-F238E27FC236}">
                <a16:creationId xmlns:a16="http://schemas.microsoft.com/office/drawing/2014/main" id="{51397FBB-A50E-4B42-A009-25C0408AC3C9}"/>
              </a:ext>
            </a:extLst>
          </p:cNvPr>
          <p:cNvSpPr/>
          <p:nvPr/>
        </p:nvSpPr>
        <p:spPr>
          <a:xfrm>
            <a:off x="1035423" y="2168338"/>
            <a:ext cx="2232209" cy="27075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dirty="0"/>
              <a:t>Cooled and partially liquified by JT</a:t>
            </a:r>
          </a:p>
        </p:txBody>
      </p:sp>
      <p:sp>
        <p:nvSpPr>
          <p:cNvPr id="9" name="Rectangle 8">
            <a:extLst>
              <a:ext uri="{FF2B5EF4-FFF2-40B4-BE49-F238E27FC236}">
                <a16:creationId xmlns:a16="http://schemas.microsoft.com/office/drawing/2014/main" id="{50E1C81B-F7CB-4636-99C1-3BF3AAC38708}"/>
              </a:ext>
            </a:extLst>
          </p:cNvPr>
          <p:cNvSpPr/>
          <p:nvPr/>
        </p:nvSpPr>
        <p:spPr>
          <a:xfrm>
            <a:off x="1035424" y="2758472"/>
            <a:ext cx="2232208" cy="2707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Cooled and liquified by Still</a:t>
            </a:r>
          </a:p>
        </p:txBody>
      </p:sp>
      <p:sp>
        <p:nvSpPr>
          <p:cNvPr id="10" name="Rectangle 9">
            <a:extLst>
              <a:ext uri="{FF2B5EF4-FFF2-40B4-BE49-F238E27FC236}">
                <a16:creationId xmlns:a16="http://schemas.microsoft.com/office/drawing/2014/main" id="{F9EBD242-6069-4ABB-9585-2D958B6EC2F1}"/>
              </a:ext>
            </a:extLst>
          </p:cNvPr>
          <p:cNvSpPr/>
          <p:nvPr/>
        </p:nvSpPr>
        <p:spPr>
          <a:xfrm>
            <a:off x="1035424" y="3399865"/>
            <a:ext cx="2232208" cy="2707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a:t>Mixing Chamber</a:t>
            </a:r>
          </a:p>
        </p:txBody>
      </p:sp>
      <p:sp>
        <p:nvSpPr>
          <p:cNvPr id="11" name="Arrow: Down 10">
            <a:extLst>
              <a:ext uri="{FF2B5EF4-FFF2-40B4-BE49-F238E27FC236}">
                <a16:creationId xmlns:a16="http://schemas.microsoft.com/office/drawing/2014/main" id="{74F83977-E66A-4C3B-B2C7-D11D21046929}"/>
              </a:ext>
            </a:extLst>
          </p:cNvPr>
          <p:cNvSpPr/>
          <p:nvPr/>
        </p:nvSpPr>
        <p:spPr>
          <a:xfrm>
            <a:off x="2080930" y="1298481"/>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6CBD89F3-65C0-461D-ADA8-8F9D90E1839C}"/>
              </a:ext>
            </a:extLst>
          </p:cNvPr>
          <p:cNvSpPr/>
          <p:nvPr/>
        </p:nvSpPr>
        <p:spPr>
          <a:xfrm>
            <a:off x="2080930" y="1921180"/>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9E7267F-BD35-4579-A213-28EE83DEF030}"/>
              </a:ext>
            </a:extLst>
          </p:cNvPr>
          <p:cNvSpPr/>
          <p:nvPr/>
        </p:nvSpPr>
        <p:spPr>
          <a:xfrm>
            <a:off x="2080930" y="2529731"/>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A54AC5E9-FE03-43D9-82DF-3DEFCE046D29}"/>
              </a:ext>
            </a:extLst>
          </p:cNvPr>
          <p:cNvSpPr/>
          <p:nvPr/>
        </p:nvSpPr>
        <p:spPr>
          <a:xfrm>
            <a:off x="2080930" y="3124972"/>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CC34-26A9-440E-898F-59AA1046CA9E}"/>
              </a:ext>
            </a:extLst>
          </p:cNvPr>
          <p:cNvSpPr/>
          <p:nvPr/>
        </p:nvSpPr>
        <p:spPr>
          <a:xfrm>
            <a:off x="5168150" y="1561338"/>
            <a:ext cx="2232211" cy="2707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000" dirty="0"/>
              <a:t>Cooled by Liquid Helium to ~4 K</a:t>
            </a:r>
          </a:p>
        </p:txBody>
      </p:sp>
      <p:sp>
        <p:nvSpPr>
          <p:cNvPr id="16" name="Rectangle 15">
            <a:extLst>
              <a:ext uri="{FF2B5EF4-FFF2-40B4-BE49-F238E27FC236}">
                <a16:creationId xmlns:a16="http://schemas.microsoft.com/office/drawing/2014/main" id="{D0E904A9-A5B2-43E5-B9B2-2418223A48B9}"/>
              </a:ext>
            </a:extLst>
          </p:cNvPr>
          <p:cNvSpPr/>
          <p:nvPr/>
        </p:nvSpPr>
        <p:spPr>
          <a:xfrm>
            <a:off x="5168151" y="2162040"/>
            <a:ext cx="2232210" cy="270757"/>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dirty="0"/>
              <a:t>Cooled and liquified by 1-K Pot</a:t>
            </a:r>
          </a:p>
        </p:txBody>
      </p:sp>
      <p:sp>
        <p:nvSpPr>
          <p:cNvPr id="18" name="Rectangle 17">
            <a:extLst>
              <a:ext uri="{FF2B5EF4-FFF2-40B4-BE49-F238E27FC236}">
                <a16:creationId xmlns:a16="http://schemas.microsoft.com/office/drawing/2014/main" id="{E852DEF0-9877-4AD9-A040-1416F03BB2B0}"/>
              </a:ext>
            </a:extLst>
          </p:cNvPr>
          <p:cNvSpPr/>
          <p:nvPr/>
        </p:nvSpPr>
        <p:spPr>
          <a:xfrm>
            <a:off x="5168153" y="2758472"/>
            <a:ext cx="2232208" cy="2707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Cooled by Still</a:t>
            </a:r>
          </a:p>
        </p:txBody>
      </p:sp>
      <p:sp>
        <p:nvSpPr>
          <p:cNvPr id="19" name="Rectangle 18">
            <a:extLst>
              <a:ext uri="{FF2B5EF4-FFF2-40B4-BE49-F238E27FC236}">
                <a16:creationId xmlns:a16="http://schemas.microsoft.com/office/drawing/2014/main" id="{6A0623AD-FA17-4CC9-BC47-01A6477A49AB}"/>
              </a:ext>
            </a:extLst>
          </p:cNvPr>
          <p:cNvSpPr/>
          <p:nvPr/>
        </p:nvSpPr>
        <p:spPr>
          <a:xfrm>
            <a:off x="5168153" y="3399865"/>
            <a:ext cx="2232208" cy="27075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00" dirty="0"/>
              <a:t>Mixing Chamber</a:t>
            </a:r>
          </a:p>
        </p:txBody>
      </p:sp>
      <p:sp>
        <p:nvSpPr>
          <p:cNvPr id="20" name="Arrow: Down 19">
            <a:extLst>
              <a:ext uri="{FF2B5EF4-FFF2-40B4-BE49-F238E27FC236}">
                <a16:creationId xmlns:a16="http://schemas.microsoft.com/office/drawing/2014/main" id="{DF1084E3-9D8C-4B51-B3E8-0EF819F02237}"/>
              </a:ext>
            </a:extLst>
          </p:cNvPr>
          <p:cNvSpPr/>
          <p:nvPr/>
        </p:nvSpPr>
        <p:spPr>
          <a:xfrm>
            <a:off x="6213659" y="1925039"/>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C12136ED-8760-448C-87B7-6BA3E04B397E}"/>
              </a:ext>
            </a:extLst>
          </p:cNvPr>
          <p:cNvSpPr/>
          <p:nvPr/>
        </p:nvSpPr>
        <p:spPr>
          <a:xfrm>
            <a:off x="6213659" y="2529731"/>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AB4BA265-C74D-420A-B42C-4ACDB3336D3C}"/>
              </a:ext>
            </a:extLst>
          </p:cNvPr>
          <p:cNvSpPr/>
          <p:nvPr/>
        </p:nvSpPr>
        <p:spPr>
          <a:xfrm>
            <a:off x="6213659" y="3124972"/>
            <a:ext cx="141194" cy="17914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1C9285B-6748-40E0-AA1F-249348DC4E40}"/>
              </a:ext>
            </a:extLst>
          </p:cNvPr>
          <p:cNvSpPr txBox="1"/>
          <p:nvPr/>
        </p:nvSpPr>
        <p:spPr>
          <a:xfrm>
            <a:off x="1169891" y="3902456"/>
            <a:ext cx="1963271" cy="461665"/>
          </a:xfrm>
          <a:prstGeom prst="rect">
            <a:avLst/>
          </a:prstGeom>
          <a:noFill/>
        </p:spPr>
        <p:txBody>
          <a:bodyPr wrap="square" rtlCol="0">
            <a:spAutoFit/>
          </a:bodyPr>
          <a:lstStyle/>
          <a:p>
            <a:pPr algn="ctr"/>
            <a:r>
              <a:rPr lang="en-US" dirty="0"/>
              <a:t>“Dry” Process</a:t>
            </a:r>
          </a:p>
        </p:txBody>
      </p:sp>
      <p:sp>
        <p:nvSpPr>
          <p:cNvPr id="27" name="TextBox 26">
            <a:extLst>
              <a:ext uri="{FF2B5EF4-FFF2-40B4-BE49-F238E27FC236}">
                <a16:creationId xmlns:a16="http://schemas.microsoft.com/office/drawing/2014/main" id="{7CB7A0C3-C967-4B4F-8F18-5E477BCBB7A4}"/>
              </a:ext>
            </a:extLst>
          </p:cNvPr>
          <p:cNvSpPr txBox="1"/>
          <p:nvPr/>
        </p:nvSpPr>
        <p:spPr>
          <a:xfrm>
            <a:off x="5235384" y="3902455"/>
            <a:ext cx="2097742" cy="461665"/>
          </a:xfrm>
          <a:prstGeom prst="rect">
            <a:avLst/>
          </a:prstGeom>
          <a:noFill/>
        </p:spPr>
        <p:txBody>
          <a:bodyPr wrap="square" rtlCol="0">
            <a:spAutoFit/>
          </a:bodyPr>
          <a:lstStyle/>
          <a:p>
            <a:pPr algn="ctr"/>
            <a:r>
              <a:rPr lang="en-US" dirty="0"/>
              <a:t>“Wet” Process</a:t>
            </a:r>
          </a:p>
        </p:txBody>
      </p:sp>
    </p:spTree>
    <p:extLst>
      <p:ext uri="{BB962C8B-B14F-4D97-AF65-F5344CB8AC3E}">
        <p14:creationId xmlns:p14="http://schemas.microsoft.com/office/powerpoint/2010/main" val="4058479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57870"/>
            <a:ext cx="8672513" cy="3021649"/>
          </a:xfrm>
        </p:spPr>
        <p:txBody>
          <a:bodyPr/>
          <a:lstStyle/>
          <a:p>
            <a:r>
              <a:rPr lang="en-US" dirty="0"/>
              <a:t>Dilution refrigerators, based on the heat of mixing of Helium-3 and Helium-4 are the only viable cooling technology that can reach millikelvin temperatures and provide continuous cooling.</a:t>
            </a:r>
          </a:p>
          <a:p>
            <a:endParaRPr lang="en-US" dirty="0"/>
          </a:p>
          <a:p>
            <a:r>
              <a:rPr lang="en-US" dirty="0"/>
              <a:t>Other refrigerators such as adiabatic demagnetization of paramagnetic salts can cool to below 100 </a:t>
            </a:r>
            <a:r>
              <a:rPr lang="en-US" dirty="0" err="1"/>
              <a:t>mK</a:t>
            </a:r>
            <a:r>
              <a:rPr lang="en-US" dirty="0"/>
              <a:t>, but the process is discontinuous. Can be useful for screening of devices or material studies, but less so for device testing.</a:t>
            </a:r>
          </a:p>
          <a:p>
            <a:endParaRPr lang="en-US" dirty="0"/>
          </a:p>
          <a:p>
            <a:r>
              <a:rPr lang="en-US" dirty="0"/>
              <a:t>Helium evaporation fridges can reach 0.3 K (Helium 3) or 0.8 K (Helium 4), which can be useful for sensors such as SNSPDs</a:t>
            </a:r>
            <a:endParaRPr lang="en-US" sz="1600"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Why use dilution refrigerators?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916935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4" y="748838"/>
            <a:ext cx="5567078" cy="3549913"/>
          </a:xfrm>
        </p:spPr>
        <p:txBody>
          <a:bodyPr/>
          <a:lstStyle/>
          <a:p>
            <a:r>
              <a:rPr lang="en-US" dirty="0"/>
              <a:t>Early examples of commercial cryogen-free fridges came from Leiden Cryogenics and Air Liquide in the early 2000s</a:t>
            </a:r>
          </a:p>
          <a:p>
            <a:endParaRPr lang="en-US" dirty="0"/>
          </a:p>
          <a:p>
            <a:r>
              <a:rPr lang="en-US" dirty="0"/>
              <a:t>The Leiden refrigerator, built for the SCUBA-2 astronomical camera (right) is still operational at 14000 feet at the James Clerk Maxwell Telescope in Hawaii.</a:t>
            </a:r>
          </a:p>
          <a:p>
            <a:endParaRPr lang="en-US" dirty="0"/>
          </a:p>
          <a:p>
            <a:r>
              <a:rPr lang="en-US" dirty="0"/>
              <a:t>Limitations of these early designs were often poor heat exchange at 4 K on the second stage of the pulse tube cooler.</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Early commercial dry fridges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7" name="Picture 6">
            <a:extLst>
              <a:ext uri="{FF2B5EF4-FFF2-40B4-BE49-F238E27FC236}">
                <a16:creationId xmlns:a16="http://schemas.microsoft.com/office/drawing/2014/main" id="{418DB199-17B3-4507-BFC2-75FCDB9E6589}"/>
              </a:ext>
            </a:extLst>
          </p:cNvPr>
          <p:cNvPicPr>
            <a:picLocks noChangeAspect="1"/>
          </p:cNvPicPr>
          <p:nvPr/>
        </p:nvPicPr>
        <p:blipFill>
          <a:blip r:embed="rId2"/>
          <a:stretch>
            <a:fillRect/>
          </a:stretch>
        </p:blipFill>
        <p:spPr>
          <a:xfrm>
            <a:off x="6431706" y="862631"/>
            <a:ext cx="1975543" cy="3418238"/>
          </a:xfrm>
          <a:prstGeom prst="rect">
            <a:avLst/>
          </a:prstGeom>
        </p:spPr>
      </p:pic>
    </p:spTree>
    <p:extLst>
      <p:ext uri="{BB962C8B-B14F-4D97-AF65-F5344CB8AC3E}">
        <p14:creationId xmlns:p14="http://schemas.microsoft.com/office/powerpoint/2010/main" val="119611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48838"/>
            <a:ext cx="5465611" cy="3507156"/>
          </a:xfrm>
        </p:spPr>
        <p:txBody>
          <a:bodyPr/>
          <a:lstStyle/>
          <a:p>
            <a:r>
              <a:rPr lang="en-US" dirty="0"/>
              <a:t>An interesting property of the pulse tube cooler was measured in the early 2000s in that excess cooling capacity on the regenerator between the two stages exists.</a:t>
            </a:r>
          </a:p>
          <a:p>
            <a:endParaRPr lang="en-US" dirty="0"/>
          </a:p>
          <a:p>
            <a:r>
              <a:rPr lang="en-US" dirty="0"/>
              <a:t>Some heat can be dissipated on the regenerator with little impact on the 4 K cooling performance.</a:t>
            </a:r>
          </a:p>
          <a:p>
            <a:endParaRPr lang="en-US" dirty="0"/>
          </a:p>
          <a:p>
            <a:r>
              <a:rPr lang="en-US" dirty="0"/>
              <a:t>Adding a coil to the regenerator provides a useful additional heat sink for the inflowing 3He, reducing the cooling load at the 4-K stage.</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Improvements to the precooler design</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16" name="Picture 15">
            <a:extLst>
              <a:ext uri="{FF2B5EF4-FFF2-40B4-BE49-F238E27FC236}">
                <a16:creationId xmlns:a16="http://schemas.microsoft.com/office/drawing/2014/main" id="{04547710-BA38-4055-99AC-75D0A4EAA553}"/>
              </a:ext>
            </a:extLst>
          </p:cNvPr>
          <p:cNvPicPr>
            <a:picLocks noChangeAspect="1"/>
          </p:cNvPicPr>
          <p:nvPr/>
        </p:nvPicPr>
        <p:blipFill>
          <a:blip r:embed="rId2"/>
          <a:stretch>
            <a:fillRect/>
          </a:stretch>
        </p:blipFill>
        <p:spPr>
          <a:xfrm>
            <a:off x="6266642" y="501004"/>
            <a:ext cx="2319559" cy="3557191"/>
          </a:xfrm>
          <a:prstGeom prst="rect">
            <a:avLst/>
          </a:prstGeom>
        </p:spPr>
      </p:pic>
      <p:sp>
        <p:nvSpPr>
          <p:cNvPr id="17" name="TextBox 16">
            <a:extLst>
              <a:ext uri="{FF2B5EF4-FFF2-40B4-BE49-F238E27FC236}">
                <a16:creationId xmlns:a16="http://schemas.microsoft.com/office/drawing/2014/main" id="{782A9939-32AF-458B-944A-C5948B417DA9}"/>
              </a:ext>
            </a:extLst>
          </p:cNvPr>
          <p:cNvSpPr txBox="1"/>
          <p:nvPr/>
        </p:nvSpPr>
        <p:spPr>
          <a:xfrm>
            <a:off x="5980428" y="4027977"/>
            <a:ext cx="2891986" cy="584775"/>
          </a:xfrm>
          <a:prstGeom prst="rect">
            <a:avLst/>
          </a:prstGeom>
          <a:noFill/>
        </p:spPr>
        <p:txBody>
          <a:bodyPr wrap="square" rtlCol="0">
            <a:spAutoFit/>
          </a:bodyPr>
          <a:lstStyle/>
          <a:p>
            <a:pPr algn="ctr"/>
            <a:r>
              <a:rPr lang="en-US" sz="1600" dirty="0"/>
              <a:t>Additional heat exchanger (Uhlig, personal communication)</a:t>
            </a:r>
          </a:p>
        </p:txBody>
      </p:sp>
    </p:spTree>
    <p:extLst>
      <p:ext uri="{BB962C8B-B14F-4D97-AF65-F5344CB8AC3E}">
        <p14:creationId xmlns:p14="http://schemas.microsoft.com/office/powerpoint/2010/main" val="905272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Modern Dilution Refrigerator Design and Operation</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970125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Modern refrigerator layout</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pic>
        <p:nvPicPr>
          <p:cNvPr id="8" name="Picture 7">
            <a:extLst>
              <a:ext uri="{FF2B5EF4-FFF2-40B4-BE49-F238E27FC236}">
                <a16:creationId xmlns:a16="http://schemas.microsoft.com/office/drawing/2014/main" id="{7DDFE545-C687-4A23-8862-49D09CBE74A8}"/>
              </a:ext>
            </a:extLst>
          </p:cNvPr>
          <p:cNvPicPr>
            <a:picLocks noChangeAspect="1"/>
          </p:cNvPicPr>
          <p:nvPr/>
        </p:nvPicPr>
        <p:blipFill>
          <a:blip r:embed="rId2"/>
          <a:stretch>
            <a:fillRect/>
          </a:stretch>
        </p:blipFill>
        <p:spPr>
          <a:xfrm>
            <a:off x="5890747" y="692094"/>
            <a:ext cx="2870011" cy="3888492"/>
          </a:xfrm>
          <a:prstGeom prst="rect">
            <a:avLst/>
          </a:prstGeom>
        </p:spPr>
      </p:pic>
      <p:pic>
        <p:nvPicPr>
          <p:cNvPr id="9" name="Picture 8">
            <a:extLst>
              <a:ext uri="{FF2B5EF4-FFF2-40B4-BE49-F238E27FC236}">
                <a16:creationId xmlns:a16="http://schemas.microsoft.com/office/drawing/2014/main" id="{62247921-9CE2-41CD-B4A3-B17C39ECE83C}"/>
              </a:ext>
            </a:extLst>
          </p:cNvPr>
          <p:cNvPicPr>
            <a:picLocks noChangeAspect="1"/>
          </p:cNvPicPr>
          <p:nvPr/>
        </p:nvPicPr>
        <p:blipFill>
          <a:blip r:embed="rId3"/>
          <a:stretch>
            <a:fillRect/>
          </a:stretch>
        </p:blipFill>
        <p:spPr>
          <a:xfrm>
            <a:off x="2420470" y="677564"/>
            <a:ext cx="2568388" cy="3788371"/>
          </a:xfrm>
          <a:prstGeom prst="rect">
            <a:avLst/>
          </a:prstGeom>
        </p:spPr>
      </p:pic>
      <p:cxnSp>
        <p:nvCxnSpPr>
          <p:cNvPr id="10" name="Straight Arrow Connector 9">
            <a:extLst>
              <a:ext uri="{FF2B5EF4-FFF2-40B4-BE49-F238E27FC236}">
                <a16:creationId xmlns:a16="http://schemas.microsoft.com/office/drawing/2014/main" id="{B324B26B-D6F4-4582-BAAF-D911F0AA1616}"/>
              </a:ext>
            </a:extLst>
          </p:cNvPr>
          <p:cNvCxnSpPr/>
          <p:nvPr/>
        </p:nvCxnSpPr>
        <p:spPr>
          <a:xfrm flipH="1" flipV="1">
            <a:off x="3704664" y="4071814"/>
            <a:ext cx="2944906" cy="2823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0207324-91AC-41F2-A52D-7A0FF50CB829}"/>
              </a:ext>
            </a:extLst>
          </p:cNvPr>
          <p:cNvCxnSpPr/>
          <p:nvPr/>
        </p:nvCxnSpPr>
        <p:spPr>
          <a:xfrm flipH="1">
            <a:off x="3657599" y="2216119"/>
            <a:ext cx="2911288" cy="1095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52F3A73-74C4-4643-95D9-274AF8671339}"/>
              </a:ext>
            </a:extLst>
          </p:cNvPr>
          <p:cNvCxnSpPr/>
          <p:nvPr/>
        </p:nvCxnSpPr>
        <p:spPr>
          <a:xfrm flipH="1">
            <a:off x="3325385" y="1321890"/>
            <a:ext cx="2712344" cy="1546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D9AE618-89DD-4563-B98A-FFAA9E727CAA}"/>
              </a:ext>
            </a:extLst>
          </p:cNvPr>
          <p:cNvCxnSpPr/>
          <p:nvPr/>
        </p:nvCxnSpPr>
        <p:spPr>
          <a:xfrm flipH="1">
            <a:off x="3657599" y="3648231"/>
            <a:ext cx="3072653" cy="242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92A7C93-D5C5-4E02-A01C-51EBA9FA4839}"/>
              </a:ext>
            </a:extLst>
          </p:cNvPr>
          <p:cNvCxnSpPr/>
          <p:nvPr/>
        </p:nvCxnSpPr>
        <p:spPr>
          <a:xfrm flipH="1">
            <a:off x="3704664" y="3056561"/>
            <a:ext cx="3092823" cy="5311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644C987-5348-448A-A801-66E052F3A114}"/>
              </a:ext>
            </a:extLst>
          </p:cNvPr>
          <p:cNvSpPr txBox="1"/>
          <p:nvPr/>
        </p:nvSpPr>
        <p:spPr>
          <a:xfrm>
            <a:off x="1518581" y="4172665"/>
            <a:ext cx="1593476" cy="246221"/>
          </a:xfrm>
          <a:prstGeom prst="rect">
            <a:avLst/>
          </a:prstGeom>
          <a:noFill/>
        </p:spPr>
        <p:txBody>
          <a:bodyPr wrap="square" rtlCol="0">
            <a:spAutoFit/>
          </a:bodyPr>
          <a:lstStyle/>
          <a:p>
            <a:pPr algn="ctr"/>
            <a:r>
              <a:rPr lang="en-US" sz="1000" dirty="0"/>
              <a:t>Image: Oxford Instruments</a:t>
            </a:r>
          </a:p>
        </p:txBody>
      </p:sp>
      <p:sp>
        <p:nvSpPr>
          <p:cNvPr id="16" name="TextBox 15">
            <a:extLst>
              <a:ext uri="{FF2B5EF4-FFF2-40B4-BE49-F238E27FC236}">
                <a16:creationId xmlns:a16="http://schemas.microsoft.com/office/drawing/2014/main" id="{1A8458C9-F27B-4DCE-9BC4-71371D1A5C29}"/>
              </a:ext>
            </a:extLst>
          </p:cNvPr>
          <p:cNvSpPr txBox="1"/>
          <p:nvPr/>
        </p:nvSpPr>
        <p:spPr>
          <a:xfrm>
            <a:off x="228599" y="972416"/>
            <a:ext cx="1289981" cy="584775"/>
          </a:xfrm>
          <a:prstGeom prst="rect">
            <a:avLst/>
          </a:prstGeom>
          <a:noFill/>
        </p:spPr>
        <p:txBody>
          <a:bodyPr wrap="square" rtlCol="0">
            <a:spAutoFit/>
          </a:bodyPr>
          <a:lstStyle/>
          <a:p>
            <a:r>
              <a:rPr lang="en-US" sz="1600" dirty="0"/>
              <a:t>2 stage pulse tube cooler</a:t>
            </a:r>
          </a:p>
        </p:txBody>
      </p:sp>
      <p:cxnSp>
        <p:nvCxnSpPr>
          <p:cNvPr id="18" name="Straight Arrow Connector 17">
            <a:extLst>
              <a:ext uri="{FF2B5EF4-FFF2-40B4-BE49-F238E27FC236}">
                <a16:creationId xmlns:a16="http://schemas.microsoft.com/office/drawing/2014/main" id="{BEEB488F-21F7-4F33-B1F1-C770C17C6EA3}"/>
              </a:ext>
            </a:extLst>
          </p:cNvPr>
          <p:cNvCxnSpPr>
            <a:stCxn id="16" idx="3"/>
          </p:cNvCxnSpPr>
          <p:nvPr/>
        </p:nvCxnSpPr>
        <p:spPr>
          <a:xfrm>
            <a:off x="1518580" y="1264804"/>
            <a:ext cx="1654926" cy="557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44CA67C-8D8C-4581-88A9-3B8D37AB3EC5}"/>
              </a:ext>
            </a:extLst>
          </p:cNvPr>
          <p:cNvSpPr txBox="1"/>
          <p:nvPr/>
        </p:nvSpPr>
        <p:spPr>
          <a:xfrm>
            <a:off x="274152" y="2061802"/>
            <a:ext cx="1479753" cy="584775"/>
          </a:xfrm>
          <a:prstGeom prst="rect">
            <a:avLst/>
          </a:prstGeom>
          <a:noFill/>
        </p:spPr>
        <p:txBody>
          <a:bodyPr wrap="square" rtlCol="0">
            <a:spAutoFit/>
          </a:bodyPr>
          <a:lstStyle/>
          <a:p>
            <a:r>
              <a:rPr lang="en-US" sz="1600" dirty="0"/>
              <a:t>Additional heat exchanger</a:t>
            </a:r>
          </a:p>
        </p:txBody>
      </p:sp>
      <p:cxnSp>
        <p:nvCxnSpPr>
          <p:cNvPr id="21" name="Straight Arrow Connector 20">
            <a:extLst>
              <a:ext uri="{FF2B5EF4-FFF2-40B4-BE49-F238E27FC236}">
                <a16:creationId xmlns:a16="http://schemas.microsoft.com/office/drawing/2014/main" id="{1EB2863E-D1A4-4689-88F2-DB77ABEE18D8}"/>
              </a:ext>
            </a:extLst>
          </p:cNvPr>
          <p:cNvCxnSpPr/>
          <p:nvPr/>
        </p:nvCxnSpPr>
        <p:spPr>
          <a:xfrm>
            <a:off x="1518581" y="2440098"/>
            <a:ext cx="1520454" cy="206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3457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Modern refrigerator layout – temperature stages and dilution unit</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9" name="Picture 8">
            <a:extLst>
              <a:ext uri="{FF2B5EF4-FFF2-40B4-BE49-F238E27FC236}">
                <a16:creationId xmlns:a16="http://schemas.microsoft.com/office/drawing/2014/main" id="{62247921-9CE2-41CD-B4A3-B17C39ECE83C}"/>
              </a:ext>
            </a:extLst>
          </p:cNvPr>
          <p:cNvPicPr>
            <a:picLocks noChangeAspect="1"/>
          </p:cNvPicPr>
          <p:nvPr/>
        </p:nvPicPr>
        <p:blipFill>
          <a:blip r:embed="rId2"/>
          <a:stretch>
            <a:fillRect/>
          </a:stretch>
        </p:blipFill>
        <p:spPr>
          <a:xfrm>
            <a:off x="2638990" y="672384"/>
            <a:ext cx="2568388" cy="3788371"/>
          </a:xfrm>
          <a:prstGeom prst="rect">
            <a:avLst/>
          </a:prstGeom>
        </p:spPr>
      </p:pic>
      <p:sp>
        <p:nvSpPr>
          <p:cNvPr id="15" name="TextBox 14">
            <a:extLst>
              <a:ext uri="{FF2B5EF4-FFF2-40B4-BE49-F238E27FC236}">
                <a16:creationId xmlns:a16="http://schemas.microsoft.com/office/drawing/2014/main" id="{8644C987-5348-448A-A801-66E052F3A114}"/>
              </a:ext>
            </a:extLst>
          </p:cNvPr>
          <p:cNvSpPr txBox="1"/>
          <p:nvPr/>
        </p:nvSpPr>
        <p:spPr>
          <a:xfrm>
            <a:off x="2916139" y="4476186"/>
            <a:ext cx="1695266" cy="246221"/>
          </a:xfrm>
          <a:prstGeom prst="rect">
            <a:avLst/>
          </a:prstGeom>
          <a:noFill/>
        </p:spPr>
        <p:txBody>
          <a:bodyPr wrap="square" rtlCol="0">
            <a:spAutoFit/>
          </a:bodyPr>
          <a:lstStyle/>
          <a:p>
            <a:pPr algn="ctr"/>
            <a:r>
              <a:rPr lang="en-US" sz="1000" dirty="0"/>
              <a:t>Images: Oxford Instruments</a:t>
            </a:r>
          </a:p>
        </p:txBody>
      </p:sp>
      <p:sp>
        <p:nvSpPr>
          <p:cNvPr id="2" name="TextBox 1">
            <a:extLst>
              <a:ext uri="{FF2B5EF4-FFF2-40B4-BE49-F238E27FC236}">
                <a16:creationId xmlns:a16="http://schemas.microsoft.com/office/drawing/2014/main" id="{BDA58B33-4189-4691-BDFE-A63540D3ED5A}"/>
              </a:ext>
            </a:extLst>
          </p:cNvPr>
          <p:cNvSpPr txBox="1"/>
          <p:nvPr/>
        </p:nvSpPr>
        <p:spPr>
          <a:xfrm>
            <a:off x="5802411" y="2161657"/>
            <a:ext cx="2817156" cy="369332"/>
          </a:xfrm>
          <a:prstGeom prst="rect">
            <a:avLst/>
          </a:prstGeom>
          <a:noFill/>
        </p:spPr>
        <p:txBody>
          <a:bodyPr wrap="square" rtlCol="0">
            <a:spAutoFit/>
          </a:bodyPr>
          <a:lstStyle/>
          <a:p>
            <a:r>
              <a:rPr lang="en-US" sz="1800" dirty="0"/>
              <a:t>50 K (First stage pulse tube)</a:t>
            </a:r>
          </a:p>
        </p:txBody>
      </p:sp>
      <p:sp>
        <p:nvSpPr>
          <p:cNvPr id="20" name="TextBox 19">
            <a:extLst>
              <a:ext uri="{FF2B5EF4-FFF2-40B4-BE49-F238E27FC236}">
                <a16:creationId xmlns:a16="http://schemas.microsoft.com/office/drawing/2014/main" id="{977A6369-A9F4-4538-A51D-A0CB8DB04711}"/>
              </a:ext>
            </a:extLst>
          </p:cNvPr>
          <p:cNvSpPr txBox="1"/>
          <p:nvPr/>
        </p:nvSpPr>
        <p:spPr>
          <a:xfrm>
            <a:off x="5802411" y="2730120"/>
            <a:ext cx="2985246" cy="369332"/>
          </a:xfrm>
          <a:prstGeom prst="rect">
            <a:avLst/>
          </a:prstGeom>
          <a:noFill/>
        </p:spPr>
        <p:txBody>
          <a:bodyPr wrap="square" rtlCol="0">
            <a:spAutoFit/>
          </a:bodyPr>
          <a:lstStyle/>
          <a:p>
            <a:r>
              <a:rPr lang="en-US" sz="1800" dirty="0"/>
              <a:t>4 K (Second stage pulse tube)</a:t>
            </a:r>
          </a:p>
        </p:txBody>
      </p:sp>
      <p:sp>
        <p:nvSpPr>
          <p:cNvPr id="22" name="TextBox 21">
            <a:extLst>
              <a:ext uri="{FF2B5EF4-FFF2-40B4-BE49-F238E27FC236}">
                <a16:creationId xmlns:a16="http://schemas.microsoft.com/office/drawing/2014/main" id="{3024A6D5-4306-4CFB-ACBF-72540A0B9A42}"/>
              </a:ext>
            </a:extLst>
          </p:cNvPr>
          <p:cNvSpPr txBox="1"/>
          <p:nvPr/>
        </p:nvSpPr>
        <p:spPr>
          <a:xfrm>
            <a:off x="5802411" y="3167181"/>
            <a:ext cx="2985246" cy="369332"/>
          </a:xfrm>
          <a:prstGeom prst="rect">
            <a:avLst/>
          </a:prstGeom>
          <a:noFill/>
        </p:spPr>
        <p:txBody>
          <a:bodyPr wrap="square" rtlCol="0">
            <a:spAutoFit/>
          </a:bodyPr>
          <a:lstStyle/>
          <a:p>
            <a:r>
              <a:rPr lang="en-US" sz="1800" dirty="0"/>
              <a:t>1 K (Still)</a:t>
            </a:r>
          </a:p>
        </p:txBody>
      </p:sp>
      <p:sp>
        <p:nvSpPr>
          <p:cNvPr id="23" name="TextBox 22">
            <a:extLst>
              <a:ext uri="{FF2B5EF4-FFF2-40B4-BE49-F238E27FC236}">
                <a16:creationId xmlns:a16="http://schemas.microsoft.com/office/drawing/2014/main" id="{23111F4E-E183-40AF-82CF-6733F4589065}"/>
              </a:ext>
            </a:extLst>
          </p:cNvPr>
          <p:cNvSpPr txBox="1"/>
          <p:nvPr/>
        </p:nvSpPr>
        <p:spPr>
          <a:xfrm>
            <a:off x="5802411" y="3604242"/>
            <a:ext cx="3086099" cy="369332"/>
          </a:xfrm>
          <a:prstGeom prst="rect">
            <a:avLst/>
          </a:prstGeom>
          <a:noFill/>
        </p:spPr>
        <p:txBody>
          <a:bodyPr wrap="square" rtlCol="0">
            <a:spAutoFit/>
          </a:bodyPr>
          <a:lstStyle/>
          <a:p>
            <a:r>
              <a:rPr lang="en-US" sz="1800" dirty="0"/>
              <a:t>0.1 K (Intermediate cold plate)</a:t>
            </a:r>
          </a:p>
        </p:txBody>
      </p:sp>
      <p:sp>
        <p:nvSpPr>
          <p:cNvPr id="24" name="TextBox 23">
            <a:extLst>
              <a:ext uri="{FF2B5EF4-FFF2-40B4-BE49-F238E27FC236}">
                <a16:creationId xmlns:a16="http://schemas.microsoft.com/office/drawing/2014/main" id="{CA424D91-3E24-4E4C-B928-A2F032186B32}"/>
              </a:ext>
            </a:extLst>
          </p:cNvPr>
          <p:cNvSpPr txBox="1"/>
          <p:nvPr/>
        </p:nvSpPr>
        <p:spPr>
          <a:xfrm>
            <a:off x="5802411" y="4057805"/>
            <a:ext cx="2985246" cy="369332"/>
          </a:xfrm>
          <a:prstGeom prst="rect">
            <a:avLst/>
          </a:prstGeom>
          <a:noFill/>
        </p:spPr>
        <p:txBody>
          <a:bodyPr wrap="square" rtlCol="0">
            <a:spAutoFit/>
          </a:bodyPr>
          <a:lstStyle/>
          <a:p>
            <a:r>
              <a:rPr lang="en-US" sz="1800" dirty="0"/>
              <a:t>0.01 K (Mixing chamber)</a:t>
            </a:r>
          </a:p>
        </p:txBody>
      </p:sp>
      <p:cxnSp>
        <p:nvCxnSpPr>
          <p:cNvPr id="7" name="Straight Arrow Connector 6">
            <a:extLst>
              <a:ext uri="{FF2B5EF4-FFF2-40B4-BE49-F238E27FC236}">
                <a16:creationId xmlns:a16="http://schemas.microsoft.com/office/drawing/2014/main" id="{C7A620FE-09CB-48BF-9B21-15830BF7FC62}"/>
              </a:ext>
            </a:extLst>
          </p:cNvPr>
          <p:cNvCxnSpPr>
            <a:stCxn id="2" idx="1"/>
          </p:cNvCxnSpPr>
          <p:nvPr/>
        </p:nvCxnSpPr>
        <p:spPr>
          <a:xfrm flipH="1">
            <a:off x="4733369" y="2346323"/>
            <a:ext cx="1069042" cy="101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A6D4539-1D9C-4AC0-AF8A-4E90D3000016}"/>
              </a:ext>
            </a:extLst>
          </p:cNvPr>
          <p:cNvCxnSpPr>
            <a:stCxn id="20" idx="1"/>
          </p:cNvCxnSpPr>
          <p:nvPr/>
        </p:nvCxnSpPr>
        <p:spPr>
          <a:xfrm flipH="1">
            <a:off x="4612346" y="2914786"/>
            <a:ext cx="1190065" cy="117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7CA7FE2-C00D-4196-943F-7CC486BFE2C3}"/>
              </a:ext>
            </a:extLst>
          </p:cNvPr>
          <p:cNvCxnSpPr>
            <a:stCxn id="22" idx="1"/>
          </p:cNvCxnSpPr>
          <p:nvPr/>
        </p:nvCxnSpPr>
        <p:spPr>
          <a:xfrm flipH="1">
            <a:off x="4430810" y="3351847"/>
            <a:ext cx="1371601" cy="502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C72448E-A144-491B-BE7C-E11A64C39833}"/>
              </a:ext>
            </a:extLst>
          </p:cNvPr>
          <p:cNvCxnSpPr>
            <a:stCxn id="23" idx="1"/>
          </p:cNvCxnSpPr>
          <p:nvPr/>
        </p:nvCxnSpPr>
        <p:spPr>
          <a:xfrm flipH="1" flipV="1">
            <a:off x="4356852" y="3731559"/>
            <a:ext cx="1445559" cy="573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5CAF00E-4F18-4AE2-B644-A0302A03D86D}"/>
              </a:ext>
            </a:extLst>
          </p:cNvPr>
          <p:cNvCxnSpPr>
            <a:stCxn id="24" idx="1"/>
          </p:cNvCxnSpPr>
          <p:nvPr/>
        </p:nvCxnSpPr>
        <p:spPr>
          <a:xfrm flipH="1" flipV="1">
            <a:off x="4356852" y="4172665"/>
            <a:ext cx="1445559" cy="698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9A37E865-2301-4B75-8E87-D16116AAC15A}"/>
              </a:ext>
            </a:extLst>
          </p:cNvPr>
          <p:cNvPicPr>
            <a:picLocks noChangeAspect="1"/>
          </p:cNvPicPr>
          <p:nvPr/>
        </p:nvPicPr>
        <p:blipFill>
          <a:blip r:embed="rId3"/>
          <a:stretch>
            <a:fillRect/>
          </a:stretch>
        </p:blipFill>
        <p:spPr>
          <a:xfrm>
            <a:off x="612187" y="1167943"/>
            <a:ext cx="1666754" cy="3076755"/>
          </a:xfrm>
          <a:prstGeom prst="rect">
            <a:avLst/>
          </a:prstGeom>
        </p:spPr>
      </p:pic>
      <p:sp>
        <p:nvSpPr>
          <p:cNvPr id="34" name="TextBox 33">
            <a:extLst>
              <a:ext uri="{FF2B5EF4-FFF2-40B4-BE49-F238E27FC236}">
                <a16:creationId xmlns:a16="http://schemas.microsoft.com/office/drawing/2014/main" id="{B41D2EE9-2C23-47EB-96B3-4B0E53823192}"/>
              </a:ext>
            </a:extLst>
          </p:cNvPr>
          <p:cNvSpPr txBox="1"/>
          <p:nvPr/>
        </p:nvSpPr>
        <p:spPr>
          <a:xfrm>
            <a:off x="114300" y="1532965"/>
            <a:ext cx="773206" cy="338554"/>
          </a:xfrm>
          <a:prstGeom prst="rect">
            <a:avLst/>
          </a:prstGeom>
          <a:noFill/>
        </p:spPr>
        <p:txBody>
          <a:bodyPr wrap="square" rtlCol="0">
            <a:spAutoFit/>
          </a:bodyPr>
          <a:lstStyle/>
          <a:p>
            <a:r>
              <a:rPr lang="en-US" sz="1600" dirty="0"/>
              <a:t>Still</a:t>
            </a:r>
          </a:p>
        </p:txBody>
      </p:sp>
      <p:sp>
        <p:nvSpPr>
          <p:cNvPr id="35" name="TextBox 34">
            <a:extLst>
              <a:ext uri="{FF2B5EF4-FFF2-40B4-BE49-F238E27FC236}">
                <a16:creationId xmlns:a16="http://schemas.microsoft.com/office/drawing/2014/main" id="{0CAE3953-00D5-41C9-98BC-51888C5DCCFD}"/>
              </a:ext>
            </a:extLst>
          </p:cNvPr>
          <p:cNvSpPr txBox="1"/>
          <p:nvPr/>
        </p:nvSpPr>
        <p:spPr>
          <a:xfrm>
            <a:off x="114300" y="2343586"/>
            <a:ext cx="773206" cy="338554"/>
          </a:xfrm>
          <a:prstGeom prst="rect">
            <a:avLst/>
          </a:prstGeom>
          <a:noFill/>
        </p:spPr>
        <p:txBody>
          <a:bodyPr wrap="square" rtlCol="0">
            <a:spAutoFit/>
          </a:bodyPr>
          <a:lstStyle/>
          <a:p>
            <a:r>
              <a:rPr lang="en-US" sz="1600" dirty="0"/>
              <a:t>ICP</a:t>
            </a:r>
          </a:p>
        </p:txBody>
      </p:sp>
      <p:sp>
        <p:nvSpPr>
          <p:cNvPr id="36" name="TextBox 35">
            <a:extLst>
              <a:ext uri="{FF2B5EF4-FFF2-40B4-BE49-F238E27FC236}">
                <a16:creationId xmlns:a16="http://schemas.microsoft.com/office/drawing/2014/main" id="{ED1999FD-D742-4048-9187-829ACF648C87}"/>
              </a:ext>
            </a:extLst>
          </p:cNvPr>
          <p:cNvSpPr txBox="1"/>
          <p:nvPr/>
        </p:nvSpPr>
        <p:spPr>
          <a:xfrm>
            <a:off x="0" y="3357337"/>
            <a:ext cx="1021976" cy="584775"/>
          </a:xfrm>
          <a:prstGeom prst="rect">
            <a:avLst/>
          </a:prstGeom>
          <a:noFill/>
        </p:spPr>
        <p:txBody>
          <a:bodyPr wrap="square" rtlCol="0">
            <a:spAutoFit/>
          </a:bodyPr>
          <a:lstStyle/>
          <a:p>
            <a:r>
              <a:rPr lang="en-US" sz="1600" dirty="0"/>
              <a:t>Mixing</a:t>
            </a:r>
          </a:p>
          <a:p>
            <a:r>
              <a:rPr lang="en-US" sz="1600" dirty="0"/>
              <a:t>Chamber</a:t>
            </a:r>
          </a:p>
        </p:txBody>
      </p:sp>
      <p:cxnSp>
        <p:nvCxnSpPr>
          <p:cNvPr id="38" name="Straight Connector 37">
            <a:extLst>
              <a:ext uri="{FF2B5EF4-FFF2-40B4-BE49-F238E27FC236}">
                <a16:creationId xmlns:a16="http://schemas.microsoft.com/office/drawing/2014/main" id="{ED18663E-E5B8-4808-8360-570F2134C540}"/>
              </a:ext>
            </a:extLst>
          </p:cNvPr>
          <p:cNvCxnSpPr>
            <a:cxnSpLocks/>
          </p:cNvCxnSpPr>
          <p:nvPr/>
        </p:nvCxnSpPr>
        <p:spPr>
          <a:xfrm>
            <a:off x="1687606" y="1331259"/>
            <a:ext cx="1887466" cy="19783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C68DE9F-FC76-4A3B-AAE5-49709D938829}"/>
              </a:ext>
            </a:extLst>
          </p:cNvPr>
          <p:cNvCxnSpPr/>
          <p:nvPr/>
        </p:nvCxnSpPr>
        <p:spPr>
          <a:xfrm>
            <a:off x="1741394" y="4057805"/>
            <a:ext cx="1889312" cy="1148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7543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Commercial fridge examples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pic>
        <p:nvPicPr>
          <p:cNvPr id="8" name="Picture 7">
            <a:extLst>
              <a:ext uri="{FF2B5EF4-FFF2-40B4-BE49-F238E27FC236}">
                <a16:creationId xmlns:a16="http://schemas.microsoft.com/office/drawing/2014/main" id="{8092F174-59AE-4CFD-9A85-4F5B3678F772}"/>
              </a:ext>
            </a:extLst>
          </p:cNvPr>
          <p:cNvPicPr>
            <a:picLocks noChangeAspect="1"/>
          </p:cNvPicPr>
          <p:nvPr/>
        </p:nvPicPr>
        <p:blipFill>
          <a:blip r:embed="rId2"/>
          <a:stretch>
            <a:fillRect/>
          </a:stretch>
        </p:blipFill>
        <p:spPr>
          <a:xfrm>
            <a:off x="5607425" y="801137"/>
            <a:ext cx="2017057" cy="2975158"/>
          </a:xfrm>
          <a:prstGeom prst="rect">
            <a:avLst/>
          </a:prstGeom>
        </p:spPr>
      </p:pic>
      <p:sp>
        <p:nvSpPr>
          <p:cNvPr id="13" name="TextBox 12">
            <a:extLst>
              <a:ext uri="{FF2B5EF4-FFF2-40B4-BE49-F238E27FC236}">
                <a16:creationId xmlns:a16="http://schemas.microsoft.com/office/drawing/2014/main" id="{669B6FA4-2044-4A55-B183-E4FEB5C4ABAA}"/>
              </a:ext>
            </a:extLst>
          </p:cNvPr>
          <p:cNvSpPr txBox="1"/>
          <p:nvPr/>
        </p:nvSpPr>
        <p:spPr>
          <a:xfrm>
            <a:off x="1400184" y="3776295"/>
            <a:ext cx="3003238" cy="738664"/>
          </a:xfrm>
          <a:prstGeom prst="rect">
            <a:avLst/>
          </a:prstGeom>
          <a:noFill/>
        </p:spPr>
        <p:txBody>
          <a:bodyPr wrap="square" rtlCol="0">
            <a:spAutoFit/>
          </a:bodyPr>
          <a:lstStyle/>
          <a:p>
            <a:pPr algn="ctr"/>
            <a:r>
              <a:rPr lang="en-US" sz="1400" dirty="0"/>
              <a:t>Small fridges</a:t>
            </a:r>
          </a:p>
          <a:p>
            <a:pPr algn="ctr"/>
            <a:r>
              <a:rPr lang="en-US" sz="1400" dirty="0"/>
              <a:t>Mixing chamber diameter ~150mm</a:t>
            </a:r>
          </a:p>
          <a:p>
            <a:pPr algn="ctr"/>
            <a:r>
              <a:rPr lang="en-US" sz="1400" dirty="0"/>
              <a:t>Minimum temperature ~25 </a:t>
            </a:r>
            <a:r>
              <a:rPr lang="en-US" sz="1400" dirty="0" err="1"/>
              <a:t>mK</a:t>
            </a:r>
            <a:endParaRPr lang="en-US" sz="1400" dirty="0"/>
          </a:p>
        </p:txBody>
      </p:sp>
      <p:sp>
        <p:nvSpPr>
          <p:cNvPr id="16" name="TextBox 15">
            <a:extLst>
              <a:ext uri="{FF2B5EF4-FFF2-40B4-BE49-F238E27FC236}">
                <a16:creationId xmlns:a16="http://schemas.microsoft.com/office/drawing/2014/main" id="{2B969685-EB92-46D4-86AA-5F05DD2723D4}"/>
              </a:ext>
            </a:extLst>
          </p:cNvPr>
          <p:cNvSpPr txBox="1"/>
          <p:nvPr/>
        </p:nvSpPr>
        <p:spPr>
          <a:xfrm>
            <a:off x="7373189" y="2325529"/>
            <a:ext cx="1593476" cy="246221"/>
          </a:xfrm>
          <a:prstGeom prst="rect">
            <a:avLst/>
          </a:prstGeom>
          <a:noFill/>
        </p:spPr>
        <p:txBody>
          <a:bodyPr wrap="square" rtlCol="0">
            <a:spAutoFit/>
          </a:bodyPr>
          <a:lstStyle/>
          <a:p>
            <a:pPr algn="ctr"/>
            <a:r>
              <a:rPr lang="en-US" sz="1000" dirty="0"/>
              <a:t>Image: Oxford Instruments</a:t>
            </a:r>
          </a:p>
        </p:txBody>
      </p:sp>
      <p:sp>
        <p:nvSpPr>
          <p:cNvPr id="17" name="TextBox 16">
            <a:extLst>
              <a:ext uri="{FF2B5EF4-FFF2-40B4-BE49-F238E27FC236}">
                <a16:creationId xmlns:a16="http://schemas.microsoft.com/office/drawing/2014/main" id="{26C4B091-D657-4379-8B76-F8E152193876}"/>
              </a:ext>
            </a:extLst>
          </p:cNvPr>
          <p:cNvSpPr txBox="1"/>
          <p:nvPr/>
        </p:nvSpPr>
        <p:spPr>
          <a:xfrm>
            <a:off x="178317" y="2202418"/>
            <a:ext cx="1625641" cy="246221"/>
          </a:xfrm>
          <a:prstGeom prst="rect">
            <a:avLst/>
          </a:prstGeom>
          <a:noFill/>
        </p:spPr>
        <p:txBody>
          <a:bodyPr wrap="square" rtlCol="0">
            <a:spAutoFit/>
          </a:bodyPr>
          <a:lstStyle/>
          <a:p>
            <a:pPr algn="ctr"/>
            <a:r>
              <a:rPr lang="en-US" sz="1000" dirty="0"/>
              <a:t>Image: Oxford Instruments</a:t>
            </a:r>
          </a:p>
        </p:txBody>
      </p:sp>
      <p:sp>
        <p:nvSpPr>
          <p:cNvPr id="19" name="TextBox 18">
            <a:extLst>
              <a:ext uri="{FF2B5EF4-FFF2-40B4-BE49-F238E27FC236}">
                <a16:creationId xmlns:a16="http://schemas.microsoft.com/office/drawing/2014/main" id="{A618B793-BB01-472F-BCA6-0A8F72FD40B4}"/>
              </a:ext>
            </a:extLst>
          </p:cNvPr>
          <p:cNvSpPr txBox="1"/>
          <p:nvPr/>
        </p:nvSpPr>
        <p:spPr>
          <a:xfrm>
            <a:off x="5061980" y="3778203"/>
            <a:ext cx="3003238" cy="738664"/>
          </a:xfrm>
          <a:prstGeom prst="rect">
            <a:avLst/>
          </a:prstGeom>
          <a:noFill/>
        </p:spPr>
        <p:txBody>
          <a:bodyPr wrap="square" rtlCol="0">
            <a:spAutoFit/>
          </a:bodyPr>
          <a:lstStyle/>
          <a:p>
            <a:pPr algn="ctr"/>
            <a:r>
              <a:rPr lang="en-US" sz="1400" dirty="0"/>
              <a:t>Standard fridges</a:t>
            </a:r>
          </a:p>
          <a:p>
            <a:pPr algn="ctr"/>
            <a:r>
              <a:rPr lang="en-US" sz="1400" dirty="0"/>
              <a:t>Mixing chamber diameter ~300mm</a:t>
            </a:r>
          </a:p>
          <a:p>
            <a:pPr algn="ctr"/>
            <a:r>
              <a:rPr lang="en-US" sz="1400" dirty="0"/>
              <a:t>Minimum temperature ~10 </a:t>
            </a:r>
            <a:r>
              <a:rPr lang="en-US" sz="1400" dirty="0" err="1"/>
              <a:t>mK</a:t>
            </a:r>
            <a:endParaRPr lang="en-US" sz="1400" dirty="0"/>
          </a:p>
        </p:txBody>
      </p:sp>
      <p:pic>
        <p:nvPicPr>
          <p:cNvPr id="21" name="Picture 20">
            <a:extLst>
              <a:ext uri="{FF2B5EF4-FFF2-40B4-BE49-F238E27FC236}">
                <a16:creationId xmlns:a16="http://schemas.microsoft.com/office/drawing/2014/main" id="{E30B8C8B-DFBE-4AE2-8A6A-EC79E79B11C9}"/>
              </a:ext>
            </a:extLst>
          </p:cNvPr>
          <p:cNvPicPr>
            <a:picLocks noChangeAspect="1"/>
          </p:cNvPicPr>
          <p:nvPr/>
        </p:nvPicPr>
        <p:blipFill>
          <a:blip r:embed="rId3"/>
          <a:stretch>
            <a:fillRect/>
          </a:stretch>
        </p:blipFill>
        <p:spPr>
          <a:xfrm>
            <a:off x="1981406" y="948930"/>
            <a:ext cx="1625641" cy="2753198"/>
          </a:xfrm>
          <a:prstGeom prst="rect">
            <a:avLst/>
          </a:prstGeom>
        </p:spPr>
      </p:pic>
    </p:spTree>
    <p:extLst>
      <p:ext uri="{BB962C8B-B14F-4D97-AF65-F5344CB8AC3E}">
        <p14:creationId xmlns:p14="http://schemas.microsoft.com/office/powerpoint/2010/main" val="2316394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Commercial fridge examples (continued)</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pic>
        <p:nvPicPr>
          <p:cNvPr id="9" name="Picture 8">
            <a:extLst>
              <a:ext uri="{FF2B5EF4-FFF2-40B4-BE49-F238E27FC236}">
                <a16:creationId xmlns:a16="http://schemas.microsoft.com/office/drawing/2014/main" id="{38B9928D-EEA4-4CAB-B772-359FBE890924}"/>
              </a:ext>
            </a:extLst>
          </p:cNvPr>
          <p:cNvPicPr>
            <a:picLocks noChangeAspect="1"/>
          </p:cNvPicPr>
          <p:nvPr/>
        </p:nvPicPr>
        <p:blipFill rotWithShape="1">
          <a:blip r:embed="rId2"/>
          <a:srcRect l="23136" r="25112"/>
          <a:stretch/>
        </p:blipFill>
        <p:spPr>
          <a:xfrm>
            <a:off x="1819476" y="509722"/>
            <a:ext cx="1714476" cy="3312799"/>
          </a:xfrm>
          <a:prstGeom prst="rect">
            <a:avLst/>
          </a:prstGeom>
        </p:spPr>
      </p:pic>
      <p:pic>
        <p:nvPicPr>
          <p:cNvPr id="10" name="Picture 9" descr="A picture containing engine&#10;&#10;Description automatically generated">
            <a:extLst>
              <a:ext uri="{FF2B5EF4-FFF2-40B4-BE49-F238E27FC236}">
                <a16:creationId xmlns:a16="http://schemas.microsoft.com/office/drawing/2014/main" id="{3ECC4EA3-FF73-4428-8C29-C487CE9CB847}"/>
              </a:ext>
            </a:extLst>
          </p:cNvPr>
          <p:cNvPicPr>
            <a:picLocks noChangeAspect="1"/>
          </p:cNvPicPr>
          <p:nvPr/>
        </p:nvPicPr>
        <p:blipFill rotWithShape="1">
          <a:blip r:embed="rId3"/>
          <a:srcRect l="8056" r="8467"/>
          <a:stretch/>
        </p:blipFill>
        <p:spPr>
          <a:xfrm rot="5400000">
            <a:off x="5085770" y="1268939"/>
            <a:ext cx="3081353" cy="1794364"/>
          </a:xfrm>
          <a:prstGeom prst="rect">
            <a:avLst/>
          </a:prstGeom>
        </p:spPr>
      </p:pic>
      <p:sp>
        <p:nvSpPr>
          <p:cNvPr id="13" name="TextBox 12">
            <a:extLst>
              <a:ext uri="{FF2B5EF4-FFF2-40B4-BE49-F238E27FC236}">
                <a16:creationId xmlns:a16="http://schemas.microsoft.com/office/drawing/2014/main" id="{669B6FA4-2044-4A55-B183-E4FEB5C4ABAA}"/>
              </a:ext>
            </a:extLst>
          </p:cNvPr>
          <p:cNvSpPr txBox="1"/>
          <p:nvPr/>
        </p:nvSpPr>
        <p:spPr>
          <a:xfrm>
            <a:off x="1405251" y="3774097"/>
            <a:ext cx="3003238" cy="738664"/>
          </a:xfrm>
          <a:prstGeom prst="rect">
            <a:avLst/>
          </a:prstGeom>
          <a:noFill/>
        </p:spPr>
        <p:txBody>
          <a:bodyPr wrap="square" rtlCol="0">
            <a:spAutoFit/>
          </a:bodyPr>
          <a:lstStyle/>
          <a:p>
            <a:pPr algn="ctr"/>
            <a:r>
              <a:rPr lang="en-US" sz="1400" dirty="0"/>
              <a:t>Large frame fridges</a:t>
            </a:r>
          </a:p>
          <a:p>
            <a:pPr algn="ctr"/>
            <a:r>
              <a:rPr lang="en-US" sz="1400" dirty="0"/>
              <a:t>Mixing chamber diameter ~500mm</a:t>
            </a:r>
          </a:p>
          <a:p>
            <a:pPr algn="ctr"/>
            <a:r>
              <a:rPr lang="en-US" sz="1400" dirty="0"/>
              <a:t>Minimum temperature ~10 </a:t>
            </a:r>
            <a:r>
              <a:rPr lang="en-US" sz="1400" dirty="0" err="1"/>
              <a:t>mK</a:t>
            </a:r>
            <a:endParaRPr lang="en-US" sz="1400" dirty="0"/>
          </a:p>
        </p:txBody>
      </p:sp>
      <p:sp>
        <p:nvSpPr>
          <p:cNvPr id="17" name="TextBox 16">
            <a:extLst>
              <a:ext uri="{FF2B5EF4-FFF2-40B4-BE49-F238E27FC236}">
                <a16:creationId xmlns:a16="http://schemas.microsoft.com/office/drawing/2014/main" id="{26C4B091-D657-4379-8B76-F8E152193876}"/>
              </a:ext>
            </a:extLst>
          </p:cNvPr>
          <p:cNvSpPr txBox="1"/>
          <p:nvPr/>
        </p:nvSpPr>
        <p:spPr>
          <a:xfrm>
            <a:off x="608513" y="830630"/>
            <a:ext cx="1593476" cy="246221"/>
          </a:xfrm>
          <a:prstGeom prst="rect">
            <a:avLst/>
          </a:prstGeom>
          <a:noFill/>
        </p:spPr>
        <p:txBody>
          <a:bodyPr wrap="square" rtlCol="0">
            <a:spAutoFit/>
          </a:bodyPr>
          <a:lstStyle/>
          <a:p>
            <a:pPr algn="ctr"/>
            <a:r>
              <a:rPr lang="en-US" sz="1000" dirty="0"/>
              <a:t>Image: </a:t>
            </a:r>
            <a:r>
              <a:rPr lang="en-US" sz="1000" dirty="0" err="1"/>
              <a:t>BlueFors</a:t>
            </a:r>
            <a:endParaRPr lang="en-US" sz="1000" dirty="0"/>
          </a:p>
        </p:txBody>
      </p:sp>
      <p:sp>
        <p:nvSpPr>
          <p:cNvPr id="18" name="TextBox 17">
            <a:extLst>
              <a:ext uri="{FF2B5EF4-FFF2-40B4-BE49-F238E27FC236}">
                <a16:creationId xmlns:a16="http://schemas.microsoft.com/office/drawing/2014/main" id="{6E4BBE0A-7DEF-4F27-B649-11EE032230B1}"/>
              </a:ext>
            </a:extLst>
          </p:cNvPr>
          <p:cNvSpPr txBox="1"/>
          <p:nvPr/>
        </p:nvSpPr>
        <p:spPr>
          <a:xfrm>
            <a:off x="7523629" y="707519"/>
            <a:ext cx="1593476" cy="246221"/>
          </a:xfrm>
          <a:prstGeom prst="rect">
            <a:avLst/>
          </a:prstGeom>
          <a:noFill/>
        </p:spPr>
        <p:txBody>
          <a:bodyPr wrap="square" rtlCol="0">
            <a:spAutoFit/>
          </a:bodyPr>
          <a:lstStyle/>
          <a:p>
            <a:pPr algn="ctr"/>
            <a:r>
              <a:rPr lang="en-US" sz="1000" dirty="0"/>
              <a:t>Image: Leiden Cryogenics</a:t>
            </a:r>
          </a:p>
        </p:txBody>
      </p:sp>
      <p:sp>
        <p:nvSpPr>
          <p:cNvPr id="19" name="TextBox 18">
            <a:extLst>
              <a:ext uri="{FF2B5EF4-FFF2-40B4-BE49-F238E27FC236}">
                <a16:creationId xmlns:a16="http://schemas.microsoft.com/office/drawing/2014/main" id="{A618B793-BB01-472F-BCA6-0A8F72FD40B4}"/>
              </a:ext>
            </a:extLst>
          </p:cNvPr>
          <p:cNvSpPr txBox="1"/>
          <p:nvPr/>
        </p:nvSpPr>
        <p:spPr>
          <a:xfrm>
            <a:off x="5124828" y="3777940"/>
            <a:ext cx="3003238" cy="738664"/>
          </a:xfrm>
          <a:prstGeom prst="rect">
            <a:avLst/>
          </a:prstGeom>
          <a:noFill/>
        </p:spPr>
        <p:txBody>
          <a:bodyPr wrap="square" rtlCol="0">
            <a:spAutoFit/>
          </a:bodyPr>
          <a:lstStyle/>
          <a:p>
            <a:pPr algn="ctr"/>
            <a:r>
              <a:rPr lang="en-US" sz="1400" dirty="0"/>
              <a:t>“XXL” fridges</a:t>
            </a:r>
          </a:p>
          <a:p>
            <a:pPr algn="ctr"/>
            <a:r>
              <a:rPr lang="en-US" sz="1400" dirty="0"/>
              <a:t>Mixing chamber diameter ~1000mm</a:t>
            </a:r>
          </a:p>
          <a:p>
            <a:pPr algn="ctr"/>
            <a:r>
              <a:rPr lang="en-US" sz="1400" dirty="0"/>
              <a:t>Minimum temperature ~10 </a:t>
            </a:r>
            <a:r>
              <a:rPr lang="en-US" sz="1400" dirty="0" err="1"/>
              <a:t>mK</a:t>
            </a:r>
            <a:endParaRPr lang="en-US" sz="1400" dirty="0"/>
          </a:p>
        </p:txBody>
      </p:sp>
    </p:spTree>
    <p:extLst>
      <p:ext uri="{BB962C8B-B14F-4D97-AF65-F5344CB8AC3E}">
        <p14:creationId xmlns:p14="http://schemas.microsoft.com/office/powerpoint/2010/main" val="21996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35391"/>
            <a:ext cx="8672513" cy="3318901"/>
          </a:xfrm>
        </p:spPr>
        <p:txBody>
          <a:bodyPr/>
          <a:lstStyle/>
          <a:p>
            <a:r>
              <a:rPr lang="en-US" dirty="0"/>
              <a:t>Some general operational comments:</a:t>
            </a:r>
          </a:p>
          <a:p>
            <a:endParaRPr lang="en-US" dirty="0"/>
          </a:p>
          <a:p>
            <a:pPr lvl="1"/>
            <a:r>
              <a:rPr lang="en-US" dirty="0"/>
              <a:t>Monitor the system behavior run-to-run. Differences in temperatures, pressures and performance can be useful indicators of problems.</a:t>
            </a:r>
          </a:p>
          <a:p>
            <a:pPr lvl="1"/>
            <a:r>
              <a:rPr lang="en-US" dirty="0"/>
              <a:t>Monitor how much mixture you are recovering at the end of the cool down, useful to monitor for leaks.</a:t>
            </a:r>
          </a:p>
          <a:p>
            <a:pPr lvl="1"/>
            <a:r>
              <a:rPr lang="en-US" dirty="0"/>
              <a:t>Be aware of how much contamination is accumulating in the cold traps between runs since this can indicate the presence of an air leak into the system.</a:t>
            </a:r>
          </a:p>
          <a:p>
            <a:pPr lvl="1"/>
            <a:r>
              <a:rPr lang="en-US" dirty="0"/>
              <a:t>Be aware of recommended maintenance internals on pumps. Can be a source of performance issues or leaks.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Operational Considerations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3396703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Materials at Low Temperature</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943315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41BA7-602D-2AA2-5BEF-A33B44380074}"/>
              </a:ext>
            </a:extLst>
          </p:cNvPr>
          <p:cNvPicPr>
            <a:picLocks noChangeAspect="1"/>
          </p:cNvPicPr>
          <p:nvPr/>
        </p:nvPicPr>
        <p:blipFill>
          <a:blip r:embed="rId2"/>
          <a:stretch>
            <a:fillRect/>
          </a:stretch>
        </p:blipFill>
        <p:spPr>
          <a:xfrm>
            <a:off x="5678658" y="297345"/>
            <a:ext cx="2816144" cy="1991000"/>
          </a:xfrm>
          <a:prstGeom prst="rect">
            <a:avLst/>
          </a:prstGeom>
        </p:spPr>
      </p:pic>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Thermal Conductivity</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cxnSp>
        <p:nvCxnSpPr>
          <p:cNvPr id="8" name="Straight Arrow Connector 7">
            <a:extLst>
              <a:ext uri="{FF2B5EF4-FFF2-40B4-BE49-F238E27FC236}">
                <a16:creationId xmlns:a16="http://schemas.microsoft.com/office/drawing/2014/main" id="{DF8C40DC-EC1E-2DCA-0951-4DBFE00B3E76}"/>
              </a:ext>
            </a:extLst>
          </p:cNvPr>
          <p:cNvCxnSpPr>
            <a:cxnSpLocks/>
          </p:cNvCxnSpPr>
          <p:nvPr/>
        </p:nvCxnSpPr>
        <p:spPr>
          <a:xfrm flipH="1" flipV="1">
            <a:off x="6876217" y="914015"/>
            <a:ext cx="280852" cy="5540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016FFE-6B29-D139-E7D1-31443D686765}"/>
              </a:ext>
            </a:extLst>
          </p:cNvPr>
          <p:cNvSpPr txBox="1"/>
          <p:nvPr/>
        </p:nvSpPr>
        <p:spPr>
          <a:xfrm>
            <a:off x="6923602" y="1631568"/>
            <a:ext cx="1222964" cy="276999"/>
          </a:xfrm>
          <a:prstGeom prst="rect">
            <a:avLst/>
          </a:prstGeom>
          <a:noFill/>
        </p:spPr>
        <p:txBody>
          <a:bodyPr wrap="none" rtlCol="0">
            <a:spAutoFit/>
          </a:bodyPr>
          <a:lstStyle/>
          <a:p>
            <a:r>
              <a:rPr lang="en-US" sz="1200" dirty="0"/>
              <a:t>Increasing purity</a:t>
            </a:r>
          </a:p>
        </p:txBody>
      </p:sp>
      <p:sp>
        <p:nvSpPr>
          <p:cNvPr id="14" name="TextBox 13">
            <a:extLst>
              <a:ext uri="{FF2B5EF4-FFF2-40B4-BE49-F238E27FC236}">
                <a16:creationId xmlns:a16="http://schemas.microsoft.com/office/drawing/2014/main" id="{59E20D2B-E942-6321-03DC-2F2B30EE86C9}"/>
              </a:ext>
            </a:extLst>
          </p:cNvPr>
          <p:cNvSpPr txBox="1"/>
          <p:nvPr/>
        </p:nvSpPr>
        <p:spPr>
          <a:xfrm>
            <a:off x="228600" y="764851"/>
            <a:ext cx="4453738" cy="3046988"/>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63666A"/>
                </a:solidFill>
              </a:rPr>
              <a:t>Thermal conductivity includes contributions from electrons (in metals) and phonons (in metals and insulators). </a:t>
            </a:r>
          </a:p>
          <a:p>
            <a:pPr marL="342900" indent="-342900">
              <a:buFont typeface="Arial" panose="020B0604020202020204" pitchFamily="34" charset="0"/>
              <a:buChar char="•"/>
            </a:pPr>
            <a:endParaRPr lang="en-US" sz="1600" dirty="0">
              <a:solidFill>
                <a:srgbClr val="63666A"/>
              </a:solidFill>
            </a:endParaRPr>
          </a:p>
          <a:p>
            <a:pPr marL="342900" indent="-342900">
              <a:buFont typeface="Arial" panose="020B0604020202020204" pitchFamily="34" charset="0"/>
              <a:buChar char="•"/>
            </a:pPr>
            <a:r>
              <a:rPr lang="en-US" sz="1600" dirty="0">
                <a:solidFill>
                  <a:srgbClr val="63666A"/>
                </a:solidFill>
              </a:rPr>
              <a:t>As temperature decreases, the phonons will freeze out, strongly reducing the conductivity in insulators and leaving the electrons as the dominant conduction mechanism in metals.</a:t>
            </a:r>
          </a:p>
          <a:p>
            <a:pPr marL="342900" indent="-342900">
              <a:buFont typeface="Arial" panose="020B0604020202020204" pitchFamily="34" charset="0"/>
              <a:buChar char="•"/>
            </a:pPr>
            <a:endParaRPr lang="en-US" sz="1600" dirty="0">
              <a:solidFill>
                <a:srgbClr val="63666A"/>
              </a:solidFill>
            </a:endParaRPr>
          </a:p>
          <a:p>
            <a:pPr marL="342900" indent="-342900">
              <a:buFont typeface="Arial" panose="020B0604020202020204" pitchFamily="34" charset="0"/>
              <a:buChar char="•"/>
            </a:pPr>
            <a:r>
              <a:rPr lang="en-US" sz="1600" dirty="0">
                <a:solidFill>
                  <a:srgbClr val="63666A"/>
                </a:solidFill>
              </a:rPr>
              <a:t>In superconducting metals, conductions falls off below </a:t>
            </a:r>
            <a:r>
              <a:rPr lang="en-US" sz="1600" i="1" dirty="0">
                <a:solidFill>
                  <a:srgbClr val="63666A"/>
                </a:solidFill>
              </a:rPr>
              <a:t>T</a:t>
            </a:r>
            <a:r>
              <a:rPr lang="en-US" sz="1600" i="1" baseline="-25000" dirty="0">
                <a:solidFill>
                  <a:srgbClr val="63666A"/>
                </a:solidFill>
              </a:rPr>
              <a:t>c</a:t>
            </a:r>
            <a:r>
              <a:rPr lang="en-US" sz="1600" dirty="0">
                <a:solidFill>
                  <a:srgbClr val="63666A"/>
                </a:solidFill>
              </a:rPr>
              <a:t> since Cooper pairs have poor energy transport properties.</a:t>
            </a:r>
          </a:p>
        </p:txBody>
      </p:sp>
      <p:pic>
        <p:nvPicPr>
          <p:cNvPr id="16" name="Picture 15">
            <a:extLst>
              <a:ext uri="{FF2B5EF4-FFF2-40B4-BE49-F238E27FC236}">
                <a16:creationId xmlns:a16="http://schemas.microsoft.com/office/drawing/2014/main" id="{7334C551-937C-B9D2-CB58-89315B220E42}"/>
              </a:ext>
            </a:extLst>
          </p:cNvPr>
          <p:cNvPicPr>
            <a:picLocks noChangeAspect="1"/>
          </p:cNvPicPr>
          <p:nvPr/>
        </p:nvPicPr>
        <p:blipFill>
          <a:blip r:embed="rId3"/>
          <a:stretch>
            <a:fillRect/>
          </a:stretch>
        </p:blipFill>
        <p:spPr>
          <a:xfrm>
            <a:off x="5997570" y="2352387"/>
            <a:ext cx="1805021" cy="2447769"/>
          </a:xfrm>
          <a:prstGeom prst="rect">
            <a:avLst/>
          </a:prstGeom>
        </p:spPr>
      </p:pic>
      <p:sp>
        <p:nvSpPr>
          <p:cNvPr id="18" name="TextBox 17">
            <a:extLst>
              <a:ext uri="{FF2B5EF4-FFF2-40B4-BE49-F238E27FC236}">
                <a16:creationId xmlns:a16="http://schemas.microsoft.com/office/drawing/2014/main" id="{E7F88545-8C99-4BD7-0B2D-80090854012D}"/>
              </a:ext>
            </a:extLst>
          </p:cNvPr>
          <p:cNvSpPr txBox="1"/>
          <p:nvPr/>
        </p:nvSpPr>
        <p:spPr>
          <a:xfrm>
            <a:off x="7641499" y="3391014"/>
            <a:ext cx="1188324" cy="307777"/>
          </a:xfrm>
          <a:prstGeom prst="rect">
            <a:avLst/>
          </a:prstGeom>
          <a:noFill/>
        </p:spPr>
        <p:txBody>
          <a:bodyPr wrap="square" rtlCol="0">
            <a:spAutoFit/>
          </a:bodyPr>
          <a:lstStyle/>
          <a:p>
            <a:pPr algn="ctr"/>
            <a:r>
              <a:rPr lang="en-US" sz="1400" dirty="0" err="1">
                <a:solidFill>
                  <a:srgbClr val="004C97"/>
                </a:solidFill>
              </a:rPr>
              <a:t>Pobell</a:t>
            </a:r>
            <a:r>
              <a:rPr lang="en-US" sz="1400" dirty="0">
                <a:solidFill>
                  <a:srgbClr val="004C97"/>
                </a:solidFill>
              </a:rPr>
              <a:t> (2007)</a:t>
            </a:r>
          </a:p>
        </p:txBody>
      </p:sp>
      <p:sp>
        <p:nvSpPr>
          <p:cNvPr id="20" name="TextBox 19">
            <a:extLst>
              <a:ext uri="{FF2B5EF4-FFF2-40B4-BE49-F238E27FC236}">
                <a16:creationId xmlns:a16="http://schemas.microsoft.com/office/drawing/2014/main" id="{9CBA2B17-06AC-A267-0363-C433FB72F69D}"/>
              </a:ext>
            </a:extLst>
          </p:cNvPr>
          <p:cNvSpPr txBox="1"/>
          <p:nvPr/>
        </p:nvSpPr>
        <p:spPr>
          <a:xfrm>
            <a:off x="7086730" y="448700"/>
            <a:ext cx="1301309" cy="400110"/>
          </a:xfrm>
          <a:prstGeom prst="rect">
            <a:avLst/>
          </a:prstGeom>
          <a:noFill/>
        </p:spPr>
        <p:txBody>
          <a:bodyPr wrap="square" rtlCol="0">
            <a:spAutoFit/>
          </a:bodyPr>
          <a:lstStyle/>
          <a:p>
            <a:r>
              <a:rPr lang="en-US" sz="1000" dirty="0">
                <a:solidFill>
                  <a:schemeClr val="tx2"/>
                </a:solidFill>
              </a:rPr>
              <a:t>Thermal conductivity in copper</a:t>
            </a:r>
          </a:p>
        </p:txBody>
      </p:sp>
    </p:spTree>
    <p:extLst>
      <p:ext uri="{BB962C8B-B14F-4D97-AF65-F5344CB8AC3E}">
        <p14:creationId xmlns:p14="http://schemas.microsoft.com/office/powerpoint/2010/main" val="3514879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Physics of Helium and Helium Mixtures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313648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Thermal Isolation</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2" name="Content Placeholder 4">
            <a:extLst>
              <a:ext uri="{FF2B5EF4-FFF2-40B4-BE49-F238E27FC236}">
                <a16:creationId xmlns:a16="http://schemas.microsoft.com/office/drawing/2014/main" id="{53986A6E-0CF3-687D-162B-13F21330EF22}"/>
              </a:ext>
            </a:extLst>
          </p:cNvPr>
          <p:cNvSpPr>
            <a:spLocks noGrp="1"/>
          </p:cNvSpPr>
          <p:nvPr>
            <p:ph idx="1"/>
          </p:nvPr>
        </p:nvSpPr>
        <p:spPr>
          <a:xfrm>
            <a:off x="905315" y="605930"/>
            <a:ext cx="7622607" cy="3806635"/>
          </a:xfrm>
        </p:spPr>
        <p:txBody>
          <a:bodyPr>
            <a:normAutofit/>
          </a:bodyPr>
          <a:lstStyle/>
          <a:p>
            <a:r>
              <a:rPr lang="en-US" sz="1800" dirty="0"/>
              <a:t>Assuming a notional support with dimensions chosen to give the same stiffness/fundamental frequency (so we are comparing like-with-like), we can compare the conducted heat for different materials.</a:t>
            </a:r>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CFRP is an extremely amorphous material, so lots of scattering</a:t>
            </a:r>
          </a:p>
          <a:p>
            <a:endParaRPr lang="en-US" sz="1800" dirty="0"/>
          </a:p>
          <a:p>
            <a:r>
              <a:rPr lang="en-US" sz="1800" dirty="0" err="1"/>
              <a:t>Ti</a:t>
            </a:r>
            <a:r>
              <a:rPr lang="en-US" sz="1800" dirty="0"/>
              <a:t> 15-3-3-3 is superconducting, with a </a:t>
            </a:r>
            <a:r>
              <a:rPr lang="en-US" sz="1800" i="1" dirty="0"/>
              <a:t>T</a:t>
            </a:r>
            <a:r>
              <a:rPr lang="en-US" sz="1800" i="1" baseline="-25000" dirty="0"/>
              <a:t>c</a:t>
            </a:r>
            <a:r>
              <a:rPr lang="en-US" sz="1800" dirty="0"/>
              <a:t> ~ 3 K</a:t>
            </a:r>
          </a:p>
        </p:txBody>
      </p:sp>
      <p:graphicFrame>
        <p:nvGraphicFramePr>
          <p:cNvPr id="6" name="Table 6">
            <a:extLst>
              <a:ext uri="{FF2B5EF4-FFF2-40B4-BE49-F238E27FC236}">
                <a16:creationId xmlns:a16="http://schemas.microsoft.com/office/drawing/2014/main" id="{C7C98D5C-332F-2432-893E-A57B272E9090}"/>
              </a:ext>
            </a:extLst>
          </p:cNvPr>
          <p:cNvGraphicFramePr>
            <a:graphicFrameLocks noGrp="1"/>
          </p:cNvGraphicFramePr>
          <p:nvPr>
            <p:extLst>
              <p:ext uri="{D42A27DB-BD31-4B8C-83A1-F6EECF244321}">
                <p14:modId xmlns:p14="http://schemas.microsoft.com/office/powerpoint/2010/main" val="3370364163"/>
              </p:ext>
            </p:extLst>
          </p:nvPr>
        </p:nvGraphicFramePr>
        <p:xfrm>
          <a:off x="1668618" y="1711067"/>
          <a:ext cx="6096000" cy="14097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676980948"/>
                    </a:ext>
                  </a:extLst>
                </a:gridCol>
                <a:gridCol w="3048000">
                  <a:extLst>
                    <a:ext uri="{9D8B030D-6E8A-4147-A177-3AD203B41FA5}">
                      <a16:colId xmlns:a16="http://schemas.microsoft.com/office/drawing/2014/main" val="2528468503"/>
                    </a:ext>
                  </a:extLst>
                </a:gridCol>
              </a:tblGrid>
              <a:tr h="278130">
                <a:tc>
                  <a:txBody>
                    <a:bodyPr/>
                    <a:lstStyle/>
                    <a:p>
                      <a:pPr algn="ctr"/>
                      <a:r>
                        <a:rPr lang="en-US" sz="1400" dirty="0"/>
                        <a:t>Material</a:t>
                      </a:r>
                    </a:p>
                  </a:txBody>
                  <a:tcPr marL="68580" marR="68580" marT="34290" marB="34290"/>
                </a:tc>
                <a:tc>
                  <a:txBody>
                    <a:bodyPr/>
                    <a:lstStyle/>
                    <a:p>
                      <a:pPr algn="ctr"/>
                      <a:r>
                        <a:rPr lang="en-US" sz="1400" dirty="0"/>
                        <a:t>Conducted Heat (1 K to 0.1 K)</a:t>
                      </a:r>
                    </a:p>
                  </a:txBody>
                  <a:tcPr marL="68580" marR="68580" marT="34290" marB="34290"/>
                </a:tc>
                <a:extLst>
                  <a:ext uri="{0D108BD9-81ED-4DB2-BD59-A6C34878D82A}">
                    <a16:rowId xmlns:a16="http://schemas.microsoft.com/office/drawing/2014/main" val="1128458185"/>
                  </a:ext>
                </a:extLst>
              </a:tr>
              <a:tr h="278130">
                <a:tc>
                  <a:txBody>
                    <a:bodyPr/>
                    <a:lstStyle/>
                    <a:p>
                      <a:pPr algn="ctr"/>
                      <a:r>
                        <a:rPr lang="en-US" sz="1400" dirty="0"/>
                        <a:t>G-10 CR</a:t>
                      </a:r>
                    </a:p>
                  </a:txBody>
                  <a:tcPr marL="68580" marR="68580" marT="34290" marB="34290"/>
                </a:tc>
                <a:tc>
                  <a:txBody>
                    <a:bodyPr/>
                    <a:lstStyle/>
                    <a:p>
                      <a:pPr algn="ctr"/>
                      <a:r>
                        <a:rPr lang="en-US" sz="1400" dirty="0"/>
                        <a:t>11.5 </a:t>
                      </a:r>
                      <a:r>
                        <a:rPr lang="en-US" sz="1400" dirty="0" err="1">
                          <a:latin typeface="Symbol" panose="05050102010706020507" pitchFamily="18" charset="2"/>
                        </a:rPr>
                        <a:t>m</a:t>
                      </a:r>
                      <a:r>
                        <a:rPr lang="en-US" sz="1400" dirty="0" err="1"/>
                        <a:t>W</a:t>
                      </a:r>
                      <a:endParaRPr lang="en-US" sz="1400" dirty="0"/>
                    </a:p>
                  </a:txBody>
                  <a:tcPr marL="68580" marR="68580" marT="34290" marB="34290"/>
                </a:tc>
                <a:extLst>
                  <a:ext uri="{0D108BD9-81ED-4DB2-BD59-A6C34878D82A}">
                    <a16:rowId xmlns:a16="http://schemas.microsoft.com/office/drawing/2014/main" val="1283148819"/>
                  </a:ext>
                </a:extLst>
              </a:tr>
              <a:tr h="278130">
                <a:tc>
                  <a:txBody>
                    <a:bodyPr/>
                    <a:lstStyle/>
                    <a:p>
                      <a:pPr algn="ctr"/>
                      <a:r>
                        <a:rPr lang="en-US" sz="1400" dirty="0"/>
                        <a:t>Stainless Steel 304</a:t>
                      </a:r>
                    </a:p>
                  </a:txBody>
                  <a:tcPr marL="68580" marR="68580" marT="34290" marB="34290"/>
                </a:tc>
                <a:tc>
                  <a:txBody>
                    <a:bodyPr/>
                    <a:lstStyle/>
                    <a:p>
                      <a:pPr algn="ctr"/>
                      <a:r>
                        <a:rPr lang="en-US" sz="1400" dirty="0"/>
                        <a:t>12.0 </a:t>
                      </a:r>
                      <a:r>
                        <a:rPr lang="en-US" sz="1400" dirty="0" err="1">
                          <a:latin typeface="Symbol" panose="05050102010706020507" pitchFamily="18" charset="2"/>
                        </a:rPr>
                        <a:t>m</a:t>
                      </a:r>
                      <a:r>
                        <a:rPr lang="en-US" sz="1400" dirty="0" err="1"/>
                        <a:t>W</a:t>
                      </a:r>
                      <a:endParaRPr lang="en-US" sz="1400" dirty="0"/>
                    </a:p>
                  </a:txBody>
                  <a:tcPr marL="68580" marR="68580" marT="34290" marB="34290"/>
                </a:tc>
                <a:extLst>
                  <a:ext uri="{0D108BD9-81ED-4DB2-BD59-A6C34878D82A}">
                    <a16:rowId xmlns:a16="http://schemas.microsoft.com/office/drawing/2014/main" val="14516130"/>
                  </a:ext>
                </a:extLst>
              </a:tr>
              <a:tr h="278130">
                <a:tc>
                  <a:txBody>
                    <a:bodyPr/>
                    <a:lstStyle/>
                    <a:p>
                      <a:pPr algn="ctr"/>
                      <a:r>
                        <a:rPr lang="en-US" sz="1400" dirty="0"/>
                        <a:t>Carbon Fiber Reinforced Polymer</a:t>
                      </a:r>
                    </a:p>
                  </a:txBody>
                  <a:tcPr marL="68580" marR="68580" marT="34290" marB="34290"/>
                </a:tc>
                <a:tc>
                  <a:txBody>
                    <a:bodyPr/>
                    <a:lstStyle/>
                    <a:p>
                      <a:pPr algn="ctr"/>
                      <a:r>
                        <a:rPr lang="en-US" sz="1400" dirty="0"/>
                        <a:t>3.5 </a:t>
                      </a:r>
                      <a:r>
                        <a:rPr lang="en-US" sz="1400" dirty="0" err="1">
                          <a:latin typeface="Symbol" panose="05050102010706020507" pitchFamily="18" charset="2"/>
                        </a:rPr>
                        <a:t>m</a:t>
                      </a:r>
                      <a:r>
                        <a:rPr lang="en-US" sz="1400" dirty="0" err="1"/>
                        <a:t>W</a:t>
                      </a:r>
                      <a:endParaRPr lang="en-US" sz="1400" dirty="0"/>
                    </a:p>
                  </a:txBody>
                  <a:tcPr marL="68580" marR="68580" marT="34290" marB="34290"/>
                </a:tc>
                <a:extLst>
                  <a:ext uri="{0D108BD9-81ED-4DB2-BD59-A6C34878D82A}">
                    <a16:rowId xmlns:a16="http://schemas.microsoft.com/office/drawing/2014/main" val="4287418681"/>
                  </a:ext>
                </a:extLst>
              </a:tr>
              <a:tr h="278130">
                <a:tc>
                  <a:txBody>
                    <a:bodyPr/>
                    <a:lstStyle/>
                    <a:p>
                      <a:pPr algn="ctr"/>
                      <a:r>
                        <a:rPr lang="en-US" sz="1400" dirty="0"/>
                        <a:t>Titanium 15-3-3-3</a:t>
                      </a:r>
                    </a:p>
                  </a:txBody>
                  <a:tcPr marL="68580" marR="68580" marT="34290" marB="34290"/>
                </a:tc>
                <a:tc>
                  <a:txBody>
                    <a:bodyPr/>
                    <a:lstStyle/>
                    <a:p>
                      <a:pPr algn="ctr"/>
                      <a:r>
                        <a:rPr lang="en-US" sz="1400" dirty="0"/>
                        <a:t>2.8 </a:t>
                      </a:r>
                      <a:r>
                        <a:rPr lang="en-US" sz="1400" dirty="0" err="1">
                          <a:latin typeface="Symbol" panose="05050102010706020507" pitchFamily="18" charset="2"/>
                        </a:rPr>
                        <a:t>m</a:t>
                      </a:r>
                      <a:r>
                        <a:rPr lang="en-US" sz="1400" dirty="0" err="1"/>
                        <a:t>W</a:t>
                      </a:r>
                      <a:endParaRPr lang="en-US" sz="1400" dirty="0"/>
                    </a:p>
                  </a:txBody>
                  <a:tcPr marL="68580" marR="68580" marT="34290" marB="34290"/>
                </a:tc>
                <a:extLst>
                  <a:ext uri="{0D108BD9-81ED-4DB2-BD59-A6C34878D82A}">
                    <a16:rowId xmlns:a16="http://schemas.microsoft.com/office/drawing/2014/main" val="2634130916"/>
                  </a:ext>
                </a:extLst>
              </a:tr>
            </a:tbl>
          </a:graphicData>
        </a:graphic>
      </p:graphicFrame>
    </p:spTree>
    <p:extLst>
      <p:ext uri="{BB962C8B-B14F-4D97-AF65-F5344CB8AC3E}">
        <p14:creationId xmlns:p14="http://schemas.microsoft.com/office/powerpoint/2010/main" val="1578699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Contact Conductance</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14" name="TextBox 13">
            <a:extLst>
              <a:ext uri="{FF2B5EF4-FFF2-40B4-BE49-F238E27FC236}">
                <a16:creationId xmlns:a16="http://schemas.microsoft.com/office/drawing/2014/main" id="{59E20D2B-E942-6321-03DC-2F2B30EE86C9}"/>
              </a:ext>
            </a:extLst>
          </p:cNvPr>
          <p:cNvSpPr txBox="1"/>
          <p:nvPr/>
        </p:nvSpPr>
        <p:spPr>
          <a:xfrm>
            <a:off x="228600" y="764851"/>
            <a:ext cx="3954194" cy="3416320"/>
          </a:xfrm>
          <a:prstGeom prst="rect">
            <a:avLst/>
          </a:prstGeom>
          <a:noFill/>
        </p:spPr>
        <p:txBody>
          <a:bodyPr wrap="square" rtlCol="0">
            <a:spAutoFit/>
          </a:bodyPr>
          <a:lstStyle/>
          <a:p>
            <a:pPr marL="257175" indent="-257175">
              <a:buFont typeface="Arial" panose="020B0604020202020204" pitchFamily="34" charset="0"/>
              <a:buChar char="•"/>
            </a:pPr>
            <a:r>
              <a:rPr lang="en-US" sz="1800" dirty="0">
                <a:solidFill>
                  <a:srgbClr val="50504E"/>
                </a:solidFill>
              </a:rPr>
              <a:t>At interfaces, physical contact exists over microscopic asperities.</a:t>
            </a:r>
          </a:p>
          <a:p>
            <a:pPr marL="257175" indent="-257175">
              <a:buFont typeface="Arial" panose="020B0604020202020204" pitchFamily="34" charset="0"/>
              <a:buChar char="•"/>
            </a:pPr>
            <a:endParaRPr lang="en-US" sz="1800" dirty="0">
              <a:solidFill>
                <a:srgbClr val="50504E"/>
              </a:solidFill>
            </a:endParaRPr>
          </a:p>
          <a:p>
            <a:pPr marL="257175" indent="-257175">
              <a:buFont typeface="Arial" panose="020B0604020202020204" pitchFamily="34" charset="0"/>
              <a:buChar char="•"/>
            </a:pPr>
            <a:r>
              <a:rPr lang="en-US" sz="1800" dirty="0">
                <a:solidFill>
                  <a:srgbClr val="50504E"/>
                </a:solidFill>
              </a:rPr>
              <a:t>Area available for heat transfer is a tiny fraction of the macroscopic contact area. This can be maximized by using very low surface roughness (i.e. polished) surfaces.</a:t>
            </a:r>
          </a:p>
          <a:p>
            <a:pPr marL="257175" indent="-257175">
              <a:buFont typeface="Arial" panose="020B0604020202020204" pitchFamily="34" charset="0"/>
              <a:buChar char="•"/>
            </a:pPr>
            <a:endParaRPr lang="en-US" sz="1800" dirty="0">
              <a:solidFill>
                <a:srgbClr val="50504E"/>
              </a:solidFill>
            </a:endParaRPr>
          </a:p>
          <a:p>
            <a:pPr marL="257175" indent="-257175">
              <a:buFont typeface="Arial" panose="020B0604020202020204" pitchFamily="34" charset="0"/>
              <a:buChar char="•"/>
            </a:pPr>
            <a:r>
              <a:rPr lang="en-US" sz="1800" dirty="0">
                <a:solidFill>
                  <a:srgbClr val="50504E"/>
                </a:solidFill>
              </a:rPr>
              <a:t>Many of the “tricks” to improve conductance at high temperature don’t work well below 1 K.</a:t>
            </a:r>
          </a:p>
        </p:txBody>
      </p:sp>
      <p:grpSp>
        <p:nvGrpSpPr>
          <p:cNvPr id="7" name="Group 6">
            <a:extLst>
              <a:ext uri="{FF2B5EF4-FFF2-40B4-BE49-F238E27FC236}">
                <a16:creationId xmlns:a16="http://schemas.microsoft.com/office/drawing/2014/main" id="{FCD8B7CA-4E3D-504E-E109-D2902A2EC560}"/>
              </a:ext>
            </a:extLst>
          </p:cNvPr>
          <p:cNvGrpSpPr/>
          <p:nvPr/>
        </p:nvGrpSpPr>
        <p:grpSpPr>
          <a:xfrm>
            <a:off x="4213754" y="1252860"/>
            <a:ext cx="4701646" cy="2637781"/>
            <a:chOff x="5928468" y="2170292"/>
            <a:chExt cx="6268862" cy="3517039"/>
          </a:xfrm>
        </p:grpSpPr>
        <p:pic>
          <p:nvPicPr>
            <p:cNvPr id="10" name="Picture 9">
              <a:extLst>
                <a:ext uri="{FF2B5EF4-FFF2-40B4-BE49-F238E27FC236}">
                  <a16:creationId xmlns:a16="http://schemas.microsoft.com/office/drawing/2014/main" id="{3BA32A27-D142-FA6D-4020-01F09C4EC8B7}"/>
                </a:ext>
              </a:extLst>
            </p:cNvPr>
            <p:cNvPicPr>
              <a:picLocks noChangeAspect="1"/>
            </p:cNvPicPr>
            <p:nvPr/>
          </p:nvPicPr>
          <p:blipFill>
            <a:blip r:embed="rId2"/>
            <a:stretch>
              <a:fillRect/>
            </a:stretch>
          </p:blipFill>
          <p:spPr>
            <a:xfrm>
              <a:off x="5928468" y="2170292"/>
              <a:ext cx="6268862" cy="3253734"/>
            </a:xfrm>
            <a:prstGeom prst="rect">
              <a:avLst/>
            </a:prstGeom>
          </p:spPr>
        </p:pic>
        <p:sp>
          <p:nvSpPr>
            <p:cNvPr id="12" name="TextBox 11">
              <a:extLst>
                <a:ext uri="{FF2B5EF4-FFF2-40B4-BE49-F238E27FC236}">
                  <a16:creationId xmlns:a16="http://schemas.microsoft.com/office/drawing/2014/main" id="{0752A9B7-10EA-3D3B-1A6C-EE81BCFA19BA}"/>
                </a:ext>
              </a:extLst>
            </p:cNvPr>
            <p:cNvSpPr txBox="1"/>
            <p:nvPr/>
          </p:nvSpPr>
          <p:spPr>
            <a:xfrm>
              <a:off x="6202780" y="5410332"/>
              <a:ext cx="3554819" cy="276999"/>
            </a:xfrm>
            <a:prstGeom prst="rect">
              <a:avLst/>
            </a:prstGeom>
            <a:noFill/>
          </p:spPr>
          <p:txBody>
            <a:bodyPr wrap="none" rtlCol="0">
              <a:spAutoFit/>
            </a:bodyPr>
            <a:lstStyle/>
            <a:p>
              <a:r>
                <a:rPr lang="en-US" sz="750" dirty="0"/>
                <a:t>From Thermal Contact Conductance (2014) C V </a:t>
              </a:r>
              <a:r>
                <a:rPr lang="en-US" sz="750" dirty="0" err="1"/>
                <a:t>Madhusudhana</a:t>
              </a:r>
              <a:endParaRPr lang="en-US" sz="750" dirty="0"/>
            </a:p>
          </p:txBody>
        </p:sp>
      </p:grpSp>
    </p:spTree>
    <p:extLst>
      <p:ext uri="{BB962C8B-B14F-4D97-AF65-F5344CB8AC3E}">
        <p14:creationId xmlns:p14="http://schemas.microsoft.com/office/powerpoint/2010/main" val="3498095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Permanent Joining Techniques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4" name="TextBox 13">
            <a:extLst>
              <a:ext uri="{FF2B5EF4-FFF2-40B4-BE49-F238E27FC236}">
                <a16:creationId xmlns:a16="http://schemas.microsoft.com/office/drawing/2014/main" id="{59E20D2B-E942-6321-03DC-2F2B30EE86C9}"/>
              </a:ext>
            </a:extLst>
          </p:cNvPr>
          <p:cNvSpPr txBox="1"/>
          <p:nvPr/>
        </p:nvSpPr>
        <p:spPr>
          <a:xfrm>
            <a:off x="228600" y="764851"/>
            <a:ext cx="5084298"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50504E"/>
                </a:solidFill>
              </a:rPr>
              <a:t>Less common to join components permanently than with a demountable joint, but still worth considering in some circumstances.</a:t>
            </a:r>
          </a:p>
          <a:p>
            <a:pPr marL="285750" indent="-285750">
              <a:buFont typeface="Arial" panose="020B0604020202020204" pitchFamily="34" charset="0"/>
              <a:buChar char="•"/>
            </a:pPr>
            <a:endParaRPr lang="en-US" sz="1600" dirty="0">
              <a:solidFill>
                <a:srgbClr val="50504E"/>
              </a:solidFill>
            </a:endParaRPr>
          </a:p>
          <a:p>
            <a:pPr marL="285750" indent="-285750">
              <a:buFont typeface="Arial" panose="020B0604020202020204" pitchFamily="34" charset="0"/>
              <a:buChar char="•"/>
            </a:pPr>
            <a:r>
              <a:rPr lang="en-US" sz="1600" dirty="0">
                <a:solidFill>
                  <a:srgbClr val="50504E"/>
                </a:solidFill>
              </a:rPr>
              <a:t>Permanent joining techniques include:</a:t>
            </a:r>
          </a:p>
          <a:p>
            <a:pPr marL="742950" lvl="1" indent="-285750">
              <a:buFont typeface="Arial" panose="020B0604020202020204" pitchFamily="34" charset="0"/>
              <a:buChar char="•"/>
            </a:pPr>
            <a:r>
              <a:rPr lang="en-US" sz="1600" dirty="0">
                <a:solidFill>
                  <a:srgbClr val="50504E"/>
                </a:solidFill>
              </a:rPr>
              <a:t>Soldering/brazing (basically the same process at different temperatures), using a filler (solder or braze alloy). Be wary of superconductors in fillers.</a:t>
            </a:r>
          </a:p>
          <a:p>
            <a:pPr marL="742950" lvl="1" indent="-285750">
              <a:buFont typeface="Arial" panose="020B0604020202020204" pitchFamily="34" charset="0"/>
              <a:buChar char="•"/>
            </a:pPr>
            <a:r>
              <a:rPr lang="en-US" sz="1600" dirty="0">
                <a:solidFill>
                  <a:srgbClr val="50504E"/>
                </a:solidFill>
              </a:rPr>
              <a:t>Welding, which melts the base metal.</a:t>
            </a:r>
          </a:p>
          <a:p>
            <a:pPr marL="285750" indent="-285750">
              <a:buFont typeface="Arial" panose="020B0604020202020204" pitchFamily="34" charset="0"/>
              <a:buChar char="•"/>
            </a:pPr>
            <a:endParaRPr lang="en-US" sz="1600" dirty="0">
              <a:solidFill>
                <a:srgbClr val="50504E"/>
              </a:solidFill>
            </a:endParaRPr>
          </a:p>
          <a:p>
            <a:pPr marL="285750" indent="-285750">
              <a:buFont typeface="Arial" panose="020B0604020202020204" pitchFamily="34" charset="0"/>
              <a:buChar char="•"/>
            </a:pPr>
            <a:r>
              <a:rPr lang="en-US" sz="1600" dirty="0">
                <a:solidFill>
                  <a:srgbClr val="50504E"/>
                </a:solidFill>
              </a:rPr>
              <a:t>Electron-beam welding is extremely effective at low temperatures, especially for copper. Can also be used to join dissimilar metals. E-Beam welding does not use a filler rod, unlike GTAW.</a:t>
            </a:r>
          </a:p>
        </p:txBody>
      </p:sp>
      <p:pic>
        <p:nvPicPr>
          <p:cNvPr id="2" name="Picture 1">
            <a:extLst>
              <a:ext uri="{FF2B5EF4-FFF2-40B4-BE49-F238E27FC236}">
                <a16:creationId xmlns:a16="http://schemas.microsoft.com/office/drawing/2014/main" id="{B012F7E9-851B-A21A-2194-5FCA8DAA227E}"/>
              </a:ext>
            </a:extLst>
          </p:cNvPr>
          <p:cNvPicPr>
            <a:picLocks noChangeAspect="1"/>
          </p:cNvPicPr>
          <p:nvPr/>
        </p:nvPicPr>
        <p:blipFill>
          <a:blip r:embed="rId2"/>
          <a:stretch>
            <a:fillRect/>
          </a:stretch>
        </p:blipFill>
        <p:spPr>
          <a:xfrm>
            <a:off x="6361105" y="468923"/>
            <a:ext cx="1773720" cy="1773720"/>
          </a:xfrm>
          <a:prstGeom prst="rect">
            <a:avLst/>
          </a:prstGeom>
        </p:spPr>
      </p:pic>
      <p:pic>
        <p:nvPicPr>
          <p:cNvPr id="6" name="Picture 5">
            <a:extLst>
              <a:ext uri="{FF2B5EF4-FFF2-40B4-BE49-F238E27FC236}">
                <a16:creationId xmlns:a16="http://schemas.microsoft.com/office/drawing/2014/main" id="{08E5B5DC-5A6E-C00C-204A-BDD3BD30E6AC}"/>
              </a:ext>
            </a:extLst>
          </p:cNvPr>
          <p:cNvPicPr>
            <a:picLocks noChangeAspect="1"/>
          </p:cNvPicPr>
          <p:nvPr/>
        </p:nvPicPr>
        <p:blipFill>
          <a:blip r:embed="rId3"/>
          <a:stretch>
            <a:fillRect/>
          </a:stretch>
        </p:blipFill>
        <p:spPr>
          <a:xfrm>
            <a:off x="5650029" y="2907854"/>
            <a:ext cx="3195871" cy="1291132"/>
          </a:xfrm>
          <a:prstGeom prst="rect">
            <a:avLst/>
          </a:prstGeom>
        </p:spPr>
      </p:pic>
    </p:spTree>
    <p:extLst>
      <p:ext uri="{BB962C8B-B14F-4D97-AF65-F5344CB8AC3E}">
        <p14:creationId xmlns:p14="http://schemas.microsoft.com/office/powerpoint/2010/main" val="3353271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Improving Contact Conductance</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14" name="TextBox 13">
            <a:extLst>
              <a:ext uri="{FF2B5EF4-FFF2-40B4-BE49-F238E27FC236}">
                <a16:creationId xmlns:a16="http://schemas.microsoft.com/office/drawing/2014/main" id="{59E20D2B-E942-6321-03DC-2F2B30EE86C9}"/>
              </a:ext>
            </a:extLst>
          </p:cNvPr>
          <p:cNvSpPr txBox="1"/>
          <p:nvPr/>
        </p:nvSpPr>
        <p:spPr>
          <a:xfrm>
            <a:off x="228599" y="817370"/>
            <a:ext cx="4394983" cy="3693319"/>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50504E"/>
                </a:solidFill>
              </a:rPr>
              <a:t>For a fixed joint pressure, thermal resistance at a joint can be lowered using an interposer.</a:t>
            </a:r>
          </a:p>
          <a:p>
            <a:pPr marL="285750" indent="-285750">
              <a:buFont typeface="Arial" panose="020B0604020202020204" pitchFamily="34" charset="0"/>
              <a:buChar char="•"/>
            </a:pPr>
            <a:endParaRPr lang="en-US" sz="1800" dirty="0">
              <a:solidFill>
                <a:srgbClr val="50504E"/>
              </a:solidFill>
            </a:endParaRPr>
          </a:p>
          <a:p>
            <a:pPr marL="285750" indent="-285750">
              <a:buFont typeface="Arial" panose="020B0604020202020204" pitchFamily="34" charset="0"/>
              <a:buChar char="•"/>
            </a:pPr>
            <a:r>
              <a:rPr lang="en-US" sz="1800" dirty="0">
                <a:solidFill>
                  <a:srgbClr val="50504E"/>
                </a:solidFill>
              </a:rPr>
              <a:t>Need to be wary that interposers such as N grease or indium are less effective below 1 K (and can degrade the joint) but can be useful in very low-pressure joints.</a:t>
            </a:r>
          </a:p>
          <a:p>
            <a:pPr marL="285750" indent="-285750">
              <a:buFont typeface="Arial" panose="020B0604020202020204" pitchFamily="34" charset="0"/>
              <a:buChar char="•"/>
            </a:pPr>
            <a:endParaRPr lang="en-US" sz="1800" dirty="0">
              <a:solidFill>
                <a:srgbClr val="50504E"/>
              </a:solidFill>
            </a:endParaRPr>
          </a:p>
          <a:p>
            <a:pPr marL="285750" indent="-285750">
              <a:buFont typeface="Arial" panose="020B0604020202020204" pitchFamily="34" charset="0"/>
              <a:buChar char="•"/>
            </a:pPr>
            <a:r>
              <a:rPr lang="en-US" sz="1800" dirty="0">
                <a:solidFill>
                  <a:srgbClr val="50504E"/>
                </a:solidFill>
              </a:rPr>
              <a:t>Gold (silver, or Pt) plating is very effective.</a:t>
            </a:r>
          </a:p>
          <a:p>
            <a:pPr marL="285750" indent="-285750">
              <a:buFont typeface="Arial" panose="020B0604020202020204" pitchFamily="34" charset="0"/>
              <a:buChar char="•"/>
            </a:pPr>
            <a:endParaRPr lang="en-US" sz="1800" dirty="0">
              <a:solidFill>
                <a:srgbClr val="50504E"/>
              </a:solidFill>
            </a:endParaRPr>
          </a:p>
          <a:p>
            <a:pPr marL="285750" indent="-285750">
              <a:buFont typeface="Arial" panose="020B0604020202020204" pitchFamily="34" charset="0"/>
              <a:buChar char="•"/>
            </a:pPr>
            <a:r>
              <a:rPr lang="en-US" sz="1800" dirty="0">
                <a:solidFill>
                  <a:srgbClr val="50504E"/>
                </a:solidFill>
              </a:rPr>
              <a:t>Surface treatments that prevent oxidation are also effective.</a:t>
            </a:r>
          </a:p>
        </p:txBody>
      </p:sp>
      <p:pic>
        <p:nvPicPr>
          <p:cNvPr id="2" name="Picture 1">
            <a:extLst>
              <a:ext uri="{FF2B5EF4-FFF2-40B4-BE49-F238E27FC236}">
                <a16:creationId xmlns:a16="http://schemas.microsoft.com/office/drawing/2014/main" id="{5EA721D5-053F-EA9B-018B-4341B570C578}"/>
              </a:ext>
            </a:extLst>
          </p:cNvPr>
          <p:cNvPicPr>
            <a:picLocks noChangeAspect="1"/>
          </p:cNvPicPr>
          <p:nvPr/>
        </p:nvPicPr>
        <p:blipFill>
          <a:blip r:embed="rId2"/>
          <a:stretch>
            <a:fillRect/>
          </a:stretch>
        </p:blipFill>
        <p:spPr>
          <a:xfrm>
            <a:off x="4612482" y="750053"/>
            <a:ext cx="4329389" cy="3316025"/>
          </a:xfrm>
          <a:prstGeom prst="rect">
            <a:avLst/>
          </a:prstGeom>
        </p:spPr>
      </p:pic>
      <p:cxnSp>
        <p:nvCxnSpPr>
          <p:cNvPr id="6" name="Straight Connector 5">
            <a:extLst>
              <a:ext uri="{FF2B5EF4-FFF2-40B4-BE49-F238E27FC236}">
                <a16:creationId xmlns:a16="http://schemas.microsoft.com/office/drawing/2014/main" id="{CC1B550C-DD88-81F0-A4C7-29B25FD306D0}"/>
              </a:ext>
            </a:extLst>
          </p:cNvPr>
          <p:cNvCxnSpPr>
            <a:cxnSpLocks/>
          </p:cNvCxnSpPr>
          <p:nvPr/>
        </p:nvCxnSpPr>
        <p:spPr>
          <a:xfrm flipH="1">
            <a:off x="5078577" y="1468162"/>
            <a:ext cx="2379887" cy="1094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473C10-B746-78AE-D56A-D68861A99DB1}"/>
              </a:ext>
            </a:extLst>
          </p:cNvPr>
          <p:cNvCxnSpPr/>
          <p:nvPr/>
        </p:nvCxnSpPr>
        <p:spPr>
          <a:xfrm flipV="1">
            <a:off x="5162839" y="1814674"/>
            <a:ext cx="1746985" cy="192745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A9A572-E899-7982-3A05-C8A5B45147E3}"/>
              </a:ext>
            </a:extLst>
          </p:cNvPr>
          <p:cNvCxnSpPr>
            <a:cxnSpLocks/>
          </p:cNvCxnSpPr>
          <p:nvPr/>
        </p:nvCxnSpPr>
        <p:spPr>
          <a:xfrm flipH="1">
            <a:off x="5144553" y="2061924"/>
            <a:ext cx="2313911" cy="10976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431140-D4EA-890D-E944-A4952096A80C}"/>
              </a:ext>
            </a:extLst>
          </p:cNvPr>
          <p:cNvSpPr txBox="1"/>
          <p:nvPr/>
        </p:nvSpPr>
        <p:spPr>
          <a:xfrm rot="20057332">
            <a:off x="5953506" y="1648230"/>
            <a:ext cx="974558" cy="276999"/>
          </a:xfrm>
          <a:prstGeom prst="rect">
            <a:avLst/>
          </a:prstGeom>
          <a:noFill/>
        </p:spPr>
        <p:txBody>
          <a:bodyPr wrap="square" rtlCol="0">
            <a:spAutoFit/>
          </a:bodyPr>
          <a:lstStyle/>
          <a:p>
            <a:r>
              <a:rPr lang="en-US" sz="1200" b="1" dirty="0">
                <a:solidFill>
                  <a:srgbClr val="FF0000"/>
                </a:solidFill>
              </a:rPr>
              <a:t>Au - Au</a:t>
            </a:r>
            <a:endParaRPr lang="en-US" sz="900" b="1" dirty="0">
              <a:solidFill>
                <a:srgbClr val="FF0000"/>
              </a:solidFill>
            </a:endParaRPr>
          </a:p>
        </p:txBody>
      </p:sp>
      <p:sp>
        <p:nvSpPr>
          <p:cNvPr id="13" name="TextBox 12">
            <a:extLst>
              <a:ext uri="{FF2B5EF4-FFF2-40B4-BE49-F238E27FC236}">
                <a16:creationId xmlns:a16="http://schemas.microsoft.com/office/drawing/2014/main" id="{CF226E3A-FC0C-9475-D8C4-EC39CAC454AF}"/>
              </a:ext>
            </a:extLst>
          </p:cNvPr>
          <p:cNvSpPr txBox="1"/>
          <p:nvPr/>
        </p:nvSpPr>
        <p:spPr>
          <a:xfrm rot="18708911">
            <a:off x="5733232" y="2565542"/>
            <a:ext cx="974558" cy="276999"/>
          </a:xfrm>
          <a:prstGeom prst="rect">
            <a:avLst/>
          </a:prstGeom>
          <a:noFill/>
        </p:spPr>
        <p:txBody>
          <a:bodyPr wrap="square" rtlCol="0">
            <a:spAutoFit/>
          </a:bodyPr>
          <a:lstStyle/>
          <a:p>
            <a:r>
              <a:rPr lang="en-US" sz="1200" b="1" dirty="0">
                <a:solidFill>
                  <a:srgbClr val="FFC000"/>
                </a:solidFill>
              </a:rPr>
              <a:t>In-Cu</a:t>
            </a:r>
            <a:endParaRPr lang="en-US" sz="900" b="1" dirty="0">
              <a:solidFill>
                <a:srgbClr val="FFC000"/>
              </a:solidFill>
            </a:endParaRPr>
          </a:p>
        </p:txBody>
      </p:sp>
      <p:sp>
        <p:nvSpPr>
          <p:cNvPr id="15" name="TextBox 14">
            <a:extLst>
              <a:ext uri="{FF2B5EF4-FFF2-40B4-BE49-F238E27FC236}">
                <a16:creationId xmlns:a16="http://schemas.microsoft.com/office/drawing/2014/main" id="{AF4B9394-A656-F501-1FE8-1A4053C30394}"/>
              </a:ext>
            </a:extLst>
          </p:cNvPr>
          <p:cNvSpPr txBox="1"/>
          <p:nvPr/>
        </p:nvSpPr>
        <p:spPr>
          <a:xfrm rot="20057332">
            <a:off x="6555933" y="2262326"/>
            <a:ext cx="974558" cy="276999"/>
          </a:xfrm>
          <a:prstGeom prst="rect">
            <a:avLst/>
          </a:prstGeom>
          <a:noFill/>
        </p:spPr>
        <p:txBody>
          <a:bodyPr wrap="square" rtlCol="0">
            <a:spAutoFit/>
          </a:bodyPr>
          <a:lstStyle/>
          <a:p>
            <a:r>
              <a:rPr lang="en-US" sz="1200" b="1" dirty="0">
                <a:solidFill>
                  <a:srgbClr val="00B050"/>
                </a:solidFill>
              </a:rPr>
              <a:t>Cu - Cu</a:t>
            </a:r>
            <a:endParaRPr lang="en-US" sz="900" b="1" dirty="0">
              <a:solidFill>
                <a:srgbClr val="00B050"/>
              </a:solidFill>
            </a:endParaRPr>
          </a:p>
        </p:txBody>
      </p:sp>
      <p:sp>
        <p:nvSpPr>
          <p:cNvPr id="17" name="TextBox 16">
            <a:extLst>
              <a:ext uri="{FF2B5EF4-FFF2-40B4-BE49-F238E27FC236}">
                <a16:creationId xmlns:a16="http://schemas.microsoft.com/office/drawing/2014/main" id="{60A7A884-70B1-8D33-2C62-D2151188F65F}"/>
              </a:ext>
            </a:extLst>
          </p:cNvPr>
          <p:cNvSpPr txBox="1"/>
          <p:nvPr/>
        </p:nvSpPr>
        <p:spPr>
          <a:xfrm>
            <a:off x="5607707" y="4085756"/>
            <a:ext cx="2814146" cy="338554"/>
          </a:xfrm>
          <a:prstGeom prst="rect">
            <a:avLst/>
          </a:prstGeom>
          <a:noFill/>
        </p:spPr>
        <p:txBody>
          <a:bodyPr wrap="square" rtlCol="0">
            <a:spAutoFit/>
          </a:bodyPr>
          <a:lstStyle/>
          <a:p>
            <a:pPr algn="ctr"/>
            <a:r>
              <a:rPr lang="en-US" sz="1600" dirty="0">
                <a:solidFill>
                  <a:schemeClr val="tx2"/>
                </a:solidFill>
              </a:rPr>
              <a:t>Adapted from </a:t>
            </a:r>
            <a:r>
              <a:rPr lang="en-US" sz="1600" dirty="0" err="1">
                <a:solidFill>
                  <a:schemeClr val="tx2"/>
                </a:solidFill>
              </a:rPr>
              <a:t>Eiken</a:t>
            </a:r>
            <a:r>
              <a:rPr lang="en-US" sz="1600" dirty="0">
                <a:solidFill>
                  <a:schemeClr val="tx2"/>
                </a:solidFill>
              </a:rPr>
              <a:t> (2006)</a:t>
            </a:r>
          </a:p>
        </p:txBody>
      </p:sp>
    </p:spTree>
    <p:extLst>
      <p:ext uri="{BB962C8B-B14F-4D97-AF65-F5344CB8AC3E}">
        <p14:creationId xmlns:p14="http://schemas.microsoft.com/office/powerpoint/2010/main" val="1883569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Cryogenic Thermometry</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Tree>
    <p:extLst>
      <p:ext uri="{BB962C8B-B14F-4D97-AF65-F5344CB8AC3E}">
        <p14:creationId xmlns:p14="http://schemas.microsoft.com/office/powerpoint/2010/main" val="798778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35391"/>
            <a:ext cx="8672513" cy="3318901"/>
          </a:xfrm>
        </p:spPr>
        <p:txBody>
          <a:bodyPr/>
          <a:lstStyle/>
          <a:p>
            <a:r>
              <a:rPr lang="en-US" sz="1800" dirty="0"/>
              <a:t>A thermometer is a device by which we can measure a property of matter which is connected via a physical law to the concept of “temperature”.</a:t>
            </a:r>
          </a:p>
          <a:p>
            <a:endParaRPr lang="en-US" sz="1800" dirty="0"/>
          </a:p>
          <a:p>
            <a:r>
              <a:rPr lang="en-US" sz="1800" dirty="0"/>
              <a:t>A </a:t>
            </a:r>
            <a:r>
              <a:rPr lang="en-US" sz="1800" i="1" dirty="0"/>
              <a:t>primary thermometer </a:t>
            </a:r>
            <a:r>
              <a:rPr lang="en-US" sz="1800" dirty="0"/>
              <a:t>is a device where the theoretical knowledge about the measured property is good enough for us to determine the temperature without a calibration (e.g. a gas pressure thermometer or thermal noise in an electrical resistor).</a:t>
            </a:r>
          </a:p>
          <a:p>
            <a:endParaRPr lang="en-US" sz="1800" dirty="0"/>
          </a:p>
          <a:p>
            <a:r>
              <a:rPr lang="en-US" sz="1800" dirty="0"/>
              <a:t>A </a:t>
            </a:r>
            <a:r>
              <a:rPr lang="en-US" sz="1800" i="1" dirty="0"/>
              <a:t>secondary thermometer </a:t>
            </a:r>
            <a:r>
              <a:rPr lang="en-US" sz="1800" dirty="0"/>
              <a:t>must be calibrated against a primary thermometry or fixed points, however since these devices are considerably easier to use, they are workhorse devices.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Definition, Primary and Secondary Thermometers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Tree>
    <p:extLst>
      <p:ext uri="{BB962C8B-B14F-4D97-AF65-F5344CB8AC3E}">
        <p14:creationId xmlns:p14="http://schemas.microsoft.com/office/powerpoint/2010/main" val="816926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Resistance thermometers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9" name="TextBox 8">
            <a:extLst>
              <a:ext uri="{FF2B5EF4-FFF2-40B4-BE49-F238E27FC236}">
                <a16:creationId xmlns:a16="http://schemas.microsoft.com/office/drawing/2014/main" id="{A96A07AC-5015-42EA-10B3-9712ADB61C53}"/>
              </a:ext>
            </a:extLst>
          </p:cNvPr>
          <p:cNvSpPr txBox="1"/>
          <p:nvPr/>
        </p:nvSpPr>
        <p:spPr>
          <a:xfrm>
            <a:off x="405155" y="728754"/>
            <a:ext cx="8293820" cy="1200329"/>
          </a:xfrm>
          <a:prstGeom prst="rect">
            <a:avLst/>
          </a:prstGeom>
          <a:noFill/>
        </p:spPr>
        <p:txBody>
          <a:bodyPr wrap="square" rtlCol="0">
            <a:spAutoFit/>
          </a:bodyPr>
          <a:lstStyle/>
          <a:p>
            <a:pPr marL="257175" indent="-257175">
              <a:buFont typeface="Arial" panose="020B0604020202020204" pitchFamily="34" charset="0"/>
              <a:buChar char="•"/>
            </a:pPr>
            <a:r>
              <a:rPr lang="en-US" sz="1800" dirty="0">
                <a:solidFill>
                  <a:srgbClr val="63666A"/>
                </a:solidFill>
              </a:rPr>
              <a:t>By far the most common temperature sensor you will encounter - any device that shows a change in resistance with temperature</a:t>
            </a:r>
          </a:p>
          <a:p>
            <a:pPr marL="257175" indent="-257175">
              <a:buFont typeface="Arial" panose="020B0604020202020204" pitchFamily="34" charset="0"/>
              <a:buChar char="•"/>
            </a:pPr>
            <a:endParaRPr lang="en-US" sz="1800" dirty="0">
              <a:solidFill>
                <a:srgbClr val="63666A"/>
              </a:solidFill>
            </a:endParaRPr>
          </a:p>
          <a:p>
            <a:pPr marL="257175" indent="-257175">
              <a:buFont typeface="Arial" panose="020B0604020202020204" pitchFamily="34" charset="0"/>
              <a:buChar char="•"/>
            </a:pPr>
            <a:r>
              <a:rPr lang="en-US" sz="1800" dirty="0">
                <a:solidFill>
                  <a:srgbClr val="63666A"/>
                </a:solidFill>
              </a:rPr>
              <a:t>Examples of common cryogenic resistance thermometers:</a:t>
            </a:r>
          </a:p>
        </p:txBody>
      </p:sp>
      <p:graphicFrame>
        <p:nvGraphicFramePr>
          <p:cNvPr id="11" name="Table 4">
            <a:extLst>
              <a:ext uri="{FF2B5EF4-FFF2-40B4-BE49-F238E27FC236}">
                <a16:creationId xmlns:a16="http://schemas.microsoft.com/office/drawing/2014/main" id="{C37B4B40-4BFB-51C7-3F40-06CECAF3C4DE}"/>
              </a:ext>
            </a:extLst>
          </p:cNvPr>
          <p:cNvGraphicFramePr>
            <a:graphicFrameLocks noGrp="1"/>
          </p:cNvGraphicFramePr>
          <p:nvPr>
            <p:extLst>
              <p:ext uri="{D42A27DB-BD31-4B8C-83A1-F6EECF244321}">
                <p14:modId xmlns:p14="http://schemas.microsoft.com/office/powerpoint/2010/main" val="3482049441"/>
              </p:ext>
            </p:extLst>
          </p:nvPr>
        </p:nvGraphicFramePr>
        <p:xfrm>
          <a:off x="275063" y="1949546"/>
          <a:ext cx="8423912" cy="2400300"/>
        </p:xfrm>
        <a:graphic>
          <a:graphicData uri="http://schemas.openxmlformats.org/drawingml/2006/table">
            <a:tbl>
              <a:tblPr firstRow="1" bandRow="1">
                <a:tableStyleId>{5C22544A-7EE6-4342-B048-85BDC9FD1C3A}</a:tableStyleId>
              </a:tblPr>
              <a:tblGrid>
                <a:gridCol w="2497616">
                  <a:extLst>
                    <a:ext uri="{9D8B030D-6E8A-4147-A177-3AD203B41FA5}">
                      <a16:colId xmlns:a16="http://schemas.microsoft.com/office/drawing/2014/main" val="3511912201"/>
                    </a:ext>
                  </a:extLst>
                </a:gridCol>
                <a:gridCol w="1657796">
                  <a:extLst>
                    <a:ext uri="{9D8B030D-6E8A-4147-A177-3AD203B41FA5}">
                      <a16:colId xmlns:a16="http://schemas.microsoft.com/office/drawing/2014/main" val="3779812327"/>
                    </a:ext>
                  </a:extLst>
                </a:gridCol>
                <a:gridCol w="1796587">
                  <a:extLst>
                    <a:ext uri="{9D8B030D-6E8A-4147-A177-3AD203B41FA5}">
                      <a16:colId xmlns:a16="http://schemas.microsoft.com/office/drawing/2014/main" val="134527421"/>
                    </a:ext>
                  </a:extLst>
                </a:gridCol>
                <a:gridCol w="2471913">
                  <a:extLst>
                    <a:ext uri="{9D8B030D-6E8A-4147-A177-3AD203B41FA5}">
                      <a16:colId xmlns:a16="http://schemas.microsoft.com/office/drawing/2014/main" val="3435512430"/>
                    </a:ext>
                  </a:extLst>
                </a:gridCol>
              </a:tblGrid>
              <a:tr h="685800">
                <a:tc>
                  <a:txBody>
                    <a:bodyPr/>
                    <a:lstStyle/>
                    <a:p>
                      <a:r>
                        <a:rPr lang="en-US" sz="1400" dirty="0"/>
                        <a:t>Element Material</a:t>
                      </a:r>
                    </a:p>
                  </a:txBody>
                  <a:tcPr marL="68580" marR="68580" marT="34290" marB="34290"/>
                </a:tc>
                <a:tc>
                  <a:txBody>
                    <a:bodyPr/>
                    <a:lstStyle/>
                    <a:p>
                      <a:pPr algn="ctr"/>
                      <a:r>
                        <a:rPr lang="en-US" sz="1400" dirty="0"/>
                        <a:t>Lower Temperature Limit (K)</a:t>
                      </a:r>
                    </a:p>
                  </a:txBody>
                  <a:tcPr marL="68580" marR="68580" marT="34290" marB="34290"/>
                </a:tc>
                <a:tc>
                  <a:txBody>
                    <a:bodyPr/>
                    <a:lstStyle/>
                    <a:p>
                      <a:pPr algn="ctr"/>
                      <a:r>
                        <a:rPr lang="en-US" sz="1400" dirty="0"/>
                        <a:t>Upper Temperature Limit (K)</a:t>
                      </a:r>
                    </a:p>
                  </a:txBody>
                  <a:tcPr marL="68580" marR="68580" marT="34290" marB="34290"/>
                </a:tc>
                <a:tc>
                  <a:txBody>
                    <a:bodyPr/>
                    <a:lstStyle/>
                    <a:p>
                      <a:pPr algn="ctr"/>
                      <a:r>
                        <a:rPr lang="en-US" sz="1400" dirty="0" err="1"/>
                        <a:t>Interchangable</a:t>
                      </a:r>
                      <a:r>
                        <a:rPr lang="en-US" sz="1400" dirty="0"/>
                        <a:t>?</a:t>
                      </a:r>
                    </a:p>
                  </a:txBody>
                  <a:tcPr marL="68580" marR="68580" marT="34290" marB="34290"/>
                </a:tc>
                <a:extLst>
                  <a:ext uri="{0D108BD9-81ED-4DB2-BD59-A6C34878D82A}">
                    <a16:rowId xmlns:a16="http://schemas.microsoft.com/office/drawing/2014/main" val="3183953465"/>
                  </a:ext>
                </a:extLst>
              </a:tr>
              <a:tr h="278130">
                <a:tc>
                  <a:txBody>
                    <a:bodyPr/>
                    <a:lstStyle/>
                    <a:p>
                      <a:r>
                        <a:rPr lang="en-US" sz="1400" dirty="0"/>
                        <a:t>Ruthenium Oxide</a:t>
                      </a:r>
                    </a:p>
                  </a:txBody>
                  <a:tcPr marL="68580" marR="68580" marT="34290" marB="34290"/>
                </a:tc>
                <a:tc>
                  <a:txBody>
                    <a:bodyPr/>
                    <a:lstStyle/>
                    <a:p>
                      <a:pPr algn="ctr"/>
                      <a:r>
                        <a:rPr lang="en-US" sz="1400" dirty="0"/>
                        <a:t>0.01</a:t>
                      </a:r>
                    </a:p>
                  </a:txBody>
                  <a:tcPr marL="68580" marR="68580" marT="34290" marB="34290"/>
                </a:tc>
                <a:tc>
                  <a:txBody>
                    <a:bodyPr/>
                    <a:lstStyle/>
                    <a:p>
                      <a:pPr algn="ctr"/>
                      <a:r>
                        <a:rPr lang="en-US" sz="1400" dirty="0"/>
                        <a:t>~40</a:t>
                      </a:r>
                    </a:p>
                  </a:txBody>
                  <a:tcPr marL="68580" marR="68580" marT="34290" marB="34290"/>
                </a:tc>
                <a:tc>
                  <a:txBody>
                    <a:bodyPr/>
                    <a:lstStyle/>
                    <a:p>
                      <a:pPr algn="ctr"/>
                      <a:r>
                        <a:rPr lang="en-US" sz="1400" dirty="0"/>
                        <a:t>Yes, above 0.05 K</a:t>
                      </a:r>
                    </a:p>
                  </a:txBody>
                  <a:tcPr marL="68580" marR="68580" marT="34290" marB="34290"/>
                </a:tc>
                <a:extLst>
                  <a:ext uri="{0D108BD9-81ED-4DB2-BD59-A6C34878D82A}">
                    <a16:rowId xmlns:a16="http://schemas.microsoft.com/office/drawing/2014/main" val="1170605409"/>
                  </a:ext>
                </a:extLst>
              </a:tr>
              <a:tr h="278130">
                <a:tc>
                  <a:txBody>
                    <a:bodyPr/>
                    <a:lstStyle/>
                    <a:p>
                      <a:r>
                        <a:rPr lang="en-US" sz="1400" dirty="0"/>
                        <a:t>Zirconium-oxynitride (</a:t>
                      </a:r>
                      <a:r>
                        <a:rPr lang="en-US" sz="1400" dirty="0" err="1"/>
                        <a:t>Cernox</a:t>
                      </a:r>
                      <a:r>
                        <a:rPr lang="en-US" sz="1400" dirty="0"/>
                        <a:t>)</a:t>
                      </a:r>
                    </a:p>
                  </a:txBody>
                  <a:tcPr marL="68580" marR="68580" marT="34290" marB="34290"/>
                </a:tc>
                <a:tc>
                  <a:txBody>
                    <a:bodyPr/>
                    <a:lstStyle/>
                    <a:p>
                      <a:pPr algn="ctr"/>
                      <a:r>
                        <a:rPr lang="en-US" sz="1400" dirty="0"/>
                        <a:t>0.1</a:t>
                      </a:r>
                    </a:p>
                  </a:txBody>
                  <a:tcPr marL="68580" marR="68580" marT="34290" marB="34290"/>
                </a:tc>
                <a:tc>
                  <a:txBody>
                    <a:bodyPr/>
                    <a:lstStyle/>
                    <a:p>
                      <a:pPr algn="ctr"/>
                      <a:r>
                        <a:rPr lang="en-US" sz="1400" dirty="0"/>
                        <a:t>420</a:t>
                      </a:r>
                    </a:p>
                  </a:txBody>
                  <a:tcPr marL="68580" marR="68580" marT="34290" marB="34290"/>
                </a:tc>
                <a:tc>
                  <a:txBody>
                    <a:bodyPr/>
                    <a:lstStyle/>
                    <a:p>
                      <a:pPr algn="ctr"/>
                      <a:r>
                        <a:rPr lang="en-US" sz="1400" dirty="0"/>
                        <a:t>No, individual calibration</a:t>
                      </a:r>
                    </a:p>
                  </a:txBody>
                  <a:tcPr marL="68580" marR="68580" marT="34290" marB="34290"/>
                </a:tc>
                <a:extLst>
                  <a:ext uri="{0D108BD9-81ED-4DB2-BD59-A6C34878D82A}">
                    <a16:rowId xmlns:a16="http://schemas.microsoft.com/office/drawing/2014/main" val="3872109005"/>
                  </a:ext>
                </a:extLst>
              </a:tr>
              <a:tr h="278130">
                <a:tc>
                  <a:txBody>
                    <a:bodyPr/>
                    <a:lstStyle/>
                    <a:p>
                      <a:r>
                        <a:rPr lang="en-US" sz="1400" dirty="0"/>
                        <a:t>Germanium</a:t>
                      </a:r>
                    </a:p>
                  </a:txBody>
                  <a:tcPr marL="68580" marR="68580" marT="34290" marB="34290"/>
                </a:tc>
                <a:tc>
                  <a:txBody>
                    <a:bodyPr/>
                    <a:lstStyle/>
                    <a:p>
                      <a:pPr algn="ctr"/>
                      <a:r>
                        <a:rPr lang="en-US" sz="1400" dirty="0"/>
                        <a:t>0.05</a:t>
                      </a:r>
                    </a:p>
                  </a:txBody>
                  <a:tcPr marL="68580" marR="68580" marT="34290" marB="34290"/>
                </a:tc>
                <a:tc>
                  <a:txBody>
                    <a:bodyPr/>
                    <a:lstStyle/>
                    <a:p>
                      <a:pPr algn="ctr"/>
                      <a:r>
                        <a:rPr lang="en-US" sz="1400" dirty="0"/>
                        <a:t>100</a:t>
                      </a:r>
                    </a:p>
                  </a:txBody>
                  <a:tcPr marL="68580" marR="68580" marT="34290" marB="34290"/>
                </a:tc>
                <a:tc>
                  <a:txBody>
                    <a:bodyPr/>
                    <a:lstStyle/>
                    <a:p>
                      <a:pPr algn="ctr"/>
                      <a:r>
                        <a:rPr lang="en-US" sz="1400" dirty="0"/>
                        <a:t>No, individual calibration</a:t>
                      </a:r>
                    </a:p>
                  </a:txBody>
                  <a:tcPr marL="68580" marR="68580" marT="34290" marB="34290"/>
                </a:tc>
                <a:extLst>
                  <a:ext uri="{0D108BD9-81ED-4DB2-BD59-A6C34878D82A}">
                    <a16:rowId xmlns:a16="http://schemas.microsoft.com/office/drawing/2014/main" val="1622736878"/>
                  </a:ext>
                </a:extLst>
              </a:tr>
              <a:tr h="278130">
                <a:tc>
                  <a:txBody>
                    <a:bodyPr/>
                    <a:lstStyle/>
                    <a:p>
                      <a:r>
                        <a:rPr lang="en-US" sz="1400" dirty="0"/>
                        <a:t>Carbon-Glass</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500</a:t>
                      </a:r>
                    </a:p>
                  </a:txBody>
                  <a:tcPr marL="68580" marR="68580" marT="34290" marB="34290"/>
                </a:tc>
                <a:tc>
                  <a:txBody>
                    <a:bodyPr/>
                    <a:lstStyle/>
                    <a:p>
                      <a:pPr algn="ctr"/>
                      <a:r>
                        <a:rPr lang="en-US" sz="1400" dirty="0"/>
                        <a:t>No, individual calibration</a:t>
                      </a:r>
                    </a:p>
                  </a:txBody>
                  <a:tcPr marL="68580" marR="68580" marT="34290" marB="34290"/>
                </a:tc>
                <a:extLst>
                  <a:ext uri="{0D108BD9-81ED-4DB2-BD59-A6C34878D82A}">
                    <a16:rowId xmlns:a16="http://schemas.microsoft.com/office/drawing/2014/main" val="3883032844"/>
                  </a:ext>
                </a:extLst>
              </a:tr>
              <a:tr h="278130">
                <a:tc>
                  <a:txBody>
                    <a:bodyPr/>
                    <a:lstStyle/>
                    <a:p>
                      <a:r>
                        <a:rPr lang="en-US" sz="1400" dirty="0"/>
                        <a:t>Platinum</a:t>
                      </a:r>
                    </a:p>
                  </a:txBody>
                  <a:tcPr marL="68580" marR="68580" marT="34290" marB="34290"/>
                </a:tc>
                <a:tc>
                  <a:txBody>
                    <a:bodyPr/>
                    <a:lstStyle/>
                    <a:p>
                      <a:pPr algn="ctr"/>
                      <a:r>
                        <a:rPr lang="en-US" sz="1400" dirty="0"/>
                        <a:t>14</a:t>
                      </a:r>
                    </a:p>
                  </a:txBody>
                  <a:tcPr marL="68580" marR="68580" marT="34290" marB="34290"/>
                </a:tc>
                <a:tc>
                  <a:txBody>
                    <a:bodyPr/>
                    <a:lstStyle/>
                    <a:p>
                      <a:pPr algn="ctr"/>
                      <a:r>
                        <a:rPr lang="en-US" sz="1400" dirty="0"/>
                        <a:t>900</a:t>
                      </a:r>
                    </a:p>
                  </a:txBody>
                  <a:tcPr marL="68580" marR="68580" marT="34290" marB="34290"/>
                </a:tc>
                <a:tc>
                  <a:txBody>
                    <a:bodyPr/>
                    <a:lstStyle/>
                    <a:p>
                      <a:pPr algn="ctr"/>
                      <a:r>
                        <a:rPr lang="en-US" sz="1400" dirty="0"/>
                        <a:t>Yes</a:t>
                      </a:r>
                    </a:p>
                  </a:txBody>
                  <a:tcPr marL="68580" marR="68580" marT="34290" marB="34290"/>
                </a:tc>
                <a:extLst>
                  <a:ext uri="{0D108BD9-81ED-4DB2-BD59-A6C34878D82A}">
                    <a16:rowId xmlns:a16="http://schemas.microsoft.com/office/drawing/2014/main" val="3339772653"/>
                  </a:ext>
                </a:extLst>
              </a:tr>
              <a:tr h="278130">
                <a:tc>
                  <a:txBody>
                    <a:bodyPr/>
                    <a:lstStyle/>
                    <a:p>
                      <a:r>
                        <a:rPr lang="en-US" sz="1400" dirty="0" err="1"/>
                        <a:t>Rhondium</a:t>
                      </a:r>
                      <a:r>
                        <a:rPr lang="en-US" sz="1400" dirty="0"/>
                        <a:t>-Iron</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500</a:t>
                      </a:r>
                    </a:p>
                  </a:txBody>
                  <a:tcPr marL="68580" marR="68580" marT="34290" marB="34290"/>
                </a:tc>
                <a:tc>
                  <a:txBody>
                    <a:bodyPr/>
                    <a:lstStyle/>
                    <a:p>
                      <a:pPr algn="ctr"/>
                      <a:r>
                        <a:rPr lang="en-US" sz="1400" dirty="0"/>
                        <a:t>No, individual calibration</a:t>
                      </a:r>
                    </a:p>
                  </a:txBody>
                  <a:tcPr marL="68580" marR="68580" marT="34290" marB="34290"/>
                </a:tc>
                <a:extLst>
                  <a:ext uri="{0D108BD9-81ED-4DB2-BD59-A6C34878D82A}">
                    <a16:rowId xmlns:a16="http://schemas.microsoft.com/office/drawing/2014/main" val="2354929131"/>
                  </a:ext>
                </a:extLst>
              </a:tr>
            </a:tbl>
          </a:graphicData>
        </a:graphic>
      </p:graphicFrame>
    </p:spTree>
    <p:extLst>
      <p:ext uri="{BB962C8B-B14F-4D97-AF65-F5344CB8AC3E}">
        <p14:creationId xmlns:p14="http://schemas.microsoft.com/office/powerpoint/2010/main" val="1312671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Resistance thermometers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6" name="TextBox 5">
            <a:extLst>
              <a:ext uri="{FF2B5EF4-FFF2-40B4-BE49-F238E27FC236}">
                <a16:creationId xmlns:a16="http://schemas.microsoft.com/office/drawing/2014/main" id="{CADF3458-E7AE-4D5F-4DA7-7BE72459880D}"/>
              </a:ext>
            </a:extLst>
          </p:cNvPr>
          <p:cNvSpPr txBox="1"/>
          <p:nvPr/>
        </p:nvSpPr>
        <p:spPr>
          <a:xfrm>
            <a:off x="608495" y="3477527"/>
            <a:ext cx="3756648" cy="307777"/>
          </a:xfrm>
          <a:prstGeom prst="rect">
            <a:avLst/>
          </a:prstGeom>
          <a:noFill/>
        </p:spPr>
        <p:txBody>
          <a:bodyPr wrap="square" rtlCol="0">
            <a:spAutoFit/>
          </a:bodyPr>
          <a:lstStyle/>
          <a:p>
            <a:pPr algn="ctr"/>
            <a:r>
              <a:rPr lang="en-US" sz="1400" dirty="0">
                <a:solidFill>
                  <a:srgbClr val="004C97"/>
                </a:solidFill>
              </a:rPr>
              <a:t>Positive temperature coefficient RTDs</a:t>
            </a:r>
          </a:p>
        </p:txBody>
      </p:sp>
      <p:sp>
        <p:nvSpPr>
          <p:cNvPr id="8" name="TextBox 7">
            <a:extLst>
              <a:ext uri="{FF2B5EF4-FFF2-40B4-BE49-F238E27FC236}">
                <a16:creationId xmlns:a16="http://schemas.microsoft.com/office/drawing/2014/main" id="{438008D1-245B-DC93-1E75-22039A0AE7FD}"/>
              </a:ext>
            </a:extLst>
          </p:cNvPr>
          <p:cNvSpPr txBox="1"/>
          <p:nvPr/>
        </p:nvSpPr>
        <p:spPr>
          <a:xfrm>
            <a:off x="5044743" y="3543477"/>
            <a:ext cx="2997668" cy="307777"/>
          </a:xfrm>
          <a:prstGeom prst="rect">
            <a:avLst/>
          </a:prstGeom>
          <a:noFill/>
        </p:spPr>
        <p:txBody>
          <a:bodyPr wrap="square">
            <a:spAutoFit/>
          </a:bodyPr>
          <a:lstStyle/>
          <a:p>
            <a:pPr algn="ctr"/>
            <a:r>
              <a:rPr lang="en-US" sz="1400" dirty="0">
                <a:solidFill>
                  <a:srgbClr val="004C97"/>
                </a:solidFill>
              </a:rPr>
              <a:t>Negative temperature coefficient RTDs</a:t>
            </a:r>
          </a:p>
        </p:txBody>
      </p:sp>
      <p:pic>
        <p:nvPicPr>
          <p:cNvPr id="12" name="Picture 11">
            <a:extLst>
              <a:ext uri="{FF2B5EF4-FFF2-40B4-BE49-F238E27FC236}">
                <a16:creationId xmlns:a16="http://schemas.microsoft.com/office/drawing/2014/main" id="{F40CD973-9BD1-F217-1408-5CE989E3F91E}"/>
              </a:ext>
            </a:extLst>
          </p:cNvPr>
          <p:cNvPicPr>
            <a:picLocks noChangeAspect="1"/>
          </p:cNvPicPr>
          <p:nvPr/>
        </p:nvPicPr>
        <p:blipFill>
          <a:blip r:embed="rId2"/>
          <a:stretch>
            <a:fillRect/>
          </a:stretch>
        </p:blipFill>
        <p:spPr>
          <a:xfrm>
            <a:off x="750175" y="740695"/>
            <a:ext cx="3058950" cy="2659748"/>
          </a:xfrm>
          <a:prstGeom prst="rect">
            <a:avLst/>
          </a:prstGeom>
        </p:spPr>
      </p:pic>
      <p:pic>
        <p:nvPicPr>
          <p:cNvPr id="14" name="Picture 13">
            <a:extLst>
              <a:ext uri="{FF2B5EF4-FFF2-40B4-BE49-F238E27FC236}">
                <a16:creationId xmlns:a16="http://schemas.microsoft.com/office/drawing/2014/main" id="{59C629CC-34C9-894F-E2D8-478914AF329C}"/>
              </a:ext>
            </a:extLst>
          </p:cNvPr>
          <p:cNvPicPr>
            <a:picLocks noChangeAspect="1"/>
          </p:cNvPicPr>
          <p:nvPr/>
        </p:nvPicPr>
        <p:blipFill>
          <a:blip r:embed="rId3"/>
          <a:stretch>
            <a:fillRect/>
          </a:stretch>
        </p:blipFill>
        <p:spPr>
          <a:xfrm>
            <a:off x="5044743" y="708983"/>
            <a:ext cx="2997668" cy="2723171"/>
          </a:xfrm>
          <a:prstGeom prst="rect">
            <a:avLst/>
          </a:prstGeom>
        </p:spPr>
      </p:pic>
      <p:sp>
        <p:nvSpPr>
          <p:cNvPr id="16" name="TextBox 15">
            <a:extLst>
              <a:ext uri="{FF2B5EF4-FFF2-40B4-BE49-F238E27FC236}">
                <a16:creationId xmlns:a16="http://schemas.microsoft.com/office/drawing/2014/main" id="{458DDFA8-33C9-0F49-93F3-2679C0FE0223}"/>
              </a:ext>
            </a:extLst>
          </p:cNvPr>
          <p:cNvSpPr txBox="1"/>
          <p:nvPr/>
        </p:nvSpPr>
        <p:spPr>
          <a:xfrm>
            <a:off x="2693988" y="4079206"/>
            <a:ext cx="3516086" cy="338554"/>
          </a:xfrm>
          <a:prstGeom prst="rect">
            <a:avLst/>
          </a:prstGeom>
          <a:noFill/>
        </p:spPr>
        <p:txBody>
          <a:bodyPr wrap="square" rtlCol="0">
            <a:spAutoFit/>
          </a:bodyPr>
          <a:lstStyle/>
          <a:p>
            <a:pPr algn="ctr"/>
            <a:r>
              <a:rPr lang="en-US" sz="1600" dirty="0">
                <a:solidFill>
                  <a:srgbClr val="004C97"/>
                </a:solidFill>
              </a:rPr>
              <a:t>Adapted from </a:t>
            </a:r>
            <a:r>
              <a:rPr lang="en-US" sz="1600" dirty="0" err="1">
                <a:solidFill>
                  <a:srgbClr val="004C97"/>
                </a:solidFill>
              </a:rPr>
              <a:t>Eiken</a:t>
            </a:r>
            <a:r>
              <a:rPr lang="en-US" sz="1600" dirty="0">
                <a:solidFill>
                  <a:srgbClr val="004C97"/>
                </a:solidFill>
              </a:rPr>
              <a:t> (2006)</a:t>
            </a:r>
          </a:p>
        </p:txBody>
      </p:sp>
    </p:spTree>
    <p:extLst>
      <p:ext uri="{BB962C8B-B14F-4D97-AF65-F5344CB8AC3E}">
        <p14:creationId xmlns:p14="http://schemas.microsoft.com/office/powerpoint/2010/main" val="360261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35391"/>
            <a:ext cx="8672513" cy="3522431"/>
          </a:xfrm>
        </p:spPr>
        <p:txBody>
          <a:bodyPr/>
          <a:lstStyle/>
          <a:p>
            <a:pPr marL="214313" indent="-214313">
              <a:buFont typeface="Arial" panose="020B0604020202020204" pitchFamily="34" charset="0"/>
              <a:buChar char="•"/>
            </a:pPr>
            <a:r>
              <a:rPr lang="en-US" sz="1600" dirty="0">
                <a:solidFill>
                  <a:srgbClr val="4E4E4E"/>
                </a:solidFill>
              </a:rPr>
              <a:t>Temperature range</a:t>
            </a:r>
          </a:p>
          <a:p>
            <a:pPr marL="214313" indent="-214313">
              <a:buFont typeface="Arial" panose="020B0604020202020204" pitchFamily="34" charset="0"/>
              <a:buChar char="•"/>
            </a:pPr>
            <a:endParaRPr lang="en-US" sz="1600" dirty="0">
              <a:solidFill>
                <a:srgbClr val="4E4E4E"/>
              </a:solidFill>
            </a:endParaRPr>
          </a:p>
          <a:p>
            <a:pPr marL="214313" indent="-214313">
              <a:buFont typeface="Arial" panose="020B0604020202020204" pitchFamily="34" charset="0"/>
              <a:buChar char="•"/>
            </a:pPr>
            <a:r>
              <a:rPr lang="en-US" sz="1600" dirty="0">
                <a:solidFill>
                  <a:srgbClr val="4E4E4E"/>
                </a:solidFill>
              </a:rPr>
              <a:t>Is a full range sensor required, or can multiple sensors be used to cover the range (e.g. a Pt sensor to monitor the cool down and a </a:t>
            </a:r>
            <a:r>
              <a:rPr lang="en-US" sz="1600" dirty="0" err="1">
                <a:solidFill>
                  <a:srgbClr val="4E4E4E"/>
                </a:solidFill>
              </a:rPr>
              <a:t>RuOx</a:t>
            </a:r>
            <a:r>
              <a:rPr lang="en-US" sz="1600" dirty="0">
                <a:solidFill>
                  <a:srgbClr val="4E4E4E"/>
                </a:solidFill>
              </a:rPr>
              <a:t> for base temperature)?</a:t>
            </a:r>
          </a:p>
          <a:p>
            <a:pPr marL="214313" indent="-214313">
              <a:buFont typeface="Arial" panose="020B0604020202020204" pitchFamily="34" charset="0"/>
              <a:buChar char="•"/>
            </a:pPr>
            <a:endParaRPr lang="en-US" sz="1600" dirty="0">
              <a:solidFill>
                <a:srgbClr val="4E4E4E"/>
              </a:solidFill>
            </a:endParaRPr>
          </a:p>
          <a:p>
            <a:pPr marL="214313" indent="-214313">
              <a:buFont typeface="Arial" panose="020B0604020202020204" pitchFamily="34" charset="0"/>
              <a:buChar char="•"/>
            </a:pPr>
            <a:r>
              <a:rPr lang="en-US" sz="1600" dirty="0">
                <a:solidFill>
                  <a:srgbClr val="4E4E4E"/>
                </a:solidFill>
              </a:rPr>
              <a:t>Required accuracy (at the temperature of interest)</a:t>
            </a:r>
          </a:p>
          <a:p>
            <a:pPr marL="214313" indent="-214313">
              <a:buFont typeface="Arial" panose="020B0604020202020204" pitchFamily="34" charset="0"/>
              <a:buChar char="•"/>
            </a:pPr>
            <a:endParaRPr lang="en-US" sz="1600" dirty="0">
              <a:solidFill>
                <a:srgbClr val="4E4E4E"/>
              </a:solidFill>
            </a:endParaRPr>
          </a:p>
          <a:p>
            <a:pPr marL="214313" indent="-214313">
              <a:buFont typeface="Arial" panose="020B0604020202020204" pitchFamily="34" charset="0"/>
              <a:buChar char="•"/>
            </a:pPr>
            <a:r>
              <a:rPr lang="en-US" sz="1600" dirty="0">
                <a:solidFill>
                  <a:srgbClr val="4E4E4E"/>
                </a:solidFill>
              </a:rPr>
              <a:t>Required resolution (at the temperature of interest)</a:t>
            </a:r>
          </a:p>
          <a:p>
            <a:pPr marL="214313" indent="-214313">
              <a:buFont typeface="Arial" panose="020B0604020202020204" pitchFamily="34" charset="0"/>
              <a:buChar char="•"/>
            </a:pPr>
            <a:endParaRPr lang="en-US" sz="1600" dirty="0">
              <a:solidFill>
                <a:srgbClr val="4E4E4E"/>
              </a:solidFill>
            </a:endParaRPr>
          </a:p>
          <a:p>
            <a:pPr marL="214313" indent="-214313">
              <a:buFont typeface="Arial" panose="020B0604020202020204" pitchFamily="34" charset="0"/>
              <a:buChar char="•"/>
            </a:pPr>
            <a:r>
              <a:rPr lang="en-US" sz="1600" dirty="0">
                <a:solidFill>
                  <a:srgbClr val="4E4E4E"/>
                </a:solidFill>
              </a:rPr>
              <a:t>Available space and mounting scheme</a:t>
            </a:r>
          </a:p>
          <a:p>
            <a:pPr marL="214313" indent="-214313">
              <a:buFont typeface="Arial" panose="020B0604020202020204" pitchFamily="34" charset="0"/>
              <a:buChar char="•"/>
            </a:pPr>
            <a:endParaRPr lang="en-US" sz="1600" dirty="0">
              <a:solidFill>
                <a:srgbClr val="4E4E4E"/>
              </a:solidFill>
            </a:endParaRPr>
          </a:p>
          <a:p>
            <a:pPr marL="214313" indent="-214313">
              <a:buFont typeface="Arial" panose="020B0604020202020204" pitchFamily="34" charset="0"/>
              <a:buChar char="•"/>
            </a:pPr>
            <a:r>
              <a:rPr lang="en-US" sz="1600" dirty="0">
                <a:solidFill>
                  <a:srgbClr val="4E4E4E"/>
                </a:solidFill>
              </a:rPr>
              <a:t>Presence of magnetic field or ionizing radiation</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Considerations in temperature sensor selection</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3303100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927270"/>
            <a:ext cx="4240237" cy="3006615"/>
          </a:xfrm>
        </p:spPr>
        <p:txBody>
          <a:bodyPr/>
          <a:lstStyle/>
          <a:p>
            <a:pPr marL="342900" indent="-342900">
              <a:buFont typeface="Arial" panose="020B0604020202020204" pitchFamily="34" charset="0"/>
              <a:buChar char="•"/>
            </a:pPr>
            <a:r>
              <a:rPr lang="en-US" sz="1600" dirty="0">
                <a:solidFill>
                  <a:srgbClr val="50504E"/>
                </a:solidFill>
              </a:rPr>
              <a:t>Crudely, this measurement can be made with a digital multimeter. However, accuracy for small voltages is poor and the excitation current of the measurement is high</a:t>
            </a:r>
          </a:p>
          <a:p>
            <a:pPr marL="342900" indent="-342900">
              <a:buFont typeface="Arial" panose="020B0604020202020204" pitchFamily="34" charset="0"/>
              <a:buChar char="•"/>
            </a:pPr>
            <a:endParaRPr lang="en-US" sz="1600" dirty="0">
              <a:solidFill>
                <a:srgbClr val="50504E"/>
              </a:solidFill>
            </a:endParaRPr>
          </a:p>
          <a:p>
            <a:pPr marL="342900" indent="-342900">
              <a:buFont typeface="Arial" panose="020B0604020202020204" pitchFamily="34" charset="0"/>
              <a:buChar char="•"/>
            </a:pPr>
            <a:r>
              <a:rPr lang="en-US" sz="1600" dirty="0">
                <a:solidFill>
                  <a:srgbClr val="50504E"/>
                </a:solidFill>
              </a:rPr>
              <a:t>More common to use a balanced bridge, similar to the arrangement right.</a:t>
            </a:r>
          </a:p>
          <a:p>
            <a:pPr marL="342900" indent="-342900">
              <a:buFont typeface="Arial" panose="020B0604020202020204" pitchFamily="34" charset="0"/>
              <a:buChar char="•"/>
            </a:pPr>
            <a:endParaRPr lang="en-US" sz="1600" dirty="0">
              <a:solidFill>
                <a:srgbClr val="50504E"/>
              </a:solidFill>
            </a:endParaRPr>
          </a:p>
          <a:p>
            <a:pPr marL="342900" indent="-342900">
              <a:buFont typeface="Arial" panose="020B0604020202020204" pitchFamily="34" charset="0"/>
              <a:buChar char="•"/>
            </a:pPr>
            <a:r>
              <a:rPr lang="en-US" sz="1600" dirty="0">
                <a:solidFill>
                  <a:srgbClr val="50504E"/>
                </a:solidFill>
              </a:rPr>
              <a:t>Separates the voltage measurement from the bias current</a:t>
            </a:r>
            <a:r>
              <a:rPr lang="en-US" sz="1600" dirty="0">
                <a:solidFill>
                  <a:schemeClr val="bg1"/>
                </a:solidFill>
              </a:rPr>
              <a:t>.</a:t>
            </a:r>
            <a:endParaRPr lang="en-US" sz="1600"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Measuring RTDs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pic>
        <p:nvPicPr>
          <p:cNvPr id="7" name="Picture 6">
            <a:extLst>
              <a:ext uri="{FF2B5EF4-FFF2-40B4-BE49-F238E27FC236}">
                <a16:creationId xmlns:a16="http://schemas.microsoft.com/office/drawing/2014/main" id="{45A5E28D-0658-39F9-8622-E9F05E2E9D8D}"/>
              </a:ext>
            </a:extLst>
          </p:cNvPr>
          <p:cNvPicPr>
            <a:picLocks noChangeAspect="1"/>
          </p:cNvPicPr>
          <p:nvPr/>
        </p:nvPicPr>
        <p:blipFill>
          <a:blip r:embed="rId2"/>
          <a:stretch>
            <a:fillRect/>
          </a:stretch>
        </p:blipFill>
        <p:spPr>
          <a:xfrm>
            <a:off x="5662751" y="771209"/>
            <a:ext cx="2936295" cy="3248025"/>
          </a:xfrm>
          <a:prstGeom prst="rect">
            <a:avLst/>
          </a:prstGeom>
        </p:spPr>
      </p:pic>
      <p:sp>
        <p:nvSpPr>
          <p:cNvPr id="9" name="TextBox 8">
            <a:extLst>
              <a:ext uri="{FF2B5EF4-FFF2-40B4-BE49-F238E27FC236}">
                <a16:creationId xmlns:a16="http://schemas.microsoft.com/office/drawing/2014/main" id="{A9F1F76C-FFD5-5AAE-18A6-EF6ADCEF3E8D}"/>
              </a:ext>
            </a:extLst>
          </p:cNvPr>
          <p:cNvSpPr txBox="1"/>
          <p:nvPr/>
        </p:nvSpPr>
        <p:spPr>
          <a:xfrm>
            <a:off x="5732883" y="4103162"/>
            <a:ext cx="2796030" cy="338554"/>
          </a:xfrm>
          <a:prstGeom prst="rect">
            <a:avLst/>
          </a:prstGeom>
          <a:noFill/>
        </p:spPr>
        <p:txBody>
          <a:bodyPr wrap="square" rtlCol="0">
            <a:spAutoFit/>
          </a:bodyPr>
          <a:lstStyle/>
          <a:p>
            <a:pPr algn="ctr"/>
            <a:r>
              <a:rPr lang="en-US" sz="1600" dirty="0">
                <a:solidFill>
                  <a:schemeClr val="tx2"/>
                </a:solidFill>
              </a:rPr>
              <a:t>Adapted from </a:t>
            </a:r>
            <a:r>
              <a:rPr lang="en-US" sz="1600" dirty="0" err="1">
                <a:solidFill>
                  <a:schemeClr val="tx2"/>
                </a:solidFill>
              </a:rPr>
              <a:t>Eiken</a:t>
            </a:r>
            <a:r>
              <a:rPr lang="en-US" sz="1600" dirty="0">
                <a:solidFill>
                  <a:schemeClr val="tx2"/>
                </a:solidFill>
              </a:rPr>
              <a:t> (2006)</a:t>
            </a:r>
            <a:endParaRPr lang="en-US" sz="2000" dirty="0">
              <a:solidFill>
                <a:schemeClr val="tx2"/>
              </a:solidFill>
            </a:endParaRPr>
          </a:p>
        </p:txBody>
      </p:sp>
    </p:spTree>
    <p:extLst>
      <p:ext uri="{BB962C8B-B14F-4D97-AF65-F5344CB8AC3E}">
        <p14:creationId xmlns:p14="http://schemas.microsoft.com/office/powerpoint/2010/main" val="378011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42887" y="627809"/>
                <a:ext cx="8672513" cy="3708867"/>
              </a:xfrm>
            </p:spPr>
            <p:txBody>
              <a:bodyPr/>
              <a:lstStyle/>
              <a:p>
                <a:r>
                  <a:rPr lang="en-US" sz="1600" dirty="0"/>
                  <a:t>Important to note that </a:t>
                </a:r>
                <a:r>
                  <a:rPr lang="en-US" sz="1600" b="1" dirty="0"/>
                  <a:t>Helium-4 obeys Bose statistics</a:t>
                </a:r>
                <a:r>
                  <a:rPr lang="en-US" sz="1600" dirty="0"/>
                  <a:t>. Superfluid transition occurs at 2.18 K. </a:t>
                </a:r>
                <a:r>
                  <a:rPr lang="en-US" sz="1600" b="1" dirty="0"/>
                  <a:t>Helium-3 obeys Fermi statistics</a:t>
                </a:r>
                <a:r>
                  <a:rPr lang="en-US" sz="1600" dirty="0"/>
                  <a:t>, obeys the Pauli principle and has a superfluid transition near 1 </a:t>
                </a:r>
                <a:r>
                  <a:rPr lang="en-US" sz="1600" dirty="0" err="1"/>
                  <a:t>mK.</a:t>
                </a:r>
                <a:endParaRPr lang="en-US" sz="1600" dirty="0"/>
              </a:p>
              <a:p>
                <a:endParaRPr lang="en-US" sz="1600" dirty="0"/>
              </a:p>
              <a:p>
                <a:r>
                  <a:rPr lang="en-US" sz="1600" dirty="0"/>
                  <a:t>In the following discussions, the respective concentrations of the two helium isotopes are expressed as</a:t>
                </a:r>
              </a:p>
              <a:p>
                <a:endParaRPr lang="en-US" sz="1600" dirty="0"/>
              </a:p>
              <a:p>
                <a:pPr marL="0" indent="0">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𝑥</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3</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4</m:t>
                              </m:r>
                            </m:sub>
                          </m:sSub>
                        </m:den>
                      </m:f>
                    </m:oMath>
                  </m:oMathPara>
                </a14:m>
                <a:endParaRPr lang="en-US" sz="1600" dirty="0"/>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4</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4</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4</m:t>
                              </m:r>
                            </m:sub>
                          </m:sSub>
                        </m:den>
                      </m:f>
                    </m:oMath>
                  </m:oMathPara>
                </a14:m>
                <a:endParaRPr lang="en-US" sz="1600" b="0" dirty="0"/>
              </a:p>
              <a:p>
                <a:pPr marL="0" indent="0">
                  <a:buNone/>
                </a:pPr>
                <a:endParaRPr lang="en-US" sz="1600" dirty="0"/>
              </a:p>
              <a:p>
                <a:pPr marL="0" indent="0">
                  <a:buNone/>
                </a:pPr>
                <a:r>
                  <a:rPr lang="en-US" sz="1600" dirty="0"/>
                  <a:t>where </a:t>
                </a:r>
                <a:r>
                  <a:rPr lang="en-US" sz="1600" i="1" dirty="0"/>
                  <a:t>n</a:t>
                </a:r>
                <a:r>
                  <a:rPr lang="en-US" sz="1600" i="1" baseline="-25000" dirty="0"/>
                  <a:t>3</a:t>
                </a:r>
                <a:r>
                  <a:rPr lang="en-US" sz="1600" dirty="0"/>
                  <a:t> and </a:t>
                </a:r>
                <a:r>
                  <a:rPr lang="en-US" sz="1600" i="1" dirty="0"/>
                  <a:t>n</a:t>
                </a:r>
                <a:r>
                  <a:rPr lang="en-US" sz="1600" i="1" baseline="-25000" dirty="0"/>
                  <a:t>4</a:t>
                </a:r>
                <a:r>
                  <a:rPr lang="en-US" sz="1600" dirty="0"/>
                  <a:t> are the number of atoms or the number of moles of 3He and 4He, respectively.</a:t>
                </a:r>
              </a:p>
            </p:txBody>
          </p:sp>
        </mc:Choice>
        <mc:Fallback xmlns="">
          <p:sp>
            <p:nvSpPr>
              <p:cNvPr id="2" name="Content Placeholder 1">
                <a:extLst>
                  <a:ext uri="{FF2B5EF4-FFF2-40B4-BE49-F238E27FC236}">
                    <a16:creationId xmlns:a16="http://schemas.microsoft.com/office/drawing/2014/main" id="{F7C0FBB9-4BAE-9149-95CB-8B54DD9A5690}"/>
                  </a:ext>
                </a:extLst>
              </p:cNvPr>
              <p:cNvSpPr>
                <a:spLocks noGrp="1" noRot="1" noChangeAspect="1" noMove="1" noResize="1" noEditPoints="1" noAdjustHandles="1" noChangeArrowheads="1" noChangeShapeType="1" noTextEdit="1"/>
              </p:cNvSpPr>
              <p:nvPr>
                <p:ph idx="1"/>
              </p:nvPr>
            </p:nvSpPr>
            <p:spPr>
              <a:xfrm>
                <a:off x="242887" y="627809"/>
                <a:ext cx="8672513" cy="3708867"/>
              </a:xfrm>
              <a:blipFill>
                <a:blip r:embed="rId2"/>
                <a:stretch>
                  <a:fillRect l="-1476" t="-1809" r="-914" b="-164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Helium mixtures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2133044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49231"/>
            <a:ext cx="5450057" cy="3278111"/>
          </a:xfrm>
        </p:spPr>
        <p:txBody>
          <a:bodyPr/>
          <a:lstStyle/>
          <a:p>
            <a:pPr marL="214313" indent="-214313">
              <a:buFont typeface="Arial" panose="020B0604020202020204" pitchFamily="34" charset="0"/>
              <a:buChar char="•"/>
            </a:pPr>
            <a:r>
              <a:rPr lang="en-US" sz="1600" dirty="0"/>
              <a:t>Simple measurement can be made with one wire in and one wire out.</a:t>
            </a:r>
          </a:p>
          <a:p>
            <a:pPr marL="214313" indent="-214313">
              <a:buFont typeface="Arial" panose="020B0604020202020204" pitchFamily="34" charset="0"/>
              <a:buChar char="•"/>
            </a:pPr>
            <a:r>
              <a:rPr lang="en-US" sz="1600" dirty="0"/>
              <a:t>The measurement will include the lead resistance since there is some loss of current on the leads – this will affect the measurement (lead resistance could be equal to the thermometer resistance in extreme cases).</a:t>
            </a:r>
          </a:p>
          <a:p>
            <a:pPr marL="214313" indent="-214313">
              <a:buFont typeface="Arial" panose="020B0604020202020204" pitchFamily="34" charset="0"/>
              <a:buChar char="•"/>
            </a:pPr>
            <a:r>
              <a:rPr lang="en-US" sz="1600" dirty="0"/>
              <a:t>Better accuracy is achieved by separating the I and the V leads in a four-wire configuration – no current on the V leads, so no resistance.</a:t>
            </a:r>
          </a:p>
          <a:p>
            <a:pPr marL="214313" indent="-214313">
              <a:buFont typeface="Arial" panose="020B0604020202020204" pitchFamily="34" charset="0"/>
              <a:buChar char="•"/>
            </a:pPr>
            <a:r>
              <a:rPr lang="en-US" sz="1600" dirty="0"/>
              <a:t>Downside is twice as many leads, so twice the conductive heat leak to the experiment (easily addressed using low conductivity material for wires).</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Two-wire vs four-wire measurements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pic>
        <p:nvPicPr>
          <p:cNvPr id="7" name="Picture 6">
            <a:extLst>
              <a:ext uri="{FF2B5EF4-FFF2-40B4-BE49-F238E27FC236}">
                <a16:creationId xmlns:a16="http://schemas.microsoft.com/office/drawing/2014/main" id="{3E35BCA3-DF43-5109-1291-D94A99168F71}"/>
              </a:ext>
            </a:extLst>
          </p:cNvPr>
          <p:cNvPicPr>
            <a:picLocks noChangeAspect="1"/>
          </p:cNvPicPr>
          <p:nvPr/>
        </p:nvPicPr>
        <p:blipFill rotWithShape="1">
          <a:blip r:embed="rId2"/>
          <a:srcRect l="11859" t="10199" r="50000" b="69134"/>
          <a:stretch/>
        </p:blipFill>
        <p:spPr>
          <a:xfrm>
            <a:off x="6396587" y="2800648"/>
            <a:ext cx="1254894" cy="1226694"/>
          </a:xfrm>
          <a:prstGeom prst="rect">
            <a:avLst/>
          </a:prstGeom>
        </p:spPr>
      </p:pic>
      <p:pic>
        <p:nvPicPr>
          <p:cNvPr id="9" name="Picture 8">
            <a:extLst>
              <a:ext uri="{FF2B5EF4-FFF2-40B4-BE49-F238E27FC236}">
                <a16:creationId xmlns:a16="http://schemas.microsoft.com/office/drawing/2014/main" id="{86D48504-FC5C-BE4E-6953-DE6709A424A7}"/>
              </a:ext>
            </a:extLst>
          </p:cNvPr>
          <p:cNvPicPr>
            <a:picLocks noChangeAspect="1"/>
          </p:cNvPicPr>
          <p:nvPr/>
        </p:nvPicPr>
        <p:blipFill rotWithShape="1">
          <a:blip r:embed="rId2"/>
          <a:srcRect l="10574" t="68635" r="13059" b="4631"/>
          <a:stretch/>
        </p:blipFill>
        <p:spPr>
          <a:xfrm>
            <a:off x="5952022" y="993630"/>
            <a:ext cx="2144027" cy="1354029"/>
          </a:xfrm>
          <a:prstGeom prst="rect">
            <a:avLst/>
          </a:prstGeom>
        </p:spPr>
      </p:pic>
      <p:sp>
        <p:nvSpPr>
          <p:cNvPr id="11" name="TextBox 10">
            <a:extLst>
              <a:ext uri="{FF2B5EF4-FFF2-40B4-BE49-F238E27FC236}">
                <a16:creationId xmlns:a16="http://schemas.microsoft.com/office/drawing/2014/main" id="{F74B3BF3-8252-C658-EC1C-65D135C3C92A}"/>
              </a:ext>
            </a:extLst>
          </p:cNvPr>
          <p:cNvSpPr txBox="1"/>
          <p:nvPr/>
        </p:nvSpPr>
        <p:spPr>
          <a:xfrm>
            <a:off x="6374764" y="4027342"/>
            <a:ext cx="1299029" cy="230832"/>
          </a:xfrm>
          <a:prstGeom prst="rect">
            <a:avLst/>
          </a:prstGeom>
          <a:noFill/>
        </p:spPr>
        <p:txBody>
          <a:bodyPr wrap="square" rtlCol="0">
            <a:spAutoFit/>
          </a:bodyPr>
          <a:lstStyle/>
          <a:p>
            <a:pPr algn="ctr"/>
            <a:r>
              <a:rPr lang="en-US" sz="900" dirty="0">
                <a:solidFill>
                  <a:schemeClr val="tx2"/>
                </a:solidFill>
              </a:rPr>
              <a:t>Lake Shore </a:t>
            </a:r>
            <a:r>
              <a:rPr lang="en-US" sz="900" dirty="0" err="1">
                <a:solidFill>
                  <a:schemeClr val="tx2"/>
                </a:solidFill>
              </a:rPr>
              <a:t>Cryotronics</a:t>
            </a:r>
            <a:endParaRPr lang="en-US" sz="900" dirty="0">
              <a:solidFill>
                <a:schemeClr val="tx2"/>
              </a:solidFill>
            </a:endParaRPr>
          </a:p>
        </p:txBody>
      </p:sp>
    </p:spTree>
    <p:extLst>
      <p:ext uri="{BB962C8B-B14F-4D97-AF65-F5344CB8AC3E}">
        <p14:creationId xmlns:p14="http://schemas.microsoft.com/office/powerpoint/2010/main" val="103918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735392"/>
            <a:ext cx="4029222" cy="3362996"/>
          </a:xfrm>
        </p:spPr>
        <p:txBody>
          <a:bodyPr/>
          <a:lstStyle/>
          <a:p>
            <a:pPr marL="257175" indent="-257175">
              <a:buFont typeface="Arial" panose="020B0604020202020204" pitchFamily="34" charset="0"/>
              <a:buChar char="•"/>
            </a:pPr>
            <a:r>
              <a:rPr lang="en-US" sz="1600" dirty="0">
                <a:solidFill>
                  <a:srgbClr val="4E4E4E"/>
                </a:solidFill>
              </a:rPr>
              <a:t>In a resistor, </a:t>
            </a:r>
            <a:r>
              <a:rPr lang="en-US" sz="1600" i="1" dirty="0">
                <a:solidFill>
                  <a:srgbClr val="4E4E4E"/>
                </a:solidFill>
              </a:rPr>
              <a:t>P = I</a:t>
            </a:r>
            <a:r>
              <a:rPr lang="en-US" sz="1600" i="1" baseline="30000" dirty="0">
                <a:solidFill>
                  <a:srgbClr val="4E4E4E"/>
                </a:solidFill>
              </a:rPr>
              <a:t>2</a:t>
            </a:r>
            <a:r>
              <a:rPr lang="en-US" sz="1600" i="1" dirty="0">
                <a:solidFill>
                  <a:srgbClr val="4E4E4E"/>
                </a:solidFill>
              </a:rPr>
              <a:t>R</a:t>
            </a:r>
          </a:p>
          <a:p>
            <a:pPr marL="257175" indent="-257175">
              <a:buFont typeface="Arial" panose="020B0604020202020204" pitchFamily="34" charset="0"/>
              <a:buChar char="•"/>
            </a:pPr>
            <a:endParaRPr lang="en-US" sz="1600" dirty="0">
              <a:solidFill>
                <a:srgbClr val="4E4E4E"/>
              </a:solidFill>
            </a:endParaRPr>
          </a:p>
          <a:p>
            <a:pPr marL="257175" indent="-257175">
              <a:buFont typeface="Arial" panose="020B0604020202020204" pitchFamily="34" charset="0"/>
              <a:buChar char="•"/>
            </a:pPr>
            <a:r>
              <a:rPr lang="en-US" sz="1600" dirty="0">
                <a:solidFill>
                  <a:srgbClr val="4E4E4E"/>
                </a:solidFill>
              </a:rPr>
              <a:t>For NTC devices, as </a:t>
            </a:r>
            <a:r>
              <a:rPr lang="en-US" sz="1600" i="1" dirty="0">
                <a:solidFill>
                  <a:srgbClr val="4E4E4E"/>
                </a:solidFill>
              </a:rPr>
              <a:t>R</a:t>
            </a:r>
            <a:r>
              <a:rPr lang="en-US" sz="1600" dirty="0">
                <a:solidFill>
                  <a:srgbClr val="4E4E4E"/>
                </a:solidFill>
              </a:rPr>
              <a:t> increases, </a:t>
            </a:r>
            <a:r>
              <a:rPr lang="en-US" sz="1600" i="1" dirty="0">
                <a:solidFill>
                  <a:srgbClr val="4E4E4E"/>
                </a:solidFill>
              </a:rPr>
              <a:t>I</a:t>
            </a:r>
            <a:r>
              <a:rPr lang="en-US" sz="1600" dirty="0">
                <a:solidFill>
                  <a:srgbClr val="4E4E4E"/>
                </a:solidFill>
              </a:rPr>
              <a:t> must decrease to reduce power dissipation in the sensor</a:t>
            </a:r>
          </a:p>
          <a:p>
            <a:pPr marL="257175" indent="-257175">
              <a:buFont typeface="Arial" panose="020B0604020202020204" pitchFamily="34" charset="0"/>
              <a:buChar char="•"/>
            </a:pPr>
            <a:endParaRPr lang="en-US" sz="1600" dirty="0">
              <a:solidFill>
                <a:srgbClr val="4E4E4E"/>
              </a:solidFill>
            </a:endParaRPr>
          </a:p>
          <a:p>
            <a:pPr marL="257175" indent="-257175">
              <a:buFont typeface="Arial" panose="020B0604020202020204" pitchFamily="34" charset="0"/>
              <a:buChar char="•"/>
            </a:pPr>
            <a:r>
              <a:rPr lang="en-US" sz="1600" dirty="0">
                <a:solidFill>
                  <a:srgbClr val="4E4E4E"/>
                </a:solidFill>
              </a:rPr>
              <a:t>Power dissipation will raise the temperature of the device relative to the environment</a:t>
            </a:r>
          </a:p>
          <a:p>
            <a:pPr marL="257175" indent="-257175">
              <a:buFont typeface="Arial" panose="020B0604020202020204" pitchFamily="34" charset="0"/>
              <a:buChar char="•"/>
            </a:pPr>
            <a:endParaRPr lang="en-US" sz="1600" dirty="0">
              <a:solidFill>
                <a:srgbClr val="4E4E4E"/>
              </a:solidFill>
            </a:endParaRPr>
          </a:p>
          <a:p>
            <a:pPr marL="257175" indent="-257175">
              <a:buFont typeface="Arial" panose="020B0604020202020204" pitchFamily="34" charset="0"/>
              <a:buChar char="•"/>
            </a:pPr>
            <a:r>
              <a:rPr lang="en-US" sz="1600" dirty="0">
                <a:solidFill>
                  <a:srgbClr val="4E4E4E"/>
                </a:solidFill>
              </a:rPr>
              <a:t>Also highlights the need to make sure the sensor is well connected to the sample</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Self-Heating in RTDs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pic>
        <p:nvPicPr>
          <p:cNvPr id="7" name="Picture 6">
            <a:extLst>
              <a:ext uri="{FF2B5EF4-FFF2-40B4-BE49-F238E27FC236}">
                <a16:creationId xmlns:a16="http://schemas.microsoft.com/office/drawing/2014/main" id="{BA1083CF-4407-69E3-34EF-A1771417D36B}"/>
              </a:ext>
            </a:extLst>
          </p:cNvPr>
          <p:cNvPicPr>
            <a:picLocks noChangeAspect="1"/>
          </p:cNvPicPr>
          <p:nvPr/>
        </p:nvPicPr>
        <p:blipFill>
          <a:blip r:embed="rId2"/>
          <a:stretch>
            <a:fillRect/>
          </a:stretch>
        </p:blipFill>
        <p:spPr>
          <a:xfrm>
            <a:off x="4644282" y="766250"/>
            <a:ext cx="3725638" cy="2754217"/>
          </a:xfrm>
          <a:prstGeom prst="rect">
            <a:avLst/>
          </a:prstGeom>
        </p:spPr>
      </p:pic>
      <p:sp>
        <p:nvSpPr>
          <p:cNvPr id="9" name="TextBox 8">
            <a:extLst>
              <a:ext uri="{FF2B5EF4-FFF2-40B4-BE49-F238E27FC236}">
                <a16:creationId xmlns:a16="http://schemas.microsoft.com/office/drawing/2014/main" id="{50CE5965-B70B-0820-B83B-7CBAA0B7A8B7}"/>
              </a:ext>
            </a:extLst>
          </p:cNvPr>
          <p:cNvSpPr txBox="1"/>
          <p:nvPr/>
        </p:nvSpPr>
        <p:spPr>
          <a:xfrm>
            <a:off x="5021096" y="3638495"/>
            <a:ext cx="3306278" cy="276999"/>
          </a:xfrm>
          <a:prstGeom prst="rect">
            <a:avLst/>
          </a:prstGeom>
          <a:noFill/>
        </p:spPr>
        <p:txBody>
          <a:bodyPr wrap="square" rtlCol="0">
            <a:spAutoFit/>
          </a:bodyPr>
          <a:lstStyle/>
          <a:p>
            <a:pPr algn="ctr"/>
            <a:r>
              <a:rPr lang="en-US" sz="1200" dirty="0">
                <a:solidFill>
                  <a:schemeClr val="tx2"/>
                </a:solidFill>
              </a:rPr>
              <a:t>Credit: Marek </a:t>
            </a:r>
            <a:r>
              <a:rPr lang="en-US" sz="1200" dirty="0" err="1">
                <a:solidFill>
                  <a:schemeClr val="tx2"/>
                </a:solidFill>
              </a:rPr>
              <a:t>Bartowiak</a:t>
            </a:r>
            <a:r>
              <a:rPr lang="en-US" sz="1200" dirty="0">
                <a:solidFill>
                  <a:schemeClr val="tx2"/>
                </a:solidFill>
              </a:rPr>
              <a:t>, Paul Scherrer </a:t>
            </a:r>
            <a:r>
              <a:rPr lang="en-US" sz="1200" dirty="0" err="1">
                <a:solidFill>
                  <a:schemeClr val="tx2"/>
                </a:solidFill>
              </a:rPr>
              <a:t>Institut</a:t>
            </a:r>
            <a:endParaRPr lang="en-US" sz="1800" dirty="0">
              <a:solidFill>
                <a:schemeClr val="tx2"/>
              </a:solidFill>
            </a:endParaRPr>
          </a:p>
        </p:txBody>
      </p:sp>
    </p:spTree>
    <p:extLst>
      <p:ext uri="{BB962C8B-B14F-4D97-AF65-F5344CB8AC3E}">
        <p14:creationId xmlns:p14="http://schemas.microsoft.com/office/powerpoint/2010/main" val="1414920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2097742"/>
            <a:ext cx="8672513" cy="342900"/>
          </a:xfrm>
        </p:spPr>
        <p:txBody>
          <a:bodyPr/>
          <a:lstStyle/>
          <a:p>
            <a:pPr marL="0" indent="0" algn="ctr">
              <a:buNone/>
            </a:pPr>
            <a:r>
              <a:rPr lang="en-US" sz="2000" b="1" dirty="0">
                <a:solidFill>
                  <a:schemeClr val="tx1"/>
                </a:solidFill>
              </a:rPr>
              <a:t>Summary, Concluding Remarks, References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Tree>
    <p:extLst>
      <p:ext uri="{BB962C8B-B14F-4D97-AF65-F5344CB8AC3E}">
        <p14:creationId xmlns:p14="http://schemas.microsoft.com/office/powerpoint/2010/main" val="2077874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822797"/>
            <a:ext cx="8672513" cy="3318901"/>
          </a:xfrm>
        </p:spPr>
        <p:txBody>
          <a:bodyPr/>
          <a:lstStyle/>
          <a:p>
            <a:r>
              <a:rPr lang="en-US" dirty="0"/>
              <a:t>We have reviewed:</a:t>
            </a:r>
          </a:p>
          <a:p>
            <a:pPr lvl="1"/>
            <a:r>
              <a:rPr lang="en-US" dirty="0"/>
              <a:t>The physics or Helium-3/Helium-4 mixtures and the dilution process</a:t>
            </a:r>
          </a:p>
          <a:p>
            <a:pPr lvl="1"/>
            <a:r>
              <a:rPr lang="en-US" dirty="0"/>
              <a:t>Practical aspects of constructing a refrigerator and the design of key components</a:t>
            </a:r>
          </a:p>
          <a:p>
            <a:pPr lvl="1"/>
            <a:r>
              <a:rPr lang="en-US" dirty="0"/>
              <a:t>The history of development of modern, cryogen-free refrigerators</a:t>
            </a:r>
          </a:p>
          <a:p>
            <a:pPr lvl="1"/>
            <a:r>
              <a:rPr lang="en-US" dirty="0"/>
              <a:t>Current state-of-the-art</a:t>
            </a:r>
          </a:p>
          <a:p>
            <a:pPr lvl="1"/>
            <a:r>
              <a:rPr lang="en-US" dirty="0"/>
              <a:t>Materials and engineering approaches for low temperature experiments</a:t>
            </a:r>
          </a:p>
          <a:p>
            <a:pPr lvl="1"/>
            <a:r>
              <a:rPr lang="en-US" dirty="0"/>
              <a:t>Cryogenic thermometry</a:t>
            </a:r>
          </a:p>
          <a:p>
            <a:pPr lvl="1"/>
            <a:endParaRPr lang="en-US" dirty="0"/>
          </a:p>
          <a:p>
            <a:r>
              <a:rPr lang="en-US" dirty="0"/>
              <a:t>This of course was a very quick tour through a complex set of topics – if anyone has detailed questions, please feel free to talk during the break, or you can contact me at mhollist@fnal.gov</a:t>
            </a:r>
          </a:p>
          <a:p>
            <a:pPr lvl="1"/>
            <a:endParaRPr lang="en-US"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Tree>
    <p:extLst>
      <p:ext uri="{BB962C8B-B14F-4D97-AF65-F5344CB8AC3E}">
        <p14:creationId xmlns:p14="http://schemas.microsoft.com/office/powerpoint/2010/main" val="1515225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822797"/>
            <a:ext cx="8672513" cy="3318901"/>
          </a:xfrm>
        </p:spPr>
        <p:txBody>
          <a:bodyPr/>
          <a:lstStyle/>
          <a:p>
            <a:r>
              <a:rPr lang="en-US" dirty="0"/>
              <a:t>“Matter and Methods at Low Temperatures”, Frank </a:t>
            </a:r>
            <a:r>
              <a:rPr lang="en-US" dirty="0" err="1"/>
              <a:t>Pobell</a:t>
            </a:r>
            <a:r>
              <a:rPr lang="en-US" dirty="0"/>
              <a:t> – </a:t>
            </a:r>
            <a:r>
              <a:rPr lang="en-US" dirty="0">
                <a:solidFill>
                  <a:schemeClr val="tx1"/>
                </a:solidFill>
              </a:rPr>
              <a:t>Very good general textbook for low temperature physics</a:t>
            </a:r>
          </a:p>
          <a:p>
            <a:endParaRPr lang="en-US" dirty="0"/>
          </a:p>
          <a:p>
            <a:r>
              <a:rPr lang="en-US" dirty="0"/>
              <a:t>“Experimental Principles and Methods Below 1K”, O.V. </a:t>
            </a:r>
            <a:r>
              <a:rPr lang="en-US" dirty="0" err="1"/>
              <a:t>Lounasmaa</a:t>
            </a:r>
            <a:r>
              <a:rPr lang="en-US" dirty="0"/>
              <a:t> – </a:t>
            </a:r>
            <a:r>
              <a:rPr lang="en-US" dirty="0">
                <a:solidFill>
                  <a:schemeClr val="tx1"/>
                </a:solidFill>
              </a:rPr>
              <a:t>Good description of the dilution refrigeration process, although was published in 1974 so is out of date on the technology</a:t>
            </a:r>
          </a:p>
          <a:p>
            <a:endParaRPr lang="en-US" dirty="0"/>
          </a:p>
          <a:p>
            <a:r>
              <a:rPr lang="en-US" dirty="0"/>
              <a:t>“Experimental Techniques for Low-Temperature Measurements”, Jack </a:t>
            </a:r>
            <a:r>
              <a:rPr lang="en-US" dirty="0" err="1"/>
              <a:t>Ekin</a:t>
            </a:r>
            <a:r>
              <a:rPr lang="en-US" dirty="0"/>
              <a:t> – </a:t>
            </a:r>
            <a:r>
              <a:rPr lang="en-US" dirty="0">
                <a:solidFill>
                  <a:schemeClr val="tx1"/>
                </a:solidFill>
              </a:rPr>
              <a:t>Not so much about the cooling techniques themselves, but has a wealth of cryogenic reference data</a:t>
            </a:r>
            <a:endParaRPr lang="en-US" sz="1600" dirty="0"/>
          </a:p>
          <a:p>
            <a:endParaRPr lang="en-US" sz="1600"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Useful References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Tree>
    <p:extLst>
      <p:ext uri="{BB962C8B-B14F-4D97-AF65-F5344CB8AC3E}">
        <p14:creationId xmlns:p14="http://schemas.microsoft.com/office/powerpoint/2010/main" val="2531172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35743" y="1324718"/>
            <a:ext cx="8672513" cy="490536"/>
          </a:xfrm>
        </p:spPr>
        <p:txBody>
          <a:bodyPr/>
          <a:lstStyle/>
          <a:p>
            <a:pPr marL="0" indent="0" algn="ctr">
              <a:buNone/>
            </a:pPr>
            <a:r>
              <a:rPr lang="en-US" sz="1400" b="0" i="0" dirty="0">
                <a:solidFill>
                  <a:srgbClr val="444444"/>
                </a:solidFill>
                <a:effectLst/>
                <a:latin typeface="Helvetica Neue"/>
              </a:rPr>
              <a:t>This manuscript has been authored by Fermi Research Alliance, LLC under Contract No. DE-AC02-07CH11359 with the U.S. Department of Energy, Office of Science, Office of High Energy Physics.</a:t>
            </a:r>
            <a:endParaRPr lang="en-US" sz="1400" dirty="0"/>
          </a:p>
          <a:p>
            <a:endParaRPr lang="en-US" dirty="0"/>
          </a:p>
          <a:p>
            <a:endParaRPr lang="en-US" sz="1600" dirty="0"/>
          </a:p>
          <a:p>
            <a:endParaRPr lang="en-US" sz="1600"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Acknowledgement</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Tree>
    <p:extLst>
      <p:ext uri="{BB962C8B-B14F-4D97-AF65-F5344CB8AC3E}">
        <p14:creationId xmlns:p14="http://schemas.microsoft.com/office/powerpoint/2010/main" val="88223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Phase diagram and solubility</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7" name="Picture 6">
            <a:extLst>
              <a:ext uri="{FF2B5EF4-FFF2-40B4-BE49-F238E27FC236}">
                <a16:creationId xmlns:a16="http://schemas.microsoft.com/office/drawing/2014/main" id="{FC23BD73-062C-47F2-ACFE-73A163241439}"/>
              </a:ext>
            </a:extLst>
          </p:cNvPr>
          <p:cNvPicPr>
            <a:picLocks noChangeAspect="1"/>
          </p:cNvPicPr>
          <p:nvPr/>
        </p:nvPicPr>
        <p:blipFill rotWithShape="1">
          <a:blip r:embed="rId2"/>
          <a:srcRect l="5292"/>
          <a:stretch/>
        </p:blipFill>
        <p:spPr>
          <a:xfrm>
            <a:off x="68305" y="579584"/>
            <a:ext cx="3884193" cy="2940986"/>
          </a:xfrm>
          <a:prstGeom prst="rect">
            <a:avLst/>
          </a:prstGeom>
        </p:spPr>
      </p:pic>
      <p:sp>
        <p:nvSpPr>
          <p:cNvPr id="6" name="TextBox 5">
            <a:extLst>
              <a:ext uri="{FF2B5EF4-FFF2-40B4-BE49-F238E27FC236}">
                <a16:creationId xmlns:a16="http://schemas.microsoft.com/office/drawing/2014/main" id="{FE049EB7-6585-415B-9B09-F4D6497598FF}"/>
              </a:ext>
            </a:extLst>
          </p:cNvPr>
          <p:cNvSpPr txBox="1"/>
          <p:nvPr/>
        </p:nvSpPr>
        <p:spPr>
          <a:xfrm>
            <a:off x="1594788" y="2562927"/>
            <a:ext cx="1371226" cy="261610"/>
          </a:xfrm>
          <a:prstGeom prst="rect">
            <a:avLst/>
          </a:prstGeom>
          <a:solidFill>
            <a:schemeClr val="bg2"/>
          </a:solidFill>
        </p:spPr>
        <p:txBody>
          <a:bodyPr wrap="square" rtlCol="0">
            <a:spAutoFit/>
          </a:bodyPr>
          <a:lstStyle/>
          <a:p>
            <a:pPr algn="ctr"/>
            <a:r>
              <a:rPr lang="en-US" sz="1100" dirty="0"/>
              <a:t>FORBIDDEN REGION</a:t>
            </a:r>
          </a:p>
        </p:txBody>
      </p:sp>
      <p:sp>
        <p:nvSpPr>
          <p:cNvPr id="8" name="TextBox 7">
            <a:extLst>
              <a:ext uri="{FF2B5EF4-FFF2-40B4-BE49-F238E27FC236}">
                <a16:creationId xmlns:a16="http://schemas.microsoft.com/office/drawing/2014/main" id="{C50B1752-4D8E-4D89-AFD3-1D2457CF2EC2}"/>
              </a:ext>
            </a:extLst>
          </p:cNvPr>
          <p:cNvSpPr txBox="1"/>
          <p:nvPr/>
        </p:nvSpPr>
        <p:spPr>
          <a:xfrm>
            <a:off x="1594788" y="3500521"/>
            <a:ext cx="3058829" cy="830997"/>
          </a:xfrm>
          <a:prstGeom prst="rect">
            <a:avLst/>
          </a:prstGeom>
          <a:noFill/>
        </p:spPr>
        <p:txBody>
          <a:bodyPr wrap="square" rtlCol="0">
            <a:spAutoFit/>
          </a:bodyPr>
          <a:lstStyle/>
          <a:p>
            <a:r>
              <a:rPr lang="en-US" sz="1600" dirty="0"/>
              <a:t>Finite solubility – on the 4He-rich side, the concentration does not go to zero at T=0</a:t>
            </a:r>
          </a:p>
        </p:txBody>
      </p:sp>
      <p:cxnSp>
        <p:nvCxnSpPr>
          <p:cNvPr id="10" name="Straight Arrow Connector 9">
            <a:extLst>
              <a:ext uri="{FF2B5EF4-FFF2-40B4-BE49-F238E27FC236}">
                <a16:creationId xmlns:a16="http://schemas.microsoft.com/office/drawing/2014/main" id="{145EFB91-9752-4096-A9BD-0DDD1757F41A}"/>
              </a:ext>
            </a:extLst>
          </p:cNvPr>
          <p:cNvCxnSpPr>
            <a:cxnSpLocks/>
          </p:cNvCxnSpPr>
          <p:nvPr/>
        </p:nvCxnSpPr>
        <p:spPr>
          <a:xfrm flipH="1" flipV="1">
            <a:off x="834654" y="3074395"/>
            <a:ext cx="760134" cy="714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0A9B9BE-87F9-45EF-8167-AA515F15269D}"/>
              </a:ext>
            </a:extLst>
          </p:cNvPr>
          <p:cNvSpPr txBox="1"/>
          <p:nvPr/>
        </p:nvSpPr>
        <p:spPr>
          <a:xfrm>
            <a:off x="3871062" y="599662"/>
            <a:ext cx="4453738" cy="954107"/>
          </a:xfrm>
          <a:prstGeom prst="rect">
            <a:avLst/>
          </a:prstGeom>
          <a:noFill/>
          <a:ln w="38100">
            <a:solidFill>
              <a:schemeClr val="tx1"/>
            </a:solidFill>
          </a:ln>
        </p:spPr>
        <p:txBody>
          <a:bodyPr wrap="square" rtlCol="0">
            <a:spAutoFit/>
          </a:bodyPr>
          <a:lstStyle/>
          <a:p>
            <a:r>
              <a:rPr lang="en-US" sz="1400" dirty="0"/>
              <a:t>Diluting 3He into 4He depresses the superfluid transition temperature</a:t>
            </a:r>
          </a:p>
          <a:p>
            <a:endParaRPr lang="en-US" sz="1400" dirty="0"/>
          </a:p>
          <a:p>
            <a:r>
              <a:rPr lang="en-US" sz="1400" dirty="0"/>
              <a:t>Superfluid transition disappears completely for </a:t>
            </a:r>
            <a:r>
              <a:rPr lang="en-US" sz="1400" i="1" dirty="0"/>
              <a:t>x </a:t>
            </a:r>
            <a:r>
              <a:rPr lang="en-US" sz="1400" dirty="0"/>
              <a:t>&gt; 67.5%</a:t>
            </a:r>
          </a:p>
        </p:txBody>
      </p:sp>
      <p:sp>
        <p:nvSpPr>
          <p:cNvPr id="15" name="TextBox 14">
            <a:extLst>
              <a:ext uri="{FF2B5EF4-FFF2-40B4-BE49-F238E27FC236}">
                <a16:creationId xmlns:a16="http://schemas.microsoft.com/office/drawing/2014/main" id="{9EB1F1B7-4D45-444E-A9B9-EA25AB7E4686}"/>
              </a:ext>
            </a:extLst>
          </p:cNvPr>
          <p:cNvSpPr txBox="1"/>
          <p:nvPr/>
        </p:nvSpPr>
        <p:spPr>
          <a:xfrm>
            <a:off x="4634386" y="1798290"/>
            <a:ext cx="4304369" cy="2339102"/>
          </a:xfrm>
          <a:prstGeom prst="rect">
            <a:avLst/>
          </a:prstGeom>
          <a:noFill/>
        </p:spPr>
        <p:txBody>
          <a:bodyPr wrap="square" rtlCol="0">
            <a:spAutoFit/>
          </a:bodyPr>
          <a:lstStyle/>
          <a:p>
            <a:r>
              <a:rPr lang="en-US" sz="1600" dirty="0"/>
              <a:t>As a mixture with </a:t>
            </a:r>
            <a:r>
              <a:rPr lang="en-US" sz="1600" i="1" dirty="0"/>
              <a:t>x</a:t>
            </a:r>
            <a:r>
              <a:rPr lang="en-US" sz="1600" dirty="0"/>
              <a:t> &gt; 6.6% is cooled, it will separate in to 2 phases.</a:t>
            </a:r>
          </a:p>
          <a:p>
            <a:endParaRPr lang="en-US" sz="1800" dirty="0"/>
          </a:p>
          <a:p>
            <a:r>
              <a:rPr lang="en-US" sz="1600" dirty="0"/>
              <a:t>One phase (the “concentrated phase”) will approach </a:t>
            </a:r>
            <a:r>
              <a:rPr lang="en-US" sz="1600" i="1" dirty="0"/>
              <a:t>x</a:t>
            </a:r>
            <a:r>
              <a:rPr lang="en-US" sz="1600" dirty="0"/>
              <a:t>=100%, the other (the “dilute phase”) will approach </a:t>
            </a:r>
            <a:r>
              <a:rPr lang="en-US" sz="1600" i="1" dirty="0"/>
              <a:t>x</a:t>
            </a:r>
            <a:r>
              <a:rPr lang="en-US" sz="1600" dirty="0"/>
              <a:t> = 6.6%.</a:t>
            </a:r>
          </a:p>
          <a:p>
            <a:endParaRPr lang="en-US" sz="1600" dirty="0"/>
          </a:p>
          <a:p>
            <a:r>
              <a:rPr lang="en-US" sz="1600" b="1" dirty="0"/>
              <a:t>This finite solubility and phase separation is key to the dilution refrigerator process</a:t>
            </a:r>
          </a:p>
        </p:txBody>
      </p:sp>
    </p:spTree>
    <p:extLst>
      <p:ext uri="{BB962C8B-B14F-4D97-AF65-F5344CB8AC3E}">
        <p14:creationId xmlns:p14="http://schemas.microsoft.com/office/powerpoint/2010/main" val="165871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Phase separation at low temperature</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7" name="Picture 6">
            <a:extLst>
              <a:ext uri="{FF2B5EF4-FFF2-40B4-BE49-F238E27FC236}">
                <a16:creationId xmlns:a16="http://schemas.microsoft.com/office/drawing/2014/main" id="{FC23BD73-062C-47F2-ACFE-73A163241439}"/>
              </a:ext>
            </a:extLst>
          </p:cNvPr>
          <p:cNvPicPr>
            <a:picLocks noChangeAspect="1"/>
          </p:cNvPicPr>
          <p:nvPr/>
        </p:nvPicPr>
        <p:blipFill rotWithShape="1">
          <a:blip r:embed="rId2"/>
          <a:srcRect l="5292"/>
          <a:stretch/>
        </p:blipFill>
        <p:spPr>
          <a:xfrm>
            <a:off x="2279650" y="1101257"/>
            <a:ext cx="3884193" cy="2940986"/>
          </a:xfrm>
          <a:prstGeom prst="rect">
            <a:avLst/>
          </a:prstGeom>
        </p:spPr>
      </p:pic>
      <p:sp>
        <p:nvSpPr>
          <p:cNvPr id="6" name="TextBox 5">
            <a:extLst>
              <a:ext uri="{FF2B5EF4-FFF2-40B4-BE49-F238E27FC236}">
                <a16:creationId xmlns:a16="http://schemas.microsoft.com/office/drawing/2014/main" id="{FE049EB7-6585-415B-9B09-F4D6497598FF}"/>
              </a:ext>
            </a:extLst>
          </p:cNvPr>
          <p:cNvSpPr txBox="1"/>
          <p:nvPr/>
        </p:nvSpPr>
        <p:spPr>
          <a:xfrm>
            <a:off x="4042153" y="2996338"/>
            <a:ext cx="1371226" cy="261610"/>
          </a:xfrm>
          <a:prstGeom prst="rect">
            <a:avLst/>
          </a:prstGeom>
          <a:solidFill>
            <a:schemeClr val="bg2"/>
          </a:solidFill>
        </p:spPr>
        <p:txBody>
          <a:bodyPr wrap="square" rtlCol="0">
            <a:spAutoFit/>
          </a:bodyPr>
          <a:lstStyle/>
          <a:p>
            <a:pPr algn="ctr"/>
            <a:r>
              <a:rPr lang="en-US" sz="1100" dirty="0"/>
              <a:t>FORBIDDEN REGION</a:t>
            </a:r>
          </a:p>
        </p:txBody>
      </p:sp>
      <p:sp>
        <p:nvSpPr>
          <p:cNvPr id="2" name="TextBox 1">
            <a:extLst>
              <a:ext uri="{FF2B5EF4-FFF2-40B4-BE49-F238E27FC236}">
                <a16:creationId xmlns:a16="http://schemas.microsoft.com/office/drawing/2014/main" id="{BB7FA6E2-B971-4779-862C-138BF6885895}"/>
              </a:ext>
            </a:extLst>
          </p:cNvPr>
          <p:cNvSpPr txBox="1"/>
          <p:nvPr/>
        </p:nvSpPr>
        <p:spPr>
          <a:xfrm>
            <a:off x="6279777" y="1264024"/>
            <a:ext cx="2319618" cy="1754326"/>
          </a:xfrm>
          <a:prstGeom prst="rect">
            <a:avLst/>
          </a:prstGeom>
          <a:noFill/>
        </p:spPr>
        <p:txBody>
          <a:bodyPr wrap="square" rtlCol="0">
            <a:spAutoFit/>
          </a:bodyPr>
          <a:lstStyle/>
          <a:p>
            <a:r>
              <a:rPr lang="en-US" sz="1800" dirty="0"/>
              <a:t>3He-rich phase (essentially pure 3He)</a:t>
            </a:r>
          </a:p>
          <a:p>
            <a:endParaRPr lang="en-US" sz="1800" dirty="0"/>
          </a:p>
          <a:p>
            <a:r>
              <a:rPr lang="en-US" sz="1800" dirty="0"/>
              <a:t>Lower density, floats on top of the 4He-rich phase</a:t>
            </a:r>
          </a:p>
        </p:txBody>
      </p:sp>
      <p:cxnSp>
        <p:nvCxnSpPr>
          <p:cNvPr id="11" name="Straight Arrow Connector 10">
            <a:extLst>
              <a:ext uri="{FF2B5EF4-FFF2-40B4-BE49-F238E27FC236}">
                <a16:creationId xmlns:a16="http://schemas.microsoft.com/office/drawing/2014/main" id="{34F24295-88E8-4315-9013-D6F84BB73F32}"/>
              </a:ext>
            </a:extLst>
          </p:cNvPr>
          <p:cNvCxnSpPr/>
          <p:nvPr/>
        </p:nvCxnSpPr>
        <p:spPr>
          <a:xfrm flipH="1">
            <a:off x="5540188" y="2017059"/>
            <a:ext cx="739589" cy="907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1F5CB5A-09DC-4A6B-838D-D460406D0C38}"/>
              </a:ext>
            </a:extLst>
          </p:cNvPr>
          <p:cNvSpPr txBox="1"/>
          <p:nvPr/>
        </p:nvSpPr>
        <p:spPr>
          <a:xfrm>
            <a:off x="166225" y="1349092"/>
            <a:ext cx="1790322" cy="923330"/>
          </a:xfrm>
          <a:prstGeom prst="rect">
            <a:avLst/>
          </a:prstGeom>
          <a:noFill/>
        </p:spPr>
        <p:txBody>
          <a:bodyPr wrap="square" rtlCol="0">
            <a:spAutoFit/>
          </a:bodyPr>
          <a:lstStyle/>
          <a:p>
            <a:r>
              <a:rPr lang="en-US" sz="1800" dirty="0"/>
              <a:t>4He-rich phase</a:t>
            </a:r>
          </a:p>
          <a:p>
            <a:endParaRPr lang="en-US" sz="1800" dirty="0"/>
          </a:p>
          <a:p>
            <a:r>
              <a:rPr lang="en-US" sz="1800" dirty="0"/>
              <a:t>Higher density</a:t>
            </a:r>
          </a:p>
        </p:txBody>
      </p:sp>
      <p:cxnSp>
        <p:nvCxnSpPr>
          <p:cNvPr id="13" name="Straight Arrow Connector 12">
            <a:extLst>
              <a:ext uri="{FF2B5EF4-FFF2-40B4-BE49-F238E27FC236}">
                <a16:creationId xmlns:a16="http://schemas.microsoft.com/office/drawing/2014/main" id="{B8C40E6A-F212-4787-BA1E-79231D5E688B}"/>
              </a:ext>
            </a:extLst>
          </p:cNvPr>
          <p:cNvCxnSpPr/>
          <p:nvPr/>
        </p:nvCxnSpPr>
        <p:spPr>
          <a:xfrm>
            <a:off x="1694329" y="1882588"/>
            <a:ext cx="1512795" cy="12445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7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654709"/>
            <a:ext cx="8672513" cy="3318901"/>
          </a:xfrm>
        </p:spPr>
        <p:txBody>
          <a:bodyPr/>
          <a:lstStyle/>
          <a:p>
            <a:r>
              <a:rPr lang="en-US" dirty="0"/>
              <a:t>As mentioned, 4He obeys Bose statistics and will condense into the quantum mechanical ground state at low enough temperature.</a:t>
            </a:r>
          </a:p>
          <a:p>
            <a:endParaRPr lang="en-US" dirty="0"/>
          </a:p>
          <a:p>
            <a:r>
              <a:rPr lang="en-US" dirty="0"/>
              <a:t>In a helium mixture, the condensed 4He acts as an “inert superfluid background” which contributes to the volume of the liquid and the effective mass of the 3He atoms but has </a:t>
            </a:r>
            <a:r>
              <a:rPr lang="en-US" b="1" dirty="0"/>
              <a:t>zero heat capacity</a:t>
            </a:r>
            <a:r>
              <a:rPr lang="en-US" dirty="0"/>
              <a:t>.</a:t>
            </a:r>
          </a:p>
          <a:p>
            <a:endParaRPr lang="en-US" dirty="0"/>
          </a:p>
          <a:p>
            <a:r>
              <a:rPr lang="en-US" dirty="0"/>
              <a:t>The 3He obeys Fermi statistics and will behave in a similar way to conduction electrons in a metal. However, whereas conduction electrons have a Fermi temperature of ~10000 K, the Fermi temperature of the 3He is ~1 K.</a:t>
            </a:r>
          </a:p>
          <a:p>
            <a:endParaRPr lang="en-US" dirty="0"/>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3He-4He mixtures as Fermi liquids</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260666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3" y="701770"/>
            <a:ext cx="8672513" cy="3318901"/>
          </a:xfrm>
        </p:spPr>
        <p:txBody>
          <a:bodyPr/>
          <a:lstStyle/>
          <a:p>
            <a:r>
              <a:rPr lang="en-US" dirty="0"/>
              <a:t>Let us consider whether a 3He atom at the phase separation line would “prefer” to be in the 3He phase or be in the 4He-rich phase. The 3He will go into the phase with the </a:t>
            </a:r>
            <a:r>
              <a:rPr lang="en-US" b="1" dirty="0"/>
              <a:t>larger binding energy</a:t>
            </a:r>
            <a:r>
              <a:rPr lang="en-US" dirty="0"/>
              <a:t>.</a:t>
            </a:r>
          </a:p>
          <a:p>
            <a:pPr marL="0" indent="0">
              <a:buNone/>
            </a:pPr>
            <a:endParaRPr lang="en-US" dirty="0"/>
          </a:p>
          <a:p>
            <a:r>
              <a:rPr lang="en-US" dirty="0"/>
              <a:t>For </a:t>
            </a:r>
            <a:r>
              <a:rPr lang="en-US" b="1" dirty="0"/>
              <a:t>3He atoms in pure 3He</a:t>
            </a:r>
            <a:r>
              <a:rPr lang="en-US" dirty="0"/>
              <a:t>, the binding energy is the latent heat of evaporation.</a:t>
            </a:r>
          </a:p>
          <a:p>
            <a:pPr marL="0" indent="0">
              <a:buNone/>
            </a:pPr>
            <a:endParaRPr lang="en-US" dirty="0"/>
          </a:p>
          <a:p>
            <a:r>
              <a:rPr lang="en-US" dirty="0"/>
              <a:t>For </a:t>
            </a:r>
            <a:r>
              <a:rPr lang="en-US" b="1" dirty="0"/>
              <a:t>3He atoms in 4He</a:t>
            </a:r>
            <a:r>
              <a:rPr lang="en-US" dirty="0"/>
              <a:t>, although the van der Waals forces between 4He and 3He are identical, the 3He atoms have larger zero-point motion due to their smaller mass.</a:t>
            </a:r>
          </a:p>
          <a:p>
            <a:pPr lvl="1"/>
            <a:r>
              <a:rPr lang="en-US" dirty="0"/>
              <a:t>The 4He atoms occupy a smaller volume than the 3He atoms, so 3He atoms will feel a stronger attraction to a 4He atom.</a:t>
            </a: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dirty="0"/>
              <a:t>Finite solubility</a:t>
            </a:r>
          </a:p>
        </p:txBody>
      </p:sp>
      <p:sp>
        <p:nvSpPr>
          <p:cNvPr id="4" name="Date Placeholder 3">
            <a:extLst>
              <a:ext uri="{FF2B5EF4-FFF2-40B4-BE49-F238E27FC236}">
                <a16:creationId xmlns:a16="http://schemas.microsoft.com/office/drawing/2014/main" id="{398FDFEC-3C0A-824C-B852-BBA2A3ED3328}"/>
              </a:ext>
            </a:extLst>
          </p:cNvPr>
          <p:cNvSpPr>
            <a:spLocks noGrp="1"/>
          </p:cNvSpPr>
          <p:nvPr>
            <p:ph type="dt" sz="half" idx="2"/>
          </p:nvPr>
        </p:nvSpPr>
        <p:spPr>
          <a:xfrm>
            <a:off x="2794227" y="4864198"/>
            <a:ext cx="4453738" cy="180975"/>
          </a:xfrm>
        </p:spPr>
        <p:txBody>
          <a:bodyPr/>
          <a:lstStyle/>
          <a:p>
            <a:pPr>
              <a:defRPr/>
            </a:pPr>
            <a:r>
              <a:rPr lang="en-US" dirty="0"/>
              <a:t>Hollister | Refrigerators and Cryogenic Engineering for Quantum Science</a:t>
            </a:r>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460882630"/>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14146</TotalTime>
  <Words>4390</Words>
  <Application>Microsoft Office PowerPoint</Application>
  <PresentationFormat>On-screen Show (16:9)</PresentationFormat>
  <Paragraphs>510</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Cambria Math</vt:lpstr>
      <vt:lpstr>Helvetica</vt:lpstr>
      <vt:lpstr>Helvetica Neue</vt:lpstr>
      <vt:lpstr>Symbol</vt:lpstr>
      <vt:lpstr>Fermilab_PPT_090915</vt:lpstr>
      <vt:lpstr>PowerPoint Presentation</vt:lpstr>
      <vt:lpstr>Course outline and objectives</vt:lpstr>
      <vt:lpstr>Why use dilution refrigerators?</vt:lpstr>
      <vt:lpstr>PowerPoint Presentation</vt:lpstr>
      <vt:lpstr>Helium mixtures</vt:lpstr>
      <vt:lpstr>Phase diagram and solubility</vt:lpstr>
      <vt:lpstr>Phase separation at low temperature</vt:lpstr>
      <vt:lpstr>3He-4He mixtures as Fermi liquids</vt:lpstr>
      <vt:lpstr>Finite solubility</vt:lpstr>
      <vt:lpstr>Finite solubility (continued)</vt:lpstr>
      <vt:lpstr>Cooling power of the dilution refrigerator</vt:lpstr>
      <vt:lpstr>Cooling power – things to note</vt:lpstr>
      <vt:lpstr>Osmotic pressure</vt:lpstr>
      <vt:lpstr>PowerPoint Presentation</vt:lpstr>
      <vt:lpstr>General layout of a dilution refrigerator</vt:lpstr>
      <vt:lpstr>General refrigerator layout</vt:lpstr>
      <vt:lpstr>Heat exchanger design above 50 mK</vt:lpstr>
      <vt:lpstr>Heat exchanger design below 50 mK</vt:lpstr>
      <vt:lpstr>Mixing chamber</vt:lpstr>
      <vt:lpstr>Room temperature components - Pumps</vt:lpstr>
      <vt:lpstr>Room temperature components – Filtering and sealing</vt:lpstr>
      <vt:lpstr>PowerPoint Presentation</vt:lpstr>
      <vt:lpstr>Early development</vt:lpstr>
      <vt:lpstr>Early commercialization</vt:lpstr>
      <vt:lpstr>Eliminating the liquid helium</vt:lpstr>
      <vt:lpstr>Eliminating the liquid helium (continued)</vt:lpstr>
      <vt:lpstr>Eliminating the liquid helium (continued)</vt:lpstr>
      <vt:lpstr>Eliminating the liquid helium (continued)</vt:lpstr>
      <vt:lpstr>“Dry” vs “Wet” Refrigerators</vt:lpstr>
      <vt:lpstr>Early commercial dry fridges</vt:lpstr>
      <vt:lpstr>Improvements to the precooler design</vt:lpstr>
      <vt:lpstr>PowerPoint Presentation</vt:lpstr>
      <vt:lpstr>Modern refrigerator layout</vt:lpstr>
      <vt:lpstr>Modern refrigerator layout – temperature stages and dilution unit</vt:lpstr>
      <vt:lpstr>Commercial fridge examples</vt:lpstr>
      <vt:lpstr>Commercial fridge examples (continued)</vt:lpstr>
      <vt:lpstr>Operational Considerations</vt:lpstr>
      <vt:lpstr>PowerPoint Presentation</vt:lpstr>
      <vt:lpstr>Thermal Conductivity</vt:lpstr>
      <vt:lpstr>Thermal Isolation</vt:lpstr>
      <vt:lpstr>Contact Conductance</vt:lpstr>
      <vt:lpstr>Permanent Joining Techniques</vt:lpstr>
      <vt:lpstr>Improving Contact Conductance</vt:lpstr>
      <vt:lpstr>PowerPoint Presentation</vt:lpstr>
      <vt:lpstr>Definition, Primary and Secondary Thermometers</vt:lpstr>
      <vt:lpstr>Resistance thermometers</vt:lpstr>
      <vt:lpstr>Resistance thermometers</vt:lpstr>
      <vt:lpstr>Considerations in temperature sensor selection</vt:lpstr>
      <vt:lpstr>Measuring RTDs</vt:lpstr>
      <vt:lpstr>Two-wire vs four-wire measurements</vt:lpstr>
      <vt:lpstr>Self-Heating in RTDs</vt:lpstr>
      <vt:lpstr>PowerPoint Presentation</vt:lpstr>
      <vt:lpstr>Summary</vt:lpstr>
      <vt:lpstr>Useful References</vt:lpstr>
      <vt:lpstr>Acknowledgement</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Matthew Hollister x 33698N</cp:lastModifiedBy>
  <cp:revision>740</cp:revision>
  <cp:lastPrinted>2014-01-20T19:40:21Z</cp:lastPrinted>
  <dcterms:created xsi:type="dcterms:W3CDTF">2014-01-03T20:18:13Z</dcterms:created>
  <dcterms:modified xsi:type="dcterms:W3CDTF">2022-09-15T12:31:08Z</dcterms:modified>
</cp:coreProperties>
</file>