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5"/>
  </p:notesMasterIdLst>
  <p:sldIdLst>
    <p:sldId id="327" r:id="rId2"/>
    <p:sldId id="259" r:id="rId3"/>
    <p:sldId id="333" r:id="rId4"/>
    <p:sldId id="334" r:id="rId5"/>
    <p:sldId id="335" r:id="rId6"/>
    <p:sldId id="336" r:id="rId7"/>
    <p:sldId id="264" r:id="rId8"/>
    <p:sldId id="267" r:id="rId9"/>
    <p:sldId id="337" r:id="rId10"/>
    <p:sldId id="338" r:id="rId11"/>
    <p:sldId id="263" r:id="rId12"/>
    <p:sldId id="266" r:id="rId13"/>
    <p:sldId id="257" r:id="rId14"/>
    <p:sldId id="331" r:id="rId15"/>
    <p:sldId id="265" r:id="rId16"/>
    <p:sldId id="260" r:id="rId17"/>
    <p:sldId id="256" r:id="rId18"/>
    <p:sldId id="326" r:id="rId19"/>
    <p:sldId id="261" r:id="rId20"/>
    <p:sldId id="339" r:id="rId21"/>
    <p:sldId id="364" r:id="rId22"/>
    <p:sldId id="328" r:id="rId23"/>
    <p:sldId id="33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85"/>
    <p:restoredTop sz="94027"/>
  </p:normalViewPr>
  <p:slideViewPr>
    <p:cSldViewPr snapToGrid="0" snapToObjects="1">
      <p:cViewPr varScale="1">
        <p:scale>
          <a:sx n="100" d="100"/>
          <a:sy n="100" d="100"/>
        </p:scale>
        <p:origin x="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3E7570-773A-4148-B942-012E82EA9CE0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F32C0D-55B4-A146-B3FA-0B4313A35B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830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an optional third slide that provides additional information to facilitate presentation of this slide by and to various people not directly involved with </a:t>
            </a:r>
            <a:r>
              <a:rPr lang="en-US"/>
              <a:t>the project.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32C0D-55B4-A146-B3FA-0B4313A35BC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1513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306aac9403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6" name="Google Shape;86;g1306aac9403_0_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Fluxonium molecule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-The blue transition is designed to be protected from noise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an optional third slide that provides additional information to facilitate presentation of this slide by and to various people not directly involved with </a:t>
            </a:r>
            <a:r>
              <a:rPr lang="en-US"/>
              <a:t>the project.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32C0D-55B4-A146-B3FA-0B4313A35BC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551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an optional third slide that provides additional information to facilitate presentation of this slide by and to various people not directly involved with </a:t>
            </a:r>
            <a:r>
              <a:rPr lang="en-US"/>
              <a:t>the project.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32C0D-55B4-A146-B3FA-0B4313A35BC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527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an optional third slide that provides additional information to facilitate presentation of this slide by and to various people not directly involved with </a:t>
            </a:r>
            <a:r>
              <a:rPr lang="en-US"/>
              <a:t>the project.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32C0D-55B4-A146-B3FA-0B4313A35BC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248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an optional third slide that provides additional information to facilitate presentation of this slide by and to various people not directly involved with </a:t>
            </a:r>
            <a:r>
              <a:rPr lang="en-US"/>
              <a:t>the project.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32C0D-55B4-A146-B3FA-0B4313A35BC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8223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an optional third slide that provides additional information to facilitate presentation of this slide by and to various people not directly involved with </a:t>
            </a:r>
            <a:r>
              <a:rPr lang="en-US"/>
              <a:t>the project.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32C0D-55B4-A146-B3FA-0B4313A35BC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611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an optional third slide that provides additional information to facilitate presentation of this slide by and to various people not directly involved with </a:t>
            </a:r>
            <a:r>
              <a:rPr lang="en-US"/>
              <a:t>the project.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32C0D-55B4-A146-B3FA-0B4313A35BC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6532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an optional third slide that provides additional information to facilitate presentation of this slide by and to various people not directly involved with </a:t>
            </a:r>
            <a:r>
              <a:rPr lang="en-US"/>
              <a:t>the project.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32C0D-55B4-A146-B3FA-0B4313A35BC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3271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This example is from a single-investigator award. Please use the NQISRC template.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210A8A-16C0-4562-AD3A-B1BC2569C6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5575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471949" y="0"/>
            <a:ext cx="11216640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z="2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" name="Footer Placeholder 10"/>
          <p:cNvSpPr>
            <a:spLocks noGrp="1"/>
          </p:cNvSpPr>
          <p:nvPr>
            <p:ph type="ftr" sz="quarter" idx="10"/>
          </p:nvPr>
        </p:nvSpPr>
        <p:spPr>
          <a:xfrm>
            <a:off x="4267200" y="6356351"/>
            <a:ext cx="7010400" cy="365125"/>
          </a:xfrm>
          <a:prstGeom prst="rect">
            <a:avLst/>
          </a:prstGeom>
        </p:spPr>
        <p:txBody>
          <a:bodyPr lIns="91365" tIns="45683" rIns="91365" bIns="45683"/>
          <a:lstStyle>
            <a:lvl1pPr algn="r">
              <a:defRPr b="0">
                <a:solidFill>
                  <a:srgbClr val="146737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>
          <a:xfrm>
            <a:off x="11176000" y="6351589"/>
            <a:ext cx="609600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371BFFFE-0D05-4D66-940B-5D906D674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282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093B8-459E-4B19-BBE0-C963E6DEC1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1D2153-9829-416E-AF2B-8AB478FE5F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11BC06-2064-4F64-9CA3-3736CFB890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798BB09-3AD5-489C-9DA2-8722996250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1333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BAAF8-1B73-4A5F-9428-8DFC5E7EC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48533"/>
          </a:xfrm>
          <a:prstGeom prst="rect">
            <a:avLst/>
          </a:prstGeom>
        </p:spPr>
        <p:txBody>
          <a:bodyPr/>
          <a:lstStyle>
            <a:lvl1pPr>
              <a:defRPr lang="en-US" sz="2800" kern="1200" dirty="0" smtClean="0">
                <a:solidFill>
                  <a:srgbClr val="0040B4"/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AB14B-3A6A-4CE5-B096-59741346DC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D40493-CA74-4E8A-96D4-D399750A15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95538"/>
            <a:ext cx="805530" cy="752995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8F44AC5-F206-4B2A-A2F2-136EF3AA14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9423" y="6272501"/>
            <a:ext cx="4600575" cy="504825"/>
          </a:xfrm>
        </p:spPr>
        <p:txBody>
          <a:bodyPr/>
          <a:lstStyle>
            <a:lvl1pPr marL="0" indent="0">
              <a:buNone/>
              <a:defRPr sz="11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ref: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First Author, et al.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Name of Journal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(Year)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1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12192000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69" tIns="45587" rIns="91169" bIns="4558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69918" y="866775"/>
            <a:ext cx="11214100" cy="525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69" tIns="45587" rIns="91169" bIns="45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8333" y="6351589"/>
            <a:ext cx="508000" cy="365125"/>
          </a:xfrm>
          <a:prstGeom prst="rect">
            <a:avLst/>
          </a:prstGeom>
        </p:spPr>
        <p:txBody>
          <a:bodyPr vert="horz" lIns="91169" tIns="45587" rIns="91169" bIns="45587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10663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706B74A-FC86-4F43-83EB-56E873241F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053" name="Picture 9" descr="horizontal-logo-green-text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6354777"/>
            <a:ext cx="2705100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78527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8" r:id="rId2"/>
    <p:sldLayoutId id="2147483669" r:id="rId3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600" b="1" kern="1200">
          <a:solidFill>
            <a:srgbClr val="106636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5pPr>
      <a:lvl6pPr marL="455855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6pPr>
      <a:lvl7pPr marL="911711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7pPr>
      <a:lvl8pPr marL="1367560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8pPr>
      <a:lvl9pPr marL="1823420"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9pPr>
    </p:titleStyle>
    <p:bodyStyle>
      <a:lvl1pPr marL="340795" indent="-340795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rgbClr val="146737"/>
          </a:solidFill>
          <a:latin typeface="Arial" pitchFamily="34" charset="0"/>
          <a:ea typeface="+mn-ea"/>
          <a:cs typeface="Arial" pitchFamily="34" charset="0"/>
        </a:defRPr>
      </a:lvl1pPr>
      <a:lvl2pPr marL="740234" indent="-28373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2pPr>
      <a:lvl3pPr marL="1138095" indent="-22667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94598" indent="-22667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1104" indent="-22667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07205" indent="-227932" algn="l" defTabSz="9117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3060" indent="-227932" algn="l" defTabSz="9117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8914" indent="-227932" algn="l" defTabSz="9117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4769" indent="-227932" algn="l" defTabSz="91171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55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711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560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420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273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129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987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842" algn="l" defTabSz="911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hyperlink" Target="https://github.com/openquantumhardware/qick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jpg"/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4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s://arxiv.org/abs/2110.00557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ithub.com/openquantumhardware/qick" TargetMode="External"/><Relationship Id="rId5" Type="http://schemas.openxmlformats.org/officeDocument/2006/relationships/image" Target="../media/image36.png"/><Relationship Id="rId4" Type="http://schemas.openxmlformats.org/officeDocument/2006/relationships/hyperlink" Target="https://urldefense.proofpoint.com/v2/url?u=https-3A__doi.org_10.1063_5.0076249&amp;d=DwQGAg&amp;c=gRgGjJ3BkIsb5y6s49QqsA&amp;r=9vlZN4ExZed3BRnQAS4W1r9pM9wr5hOR2tPgfXRVT64&amp;m=2xKmjY95Ijjr6pGnKnMVmi45m6n05idApc3OUYu4BaJg3btuH4X-MmmRcuH4rnVO&amp;s=ijmBatjGVe23rueQRKd6TmOWPoem93YtzjfF2zDza1E&amp;e=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35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6.png"/><Relationship Id="rId7" Type="http://schemas.openxmlformats.org/officeDocument/2006/relationships/image" Target="../media/image4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6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7B1DD-4D4E-43DD-9AE2-083ED2D111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89281"/>
            <a:ext cx="9144000" cy="1655762"/>
          </a:xfrm>
        </p:spPr>
        <p:txBody>
          <a:bodyPr/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</a:rPr>
              <a:t>QICK (Quantum Instrumentation Control Kit), Readout and control for qubits and detectors.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832EA0-8F0B-4304-98BD-76AD8A2C21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2545043"/>
            <a:ext cx="9144000" cy="1655762"/>
          </a:xfrm>
        </p:spPr>
        <p:txBody>
          <a:bodyPr/>
          <a:lstStyle/>
          <a:p>
            <a:pPr eaLnBrk="1" hangingPunct="1"/>
            <a:endParaRPr lang="en-US" altLang="en-US" sz="2000" dirty="0">
              <a:latin typeface="Helvetica" panose="020B0604020202020204" pitchFamily="34" charset="0"/>
              <a:ea typeface="Geneva" pitchFamily="121" charset="-128"/>
            </a:endParaRPr>
          </a:p>
          <a:p>
            <a:pPr eaLnBrk="1" hangingPunct="1"/>
            <a:endParaRPr lang="en-US" altLang="en-US" sz="2000" dirty="0">
              <a:latin typeface="Helvetica" panose="020B0604020202020204" pitchFamily="34" charset="0"/>
              <a:ea typeface="Geneva" pitchFamily="121" charset="-128"/>
            </a:endParaRPr>
          </a:p>
          <a:p>
            <a:pPr eaLnBrk="1" hangingPunct="1"/>
            <a:r>
              <a:rPr lang="en-US" altLang="en-US" sz="2000" dirty="0">
                <a:latin typeface="Helvetica" panose="020B0604020202020204" pitchFamily="34" charset="0"/>
                <a:ea typeface="Geneva" pitchFamily="121" charset="-128"/>
              </a:rPr>
              <a:t>Gustavo Cancelo</a:t>
            </a:r>
          </a:p>
          <a:p>
            <a:pPr eaLnBrk="1" hangingPunct="1"/>
            <a:r>
              <a:rPr lang="en-US" altLang="en-US" sz="2000" dirty="0">
                <a:latin typeface="Helvetica" panose="020B0604020202020204" pitchFamily="34" charset="0"/>
                <a:ea typeface="Geneva" pitchFamily="121" charset="-128"/>
              </a:rPr>
              <a:t>Fermilab</a:t>
            </a:r>
          </a:p>
          <a:p>
            <a:pPr eaLnBrk="1" hangingPunct="1"/>
            <a:endParaRPr lang="en-US" altLang="en-US" sz="2000" dirty="0">
              <a:latin typeface="Helvetica" panose="020B0604020202020204" pitchFamily="34" charset="0"/>
              <a:ea typeface="Geneva" pitchFamily="121" charset="-128"/>
            </a:endParaRPr>
          </a:p>
          <a:p>
            <a:pPr eaLnBrk="1" hangingPunct="1"/>
            <a:r>
              <a:rPr lang="en-US" altLang="en-US" sz="2000" dirty="0">
                <a:latin typeface="Helvetica" panose="020B0604020202020204" pitchFamily="34" charset="0"/>
                <a:ea typeface="Geneva" pitchFamily="121" charset="-128"/>
              </a:rPr>
              <a:t>June 1</a:t>
            </a:r>
            <a:r>
              <a:rPr lang="en-US" altLang="en-US" sz="2000" baseline="30000" dirty="0">
                <a:latin typeface="Helvetica" panose="020B0604020202020204" pitchFamily="34" charset="0"/>
                <a:ea typeface="Geneva" pitchFamily="121" charset="-128"/>
              </a:rPr>
              <a:t>st</a:t>
            </a:r>
            <a:r>
              <a:rPr lang="en-US" altLang="en-US" sz="2000" dirty="0">
                <a:latin typeface="Helvetica" panose="020B0604020202020204" pitchFamily="34" charset="0"/>
                <a:ea typeface="Geneva" pitchFamily="121" charset="-128"/>
              </a:rPr>
              <a:t>,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7D30F0-AB6F-4CE1-B41B-5042DB040C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98BB09-3AD5-489C-9DA2-8722996250AB}" type="slidenum">
              <a:rPr lang="en-US" altLang="en-US" smtClean="0"/>
              <a:pPr/>
              <a:t>1</a:t>
            </a:fld>
            <a:endParaRPr lang="en-US" altLang="en-US"/>
          </a:p>
        </p:txBody>
      </p:sp>
      <p:pic>
        <p:nvPicPr>
          <p:cNvPr id="6" name="Picture 5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F0CC1173-CD81-49D0-AE0C-51CCEF3A5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1529" y="6346961"/>
            <a:ext cx="2269290" cy="468381"/>
          </a:xfrm>
          <a:prstGeom prst="rect">
            <a:avLst/>
          </a:prstGeom>
        </p:spPr>
      </p:pic>
      <p:pic>
        <p:nvPicPr>
          <p:cNvPr id="1026" name="Picture 2" descr="Masked man holding an electronics panel">
            <a:extLst>
              <a:ext uri="{FF2B5EF4-FFF2-40B4-BE49-F238E27FC236}">
                <a16:creationId xmlns:a16="http://schemas.microsoft.com/office/drawing/2014/main" id="{D1FDCC45-7085-D645-8DB9-B2F998BCC5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11" b="12967"/>
          <a:stretch/>
        </p:blipFill>
        <p:spPr bwMode="auto">
          <a:xfrm>
            <a:off x="1675174" y="2840752"/>
            <a:ext cx="4420826" cy="306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0EE5B3-71BD-461C-A5BC-372DBB58C1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1062" y="6293449"/>
            <a:ext cx="1381715" cy="51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146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8E0807-A492-4742-AF2C-5E314B8D8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804" y="4551452"/>
            <a:ext cx="11216640" cy="1512464"/>
          </a:xfrm>
        </p:spPr>
        <p:txBody>
          <a:bodyPr/>
          <a:lstStyle/>
          <a:p>
            <a:r>
              <a:rPr lang="en-US" sz="1600" b="0" dirty="0"/>
              <a:t>The RF companion board is under development. For now users need to use discrete RF amplifiers and filters.</a:t>
            </a:r>
          </a:p>
          <a:p>
            <a:r>
              <a:rPr lang="en-US" sz="1600" b="0" dirty="0"/>
              <a:t>The RF chain is much simplified because the outputs go up to 10 GHz in the digital domain.</a:t>
            </a:r>
          </a:p>
          <a:p>
            <a:r>
              <a:rPr lang="en-US" sz="1600" b="0" dirty="0"/>
              <a:t>Al RF mixing is done in the digital domain inside the FPGA.</a:t>
            </a:r>
          </a:p>
          <a:p>
            <a:endParaRPr lang="en-US" sz="1600" b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ADE078F-755E-44AF-B243-3EB69255A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Instrumentation Control Kit 2: QICK2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C4DFA8-21D2-44E5-A804-ED3999E8AC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1BFFFE-0D05-4D66-940B-5D906D67495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15" name="Picture 14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2A589133-4EA2-4ADB-82E1-89912D173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1529" y="6346961"/>
            <a:ext cx="2269290" cy="4683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5E0CB8B-FB64-497A-A2E5-B3B754388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1062" y="6293449"/>
            <a:ext cx="1381715" cy="516466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579A0F6-6B07-4B35-8C4D-5AD56DFCA1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949" y="939572"/>
            <a:ext cx="4814076" cy="3403828"/>
          </a:xfrm>
          <a:prstGeom prst="rect">
            <a:avLst/>
          </a:prstGeom>
        </p:spPr>
      </p:pic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18B3F117-FE1F-4A7F-80CE-DCABFE1DC5C0}"/>
              </a:ext>
            </a:extLst>
          </p:cNvPr>
          <p:cNvSpPr txBox="1">
            <a:spLocks/>
          </p:cNvSpPr>
          <p:nvPr/>
        </p:nvSpPr>
        <p:spPr bwMode="auto">
          <a:xfrm>
            <a:off x="5566474" y="1108856"/>
            <a:ext cx="6788452" cy="2731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69" tIns="45587" rIns="91169" bIns="45587" numCol="1" anchor="t" anchorCtr="0" compatLnSpc="1">
            <a:prstTxWarp prst="textNoShape">
              <a:avLst/>
            </a:prstTxWarp>
          </a:bodyPr>
          <a:lstStyle>
            <a:lvl1pPr marL="340795" indent="-34079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b="1" kern="1200">
                <a:solidFill>
                  <a:srgbClr val="146737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0234" indent="-28373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38095" indent="-22667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594598" indent="-22667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1104" indent="-22667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07205" indent="-227932" algn="l" defTabSz="9117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3060" indent="-227932" algn="l" defTabSz="9117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8914" indent="-227932" algn="l" defTabSz="9117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4769" indent="-227932" algn="l" defTabSz="9117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QICK2 based on </a:t>
            </a:r>
            <a:r>
              <a:rPr lang="en-US" sz="1600" dirty="0" err="1"/>
              <a:t>RFSoC</a:t>
            </a:r>
            <a:r>
              <a:rPr lang="en-US" sz="1600" dirty="0"/>
              <a:t> ZCU216. </a:t>
            </a:r>
            <a:r>
              <a:rPr lang="en-US" sz="1600" dirty="0" err="1"/>
              <a:t>RFSoC</a:t>
            </a:r>
            <a:r>
              <a:rPr lang="en-US" sz="1600" dirty="0"/>
              <a:t> Gen3 FPGA</a:t>
            </a:r>
          </a:p>
          <a:p>
            <a:r>
              <a:rPr lang="en-US" sz="1600" dirty="0"/>
              <a:t>Custom RF board being designed.</a:t>
            </a:r>
          </a:p>
          <a:p>
            <a:r>
              <a:rPr lang="en-US" sz="1600" dirty="0"/>
              <a:t>16 RF or fast DC-1.5GHz outputs.</a:t>
            </a:r>
          </a:p>
          <a:p>
            <a:pPr lvl="1"/>
            <a:r>
              <a:rPr lang="en-US" sz="1400" dirty="0"/>
              <a:t>RF digital synthesis up to 10GHz (no analog mixers needed).</a:t>
            </a:r>
          </a:p>
          <a:p>
            <a:pPr lvl="1"/>
            <a:r>
              <a:rPr lang="en-US" sz="1400" dirty="0"/>
              <a:t>60 dB of programmable attenuation, LP and BP filtering.</a:t>
            </a:r>
          </a:p>
          <a:p>
            <a:r>
              <a:rPr lang="en-US" sz="1600" dirty="0"/>
              <a:t>4 RF inputs, 4 DC-1.5GHz inputs.</a:t>
            </a:r>
          </a:p>
          <a:p>
            <a:pPr lvl="1"/>
            <a:r>
              <a:rPr lang="en-US" sz="1400" dirty="0"/>
              <a:t>Direct ADC sampling of RF input, no analog mixers needed</a:t>
            </a:r>
          </a:p>
          <a:p>
            <a:pPr lvl="1"/>
            <a:r>
              <a:rPr lang="en-US" sz="1400" dirty="0"/>
              <a:t>LNA </a:t>
            </a:r>
            <a:r>
              <a:rPr lang="en-US" sz="1400" dirty="0" err="1"/>
              <a:t>noiseT</a:t>
            </a:r>
            <a:r>
              <a:rPr lang="en-US" sz="1400" dirty="0"/>
              <a:t>=125K, 90 dB programmable gain.</a:t>
            </a:r>
          </a:p>
          <a:p>
            <a:r>
              <a:rPr lang="en-US" sz="1600" dirty="0"/>
              <a:t>8 20-bit DACs for biasing.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9648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6F469B-36F3-43B2-B1B6-E293CE1D7D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b="0" dirty="0"/>
              <a:t>Very low latency for feedback-based quantum algorithms (e.g. active reset and error correction).</a:t>
            </a:r>
          </a:p>
          <a:p>
            <a:r>
              <a:rPr lang="en-US" sz="1600" b="0" dirty="0"/>
              <a:t>High frequency digital up/down conversion make RF spectra spur free (see QICK paper plot)</a:t>
            </a:r>
          </a:p>
          <a:p>
            <a:r>
              <a:rPr lang="en-US" sz="1600" b="0" dirty="0"/>
              <a:t>Sophisticated quantum programs with multiple loops and parameter sweeps run on FPGA without software latencies.</a:t>
            </a:r>
          </a:p>
          <a:p>
            <a:r>
              <a:rPr lang="en-US" sz="1600" b="0" dirty="0"/>
              <a:t>Automated calibration.</a:t>
            </a:r>
          </a:p>
          <a:p>
            <a:pPr lvl="1"/>
            <a:r>
              <a:rPr lang="en-US" sz="1600" dirty="0"/>
              <a:t>AI and optimal control algorithms are easily integrated.</a:t>
            </a:r>
            <a:endParaRPr lang="en-US" sz="1600" b="0" dirty="0"/>
          </a:p>
          <a:p>
            <a:r>
              <a:rPr lang="en-US" sz="1600" b="0" dirty="0"/>
              <a:t>Open source: posted at QICK </a:t>
            </a:r>
            <a:r>
              <a:rPr lang="en-US" sz="1600" b="0" dirty="0" err="1"/>
              <a:t>github</a:t>
            </a:r>
            <a:r>
              <a:rPr lang="en-US" sz="1600" b="0" dirty="0"/>
              <a:t>. (</a:t>
            </a:r>
            <a:r>
              <a:rPr lang="en-US" sz="1600" b="0" dirty="0">
                <a:solidFill>
                  <a:srgbClr val="0070C0"/>
                </a:solidFill>
                <a:hlinkClick r:id="rId2"/>
              </a:rPr>
              <a:t>https://github.com/openquantumhardware/quick</a:t>
            </a:r>
            <a:r>
              <a:rPr lang="en-US" sz="1600" b="0" dirty="0"/>
              <a:t>)</a:t>
            </a:r>
          </a:p>
          <a:p>
            <a:pPr lvl="1"/>
            <a:r>
              <a:rPr lang="en-US" sz="1400" dirty="0"/>
              <a:t>An educational version with 2 control/readout channels is available for $2.5K (small universities can do QIS)</a:t>
            </a:r>
          </a:p>
          <a:p>
            <a:pPr lvl="1"/>
            <a:r>
              <a:rPr lang="en-US" sz="1400" b="0" dirty="0"/>
              <a:t>QICK simulator in progress.</a:t>
            </a:r>
          </a:p>
          <a:p>
            <a:r>
              <a:rPr lang="en-US" sz="1600" b="0" dirty="0"/>
              <a:t>100 qubit system by end of 2022. (NOTE: Multiplexing can increase this number).</a:t>
            </a:r>
          </a:p>
          <a:p>
            <a:endParaRPr lang="en-US" sz="1600" b="0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89C449-8EFF-4E2F-AEC3-E8A3EAD0A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QICK features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3C0E99-D7A7-4D70-9B23-392D0ED86A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1BFFFE-0D05-4D66-940B-5D906D67495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8" name="Picture 7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D5A359B9-55C7-4B17-A73B-8F02AC512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908" y="4671094"/>
            <a:ext cx="4563910" cy="11786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08952D-4B07-4044-979D-5FA6448157F1}"/>
              </a:ext>
            </a:extLst>
          </p:cNvPr>
          <p:cNvSpPr txBox="1"/>
          <p:nvPr/>
        </p:nvSpPr>
        <p:spPr>
          <a:xfrm>
            <a:off x="939908" y="4261002"/>
            <a:ext cx="3187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DC control example: 1.3ns pulse</a:t>
            </a:r>
          </a:p>
        </p:txBody>
      </p:sp>
      <p:pic>
        <p:nvPicPr>
          <p:cNvPr id="11" name="Picture 10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8F518075-ACD4-4C4D-A0D1-0594D17C0F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1173" y="6330690"/>
            <a:ext cx="2269290" cy="4683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02DAF0-894C-4D8A-9C49-27183A4E9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1062" y="6293449"/>
            <a:ext cx="1381715" cy="51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404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01DDB5-A159-4011-A060-E67977BB3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QICK firmware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F61FE6-1B5F-49E3-A260-221C20DCDB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1BFFFE-0D05-4D66-940B-5D906D67495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8" name="Explosion: 8 Points 7">
            <a:extLst>
              <a:ext uri="{FF2B5EF4-FFF2-40B4-BE49-F238E27FC236}">
                <a16:creationId xmlns:a16="http://schemas.microsoft.com/office/drawing/2014/main" id="{BB24BC92-E88A-462F-BCA7-E6E4234857EE}"/>
              </a:ext>
            </a:extLst>
          </p:cNvPr>
          <p:cNvSpPr/>
          <p:nvPr/>
        </p:nvSpPr>
        <p:spPr>
          <a:xfrm>
            <a:off x="11807913" y="4321032"/>
            <a:ext cx="347603" cy="434646"/>
          </a:xfrm>
          <a:prstGeom prst="irregularSeal1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F7AA06E-A4A7-49A9-AF89-9AF3815E9321}"/>
              </a:ext>
            </a:extLst>
          </p:cNvPr>
          <p:cNvGrpSpPr/>
          <p:nvPr/>
        </p:nvGrpSpPr>
        <p:grpSpPr>
          <a:xfrm>
            <a:off x="8692378" y="4349785"/>
            <a:ext cx="3402995" cy="877681"/>
            <a:chOff x="348792" y="1154784"/>
            <a:chExt cx="6733049" cy="2204571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C9198C7-0810-4D78-98DF-34A37593C269}"/>
                </a:ext>
              </a:extLst>
            </p:cNvPr>
            <p:cNvCxnSpPr/>
            <p:nvPr/>
          </p:nvCxnSpPr>
          <p:spPr>
            <a:xfrm>
              <a:off x="348792" y="1753386"/>
              <a:ext cx="6730738" cy="0"/>
            </a:xfrm>
            <a:prstGeom prst="line">
              <a:avLst/>
            </a:pr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39F685B-A9EB-4921-A218-1FE6845D506A}"/>
                </a:ext>
              </a:extLst>
            </p:cNvPr>
            <p:cNvCxnSpPr>
              <a:cxnSpLocks/>
            </p:cNvCxnSpPr>
            <p:nvPr/>
          </p:nvCxnSpPr>
          <p:spPr>
            <a:xfrm>
              <a:off x="1554325" y="1154784"/>
              <a:ext cx="0" cy="814693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56E203D-F5CE-4B61-9CA9-0F029D12DE6F}"/>
                </a:ext>
              </a:extLst>
            </p:cNvPr>
            <p:cNvSpPr txBox="1"/>
            <p:nvPr/>
          </p:nvSpPr>
          <p:spPr>
            <a:xfrm>
              <a:off x="348792" y="1340864"/>
              <a:ext cx="872836" cy="579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DAC1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70E328D-BD29-4540-8553-5C8224DE8117}"/>
                </a:ext>
              </a:extLst>
            </p:cNvPr>
            <p:cNvSpPr/>
            <p:nvPr/>
          </p:nvSpPr>
          <p:spPr>
            <a:xfrm>
              <a:off x="1238851" y="1270859"/>
              <a:ext cx="568750" cy="509341"/>
            </a:xfrm>
            <a:custGeom>
              <a:avLst/>
              <a:gdLst>
                <a:gd name="connsiteX0" fmla="*/ 0 w 868790"/>
                <a:gd name="connsiteY0" fmla="*/ 509341 h 509341"/>
                <a:gd name="connsiteX1" fmla="*/ 311084 w 868790"/>
                <a:gd name="connsiteY1" fmla="*/ 429213 h 509341"/>
                <a:gd name="connsiteX2" fmla="*/ 447773 w 868790"/>
                <a:gd name="connsiteY2" fmla="*/ 47428 h 509341"/>
                <a:gd name="connsiteX3" fmla="*/ 546754 w 868790"/>
                <a:gd name="connsiteY3" fmla="*/ 47428 h 509341"/>
                <a:gd name="connsiteX4" fmla="*/ 617455 w 868790"/>
                <a:gd name="connsiteY4" fmla="*/ 424500 h 509341"/>
                <a:gd name="connsiteX5" fmla="*/ 843699 w 868790"/>
                <a:gd name="connsiteY5" fmla="*/ 466920 h 509341"/>
                <a:gd name="connsiteX6" fmla="*/ 853126 w 868790"/>
                <a:gd name="connsiteY6" fmla="*/ 476347 h 509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8790" h="509341">
                  <a:moveTo>
                    <a:pt x="0" y="509341"/>
                  </a:moveTo>
                  <a:cubicBezTo>
                    <a:pt x="118227" y="507769"/>
                    <a:pt x="236455" y="506198"/>
                    <a:pt x="311084" y="429213"/>
                  </a:cubicBezTo>
                  <a:cubicBezTo>
                    <a:pt x="385713" y="352227"/>
                    <a:pt x="408495" y="111059"/>
                    <a:pt x="447773" y="47428"/>
                  </a:cubicBezTo>
                  <a:cubicBezTo>
                    <a:pt x="487051" y="-16203"/>
                    <a:pt x="518474" y="-15417"/>
                    <a:pt x="546754" y="47428"/>
                  </a:cubicBezTo>
                  <a:cubicBezTo>
                    <a:pt x="575034" y="110273"/>
                    <a:pt x="567964" y="354585"/>
                    <a:pt x="617455" y="424500"/>
                  </a:cubicBezTo>
                  <a:cubicBezTo>
                    <a:pt x="666946" y="494415"/>
                    <a:pt x="804421" y="458279"/>
                    <a:pt x="843699" y="466920"/>
                  </a:cubicBezTo>
                  <a:cubicBezTo>
                    <a:pt x="882978" y="475561"/>
                    <a:pt x="868052" y="475954"/>
                    <a:pt x="853126" y="476347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6C82195-F9E9-4585-9061-16EB037AF248}"/>
                </a:ext>
              </a:extLst>
            </p:cNvPr>
            <p:cNvSpPr txBox="1"/>
            <p:nvPr/>
          </p:nvSpPr>
          <p:spPr>
            <a:xfrm>
              <a:off x="6634005" y="1214877"/>
              <a:ext cx="447836" cy="6377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f</a:t>
              </a: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1506098-FF85-4FB4-9AF1-6399B8087A22}"/>
                </a:ext>
              </a:extLst>
            </p:cNvPr>
            <p:cNvSpPr/>
            <p:nvPr/>
          </p:nvSpPr>
          <p:spPr>
            <a:xfrm>
              <a:off x="2081086" y="1599700"/>
              <a:ext cx="633047" cy="307372"/>
            </a:xfrm>
            <a:custGeom>
              <a:avLst/>
              <a:gdLst>
                <a:gd name="connsiteX0" fmla="*/ 0 w 633047"/>
                <a:gd name="connsiteY0" fmla="*/ 369896 h 822379"/>
                <a:gd name="connsiteX1" fmla="*/ 171939 w 633047"/>
                <a:gd name="connsiteY1" fmla="*/ 346450 h 822379"/>
                <a:gd name="connsiteX2" fmla="*/ 250093 w 633047"/>
                <a:gd name="connsiteY2" fmla="*/ 65096 h 822379"/>
                <a:gd name="connsiteX3" fmla="*/ 312616 w 633047"/>
                <a:gd name="connsiteY3" fmla="*/ 57281 h 822379"/>
                <a:gd name="connsiteX4" fmla="*/ 375139 w 633047"/>
                <a:gd name="connsiteY4" fmla="*/ 705958 h 822379"/>
                <a:gd name="connsiteX5" fmla="*/ 453293 w 633047"/>
                <a:gd name="connsiteY5" fmla="*/ 791927 h 822379"/>
                <a:gd name="connsiteX6" fmla="*/ 523631 w 633047"/>
                <a:gd name="connsiteY6" fmla="*/ 362081 h 822379"/>
                <a:gd name="connsiteX7" fmla="*/ 633047 w 633047"/>
                <a:gd name="connsiteY7" fmla="*/ 346450 h 822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3047" h="822379">
                  <a:moveTo>
                    <a:pt x="0" y="369896"/>
                  </a:moveTo>
                  <a:cubicBezTo>
                    <a:pt x="65128" y="383573"/>
                    <a:pt x="130257" y="397250"/>
                    <a:pt x="171939" y="346450"/>
                  </a:cubicBezTo>
                  <a:cubicBezTo>
                    <a:pt x="213621" y="295650"/>
                    <a:pt x="226647" y="113291"/>
                    <a:pt x="250093" y="65096"/>
                  </a:cubicBezTo>
                  <a:cubicBezTo>
                    <a:pt x="273539" y="16901"/>
                    <a:pt x="291775" y="-49529"/>
                    <a:pt x="312616" y="57281"/>
                  </a:cubicBezTo>
                  <a:cubicBezTo>
                    <a:pt x="333457" y="164091"/>
                    <a:pt x="351693" y="583517"/>
                    <a:pt x="375139" y="705958"/>
                  </a:cubicBezTo>
                  <a:cubicBezTo>
                    <a:pt x="398585" y="828399"/>
                    <a:pt x="428544" y="849240"/>
                    <a:pt x="453293" y="791927"/>
                  </a:cubicBezTo>
                  <a:cubicBezTo>
                    <a:pt x="478042" y="734614"/>
                    <a:pt x="493672" y="436327"/>
                    <a:pt x="523631" y="362081"/>
                  </a:cubicBezTo>
                  <a:cubicBezTo>
                    <a:pt x="553590" y="287835"/>
                    <a:pt x="593318" y="317142"/>
                    <a:pt x="633047" y="34645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0551864-AEE8-48BF-A254-E400CDABFA5C}"/>
                </a:ext>
              </a:extLst>
            </p:cNvPr>
            <p:cNvCxnSpPr>
              <a:cxnSpLocks/>
            </p:cNvCxnSpPr>
            <p:nvPr/>
          </p:nvCxnSpPr>
          <p:spPr>
            <a:xfrm>
              <a:off x="2408396" y="1192353"/>
              <a:ext cx="0" cy="814693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AF00EE7-50C4-46F4-BD8C-32FB65C8CC92}"/>
                </a:ext>
              </a:extLst>
            </p:cNvPr>
            <p:cNvCxnSpPr>
              <a:cxnSpLocks/>
            </p:cNvCxnSpPr>
            <p:nvPr/>
          </p:nvCxnSpPr>
          <p:spPr>
            <a:xfrm>
              <a:off x="3355765" y="1168907"/>
              <a:ext cx="0" cy="814693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934B8A7-47E4-43BA-9711-84BDF2BA0DCF}"/>
                </a:ext>
              </a:extLst>
            </p:cNvPr>
            <p:cNvSpPr/>
            <p:nvPr/>
          </p:nvSpPr>
          <p:spPr>
            <a:xfrm>
              <a:off x="3041443" y="1272388"/>
              <a:ext cx="568750" cy="509341"/>
            </a:xfrm>
            <a:custGeom>
              <a:avLst/>
              <a:gdLst>
                <a:gd name="connsiteX0" fmla="*/ 0 w 868790"/>
                <a:gd name="connsiteY0" fmla="*/ 509341 h 509341"/>
                <a:gd name="connsiteX1" fmla="*/ 311084 w 868790"/>
                <a:gd name="connsiteY1" fmla="*/ 429213 h 509341"/>
                <a:gd name="connsiteX2" fmla="*/ 447773 w 868790"/>
                <a:gd name="connsiteY2" fmla="*/ 47428 h 509341"/>
                <a:gd name="connsiteX3" fmla="*/ 546754 w 868790"/>
                <a:gd name="connsiteY3" fmla="*/ 47428 h 509341"/>
                <a:gd name="connsiteX4" fmla="*/ 617455 w 868790"/>
                <a:gd name="connsiteY4" fmla="*/ 424500 h 509341"/>
                <a:gd name="connsiteX5" fmla="*/ 843699 w 868790"/>
                <a:gd name="connsiteY5" fmla="*/ 466920 h 509341"/>
                <a:gd name="connsiteX6" fmla="*/ 853126 w 868790"/>
                <a:gd name="connsiteY6" fmla="*/ 476347 h 509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8790" h="509341">
                  <a:moveTo>
                    <a:pt x="0" y="509341"/>
                  </a:moveTo>
                  <a:cubicBezTo>
                    <a:pt x="118227" y="507769"/>
                    <a:pt x="236455" y="506198"/>
                    <a:pt x="311084" y="429213"/>
                  </a:cubicBezTo>
                  <a:cubicBezTo>
                    <a:pt x="385713" y="352227"/>
                    <a:pt x="408495" y="111059"/>
                    <a:pt x="447773" y="47428"/>
                  </a:cubicBezTo>
                  <a:cubicBezTo>
                    <a:pt x="487051" y="-16203"/>
                    <a:pt x="518474" y="-15417"/>
                    <a:pt x="546754" y="47428"/>
                  </a:cubicBezTo>
                  <a:cubicBezTo>
                    <a:pt x="575034" y="110273"/>
                    <a:pt x="567964" y="354585"/>
                    <a:pt x="617455" y="424500"/>
                  </a:cubicBezTo>
                  <a:cubicBezTo>
                    <a:pt x="666946" y="494415"/>
                    <a:pt x="804421" y="458279"/>
                    <a:pt x="843699" y="466920"/>
                  </a:cubicBezTo>
                  <a:cubicBezTo>
                    <a:pt x="882978" y="475561"/>
                    <a:pt x="868052" y="475954"/>
                    <a:pt x="853126" y="476347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64928D9-8667-498D-BB9D-7E2E7BE84D88}"/>
                </a:ext>
              </a:extLst>
            </p:cNvPr>
            <p:cNvSpPr/>
            <p:nvPr/>
          </p:nvSpPr>
          <p:spPr>
            <a:xfrm>
              <a:off x="5541828" y="1422789"/>
              <a:ext cx="687754" cy="358459"/>
            </a:xfrm>
            <a:custGeom>
              <a:avLst/>
              <a:gdLst>
                <a:gd name="connsiteX0" fmla="*/ 0 w 797169"/>
                <a:gd name="connsiteY0" fmla="*/ 366276 h 386570"/>
                <a:gd name="connsiteX1" fmla="*/ 148492 w 797169"/>
                <a:gd name="connsiteY1" fmla="*/ 311568 h 386570"/>
                <a:gd name="connsiteX2" fmla="*/ 187569 w 797169"/>
                <a:gd name="connsiteY2" fmla="*/ 38030 h 386570"/>
                <a:gd name="connsiteX3" fmla="*/ 273538 w 797169"/>
                <a:gd name="connsiteY3" fmla="*/ 14584 h 386570"/>
                <a:gd name="connsiteX4" fmla="*/ 633046 w 797169"/>
                <a:gd name="connsiteY4" fmla="*/ 6768 h 386570"/>
                <a:gd name="connsiteX5" fmla="*/ 687754 w 797169"/>
                <a:gd name="connsiteY5" fmla="*/ 116184 h 386570"/>
                <a:gd name="connsiteX6" fmla="*/ 687754 w 797169"/>
                <a:gd name="connsiteY6" fmla="*/ 350645 h 386570"/>
                <a:gd name="connsiteX7" fmla="*/ 797169 w 797169"/>
                <a:gd name="connsiteY7" fmla="*/ 381907 h 386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97169" h="386570">
                  <a:moveTo>
                    <a:pt x="0" y="366276"/>
                  </a:moveTo>
                  <a:cubicBezTo>
                    <a:pt x="58615" y="366276"/>
                    <a:pt x="117231" y="366276"/>
                    <a:pt x="148492" y="311568"/>
                  </a:cubicBezTo>
                  <a:cubicBezTo>
                    <a:pt x="179753" y="256860"/>
                    <a:pt x="166728" y="87527"/>
                    <a:pt x="187569" y="38030"/>
                  </a:cubicBezTo>
                  <a:cubicBezTo>
                    <a:pt x="208410" y="-11467"/>
                    <a:pt x="199292" y="19794"/>
                    <a:pt x="273538" y="14584"/>
                  </a:cubicBezTo>
                  <a:cubicBezTo>
                    <a:pt x="347784" y="9374"/>
                    <a:pt x="564010" y="-10165"/>
                    <a:pt x="633046" y="6768"/>
                  </a:cubicBezTo>
                  <a:cubicBezTo>
                    <a:pt x="702082" y="23701"/>
                    <a:pt x="678636" y="58871"/>
                    <a:pt x="687754" y="116184"/>
                  </a:cubicBezTo>
                  <a:cubicBezTo>
                    <a:pt x="696872" y="173497"/>
                    <a:pt x="669518" y="306358"/>
                    <a:pt x="687754" y="350645"/>
                  </a:cubicBezTo>
                  <a:cubicBezTo>
                    <a:pt x="705990" y="394932"/>
                    <a:pt x="751579" y="388419"/>
                    <a:pt x="797169" y="381907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9FD673-254C-4C81-8D35-E32D969EAA8C}"/>
                </a:ext>
              </a:extLst>
            </p:cNvPr>
            <p:cNvCxnSpPr>
              <a:cxnSpLocks/>
            </p:cNvCxnSpPr>
            <p:nvPr/>
          </p:nvCxnSpPr>
          <p:spPr>
            <a:xfrm>
              <a:off x="5885705" y="1164365"/>
              <a:ext cx="0" cy="814693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00F7907-2A9A-4007-BC85-50DF45A04FB9}"/>
                </a:ext>
              </a:extLst>
            </p:cNvPr>
            <p:cNvSpPr txBox="1"/>
            <p:nvPr/>
          </p:nvSpPr>
          <p:spPr>
            <a:xfrm>
              <a:off x="4110858" y="1214877"/>
              <a:ext cx="906521" cy="5798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/>
                <a:t>.  .  .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14990A0-C2E2-4D93-BB80-40E613900835}"/>
                </a:ext>
              </a:extLst>
            </p:cNvPr>
            <p:cNvSpPr txBox="1"/>
            <p:nvPr/>
          </p:nvSpPr>
          <p:spPr>
            <a:xfrm>
              <a:off x="1403464" y="1899318"/>
              <a:ext cx="511269" cy="579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f</a:t>
              </a:r>
              <a:r>
                <a:rPr lang="en-US" sz="900" baseline="-25000" dirty="0"/>
                <a:t>1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6204698-4850-479E-83E2-B99BF519F874}"/>
                </a:ext>
              </a:extLst>
            </p:cNvPr>
            <p:cNvSpPr txBox="1"/>
            <p:nvPr/>
          </p:nvSpPr>
          <p:spPr>
            <a:xfrm>
              <a:off x="2255779" y="1919001"/>
              <a:ext cx="511269" cy="579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f</a:t>
              </a:r>
              <a:r>
                <a:rPr lang="en-US" sz="900" baseline="-25000" dirty="0"/>
                <a:t>2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678E966-A59B-4685-B0D9-F8DBD50B2A59}"/>
                </a:ext>
              </a:extLst>
            </p:cNvPr>
            <p:cNvSpPr txBox="1"/>
            <p:nvPr/>
          </p:nvSpPr>
          <p:spPr>
            <a:xfrm>
              <a:off x="3234457" y="1893395"/>
              <a:ext cx="511269" cy="579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f</a:t>
              </a:r>
              <a:r>
                <a:rPr lang="en-US" sz="900" baseline="-25000" dirty="0"/>
                <a:t>3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8798A65-1F9A-4539-966B-45737AF4BA3B}"/>
                </a:ext>
              </a:extLst>
            </p:cNvPr>
            <p:cNvSpPr txBox="1"/>
            <p:nvPr/>
          </p:nvSpPr>
          <p:spPr>
            <a:xfrm>
              <a:off x="5730815" y="1856843"/>
              <a:ext cx="533473" cy="579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/>
                <a:t>f</a:t>
              </a:r>
              <a:r>
                <a:rPr lang="en-US" sz="900" baseline="-25000" dirty="0" err="1"/>
                <a:t>N</a:t>
              </a:r>
              <a:endParaRPr lang="en-US" sz="900" baseline="-25000" dirty="0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40F6991-ABD3-4779-B7B4-F2A84DBC52E4}"/>
                </a:ext>
              </a:extLst>
            </p:cNvPr>
            <p:cNvCxnSpPr>
              <a:cxnSpLocks/>
            </p:cNvCxnSpPr>
            <p:nvPr/>
          </p:nvCxnSpPr>
          <p:spPr>
            <a:xfrm>
              <a:off x="2418519" y="2283180"/>
              <a:ext cx="0" cy="532615"/>
            </a:xfrm>
            <a:prstGeom prst="line">
              <a:avLst/>
            </a:prstGeom>
            <a:ln>
              <a:solidFill>
                <a:srgbClr val="00B050"/>
              </a:solidFill>
              <a:prstDash val="dash"/>
              <a:headEnd type="arrow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C9E0708-A507-4CFA-AAB3-523DDB96C30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54326" y="2815795"/>
              <a:ext cx="1814352" cy="0"/>
            </a:xfrm>
            <a:prstGeom prst="line">
              <a:avLst/>
            </a:prstGeom>
            <a:ln>
              <a:solidFill>
                <a:srgbClr val="00B05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70EBF460-26EF-4C9C-AC60-A25BA894EFAC}"/>
                </a:ext>
              </a:extLst>
            </p:cNvPr>
            <p:cNvCxnSpPr/>
            <p:nvPr/>
          </p:nvCxnSpPr>
          <p:spPr>
            <a:xfrm flipV="1">
              <a:off x="1549610" y="2283180"/>
              <a:ext cx="0" cy="532615"/>
            </a:xfrm>
            <a:prstGeom prst="straightConnector1">
              <a:avLst/>
            </a:prstGeom>
            <a:ln>
              <a:solidFill>
                <a:srgbClr val="00B050"/>
              </a:solidFill>
              <a:prstDash val="dash"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389F480-731B-4B5A-89BA-9E3A95706CDF}"/>
                </a:ext>
              </a:extLst>
            </p:cNvPr>
            <p:cNvSpPr txBox="1"/>
            <p:nvPr/>
          </p:nvSpPr>
          <p:spPr>
            <a:xfrm>
              <a:off x="1180027" y="2817612"/>
              <a:ext cx="1266122" cy="5218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50" dirty="0"/>
                <a:t>∆f=200MHz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1A21E27-904E-4502-9F75-F2624B099567}"/>
                </a:ext>
              </a:extLst>
            </p:cNvPr>
            <p:cNvCxnSpPr>
              <a:cxnSpLocks/>
            </p:cNvCxnSpPr>
            <p:nvPr/>
          </p:nvCxnSpPr>
          <p:spPr>
            <a:xfrm>
              <a:off x="3368678" y="2287688"/>
              <a:ext cx="0" cy="532615"/>
            </a:xfrm>
            <a:prstGeom prst="line">
              <a:avLst/>
            </a:prstGeom>
            <a:ln>
              <a:solidFill>
                <a:srgbClr val="00B050"/>
              </a:solidFill>
              <a:prstDash val="dash"/>
              <a:headEnd type="arrow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72C3048-8DD7-4E51-A7BD-A404B7703F0B}"/>
                </a:ext>
              </a:extLst>
            </p:cNvPr>
            <p:cNvSpPr txBox="1"/>
            <p:nvPr/>
          </p:nvSpPr>
          <p:spPr>
            <a:xfrm>
              <a:off x="2370938" y="2837528"/>
              <a:ext cx="1266122" cy="5218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50" dirty="0"/>
                <a:t>∆f=200MHz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9C2EF76F-8BD9-4F67-B7B0-13784E3C3FDC}"/>
              </a:ext>
            </a:extLst>
          </p:cNvPr>
          <p:cNvSpPr txBox="1"/>
          <p:nvPr/>
        </p:nvSpPr>
        <p:spPr>
          <a:xfrm>
            <a:off x="8998199" y="3555530"/>
            <a:ext cx="3052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Frequency and time multiplexing available on every DAC (and ADC)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49E56A-CB9B-4961-B36B-87FD48D55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58" y="928552"/>
            <a:ext cx="8818377" cy="4621469"/>
          </a:xfrm>
          <a:prstGeom prst="rect">
            <a:avLst/>
          </a:prstGeom>
        </p:spPr>
      </p:pic>
      <p:pic>
        <p:nvPicPr>
          <p:cNvPr id="34" name="Picture 33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CD51BB91-610D-4037-A15E-DB6EE9789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173" y="6330690"/>
            <a:ext cx="2269290" cy="46838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20C3EDC-3152-4BC9-B051-789B02A9C4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1563" y="5286354"/>
            <a:ext cx="1886054" cy="752966"/>
          </a:xfrm>
          <a:prstGeom prst="rect">
            <a:avLst/>
          </a:prstGeom>
        </p:spPr>
      </p:pic>
      <p:sp>
        <p:nvSpPr>
          <p:cNvPr id="37" name="Left Brace 36">
            <a:extLst>
              <a:ext uri="{FF2B5EF4-FFF2-40B4-BE49-F238E27FC236}">
                <a16:creationId xmlns:a16="http://schemas.microsoft.com/office/drawing/2014/main" id="{1B793599-1B03-4A5E-8323-2363FFC0FD4C}"/>
              </a:ext>
            </a:extLst>
          </p:cNvPr>
          <p:cNvSpPr/>
          <p:nvPr/>
        </p:nvSpPr>
        <p:spPr>
          <a:xfrm>
            <a:off x="8764477" y="3429000"/>
            <a:ext cx="256118" cy="2771502"/>
          </a:xfrm>
          <a:prstGeom prst="leftBrace">
            <a:avLst>
              <a:gd name="adj1" fmla="val 8333"/>
              <a:gd name="adj2" fmla="val 46805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BBC84A-A21D-4A12-9122-0C9E67FA2982}"/>
              </a:ext>
            </a:extLst>
          </p:cNvPr>
          <p:cNvSpPr txBox="1"/>
          <p:nvPr/>
        </p:nvSpPr>
        <p:spPr>
          <a:xfrm>
            <a:off x="9225427" y="1245107"/>
            <a:ext cx="2756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Highly configurable to accommodate qubit types and number of channels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0A303E9-9C98-49A8-9901-CE537C245E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1062" y="6293449"/>
            <a:ext cx="1381715" cy="51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711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4819BD41-6265-654B-AA26-2DD3463A6E36}"/>
              </a:ext>
            </a:extLst>
          </p:cNvPr>
          <p:cNvSpPr txBox="1"/>
          <p:nvPr/>
        </p:nvSpPr>
        <p:spPr>
          <a:xfrm>
            <a:off x="189830" y="840956"/>
            <a:ext cx="627073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ct val="0"/>
              </a:spcAft>
            </a:pPr>
            <a:r>
              <a:rPr lang="en-US" b="1" dirty="0">
                <a:solidFill>
                  <a:srgbClr val="106636"/>
                </a:solidFill>
                <a:latin typeface="Arial" pitchFamily="34" charset="0"/>
                <a:cs typeface="Arial" pitchFamily="34" charset="0"/>
              </a:rPr>
              <a:t>Single qubit measurement </a:t>
            </a:r>
          </a:p>
          <a:p>
            <a:pPr marL="238125" lvl="1" fontAlgn="base">
              <a:spcAft>
                <a:spcPct val="0"/>
              </a:spcAft>
            </a:pPr>
            <a:r>
              <a:rPr lang="en-US" sz="1600" b="1" dirty="0">
                <a:solidFill>
                  <a:prstClr val="black"/>
                </a:solidFill>
                <a:cs typeface="Arial" pitchFamily="34" charset="0"/>
              </a:rPr>
              <a:t>State of the art single shot fidelity F=94.7% (without parametric amplification)</a:t>
            </a:r>
          </a:p>
          <a:p>
            <a:pPr marL="238125" lvl="1" fontAlgn="base">
              <a:spcAft>
                <a:spcPct val="0"/>
              </a:spcAft>
            </a:pPr>
            <a:r>
              <a:rPr lang="en-US" sz="1600" b="1" dirty="0">
                <a:solidFill>
                  <a:prstClr val="black"/>
                </a:solidFill>
                <a:cs typeface="Arial" pitchFamily="34" charset="0"/>
              </a:rPr>
              <a:t>Randomized benchmarking fidelity of </a:t>
            </a:r>
            <a:r>
              <a:rPr lang="en-US" sz="1600" b="1" dirty="0" err="1">
                <a:solidFill>
                  <a:prstClr val="black"/>
                </a:solidFill>
                <a:cs typeface="Arial" pitchFamily="34" charset="0"/>
              </a:rPr>
              <a:t>F</a:t>
            </a:r>
            <a:r>
              <a:rPr lang="en-US" sz="1600" b="1" baseline="-25000" dirty="0" err="1">
                <a:solidFill>
                  <a:prstClr val="black"/>
                </a:solidFill>
                <a:cs typeface="Arial" pitchFamily="34" charset="0"/>
              </a:rPr>
              <a:t>avg</a:t>
            </a:r>
            <a:r>
              <a:rPr lang="en-US" sz="1600" b="1" dirty="0">
                <a:solidFill>
                  <a:prstClr val="black"/>
                </a:solidFill>
                <a:cs typeface="Arial" pitchFamily="34" charset="0"/>
              </a:rPr>
              <a:t>=99.93</a:t>
            </a:r>
            <a:r>
              <a:rPr lang="en-US" sz="1600" b="1" dirty="0">
                <a:effectLst/>
              </a:rPr>
              <a:t>±0.01</a:t>
            </a:r>
            <a:r>
              <a:rPr lang="en-US" sz="1600" b="1" dirty="0">
                <a:solidFill>
                  <a:prstClr val="black"/>
                </a:solidFill>
                <a:cs typeface="Arial" pitchFamily="34" charset="0"/>
              </a:rPr>
              <a:t>%, close to </a:t>
            </a:r>
            <a:r>
              <a:rPr lang="en-US" sz="1600" b="1" dirty="0">
                <a:effectLst/>
              </a:rPr>
              <a:t>the estimated coherence-limited gate fidelity of </a:t>
            </a:r>
            <a:r>
              <a:rPr lang="en-US" sz="1600" b="1" dirty="0" err="1">
                <a:effectLst/>
              </a:rPr>
              <a:t>F</a:t>
            </a:r>
            <a:r>
              <a:rPr lang="en-US" sz="1600" b="1" baseline="-25000" dirty="0" err="1">
                <a:effectLst/>
              </a:rPr>
              <a:t>lim</a:t>
            </a:r>
            <a:r>
              <a:rPr lang="en-US" sz="1600" b="1" dirty="0">
                <a:effectLst/>
              </a:rPr>
              <a:t>=99.96%.</a:t>
            </a:r>
            <a:r>
              <a:rPr lang="en-US" sz="1600" b="1" dirty="0">
                <a:solidFill>
                  <a:prstClr val="black"/>
                </a:solidFill>
                <a:cs typeface="Arial" pitchFamily="34" charset="0"/>
              </a:rPr>
              <a:t> </a:t>
            </a:r>
            <a:endParaRPr lang="en-US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0061" y="1"/>
            <a:ext cx="11744698" cy="728133"/>
          </a:xfrm>
        </p:spPr>
        <p:txBody>
          <a:bodyPr/>
          <a:lstStyle/>
          <a:p>
            <a:r>
              <a:rPr lang="en-US" sz="2000" dirty="0"/>
              <a:t>QICK: single qubit measurement at David Schuster’s lab, U.C </a:t>
            </a:r>
            <a:r>
              <a:rPr lang="en-US" sz="1600" dirty="0"/>
              <a:t>(prepared by Ankur Agrawal).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2894C9-CF0C-4960-A5C6-245195083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75" y="2240792"/>
            <a:ext cx="7826719" cy="281394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F6BB09A-DFCE-6945-BA5E-408A0886EC96}"/>
              </a:ext>
            </a:extLst>
          </p:cNvPr>
          <p:cNvSpPr txBox="1"/>
          <p:nvPr/>
        </p:nvSpPr>
        <p:spPr>
          <a:xfrm>
            <a:off x="189831" y="5240918"/>
            <a:ext cx="62707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effectLst/>
              </a:rPr>
              <a:t>QICK performance measurements using a </a:t>
            </a:r>
            <a:r>
              <a:rPr lang="en-US" sz="1000" dirty="0" err="1">
                <a:effectLst/>
              </a:rPr>
              <a:t>transmon</a:t>
            </a:r>
            <a:r>
              <a:rPr lang="en-US" sz="1000" dirty="0">
                <a:effectLst/>
              </a:rPr>
              <a:t> qubit </a:t>
            </a:r>
            <a:r>
              <a:rPr lang="en-US" sz="1000" dirty="0" err="1">
                <a:effectLst/>
              </a:rPr>
              <a:t>dispersively</a:t>
            </a:r>
            <a:r>
              <a:rPr lang="en-US" sz="1000" dirty="0">
                <a:effectLst/>
              </a:rPr>
              <a:t> coupled to a readout cavity. </a:t>
            </a:r>
          </a:p>
          <a:p>
            <a:r>
              <a:rPr lang="en-US" sz="1000" dirty="0">
                <a:effectLst/>
              </a:rPr>
              <a:t>(a) and(b) Qubit spectroscopy measurements.(c) Qubit Rabi oscillations. (d) T1 and T2measurements (of 119μs and 148μs, respectively). (e) Single shot  measurements of a qubit prepared in ground and excited states showing 94.7% fidelity.(f) Randomized benchmarking protocol.</a:t>
            </a:r>
            <a:r>
              <a:rPr lang="en-US" sz="1000" dirty="0"/>
              <a:t> A</a:t>
            </a:r>
            <a:r>
              <a:rPr lang="en-US" sz="1000" dirty="0">
                <a:effectLst/>
              </a:rPr>
              <a:t>verage gate fidelity is </a:t>
            </a:r>
            <a:r>
              <a:rPr lang="en-US" sz="1000" dirty="0" err="1">
                <a:effectLst/>
              </a:rPr>
              <a:t>Favg</a:t>
            </a:r>
            <a:r>
              <a:rPr lang="en-US" sz="1000" dirty="0">
                <a:effectLst/>
              </a:rPr>
              <a:t>=99.93%±0.01% which approaches the estimated coherence-limited gate fidelity of </a:t>
            </a:r>
            <a:r>
              <a:rPr lang="en-US" sz="1000" dirty="0" err="1">
                <a:effectLst/>
              </a:rPr>
              <a:t>Flim</a:t>
            </a:r>
            <a:r>
              <a:rPr lang="en-US" sz="1000" dirty="0">
                <a:effectLst/>
              </a:rPr>
              <a:t>=99.96%.</a:t>
            </a:r>
            <a:endParaRPr lang="en-US" sz="1000" dirty="0"/>
          </a:p>
        </p:txBody>
      </p:sp>
      <p:pic>
        <p:nvPicPr>
          <p:cNvPr id="21" name="Picture 20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8449FDC0-B138-4E58-9F50-D09473887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1173" y="6330690"/>
            <a:ext cx="2269290" cy="4683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E0ADCE-C703-4455-B5C8-5BE39BD314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1062" y="6293449"/>
            <a:ext cx="1381715" cy="51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860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/>
          <p:nvPr/>
        </p:nvSpPr>
        <p:spPr>
          <a:xfrm>
            <a:off x="4406967" y="844498"/>
            <a:ext cx="2778000" cy="666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" sz="1867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Tunable transmon lattice</a:t>
            </a:r>
            <a:endParaRPr sz="1867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Clr>
                <a:srgbClr val="000000"/>
              </a:buClr>
              <a:buSzPts val="1400"/>
            </a:pPr>
            <a:r>
              <a:rPr lang="en" sz="1867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 quantum simulation</a:t>
            </a:r>
            <a:endParaRPr sz="1467" dirty="0"/>
          </a:p>
        </p:txBody>
      </p:sp>
      <p:pic>
        <p:nvPicPr>
          <p:cNvPr id="89" name="Google Shape;89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05351" y="1755775"/>
            <a:ext cx="2060575" cy="1614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8"/>
          <p:cNvPicPr preferRelativeResize="0"/>
          <p:nvPr/>
        </p:nvPicPr>
        <p:blipFill rotWithShape="1">
          <a:blip r:embed="rId4">
            <a:alphaModFix/>
          </a:blip>
          <a:srcRect r="7561"/>
          <a:stretch/>
        </p:blipFill>
        <p:spPr>
          <a:xfrm>
            <a:off x="327026" y="1755775"/>
            <a:ext cx="1804988" cy="1614488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8"/>
          <p:cNvSpPr txBox="1"/>
          <p:nvPr/>
        </p:nvSpPr>
        <p:spPr>
          <a:xfrm>
            <a:off x="2490804" y="700822"/>
            <a:ext cx="1679600" cy="954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" sz="1867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High-Q tantalum</a:t>
            </a:r>
            <a:endParaRPr sz="1867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Clr>
                <a:srgbClr val="000000"/>
              </a:buClr>
              <a:buSzPts val="1400"/>
            </a:pPr>
            <a:r>
              <a:rPr lang="en" sz="1867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resonators</a:t>
            </a:r>
            <a:endParaRPr sz="1467"/>
          </a:p>
        </p:txBody>
      </p:sp>
      <p:pic>
        <p:nvPicPr>
          <p:cNvPr id="92" name="Google Shape;92;p18"/>
          <p:cNvPicPr preferRelativeResize="0"/>
          <p:nvPr/>
        </p:nvPicPr>
        <p:blipFill rotWithShape="1">
          <a:blip r:embed="rId5">
            <a:alphaModFix/>
          </a:blip>
          <a:srcRect l="690" t="661" r="690" b="670"/>
          <a:stretch/>
        </p:blipFill>
        <p:spPr>
          <a:xfrm>
            <a:off x="2660651" y="1755775"/>
            <a:ext cx="1530352" cy="1614488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8"/>
          <p:cNvSpPr txBox="1"/>
          <p:nvPr/>
        </p:nvSpPr>
        <p:spPr>
          <a:xfrm>
            <a:off x="415925" y="844482"/>
            <a:ext cx="1487600" cy="666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" sz="1867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2D tantalum </a:t>
            </a:r>
            <a:endParaRPr sz="1867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Clr>
                <a:srgbClr val="000000"/>
              </a:buClr>
              <a:buSzPts val="1400"/>
            </a:pPr>
            <a:r>
              <a:rPr lang="en" sz="1867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Kerr-Cat qubit</a:t>
            </a:r>
            <a:endParaRPr sz="1467"/>
          </a:p>
        </p:txBody>
      </p:sp>
      <p:sp>
        <p:nvSpPr>
          <p:cNvPr id="94" name="Google Shape;94;p18"/>
          <p:cNvSpPr txBox="1"/>
          <p:nvPr/>
        </p:nvSpPr>
        <p:spPr>
          <a:xfrm>
            <a:off x="7641801" y="844498"/>
            <a:ext cx="1280000" cy="666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" sz="1867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Fluxonium </a:t>
            </a:r>
            <a:endParaRPr sz="1867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Clr>
                <a:srgbClr val="000000"/>
              </a:buClr>
              <a:buSzPts val="1400"/>
            </a:pPr>
            <a:r>
              <a:rPr lang="en" sz="1867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molecule</a:t>
            </a:r>
            <a:endParaRPr sz="1467"/>
          </a:p>
        </p:txBody>
      </p:sp>
      <p:sp>
        <p:nvSpPr>
          <p:cNvPr id="95" name="Google Shape;95;p18"/>
          <p:cNvSpPr txBox="1"/>
          <p:nvPr/>
        </p:nvSpPr>
        <p:spPr>
          <a:xfrm>
            <a:off x="10033100" y="844500"/>
            <a:ext cx="1852400" cy="666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" sz="1867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Active control of</a:t>
            </a:r>
            <a:endParaRPr sz="1867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Clr>
                <a:srgbClr val="000000"/>
              </a:buClr>
              <a:buSzPts val="1400"/>
            </a:pPr>
            <a:r>
              <a:rPr lang="en" sz="1867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fluxonium</a:t>
            </a:r>
            <a:endParaRPr sz="1467"/>
          </a:p>
        </p:txBody>
      </p:sp>
      <p:sp>
        <p:nvSpPr>
          <p:cNvPr id="96" name="Google Shape;96;p18"/>
          <p:cNvSpPr txBox="1"/>
          <p:nvPr/>
        </p:nvSpPr>
        <p:spPr>
          <a:xfrm>
            <a:off x="2465387" y="5713500"/>
            <a:ext cx="1743200" cy="543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algn="ctr">
              <a:buClr>
                <a:srgbClr val="000000"/>
              </a:buClr>
              <a:buSzPts val="1100"/>
            </a:pPr>
            <a:r>
              <a:rPr lang="en" sz="14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MUX’d readout</a:t>
            </a:r>
            <a:endParaRPr sz="14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Clr>
                <a:srgbClr val="000000"/>
              </a:buClr>
              <a:buSzPts val="1100"/>
            </a:pPr>
            <a:r>
              <a:rPr lang="en" sz="14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Fitted Qs &gt; 15 million</a:t>
            </a:r>
            <a:endParaRPr sz="1467"/>
          </a:p>
        </p:txBody>
      </p:sp>
      <p:sp>
        <p:nvSpPr>
          <p:cNvPr id="97" name="Google Shape;97;p18"/>
          <p:cNvSpPr txBox="1"/>
          <p:nvPr/>
        </p:nvSpPr>
        <p:spPr>
          <a:xfrm>
            <a:off x="10279063" y="5599116"/>
            <a:ext cx="1381200" cy="769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algn="ctr">
              <a:buClr>
                <a:srgbClr val="000000"/>
              </a:buClr>
              <a:buSzPts val="1100"/>
            </a:pPr>
            <a:r>
              <a:rPr lang="en" sz="14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Optimal readout</a:t>
            </a:r>
            <a:endParaRPr sz="14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Clr>
                <a:srgbClr val="000000"/>
              </a:buClr>
              <a:buSzPts val="1100"/>
            </a:pPr>
            <a:r>
              <a:rPr lang="en" sz="14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Post-selection</a:t>
            </a:r>
            <a:endParaRPr sz="14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Clr>
                <a:srgbClr val="000000"/>
              </a:buClr>
              <a:buSzPts val="1100"/>
            </a:pPr>
            <a:r>
              <a:rPr lang="en" sz="14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Active reset</a:t>
            </a:r>
            <a:endParaRPr sz="1467"/>
          </a:p>
        </p:txBody>
      </p:sp>
      <p:pic>
        <p:nvPicPr>
          <p:cNvPr id="98" name="Google Shape;98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109201" y="1755775"/>
            <a:ext cx="1700212" cy="1614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81863" y="1541461"/>
            <a:ext cx="2171699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 descr="Google Shape;102;p2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7651" y="131763"/>
            <a:ext cx="334964" cy="427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 descr="Graphic 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65176" y="131763"/>
            <a:ext cx="2754313" cy="427036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8"/>
          <p:cNvSpPr txBox="1"/>
          <p:nvPr/>
        </p:nvSpPr>
        <p:spPr>
          <a:xfrm>
            <a:off x="303212" y="5599116"/>
            <a:ext cx="1852400" cy="769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algn="ctr">
              <a:buClr>
                <a:srgbClr val="000000"/>
              </a:buClr>
              <a:buSzPts val="1100"/>
            </a:pPr>
            <a:r>
              <a:rPr lang="en" sz="14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Phase-coherent</a:t>
            </a:r>
            <a:endParaRPr sz="14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Clr>
                <a:srgbClr val="000000"/>
              </a:buClr>
              <a:buSzPts val="1100"/>
            </a:pPr>
            <a:r>
              <a:rPr lang="en" sz="14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squeezing drive for </a:t>
            </a:r>
            <a:endParaRPr sz="14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Clr>
                <a:srgbClr val="000000"/>
              </a:buClr>
              <a:buSzPts val="1100"/>
            </a:pPr>
            <a:r>
              <a:rPr lang="en" sz="14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noise-biased cat states</a:t>
            </a:r>
            <a:endParaRPr sz="1467"/>
          </a:p>
        </p:txBody>
      </p:sp>
      <p:sp>
        <p:nvSpPr>
          <p:cNvPr id="103" name="Google Shape;103;p18"/>
          <p:cNvSpPr txBox="1"/>
          <p:nvPr/>
        </p:nvSpPr>
        <p:spPr>
          <a:xfrm>
            <a:off x="4705351" y="5713500"/>
            <a:ext cx="2181200" cy="543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algn="ctr">
              <a:buClr>
                <a:srgbClr val="000000"/>
              </a:buClr>
              <a:buSzPts val="1100"/>
            </a:pPr>
            <a:r>
              <a:rPr lang="en" sz="14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Fast flux pulses to simulate</a:t>
            </a:r>
            <a:endParaRPr sz="14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Clr>
                <a:srgbClr val="000000"/>
              </a:buClr>
              <a:buSzPts val="1100"/>
            </a:pPr>
            <a:r>
              <a:rPr lang="en" sz="14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flat band state dynamics</a:t>
            </a:r>
            <a:endParaRPr sz="1467"/>
          </a:p>
        </p:txBody>
      </p:sp>
      <p:sp>
        <p:nvSpPr>
          <p:cNvPr id="104" name="Google Shape;104;p18"/>
          <p:cNvSpPr txBox="1"/>
          <p:nvPr/>
        </p:nvSpPr>
        <p:spPr>
          <a:xfrm>
            <a:off x="7173912" y="5705563"/>
            <a:ext cx="2389200" cy="543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algn="ctr">
              <a:buClr>
                <a:srgbClr val="000000"/>
              </a:buClr>
              <a:buSzPts val="1100"/>
            </a:pPr>
            <a:r>
              <a:rPr lang="en" sz="14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Sensitivity to qubit levels</a:t>
            </a:r>
            <a:endParaRPr sz="14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Clr>
                <a:srgbClr val="000000"/>
              </a:buClr>
              <a:buSzPts val="1100"/>
            </a:pPr>
            <a:r>
              <a:rPr lang="en" sz="14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that are protected from noise</a:t>
            </a:r>
            <a:endParaRPr sz="1467"/>
          </a:p>
        </p:txBody>
      </p:sp>
      <p:grpSp>
        <p:nvGrpSpPr>
          <p:cNvPr id="105" name="Google Shape;105;p18"/>
          <p:cNvGrpSpPr/>
          <p:nvPr/>
        </p:nvGrpSpPr>
        <p:grpSpPr>
          <a:xfrm>
            <a:off x="163514" y="3763961"/>
            <a:ext cx="1932029" cy="1547851"/>
            <a:chOff x="0" y="-1"/>
            <a:chExt cx="1931772" cy="1547232"/>
          </a:xfrm>
        </p:grpSpPr>
        <p:pic>
          <p:nvPicPr>
            <p:cNvPr id="106" name="Google Shape;106;p18"/>
            <p:cNvPicPr preferRelativeResize="0"/>
            <p:nvPr/>
          </p:nvPicPr>
          <p:blipFill rotWithShape="1">
            <a:blip r:embed="rId10">
              <a:alphaModFix/>
            </a:blip>
            <a:srcRect l="3358" t="29475" r="17427" b="4079"/>
            <a:stretch/>
          </p:blipFill>
          <p:spPr>
            <a:xfrm>
              <a:off x="166602" y="-1"/>
              <a:ext cx="1765170" cy="13724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7" name="Google Shape;107;p18"/>
            <p:cNvSpPr txBox="1"/>
            <p:nvPr/>
          </p:nvSpPr>
          <p:spPr>
            <a:xfrm>
              <a:off x="453964" y="1348331"/>
              <a:ext cx="1190400" cy="19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700"/>
              </a:pPr>
              <a:r>
                <a:rPr lang="en" sz="933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Spec frequency (MHz)</a:t>
              </a:r>
              <a:endParaRPr sz="1467"/>
            </a:p>
          </p:txBody>
        </p:sp>
        <p:sp>
          <p:nvSpPr>
            <p:cNvPr id="108" name="Google Shape;108;p18"/>
            <p:cNvSpPr txBox="1"/>
            <p:nvPr/>
          </p:nvSpPr>
          <p:spPr>
            <a:xfrm rot="-5400000">
              <a:off x="-517950" y="567745"/>
              <a:ext cx="1234800" cy="19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700"/>
              </a:pPr>
              <a:r>
                <a:rPr lang="en" sz="933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Squeezing power (a.u.)</a:t>
              </a:r>
              <a:endParaRPr sz="1467"/>
            </a:p>
          </p:txBody>
        </p:sp>
      </p:grpSp>
      <p:grpSp>
        <p:nvGrpSpPr>
          <p:cNvPr id="109" name="Google Shape;109;p18"/>
          <p:cNvGrpSpPr/>
          <p:nvPr/>
        </p:nvGrpSpPr>
        <p:grpSpPr>
          <a:xfrm>
            <a:off x="4565667" y="3652870"/>
            <a:ext cx="2222495" cy="1725397"/>
            <a:chOff x="16" y="-111094"/>
            <a:chExt cx="2221015" cy="1725398"/>
          </a:xfrm>
        </p:grpSpPr>
        <p:pic>
          <p:nvPicPr>
            <p:cNvPr id="110" name="Google Shape;110;p18"/>
            <p:cNvPicPr preferRelativeResize="0"/>
            <p:nvPr/>
          </p:nvPicPr>
          <p:blipFill rotWithShape="1">
            <a:blip r:embed="rId11">
              <a:alphaModFix/>
            </a:blip>
            <a:srcRect l="3972" t="56955" r="14634" b="2512"/>
            <a:stretch/>
          </p:blipFill>
          <p:spPr>
            <a:xfrm>
              <a:off x="171755" y="42384"/>
              <a:ext cx="2049275" cy="13609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1" name="Google Shape;111;p18"/>
            <p:cNvSpPr txBox="1"/>
            <p:nvPr/>
          </p:nvSpPr>
          <p:spPr>
            <a:xfrm rot="-5400000">
              <a:off x="-702584" y="591506"/>
              <a:ext cx="1616100" cy="21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800"/>
              </a:pPr>
              <a:r>
                <a:rPr lang="en" sz="933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Flux pulse strength (a.u.)</a:t>
              </a:r>
              <a:endParaRPr sz="933"/>
            </a:p>
          </p:txBody>
        </p:sp>
        <p:sp>
          <p:nvSpPr>
            <p:cNvPr id="112" name="Google Shape;112;p18"/>
            <p:cNvSpPr txBox="1"/>
            <p:nvPr/>
          </p:nvSpPr>
          <p:spPr>
            <a:xfrm>
              <a:off x="595553" y="1403404"/>
              <a:ext cx="1380300" cy="21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800"/>
              </a:pPr>
              <a:r>
                <a:rPr lang="en" sz="933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Spec frequency (GHz)</a:t>
              </a:r>
              <a:endParaRPr sz="933"/>
            </a:p>
          </p:txBody>
        </p:sp>
      </p:grpSp>
      <p:grpSp>
        <p:nvGrpSpPr>
          <p:cNvPr id="113" name="Google Shape;113;p18"/>
          <p:cNvGrpSpPr/>
          <p:nvPr/>
        </p:nvGrpSpPr>
        <p:grpSpPr>
          <a:xfrm>
            <a:off x="6886576" y="3787775"/>
            <a:ext cx="2577907" cy="1631948"/>
            <a:chOff x="0" y="0"/>
            <a:chExt cx="2577219" cy="1631295"/>
          </a:xfrm>
        </p:grpSpPr>
        <p:pic>
          <p:nvPicPr>
            <p:cNvPr id="114" name="Google Shape;114;p18"/>
            <p:cNvPicPr preferRelativeResize="0"/>
            <p:nvPr/>
          </p:nvPicPr>
          <p:blipFill rotWithShape="1">
            <a:blip r:embed="rId12">
              <a:alphaModFix/>
            </a:blip>
            <a:srcRect l="7329" t="10760" r="23590" b="5170"/>
            <a:stretch/>
          </p:blipFill>
          <p:spPr>
            <a:xfrm>
              <a:off x="192051" y="0"/>
              <a:ext cx="2385168" cy="14514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5" name="Google Shape;115;p18"/>
            <p:cNvSpPr txBox="1"/>
            <p:nvPr/>
          </p:nvSpPr>
          <p:spPr>
            <a:xfrm rot="-5400000">
              <a:off x="-592800" y="617948"/>
              <a:ext cx="1401300" cy="21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700"/>
              </a:pPr>
              <a:r>
                <a:rPr lang="en" sz="933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Common mode voltage (V)</a:t>
              </a:r>
              <a:endParaRPr sz="1467"/>
            </a:p>
          </p:txBody>
        </p:sp>
        <p:sp>
          <p:nvSpPr>
            <p:cNvPr id="116" name="Google Shape;116;p18"/>
            <p:cNvSpPr txBox="1"/>
            <p:nvPr/>
          </p:nvSpPr>
          <p:spPr>
            <a:xfrm>
              <a:off x="834061" y="1415595"/>
              <a:ext cx="1167900" cy="21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700"/>
              </a:pPr>
              <a:r>
                <a:rPr lang="en" sz="933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Spec frequency (MHz)</a:t>
              </a:r>
              <a:endParaRPr sz="1467"/>
            </a:p>
          </p:txBody>
        </p:sp>
      </p:grpSp>
      <p:grpSp>
        <p:nvGrpSpPr>
          <p:cNvPr id="117" name="Google Shape;117;p18"/>
          <p:cNvGrpSpPr/>
          <p:nvPr/>
        </p:nvGrpSpPr>
        <p:grpSpPr>
          <a:xfrm>
            <a:off x="2217734" y="3722192"/>
            <a:ext cx="2225780" cy="1613401"/>
            <a:chOff x="-5" y="-65559"/>
            <a:chExt cx="2226373" cy="1612756"/>
          </a:xfrm>
        </p:grpSpPr>
        <p:grpSp>
          <p:nvGrpSpPr>
            <p:cNvPr id="118" name="Google Shape;118;p18"/>
            <p:cNvGrpSpPr/>
            <p:nvPr/>
          </p:nvGrpSpPr>
          <p:grpSpPr>
            <a:xfrm>
              <a:off x="-5" y="-65559"/>
              <a:ext cx="2226373" cy="1612756"/>
              <a:chOff x="-4" y="-65559"/>
              <a:chExt cx="2226373" cy="1612756"/>
            </a:xfrm>
          </p:grpSpPr>
          <p:sp>
            <p:nvSpPr>
              <p:cNvPr id="119" name="Google Shape;119;p18"/>
              <p:cNvSpPr txBox="1"/>
              <p:nvPr/>
            </p:nvSpPr>
            <p:spPr>
              <a:xfrm rot="-5400000">
                <a:off x="-568354" y="502791"/>
                <a:ext cx="1352100" cy="21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800"/>
                </a:pPr>
                <a:r>
                  <a:rPr lang="en" sz="933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Transmission (a.u.)</a:t>
                </a:r>
                <a:endParaRPr sz="933"/>
              </a:p>
            </p:txBody>
          </p:sp>
          <p:grpSp>
            <p:nvGrpSpPr>
              <p:cNvPr id="120" name="Google Shape;120;p18"/>
              <p:cNvGrpSpPr/>
              <p:nvPr/>
            </p:nvGrpSpPr>
            <p:grpSpPr>
              <a:xfrm>
                <a:off x="191071" y="-1"/>
                <a:ext cx="2035299" cy="1547198"/>
                <a:chOff x="0" y="-1"/>
                <a:chExt cx="2035299" cy="1547198"/>
              </a:xfrm>
            </p:grpSpPr>
            <p:pic>
              <p:nvPicPr>
                <p:cNvPr id="121" name="Google Shape;121;p18"/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 l="13882" t="15789"/>
                <a:stretch/>
              </p:blipFill>
              <p:spPr>
                <a:xfrm>
                  <a:off x="0" y="-1"/>
                  <a:ext cx="2035299" cy="14926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22" name="Google Shape;122;p18"/>
                <p:cNvSpPr txBox="1"/>
                <p:nvPr/>
              </p:nvSpPr>
              <p:spPr>
                <a:xfrm>
                  <a:off x="249758" y="1352497"/>
                  <a:ext cx="1211400" cy="1947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45700" tIns="45700" rIns="45700" bIns="45700" anchor="ctr" anchorCtr="0">
                  <a:noAutofit/>
                </a:bodyPr>
                <a:lstStyle/>
                <a:p>
                  <a:endParaRPr sz="1867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23" name="Google Shape;123;p18"/>
            <p:cNvSpPr txBox="1"/>
            <p:nvPr/>
          </p:nvSpPr>
          <p:spPr>
            <a:xfrm>
              <a:off x="78249" y="1328526"/>
              <a:ext cx="18528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800"/>
              </a:pPr>
              <a:r>
                <a:rPr lang="en" sz="933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Resonator frequency (MHz)</a:t>
              </a:r>
              <a:endParaRPr sz="933"/>
            </a:p>
          </p:txBody>
        </p:sp>
      </p:grpSp>
      <p:sp>
        <p:nvSpPr>
          <p:cNvPr id="124" name="Google Shape;124;p18"/>
          <p:cNvSpPr txBox="1"/>
          <p:nvPr/>
        </p:nvSpPr>
        <p:spPr>
          <a:xfrm>
            <a:off x="0" y="0"/>
            <a:ext cx="40000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/>
              <a:t> </a:t>
            </a:r>
            <a:endParaRPr sz="2400"/>
          </a:p>
        </p:txBody>
      </p:sp>
      <p:grpSp>
        <p:nvGrpSpPr>
          <p:cNvPr id="125" name="Google Shape;125;p18"/>
          <p:cNvGrpSpPr/>
          <p:nvPr/>
        </p:nvGrpSpPr>
        <p:grpSpPr>
          <a:xfrm>
            <a:off x="9791587" y="3614662"/>
            <a:ext cx="2093926" cy="2045949"/>
            <a:chOff x="7342491" y="2710997"/>
            <a:chExt cx="1570445" cy="1534462"/>
          </a:xfrm>
        </p:grpSpPr>
        <p:sp>
          <p:nvSpPr>
            <p:cNvPr id="126" name="Google Shape;126;p18"/>
            <p:cNvSpPr txBox="1"/>
            <p:nvPr/>
          </p:nvSpPr>
          <p:spPr>
            <a:xfrm>
              <a:off x="7709622" y="3960892"/>
              <a:ext cx="1115700" cy="2845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algn="ctr">
                <a:buClr>
                  <a:srgbClr val="000000"/>
                </a:buClr>
                <a:buSzPts val="700"/>
              </a:pPr>
              <a:r>
                <a:rPr lang="en" sz="933">
                  <a:latin typeface="Calibri"/>
                  <a:ea typeface="Calibri"/>
                  <a:cs typeface="Calibri"/>
                  <a:sym typeface="Calibri"/>
                </a:rPr>
                <a:t>I (a.u.)	          I (a.u.)</a:t>
              </a:r>
              <a:endParaRPr sz="1467"/>
            </a:p>
          </p:txBody>
        </p:sp>
        <p:sp>
          <p:nvSpPr>
            <p:cNvPr id="127" name="Google Shape;127;p18"/>
            <p:cNvSpPr txBox="1"/>
            <p:nvPr/>
          </p:nvSpPr>
          <p:spPr>
            <a:xfrm rot="16200000">
              <a:off x="6927525" y="3233930"/>
              <a:ext cx="1114500" cy="2845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algn="ctr">
                <a:buClr>
                  <a:srgbClr val="000000"/>
                </a:buClr>
                <a:buSzPts val="700"/>
              </a:pPr>
              <a:r>
                <a:rPr lang="en" sz="933">
                  <a:latin typeface="Calibri"/>
                  <a:ea typeface="Calibri"/>
                  <a:cs typeface="Calibri"/>
                  <a:sym typeface="Calibri"/>
                </a:rPr>
                <a:t>Q (a.u.) 	        Q (a.u.)</a:t>
              </a:r>
              <a:endParaRPr sz="1467"/>
            </a:p>
          </p:txBody>
        </p:sp>
        <p:grpSp>
          <p:nvGrpSpPr>
            <p:cNvPr id="128" name="Google Shape;128;p18"/>
            <p:cNvGrpSpPr/>
            <p:nvPr/>
          </p:nvGrpSpPr>
          <p:grpSpPr>
            <a:xfrm>
              <a:off x="7541564" y="2710997"/>
              <a:ext cx="1371372" cy="1330422"/>
              <a:chOff x="1135250" y="63400"/>
              <a:chExt cx="4686849" cy="4528326"/>
            </a:xfrm>
          </p:grpSpPr>
          <p:grpSp>
            <p:nvGrpSpPr>
              <p:cNvPr id="129" name="Google Shape;129;p18"/>
              <p:cNvGrpSpPr/>
              <p:nvPr/>
            </p:nvGrpSpPr>
            <p:grpSpPr>
              <a:xfrm>
                <a:off x="1135250" y="63400"/>
                <a:ext cx="4686849" cy="4528326"/>
                <a:chOff x="1135250" y="63400"/>
                <a:chExt cx="4686849" cy="4528326"/>
              </a:xfrm>
            </p:grpSpPr>
            <p:grpSp>
              <p:nvGrpSpPr>
                <p:cNvPr id="130" name="Google Shape;130;p18"/>
                <p:cNvGrpSpPr/>
                <p:nvPr/>
              </p:nvGrpSpPr>
              <p:grpSpPr>
                <a:xfrm>
                  <a:off x="1135250" y="63400"/>
                  <a:ext cx="4686849" cy="4528326"/>
                  <a:chOff x="1135250" y="63400"/>
                  <a:chExt cx="4686849" cy="4528326"/>
                </a:xfrm>
              </p:grpSpPr>
              <p:pic>
                <p:nvPicPr>
                  <p:cNvPr id="131" name="Google Shape;131;p18"/>
                  <p:cNvPicPr preferRelativeResize="0"/>
                  <p:nvPr/>
                </p:nvPicPr>
                <p:blipFill rotWithShape="1">
                  <a:blip r:embed="rId14">
                    <a:alphaModFix/>
                  </a:blip>
                  <a:srcRect l="3810" t="5978" r="3930" b="5978"/>
                  <a:stretch/>
                </p:blipFill>
                <p:spPr>
                  <a:xfrm>
                    <a:off x="1135250" y="63400"/>
                    <a:ext cx="4686849" cy="452832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132" name="Google Shape;132;p18"/>
                  <p:cNvSpPr/>
                  <p:nvPr/>
                </p:nvSpPr>
                <p:spPr>
                  <a:xfrm>
                    <a:off x="1712475" y="2245125"/>
                    <a:ext cx="3744300" cy="170700"/>
                  </a:xfrm>
                  <a:prstGeom prst="rect">
                    <a:avLst/>
                  </a:pr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endParaRPr sz="2400"/>
                  </a:p>
                </p:txBody>
              </p:sp>
            </p:grpSp>
            <p:sp>
              <p:nvSpPr>
                <p:cNvPr id="133" name="Google Shape;133;p18"/>
                <p:cNvSpPr/>
                <p:nvPr/>
              </p:nvSpPr>
              <p:spPr>
                <a:xfrm>
                  <a:off x="3405750" y="849850"/>
                  <a:ext cx="69600" cy="30189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r>
                    <a:rPr lang="en" sz="2400"/>
                    <a:t> </a:t>
                  </a:r>
                  <a:endParaRPr sz="2400"/>
                </a:p>
              </p:txBody>
            </p:sp>
          </p:grpSp>
          <p:sp>
            <p:nvSpPr>
              <p:cNvPr id="134" name="Google Shape;134;p18"/>
              <p:cNvSpPr/>
              <p:nvPr/>
            </p:nvSpPr>
            <p:spPr>
              <a:xfrm>
                <a:off x="3359988" y="3212325"/>
                <a:ext cx="36900" cy="4572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5" name="Google Shape;135;p18"/>
              <p:cNvSpPr/>
              <p:nvPr/>
            </p:nvSpPr>
            <p:spPr>
              <a:xfrm>
                <a:off x="3359988" y="873925"/>
                <a:ext cx="36900" cy="4572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1CCC2E24-A944-43A9-99D8-50E9D4F1DA74}"/>
              </a:ext>
            </a:extLst>
          </p:cNvPr>
          <p:cNvSpPr txBox="1"/>
          <p:nvPr/>
        </p:nvSpPr>
        <p:spPr>
          <a:xfrm>
            <a:off x="8055135" y="183893"/>
            <a:ext cx="284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accent3">
                    <a:lumMod val="75000"/>
                  </a:schemeClr>
                </a:solidFill>
              </a:rPr>
              <a:t>(prepared by Sara Sussman)</a:t>
            </a:r>
            <a:endParaRPr lang="en-US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1" name="Picture 50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879660D9-9D06-49AA-A76E-6C271583EDC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21173" y="6330690"/>
            <a:ext cx="2269290" cy="46838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1063FEA9-E03E-4E7B-8354-86AE0815FE4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91062" y="6293449"/>
            <a:ext cx="1381715" cy="51646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495AE6-42DD-4F3A-A050-357F07852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/>
              <a:t>QICK paper made the cover of AIP RSI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98AF76-7F13-4F18-A323-825171284B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1BFFFE-0D05-4D66-940B-5D906D67495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E86A71-431E-491C-B9DC-CDF4E2F9E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66" y="1041724"/>
            <a:ext cx="6511390" cy="339093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AEC42FF-53FB-4F2F-8E8C-DD3146ACCD7D}"/>
              </a:ext>
            </a:extLst>
          </p:cNvPr>
          <p:cNvSpPr/>
          <p:nvPr/>
        </p:nvSpPr>
        <p:spPr>
          <a:xfrm>
            <a:off x="4798423" y="3627865"/>
            <a:ext cx="1733006" cy="931818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EB48DA85-6161-4860-956A-B40E69FA5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9474" y="923664"/>
            <a:ext cx="5512525" cy="1558279"/>
          </a:xfrm>
        </p:spPr>
        <p:txBody>
          <a:bodyPr/>
          <a:lstStyle/>
          <a:p>
            <a:pPr marL="0" indent="0">
              <a:spcBef>
                <a:spcPts val="300"/>
              </a:spcBef>
              <a:buNone/>
            </a:pPr>
            <a:r>
              <a:rPr lang="en-US" sz="1800" dirty="0">
                <a:solidFill>
                  <a:srgbClr val="106636"/>
                </a:solidFill>
              </a:rPr>
              <a:t>Research</a:t>
            </a:r>
            <a:r>
              <a:rPr lang="en-US" sz="1800" dirty="0"/>
              <a:t> Details</a:t>
            </a:r>
          </a:p>
          <a:p>
            <a:pPr marL="406400" lvl="1" indent="-180975">
              <a:spcBef>
                <a:spcPts val="0"/>
              </a:spcBef>
              <a:spcAft>
                <a:spcPts val="300"/>
              </a:spcAft>
            </a:pPr>
            <a:r>
              <a:rPr lang="en-US" sz="1500" b="1" dirty="0">
                <a:solidFill>
                  <a:schemeClr val="tx1"/>
                </a:solidFill>
                <a:latin typeface="+mn-lt"/>
              </a:rPr>
              <a:t>We outline state of the art methods in the paper </a:t>
            </a:r>
            <a:r>
              <a:rPr lang="en-US" sz="1500" b="1" dirty="0">
                <a:latin typeface="+mn-lt"/>
              </a:rPr>
              <a:t>The QICK (Quantum Instrumentation Control Kit): Readout and control for qubits and detectors. </a:t>
            </a:r>
            <a:r>
              <a:rPr lang="en-US" sz="1500" b="1" dirty="0">
                <a:latin typeface="+mn-lt"/>
                <a:hlinkClick r:id="rId3"/>
              </a:rPr>
              <a:t>arXiv:2110.00557</a:t>
            </a:r>
            <a:r>
              <a:rPr lang="en-US" sz="1500" b="1" dirty="0">
                <a:latin typeface="+mn-lt"/>
              </a:rPr>
              <a:t>. Published in Research of Scientific Instruments.</a:t>
            </a:r>
            <a:r>
              <a:rPr lang="en-US" sz="1500" b="1" dirty="0">
                <a:solidFill>
                  <a:schemeClr val="tx1"/>
                </a:solidFill>
                <a:latin typeface="+mn-lt"/>
              </a:rPr>
              <a:t> </a:t>
            </a:r>
            <a:br>
              <a:rPr lang="en-US" sz="1500" dirty="0">
                <a:effectLst/>
                <a:latin typeface="+mn-lt"/>
                <a:ea typeface="Calibri" panose="020F0502020204030204" pitchFamily="34" charset="0"/>
              </a:rPr>
            </a:br>
            <a:r>
              <a:rPr lang="en-US" sz="1500" u="sng" dirty="0">
                <a:solidFill>
                  <a:srgbClr val="0000FF"/>
                </a:solidFill>
                <a:effectLst/>
                <a:latin typeface="+mn-lt"/>
                <a:ea typeface="Calibri" panose="020F0502020204030204" pitchFamily="34" charset="0"/>
                <a:hlinkClick r:id="rId4"/>
              </a:rPr>
              <a:t>https://doi.org/10.1063/5.0076249</a:t>
            </a:r>
            <a:endParaRPr lang="en-US" sz="1500" dirty="0">
              <a:effectLst/>
              <a:latin typeface="+mn-lt"/>
              <a:ea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CCC3CB-9FD3-4D2D-A858-D988A95FE8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9474" y="2620656"/>
            <a:ext cx="5271187" cy="31740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815FAE6-9505-49A8-99E0-CCCC0321915B}"/>
              </a:ext>
            </a:extLst>
          </p:cNvPr>
          <p:cNvSpPr txBox="1"/>
          <p:nvPr/>
        </p:nvSpPr>
        <p:spPr>
          <a:xfrm>
            <a:off x="503411" y="5312229"/>
            <a:ext cx="37381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6"/>
              </a:rPr>
              <a:t>https://github.com/openquantumhardware/qick</a:t>
            </a:r>
            <a:endParaRPr lang="en-US" sz="1400" dirty="0"/>
          </a:p>
          <a:p>
            <a:endParaRPr lang="en-US" sz="1400" dirty="0"/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1F93FC80-5620-4BFE-BEA4-5E7034582411}"/>
              </a:ext>
            </a:extLst>
          </p:cNvPr>
          <p:cNvSpPr txBox="1">
            <a:spLocks/>
          </p:cNvSpPr>
          <p:nvPr/>
        </p:nvSpPr>
        <p:spPr bwMode="auto">
          <a:xfrm>
            <a:off x="598797" y="4877433"/>
            <a:ext cx="5190308" cy="36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69" tIns="45587" rIns="91169" bIns="45587" numCol="1" anchor="t" anchorCtr="0" compatLnSpc="1">
            <a:prstTxWarp prst="textNoShape">
              <a:avLst/>
            </a:prstTxWarp>
          </a:bodyPr>
          <a:lstStyle>
            <a:lvl1pPr marL="340795" indent="-34079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b="1" kern="1200">
                <a:solidFill>
                  <a:schemeClr val="accent3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0234" indent="-28373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38095" indent="-22667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594598" indent="-22667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1104" indent="-22667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07205" indent="-227932" algn="l" defTabSz="9117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3060" indent="-227932" algn="l" defTabSz="9117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8914" indent="-227932" algn="l" defTabSz="9117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4769" indent="-227932" algn="l" defTabSz="9117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961" indent="-180975">
              <a:spcBef>
                <a:spcPts val="0"/>
              </a:spcBef>
              <a:spcAft>
                <a:spcPts val="300"/>
              </a:spcAft>
            </a:pPr>
            <a:r>
              <a:rPr lang="en-US" sz="1700" b="1" dirty="0">
                <a:solidFill>
                  <a:schemeClr val="tx1"/>
                </a:solidFill>
                <a:latin typeface="+mn-lt"/>
              </a:rPr>
              <a:t>We opened our work to the scientific community. </a:t>
            </a:r>
            <a:endParaRPr lang="en-US" sz="14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6" name="Picture 15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6826BF18-2574-42B5-9B23-E88FE764DA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1173" y="6330690"/>
            <a:ext cx="2269290" cy="4683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6882D89-ECDC-4688-9F7A-62439303F0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91062" y="6293449"/>
            <a:ext cx="1381715" cy="51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3784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D9F1C7E-78D8-443E-BAD8-317B6CA7C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415" y="1568453"/>
            <a:ext cx="11214100" cy="4244518"/>
          </a:xfrm>
        </p:spPr>
        <p:txBody>
          <a:bodyPr/>
          <a:lstStyle/>
          <a:p>
            <a:r>
              <a:rPr lang="en-US" sz="1800" dirty="0">
                <a:solidFill>
                  <a:srgbClr val="0070C0"/>
                </a:solidFill>
              </a:rPr>
              <a:t>Monday </a:t>
            </a:r>
          </a:p>
          <a:p>
            <a:pPr lvl="1"/>
            <a:r>
              <a:rPr lang="en-US" sz="1600" dirty="0"/>
              <a:t>B36.00001 : Controlling Qubit Relaxation in 1-3 Dimensions  </a:t>
            </a:r>
          </a:p>
          <a:p>
            <a:r>
              <a:rPr lang="en-US" sz="1800" dirty="0">
                <a:solidFill>
                  <a:srgbClr val="0070C0"/>
                </a:solidFill>
              </a:rPr>
              <a:t>Wednesday </a:t>
            </a:r>
          </a:p>
          <a:p>
            <a:pPr lvl="1"/>
            <a:r>
              <a:rPr lang="en-US" sz="1600" dirty="0"/>
              <a:t>M36.00003 : A Josephson junction-based maser using three-wave mixing </a:t>
            </a:r>
          </a:p>
          <a:p>
            <a:pPr lvl="1"/>
            <a:r>
              <a:rPr lang="en-US" sz="1600" dirty="0"/>
              <a:t>N34.00006 : Fast flux control of a high-Q 3D multimode cavity </a:t>
            </a:r>
          </a:p>
          <a:p>
            <a:pPr lvl="1"/>
            <a:r>
              <a:rPr lang="en-US" sz="1600" dirty="0"/>
              <a:t>N41.00007 Towards Disorder-Induced Dynamics of </a:t>
            </a:r>
            <a:r>
              <a:rPr lang="en-US" sz="1600" dirty="0" err="1"/>
              <a:t>Flatband</a:t>
            </a:r>
            <a:r>
              <a:rPr lang="en-US" sz="1600" dirty="0"/>
              <a:t> States in Superconducting Circuits </a:t>
            </a:r>
          </a:p>
          <a:p>
            <a:pPr lvl="1"/>
            <a:r>
              <a:rPr lang="en-US" sz="1600" dirty="0"/>
              <a:t>Q41.00002 Study of Two-Level-System losses in Tantalum Superconducting Microwave Coplanar </a:t>
            </a:r>
          </a:p>
          <a:p>
            <a:pPr lvl="1"/>
            <a:r>
              <a:rPr lang="en-US" sz="1600" dirty="0"/>
              <a:t>Waveguide Resonators </a:t>
            </a:r>
          </a:p>
          <a:p>
            <a:pPr lvl="1"/>
            <a:r>
              <a:rPr lang="en-US" sz="1600" dirty="0"/>
              <a:t>Q41.00005 Characterizing Loss Channels in Tantalum </a:t>
            </a:r>
            <a:r>
              <a:rPr lang="en-US" sz="1600" dirty="0" err="1"/>
              <a:t>Transmons</a:t>
            </a:r>
            <a:r>
              <a:rPr lang="en-US" sz="1600" dirty="0"/>
              <a:t> using Lumped Element Resonators </a:t>
            </a:r>
          </a:p>
          <a:p>
            <a:r>
              <a:rPr lang="en-US" sz="1800" dirty="0">
                <a:solidFill>
                  <a:srgbClr val="0070C0"/>
                </a:solidFill>
              </a:rPr>
              <a:t>Thursday </a:t>
            </a:r>
          </a:p>
          <a:p>
            <a:pPr lvl="1"/>
            <a:r>
              <a:rPr lang="en-US" sz="1600" dirty="0"/>
              <a:t>T41.00001 : Improved Readout with Active Reset in a Heavy Fluxonium Circuit </a:t>
            </a:r>
          </a:p>
          <a:p>
            <a:pPr lvl="1"/>
            <a:r>
              <a:rPr lang="en-US" sz="1600" dirty="0"/>
              <a:t>T41.00003 Progress Towards a Protected Qubit Subspace within a Fluxonium Molecule </a:t>
            </a:r>
          </a:p>
          <a:p>
            <a:pPr lvl="1"/>
            <a:r>
              <a:rPr lang="en-US" sz="1600" dirty="0"/>
              <a:t>T41.00004 : Fast control of low-frequency fluxonium qubits </a:t>
            </a:r>
          </a:p>
          <a:p>
            <a:pPr lvl="1"/>
            <a:r>
              <a:rPr lang="en-US" sz="1600" dirty="0"/>
              <a:t>T41.00007 Towards a 2D tantalum Kerr-cat qubit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90EC68A-DFCF-4E5D-8BC3-A98A94EAB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 using QICK. Talks at the APS march meeting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2EDB31-5E6F-4122-9244-5DCB9B9D43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1BFFFE-0D05-4D66-940B-5D906D67495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4B63AA-52C5-44E5-8EAB-1FFF171B6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82" y="769211"/>
            <a:ext cx="2017504" cy="7992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1ECF03-5307-4D2A-8910-4994ADEC9B17}"/>
              </a:ext>
            </a:extLst>
          </p:cNvPr>
          <p:cNvSpPr txBox="1"/>
          <p:nvPr/>
        </p:nvSpPr>
        <p:spPr>
          <a:xfrm>
            <a:off x="3439886" y="1045029"/>
            <a:ext cx="4903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(not including 2 talks about the QICK system itself)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3ED24-2E43-4808-8FA0-6338B876A5BA}"/>
              </a:ext>
            </a:extLst>
          </p:cNvPr>
          <p:cNvSpPr txBox="1"/>
          <p:nvPr/>
        </p:nvSpPr>
        <p:spPr>
          <a:xfrm>
            <a:off x="661852" y="5823371"/>
            <a:ext cx="8043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 experiment with 16 qubits is being prepared to run at Schuster’s lab (UC) in April.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7745E2F-7DC3-46BA-90F7-C99C2E9F04CE}"/>
              </a:ext>
            </a:extLst>
          </p:cNvPr>
          <p:cNvCxnSpPr/>
          <p:nvPr/>
        </p:nvCxnSpPr>
        <p:spPr>
          <a:xfrm flipH="1" flipV="1">
            <a:off x="617966" y="5812971"/>
            <a:ext cx="9196596" cy="104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56B99F62-0D71-45E1-A411-3795B68A7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173" y="6330690"/>
            <a:ext cx="2269290" cy="4683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F666D7-E4E5-4C9F-8F01-AA573AABE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1062" y="6293449"/>
            <a:ext cx="1381715" cy="51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0702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5D4005-5C0B-4035-8445-573574DFB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73" y="2728823"/>
            <a:ext cx="3761538" cy="29752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6AF21A-C882-4817-A0D1-4319BDDF6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2182" y="2606713"/>
            <a:ext cx="3898820" cy="30735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B617A8-AC80-4D50-9175-BEC6ADEBE9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7804" y="717543"/>
            <a:ext cx="3590172" cy="17757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5EDF46-5DB0-4384-92D4-2B518E2C65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1753" y="2606713"/>
            <a:ext cx="3802190" cy="28675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7D23E6-699C-478B-9559-40E68D6D97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3160" y="815573"/>
            <a:ext cx="2925679" cy="15797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E1B8657-00FD-4742-9F7C-4A1215A5BFD1}"/>
                  </a:ext>
                </a:extLst>
              </p:cNvPr>
              <p:cNvSpPr txBox="1"/>
              <p:nvPr/>
            </p:nvSpPr>
            <p:spPr>
              <a:xfrm>
                <a:off x="474510" y="947344"/>
                <a:ext cx="2421176" cy="1754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Readout length: 16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s</a:t>
                </a:r>
              </a:p>
              <a:p>
                <a:r>
                  <a:rPr lang="en-US" dirty="0"/>
                  <a:t>Readout fidelity: 96.3%</a:t>
                </a:r>
              </a:p>
              <a:p>
                <a:r>
                  <a:rPr lang="en-US" dirty="0"/>
                  <a:t>Feedback delay: ~200ns</a:t>
                </a:r>
              </a:p>
              <a:p>
                <a:r>
                  <a:rPr lang="en-US" dirty="0"/>
                  <a:t>Qubit Coherence:</a:t>
                </a:r>
              </a:p>
              <a:p>
                <a:r>
                  <a:rPr lang="en-US" dirty="0"/>
                  <a:t>T</a:t>
                </a:r>
                <a:r>
                  <a:rPr lang="en-US" baseline="-25000" dirty="0"/>
                  <a:t>1</a:t>
                </a:r>
                <a:r>
                  <a:rPr lang="en-US" dirty="0"/>
                  <a:t>=450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/>
                  <a:t>, T</a:t>
                </a:r>
                <a:r>
                  <a:rPr lang="en-US" baseline="-25000" dirty="0"/>
                  <a:t>2</a:t>
                </a:r>
                <a:r>
                  <a:rPr lang="en-US" dirty="0"/>
                  <a:t>=350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E1B8657-00FD-4742-9F7C-4A1215A5BF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510" y="947344"/>
                <a:ext cx="2421176" cy="1754326"/>
              </a:xfrm>
              <a:prstGeom prst="rect">
                <a:avLst/>
              </a:prstGeom>
              <a:blipFill>
                <a:blip r:embed="rId7"/>
                <a:stretch>
                  <a:fillRect l="-2267" t="-1736" r="-1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1CC2469B-1CF3-47B3-A44A-3ABE9F73FC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956" y="116183"/>
            <a:ext cx="1927085" cy="60136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2692FE8-BB73-4107-8DF3-A04CBC5D398A}"/>
              </a:ext>
            </a:extLst>
          </p:cNvPr>
          <p:cNvSpPr txBox="1">
            <a:spLocks/>
          </p:cNvSpPr>
          <p:nvPr/>
        </p:nvSpPr>
        <p:spPr bwMode="auto">
          <a:xfrm>
            <a:off x="2112041" y="124948"/>
            <a:ext cx="9622971" cy="389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69" tIns="45587" rIns="91169" bIns="45587" numCol="1" anchor="b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6000" b="1" kern="1200">
                <a:solidFill>
                  <a:srgbClr val="106636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5pPr>
            <a:lvl6pPr marL="455855" algn="ct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6pPr>
            <a:lvl7pPr marL="911711" algn="ct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7pPr>
            <a:lvl8pPr marL="1367560" algn="ct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8pPr>
            <a:lvl9pPr marL="1823420" algn="ctr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n-US" sz="1800" dirty="0"/>
              <a:t>Fluxonium sample measured with </a:t>
            </a:r>
            <a:r>
              <a:rPr lang="en-US" sz="1800" dirty="0" err="1"/>
              <a:t>RfSoc</a:t>
            </a:r>
            <a:r>
              <a:rPr lang="en-US" sz="1800" dirty="0"/>
              <a:t>.  </a:t>
            </a:r>
            <a:r>
              <a:rPr lang="en-US" sz="1400" dirty="0">
                <a:solidFill>
                  <a:schemeClr val="accent3">
                    <a:lumMod val="75000"/>
                  </a:schemeClr>
                </a:solidFill>
              </a:rPr>
              <a:t>(prepared by David Schuster)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6CCC6CF-9263-4601-B86A-C1A8FDCB3B7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201" y="6369417"/>
            <a:ext cx="1720176" cy="409725"/>
          </a:xfrm>
          <a:prstGeom prst="rect">
            <a:avLst/>
          </a:prstGeom>
        </p:spPr>
      </p:pic>
      <p:pic>
        <p:nvPicPr>
          <p:cNvPr id="15" name="Picture 14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9A248716-7000-4F8D-9389-B90806B122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21173" y="6330690"/>
            <a:ext cx="2269290" cy="46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6809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48800-84A5-4CB7-8725-CB3BAFED8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A quantum module with all-to-all gates via parametric control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400" dirty="0">
                <a:solidFill>
                  <a:schemeClr val="accent3">
                    <a:lumMod val="75000"/>
                  </a:schemeClr>
                </a:solidFill>
              </a:rPr>
              <a:t>(prepared by Chao Zhou, U. Pittsburg)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8C348C6-108B-4362-BECA-2D56D0C5B1C9}"/>
              </a:ext>
            </a:extLst>
          </p:cNvPr>
          <p:cNvGrpSpPr/>
          <p:nvPr/>
        </p:nvGrpSpPr>
        <p:grpSpPr>
          <a:xfrm>
            <a:off x="299190" y="1097705"/>
            <a:ext cx="3559018" cy="2931110"/>
            <a:chOff x="299190" y="633279"/>
            <a:chExt cx="4363216" cy="339606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F52E1B1-4F68-48A9-99A3-9CBEEFC6AD62}"/>
                </a:ext>
              </a:extLst>
            </p:cNvPr>
            <p:cNvGrpSpPr/>
            <p:nvPr/>
          </p:nvGrpSpPr>
          <p:grpSpPr>
            <a:xfrm>
              <a:off x="299190" y="633279"/>
              <a:ext cx="4363216" cy="3396067"/>
              <a:chOff x="20427445" y="21842185"/>
              <a:chExt cx="7045026" cy="5483427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225D57B0-A1FD-4448-9D52-7D772552112D}"/>
                  </a:ext>
                </a:extLst>
              </p:cNvPr>
              <p:cNvGrpSpPr/>
              <p:nvPr/>
            </p:nvGrpSpPr>
            <p:grpSpPr>
              <a:xfrm>
                <a:off x="20427445" y="21842185"/>
                <a:ext cx="7045026" cy="5483427"/>
                <a:chOff x="16684316" y="15920898"/>
                <a:chExt cx="7045026" cy="5483427"/>
              </a:xfrm>
            </p:grpSpPr>
            <p:pic>
              <p:nvPicPr>
                <p:cNvPr id="12" name="Picture 11" descr="Diagram, engineering drawing&#10;&#10;Description automatically generated">
                  <a:extLst>
                    <a:ext uri="{FF2B5EF4-FFF2-40B4-BE49-F238E27FC236}">
                      <a16:creationId xmlns:a16="http://schemas.microsoft.com/office/drawing/2014/main" id="{B5E08CDB-8120-48D7-B909-DBF120AF1D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6684316" y="15920898"/>
                  <a:ext cx="7045026" cy="5477166"/>
                </a:xfrm>
                <a:prstGeom prst="rect">
                  <a:avLst/>
                </a:prstGeom>
              </p:spPr>
            </p:pic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AD6CA99D-50EB-43A3-856A-D1376BE24910}"/>
                    </a:ext>
                  </a:extLst>
                </p:cNvPr>
                <p:cNvSpPr txBox="1"/>
                <p:nvPr/>
              </p:nvSpPr>
              <p:spPr>
                <a:xfrm>
                  <a:off x="17067279" y="20770969"/>
                  <a:ext cx="1248767" cy="6333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1cm</a:t>
                  </a:r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B81C0479-F1EC-46E8-9CF7-53514C090F2C}"/>
                  </a:ext>
                </a:extLst>
              </p:cNvPr>
              <p:cNvGrpSpPr/>
              <p:nvPr/>
            </p:nvGrpSpPr>
            <p:grpSpPr>
              <a:xfrm>
                <a:off x="20976178" y="26507945"/>
                <a:ext cx="585216" cy="264437"/>
                <a:chOff x="20970203" y="26060012"/>
                <a:chExt cx="585216" cy="264437"/>
              </a:xfrm>
            </p:grpSpPr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C20983BB-F9E4-4F20-ACE6-B0C120CFE8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970203" y="26262816"/>
                  <a:ext cx="585216" cy="0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>
                  <a:extLst>
                    <a:ext uri="{FF2B5EF4-FFF2-40B4-BE49-F238E27FC236}">
                      <a16:creationId xmlns:a16="http://schemas.microsoft.com/office/drawing/2014/main" id="{2F617039-D37B-4C65-A61D-D6D339A278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20918431" y="26171422"/>
                  <a:ext cx="222820" cy="0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id="{14E2E2A6-C47D-452A-852B-03274966BD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21405974" y="26171422"/>
                  <a:ext cx="222820" cy="0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D9CE5C2C-E8D2-4772-B22B-9742D5B5D9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21407723" y="26213039"/>
                  <a:ext cx="222820" cy="0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C1B0C33-3188-4AF7-9822-9D6F34A99B91}"/>
                </a:ext>
              </a:extLst>
            </p:cNvPr>
            <p:cNvSpPr txBox="1"/>
            <p:nvPr/>
          </p:nvSpPr>
          <p:spPr>
            <a:xfrm>
              <a:off x="1327042" y="2582333"/>
              <a:ext cx="1422399" cy="392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SNAIL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C0AD76C-0D23-47C1-B49D-7C82EE5CED53}"/>
                </a:ext>
              </a:extLst>
            </p:cNvPr>
            <p:cNvSpPr txBox="1"/>
            <p:nvPr/>
          </p:nvSpPr>
          <p:spPr>
            <a:xfrm>
              <a:off x="3683000" y="2899833"/>
              <a:ext cx="751107" cy="392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Q+C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2F4B532-20FB-49DE-AF1E-5476D3BD166A}"/>
                </a:ext>
              </a:extLst>
            </p:cNvPr>
            <p:cNvSpPr txBox="1"/>
            <p:nvPr/>
          </p:nvSpPr>
          <p:spPr>
            <a:xfrm>
              <a:off x="2143344" y="939907"/>
              <a:ext cx="1106811" cy="392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Magnet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36A20DB-EB63-4239-BB09-BD4E1B2AFCBC}"/>
              </a:ext>
            </a:extLst>
          </p:cNvPr>
          <p:cNvGrpSpPr/>
          <p:nvPr/>
        </p:nvGrpSpPr>
        <p:grpSpPr>
          <a:xfrm>
            <a:off x="7649091" y="926650"/>
            <a:ext cx="4607965" cy="1627086"/>
            <a:chOff x="-45296" y="3922604"/>
            <a:chExt cx="12192000" cy="320333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8AB1A45-6917-46AA-B46C-FEDF0C51C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5296" y="4394687"/>
              <a:ext cx="12192000" cy="238728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C6DA21C-E838-4FD2-9791-84217A9C6FCE}"/>
                </a:ext>
              </a:extLst>
            </p:cNvPr>
            <p:cNvSpPr txBox="1"/>
            <p:nvPr/>
          </p:nvSpPr>
          <p:spPr>
            <a:xfrm>
              <a:off x="9538758" y="6519997"/>
              <a:ext cx="2607946" cy="605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Frequency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473306F-8F05-484D-8B15-6CFADB9F11C1}"/>
                </a:ext>
              </a:extLst>
            </p:cNvPr>
            <p:cNvSpPr txBox="1"/>
            <p:nvPr/>
          </p:nvSpPr>
          <p:spPr>
            <a:xfrm>
              <a:off x="2411712" y="6519997"/>
              <a:ext cx="5635856" cy="605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Low pass filter (2.8 GHz)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A37E994-95C7-4FBF-823E-40B45B8FDE47}"/>
                </a:ext>
              </a:extLst>
            </p:cNvPr>
            <p:cNvSpPr txBox="1"/>
            <p:nvPr/>
          </p:nvSpPr>
          <p:spPr>
            <a:xfrm>
              <a:off x="7398371" y="3922604"/>
              <a:ext cx="4111217" cy="1030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Subharmonic single-qubit gate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BCCBC85-F0EE-4BF3-A063-D5AE12DD5D70}"/>
                </a:ext>
              </a:extLst>
            </p:cNvPr>
            <p:cNvSpPr txBox="1"/>
            <p:nvPr/>
          </p:nvSpPr>
          <p:spPr>
            <a:xfrm>
              <a:off x="291783" y="3922604"/>
              <a:ext cx="5883547" cy="6059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Parametric two-qubit gate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8B83B11-3408-4A0B-96EB-1BE6B2D300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7924" y="4528541"/>
              <a:ext cx="821315" cy="666976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11EBCC03-8DAC-4A53-BF0F-CBC17D618FC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58471" y="4355231"/>
              <a:ext cx="2233722" cy="502951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EDD9284-CBD7-43F5-AC25-7D50CFC77F8E}"/>
              </a:ext>
            </a:extLst>
          </p:cNvPr>
          <p:cNvGrpSpPr/>
          <p:nvPr/>
        </p:nvGrpSpPr>
        <p:grpSpPr>
          <a:xfrm>
            <a:off x="3900314" y="898062"/>
            <a:ext cx="3797345" cy="2220405"/>
            <a:chOff x="5259987" y="633277"/>
            <a:chExt cx="5839639" cy="3679851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C2991F64-0D33-453F-B69F-7B4554747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33250" y="633277"/>
              <a:ext cx="4966376" cy="3002548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D17086A1-2159-4189-998E-96EB6DB81840}"/>
                </a:ext>
              </a:extLst>
            </p:cNvPr>
            <p:cNvGrpSpPr/>
            <p:nvPr/>
          </p:nvGrpSpPr>
          <p:grpSpPr>
            <a:xfrm>
              <a:off x="5259987" y="2764498"/>
              <a:ext cx="3301171" cy="1548630"/>
              <a:chOff x="5259987" y="2764498"/>
              <a:chExt cx="3301171" cy="1548630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A9A57122-0C37-4A9B-BADF-E7BAFACF533F}"/>
                  </a:ext>
                </a:extLst>
              </p:cNvPr>
              <p:cNvGrpSpPr/>
              <p:nvPr/>
            </p:nvGrpSpPr>
            <p:grpSpPr>
              <a:xfrm>
                <a:off x="5854415" y="2764498"/>
                <a:ext cx="2706743" cy="1448781"/>
                <a:chOff x="5237480" y="3126630"/>
                <a:chExt cx="3201670" cy="1713690"/>
              </a:xfrm>
            </p:grpSpPr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50A743F3-DDB3-4F07-B092-4A0E5968A2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237480" y="4486487"/>
                  <a:ext cx="3201670" cy="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4C5DD4D3-CD17-4900-8619-041D571682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39150" y="3126630"/>
                  <a:ext cx="0" cy="1387687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9BE8F9E-2BC7-43DD-8C9E-56AEE86FCF8A}"/>
                    </a:ext>
                  </a:extLst>
                </p:cNvPr>
                <p:cNvSpPr/>
                <p:nvPr/>
              </p:nvSpPr>
              <p:spPr>
                <a:xfrm>
                  <a:off x="6838315" y="4132654"/>
                  <a:ext cx="978006" cy="707666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0B691B28-F320-4628-A882-C931AA99E18E}"/>
                    </a:ext>
                  </a:extLst>
                </p:cNvPr>
                <p:cNvGrpSpPr/>
                <p:nvPr/>
              </p:nvGrpSpPr>
              <p:grpSpPr>
                <a:xfrm>
                  <a:off x="6950088" y="4305247"/>
                  <a:ext cx="754459" cy="362480"/>
                  <a:chOff x="6904567" y="4237249"/>
                  <a:chExt cx="754459" cy="362480"/>
                </a:xfrm>
              </p:grpSpPr>
              <p:cxnSp>
                <p:nvCxnSpPr>
                  <p:cNvPr id="29" name="Straight Connector 28">
                    <a:extLst>
                      <a:ext uri="{FF2B5EF4-FFF2-40B4-BE49-F238E27FC236}">
                        <a16:creationId xmlns:a16="http://schemas.microsoft.com/office/drawing/2014/main" id="{D32B74AA-BCE9-4A1C-857A-67FA75B84B8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904567" y="4241800"/>
                    <a:ext cx="422751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Connector 29">
                    <a:extLst>
                      <a:ext uri="{FF2B5EF4-FFF2-40B4-BE49-F238E27FC236}">
                        <a16:creationId xmlns:a16="http://schemas.microsoft.com/office/drawing/2014/main" id="{BA562186-5905-4A35-AC42-2A9A09EDD1D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311496" y="4237249"/>
                    <a:ext cx="347530" cy="36248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D1EF996-1915-452A-8EFF-66E8C4AA0812}"/>
                  </a:ext>
                </a:extLst>
              </p:cNvPr>
              <p:cNvSpPr txBox="1"/>
              <p:nvPr/>
            </p:nvSpPr>
            <p:spPr>
              <a:xfrm>
                <a:off x="5259987" y="3943796"/>
                <a:ext cx="12490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Pump port</a:t>
                </a:r>
              </a:p>
            </p:txBody>
          </p:sp>
        </p:grp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099D31F2-E92F-4D0F-93AA-D8388D42D1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125" b="4524"/>
          <a:stretch/>
        </p:blipFill>
        <p:spPr>
          <a:xfrm flipH="1">
            <a:off x="5284837" y="3292560"/>
            <a:ext cx="2667000" cy="289282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24BAF4D-C28C-4018-AF82-9D016B803C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8237" y="3429000"/>
            <a:ext cx="3556000" cy="26670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20277AD-EFAD-4F55-A4BA-796D26178E69}"/>
              </a:ext>
            </a:extLst>
          </p:cNvPr>
          <p:cNvSpPr txBox="1"/>
          <p:nvPr/>
        </p:nvSpPr>
        <p:spPr>
          <a:xfrm>
            <a:off x="9516531" y="2949190"/>
            <a:ext cx="967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QICK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6BB6309-4E1A-4A09-B758-0E5C82A351C6}"/>
              </a:ext>
            </a:extLst>
          </p:cNvPr>
          <p:cNvSpPr txBox="1"/>
          <p:nvPr/>
        </p:nvSpPr>
        <p:spPr>
          <a:xfrm>
            <a:off x="225290" y="4172086"/>
            <a:ext cx="485634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/>
              <a:t>Currently at Hatlab, the RFSOC board is set up for single qubit characterization.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/>
              <a:t>We have used this setup to measure tens of qubits over many cool downs, above is a typical result.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/>
              <a:t>We got similar results as we have gotten before with Keysight cards, and the high freq DDS has greatly simplified our qubit control circuit.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/>
              <a:t>More complicated multi-qubit experiments with ZCU216 are working in progress.</a:t>
            </a:r>
          </a:p>
        </p:txBody>
      </p:sp>
      <p:pic>
        <p:nvPicPr>
          <p:cNvPr id="47" name="Picture 46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20DA5A82-0FCB-4B9B-9141-5023FF5E67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1173" y="6330690"/>
            <a:ext cx="2269290" cy="46838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7BD162F-4AE2-4740-9CC7-394C48552B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91062" y="6293449"/>
            <a:ext cx="1381715" cy="51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3704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6AA7707-4013-4920-8C1E-0CA8318F3B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463" y="866775"/>
            <a:ext cx="11782697" cy="5259388"/>
          </a:xfrm>
        </p:spPr>
        <p:txBody>
          <a:bodyPr/>
          <a:lstStyle/>
          <a:p>
            <a:r>
              <a:rPr lang="en-US" sz="1600" dirty="0">
                <a:highlight>
                  <a:srgbClr val="FFFF00"/>
                </a:highlight>
              </a:rPr>
              <a:t>QICK is being used for CMB, dark matter, dark energy, quantum network, gravitational wave detectors.</a:t>
            </a:r>
          </a:p>
          <a:p>
            <a:r>
              <a:rPr lang="en-US" sz="1600" dirty="0"/>
              <a:t>MKIDS for CMB, dark energy and dark matter: 1000 pixels/Rf channel</a:t>
            </a:r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1000 channels/RF</a:t>
            </a:r>
          </a:p>
          <a:p>
            <a:r>
              <a:rPr lang="en-US" sz="1600" dirty="0"/>
              <a:t>8K channels/board</a:t>
            </a:r>
          </a:p>
          <a:p>
            <a:pPr marL="0" indent="0">
              <a:buNone/>
            </a:pPr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QICK fast timing measurements for quantum networks: &lt; 2ps resolution</a:t>
            </a:r>
          </a:p>
          <a:p>
            <a:pPr lvl="1"/>
            <a:r>
              <a:rPr lang="en-US" sz="1400" dirty="0"/>
              <a:t>Already triggering and reading photon entanglement experiments (Cristian Peña, et al)</a:t>
            </a:r>
          </a:p>
          <a:p>
            <a:pPr lvl="1"/>
            <a:r>
              <a:rPr lang="en-US" sz="1400" dirty="0"/>
              <a:t>JPL (Matt Shaw’s group will use QICK).</a:t>
            </a:r>
          </a:p>
          <a:p>
            <a:r>
              <a:rPr lang="en-US" sz="1600" dirty="0"/>
              <a:t>QICK to read single SNSPDs and SNSPD arrays for DM and gravitational waves (FNAL, Caltech, JPL).</a:t>
            </a:r>
          </a:p>
          <a:p>
            <a:r>
              <a:rPr lang="en-US" sz="1600" dirty="0"/>
              <a:t>Axion BREAD experiment: 500K bin FFT every 60usec 1 day averaging on FPGA, zero dead time.</a:t>
            </a:r>
          </a:p>
          <a:p>
            <a:pPr lvl="1"/>
            <a:r>
              <a:rPr lang="en-US" sz="1600" dirty="0"/>
              <a:t>Physics run this summer.</a:t>
            </a:r>
          </a:p>
          <a:p>
            <a:r>
              <a:rPr lang="en-US" sz="1600" dirty="0"/>
              <a:t>Quantum capacitor detectors: QICK already installed at </a:t>
            </a:r>
            <a:r>
              <a:rPr lang="en-US" sz="1600" dirty="0" err="1"/>
              <a:t>Sidet</a:t>
            </a:r>
            <a:r>
              <a:rPr lang="en-US" sz="1600" dirty="0"/>
              <a:t> Lab B. Caltech group requested a system.</a:t>
            </a:r>
          </a:p>
          <a:p>
            <a:r>
              <a:rPr lang="en-US" sz="1600" dirty="0"/>
              <a:t>Other potential fast timing measurements: colored centers timing measurements.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FB75A37-F422-4767-961D-27ED046DC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QICK for detectors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87FD4E-2284-4C8A-8241-8A97E07F7B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1BFFFE-0D05-4D66-940B-5D906D67495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849FE881-D79B-4CAD-8C2E-A2B3B18F3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663" y="1580933"/>
            <a:ext cx="3876268" cy="192644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6155C5A-00F8-4C86-A998-9D24C5C97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269" y="2474651"/>
            <a:ext cx="2673531" cy="190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Left Brace 60">
            <a:extLst>
              <a:ext uri="{FF2B5EF4-FFF2-40B4-BE49-F238E27FC236}">
                <a16:creationId xmlns:a16="http://schemas.microsoft.com/office/drawing/2014/main" id="{6A541A95-02B5-48D5-A78E-E7FECC95EA97}"/>
              </a:ext>
            </a:extLst>
          </p:cNvPr>
          <p:cNvSpPr/>
          <p:nvPr/>
        </p:nvSpPr>
        <p:spPr>
          <a:xfrm>
            <a:off x="2586446" y="1741714"/>
            <a:ext cx="322217" cy="1210492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494AC1B7-9D1A-44EA-A786-18FE4D822E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1173" y="6326025"/>
            <a:ext cx="2269290" cy="4683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36353E-6F53-43A7-A3F6-7B777FDC45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1062" y="6293449"/>
            <a:ext cx="1381715" cy="51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357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DE078F-755E-44AF-B243-3EB69255A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949" y="209550"/>
            <a:ext cx="11216640" cy="521970"/>
          </a:xfrm>
        </p:spPr>
        <p:txBody>
          <a:bodyPr/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</a:rPr>
              <a:t>Readout and control for qubits and detectors.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C4DFA8-21D2-44E5-A804-ED3999E8AC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1BFFFE-0D05-4D66-940B-5D906D67495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17" name="Picture 16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E69527AD-F4CF-4916-85B7-3A4DD409B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025" y="6326011"/>
            <a:ext cx="2269290" cy="4683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A5F9A7-52D3-45D4-8139-6B0FEB9220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1062" y="6293449"/>
            <a:ext cx="1381715" cy="516466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22189F-1A44-4CC7-BC0B-B42146300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43" y="3783331"/>
            <a:ext cx="11214100" cy="2274569"/>
          </a:xfrm>
        </p:spPr>
        <p:txBody>
          <a:bodyPr/>
          <a:lstStyle/>
          <a:p>
            <a:r>
              <a:rPr lang="en-US" sz="1600" dirty="0"/>
              <a:t>A large collection of detectors, in particular, many of them used for astrophysics, share commonality with qubits and elements used in QIS.</a:t>
            </a:r>
          </a:p>
          <a:p>
            <a:r>
              <a:rPr lang="en-US" sz="1600" dirty="0"/>
              <a:t>To minimize thermal noise, they operate at very low temperatures, typically below 1K and as low as 10mK.</a:t>
            </a:r>
          </a:p>
          <a:p>
            <a:r>
              <a:rPr lang="en-US" sz="1600" dirty="0"/>
              <a:t>The size of the cryostat, its cooling capacity, limit the amount and functionality of the cold electronics.</a:t>
            </a:r>
          </a:p>
          <a:p>
            <a:pPr lvl="1"/>
            <a:r>
              <a:rPr lang="en-US" sz="1400" dirty="0"/>
              <a:t>Complex control low temperature electronics is a field of research in its own.</a:t>
            </a:r>
          </a:p>
          <a:p>
            <a:r>
              <a:rPr lang="en-US" sz="1600" dirty="0"/>
              <a:t>We focus in warm electronics control and readout.</a:t>
            </a:r>
          </a:p>
          <a:p>
            <a:pPr lvl="1"/>
            <a:r>
              <a:rPr lang="en-US" sz="1400" dirty="0"/>
              <a:t>Performing most functions at room T increases the cabling outside and inside the fridge. However due to the amazing commercial electronics components to build room T control systems it is very hard to think of replicating that in low temperature.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DAA6F7-8B99-454A-9D72-DA88034503EE}"/>
              </a:ext>
            </a:extLst>
          </p:cNvPr>
          <p:cNvSpPr/>
          <p:nvPr/>
        </p:nvSpPr>
        <p:spPr>
          <a:xfrm>
            <a:off x="1752600" y="971550"/>
            <a:ext cx="2200275" cy="1276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Control and readout (classical)</a:t>
            </a:r>
          </a:p>
        </p:txBody>
      </p:sp>
      <p:sp>
        <p:nvSpPr>
          <p:cNvPr id="11" name="Cylinder 10">
            <a:extLst>
              <a:ext uri="{FF2B5EF4-FFF2-40B4-BE49-F238E27FC236}">
                <a16:creationId xmlns:a16="http://schemas.microsoft.com/office/drawing/2014/main" id="{118B098B-BC0E-4394-9253-D50D73E244E0}"/>
              </a:ext>
            </a:extLst>
          </p:cNvPr>
          <p:cNvSpPr/>
          <p:nvPr/>
        </p:nvSpPr>
        <p:spPr>
          <a:xfrm>
            <a:off x="5476875" y="1076325"/>
            <a:ext cx="2581275" cy="2484120"/>
          </a:xfrm>
          <a:prstGeom prst="can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1F77F4-F68A-45F9-8569-2D977EB867A0}"/>
              </a:ext>
            </a:extLst>
          </p:cNvPr>
          <p:cNvCxnSpPr>
            <a:stCxn id="9" idx="3"/>
          </p:cNvCxnSpPr>
          <p:nvPr/>
        </p:nvCxnSpPr>
        <p:spPr>
          <a:xfrm flipV="1">
            <a:off x="3952875" y="1598295"/>
            <a:ext cx="781050" cy="11430"/>
          </a:xfrm>
          <a:prstGeom prst="line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DAB4AB7-95CD-4AF0-8ACD-0028357FEF26}"/>
              </a:ext>
            </a:extLst>
          </p:cNvPr>
          <p:cNvCxnSpPr/>
          <p:nvPr/>
        </p:nvCxnSpPr>
        <p:spPr>
          <a:xfrm flipV="1">
            <a:off x="4733925" y="960120"/>
            <a:ext cx="0" cy="6381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25712B6-0C7D-4A4F-BF87-5B8E7328DD05}"/>
              </a:ext>
            </a:extLst>
          </p:cNvPr>
          <p:cNvCxnSpPr>
            <a:cxnSpLocks/>
          </p:cNvCxnSpPr>
          <p:nvPr/>
        </p:nvCxnSpPr>
        <p:spPr>
          <a:xfrm flipV="1">
            <a:off x="4733926" y="971550"/>
            <a:ext cx="1952624" cy="1143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8CDB1C8-C63D-46B7-8B5C-15CB49D716EE}"/>
              </a:ext>
            </a:extLst>
          </p:cNvPr>
          <p:cNvCxnSpPr>
            <a:cxnSpLocks/>
          </p:cNvCxnSpPr>
          <p:nvPr/>
        </p:nvCxnSpPr>
        <p:spPr>
          <a:xfrm flipV="1">
            <a:off x="6686550" y="960119"/>
            <a:ext cx="0" cy="468631"/>
          </a:xfrm>
          <a:prstGeom prst="line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191A8162-76AF-475F-A5B2-721C40350B13}"/>
              </a:ext>
            </a:extLst>
          </p:cNvPr>
          <p:cNvSpPr/>
          <p:nvPr/>
        </p:nvSpPr>
        <p:spPr>
          <a:xfrm>
            <a:off x="6080269" y="2762250"/>
            <a:ext cx="1434953" cy="4686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Qubit or detector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CDE40FD-2DAE-433F-A634-A7FFB662F1F1}"/>
              </a:ext>
            </a:extLst>
          </p:cNvPr>
          <p:cNvSpPr/>
          <p:nvPr/>
        </p:nvSpPr>
        <p:spPr>
          <a:xfrm>
            <a:off x="5724526" y="1997391"/>
            <a:ext cx="2095495" cy="4686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Cold electronics (classical or quantum)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86B932E-1E5D-4792-B63A-77E1B069306B}"/>
              </a:ext>
            </a:extLst>
          </p:cNvPr>
          <p:cNvCxnSpPr>
            <a:cxnSpLocks/>
          </p:cNvCxnSpPr>
          <p:nvPr/>
        </p:nvCxnSpPr>
        <p:spPr>
          <a:xfrm flipV="1">
            <a:off x="6686550" y="1528760"/>
            <a:ext cx="0" cy="468631"/>
          </a:xfrm>
          <a:prstGeom prst="line">
            <a:avLst/>
          </a:prstGeom>
          <a:ln w="28575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A3FEF90-278A-459F-AC9A-40310A355079}"/>
              </a:ext>
            </a:extLst>
          </p:cNvPr>
          <p:cNvCxnSpPr>
            <a:cxnSpLocks/>
          </p:cNvCxnSpPr>
          <p:nvPr/>
        </p:nvCxnSpPr>
        <p:spPr>
          <a:xfrm flipV="1">
            <a:off x="6686550" y="2466022"/>
            <a:ext cx="0" cy="286703"/>
          </a:xfrm>
          <a:prstGeom prst="line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ylinder 29">
            <a:extLst>
              <a:ext uri="{FF2B5EF4-FFF2-40B4-BE49-F238E27FC236}">
                <a16:creationId xmlns:a16="http://schemas.microsoft.com/office/drawing/2014/main" id="{3BA26DFB-594A-4B27-A75C-D829077DAC7C}"/>
              </a:ext>
            </a:extLst>
          </p:cNvPr>
          <p:cNvSpPr/>
          <p:nvPr/>
        </p:nvSpPr>
        <p:spPr>
          <a:xfrm>
            <a:off x="6605588" y="1382076"/>
            <a:ext cx="161924" cy="169545"/>
          </a:xfrm>
          <a:prstGeom prst="can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53B7E292-F777-44E5-A270-E49137DDF15F}"/>
              </a:ext>
            </a:extLst>
          </p:cNvPr>
          <p:cNvSpPr/>
          <p:nvPr/>
        </p:nvSpPr>
        <p:spPr>
          <a:xfrm>
            <a:off x="8229600" y="1382076"/>
            <a:ext cx="247646" cy="1932624"/>
          </a:xfrm>
          <a:prstGeom prst="rightBrac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1C1C543-6B23-4543-814C-33D52E66CD4B}"/>
              </a:ext>
            </a:extLst>
          </p:cNvPr>
          <p:cNvSpPr txBox="1"/>
          <p:nvPr/>
        </p:nvSpPr>
        <p:spPr>
          <a:xfrm>
            <a:off x="8511529" y="2171981"/>
            <a:ext cx="29735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Several temperature-controlled stages</a:t>
            </a:r>
          </a:p>
        </p:txBody>
      </p:sp>
    </p:spTree>
    <p:extLst>
      <p:ext uri="{BB962C8B-B14F-4D97-AF65-F5344CB8AC3E}">
        <p14:creationId xmlns:p14="http://schemas.microsoft.com/office/powerpoint/2010/main" val="15333801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4C34994-0E35-4111-9609-CCA8479CE2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918" y="814520"/>
            <a:ext cx="11214100" cy="5342439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Collaborations in Readout and controls for QIS and HEP.</a:t>
            </a:r>
            <a:endParaRPr lang="en-US" sz="14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Prof. David Schuster lab at U Chicago and at Stanford.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Prof. David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Awschalom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lab at U. Chicago,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QNext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Prof. Andrew Cleland lab at U. Chicago,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QNext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Prof. Hatridge lab at U. Pittsburgh.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Prof. Robert McDermott lab at U. Wisconsin,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QNext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Prof. Maria Spiropulu lab at Caltech.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Dr. Matt Shaw lab at JPL.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Prof. Enectali Figueroa-Feliciano U. Northwestern, QSC.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Dr. Kasra Nowrouzi, Lawrence Berkeley National Lab (AQT, QSA).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Dr. Anna Grassellino, SQMS, Fermilab.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Dr. Travis Humble, QSC, Oak Ridge.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Prof. Andrew Houck, Princeton, C2QA.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 Jeffrey Thompson lab at Princeton.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Prof. John Martinis, UCSB.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Prof. Rakshya Khatiwada lab at IIT.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Dr. Noah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Kurimski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SLAC.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Prof. Alex Ma lab Perdue.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Companies: Amazon AWS (Sebastian Hassinger group).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Rigetti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(Josh Mutus group).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Quantum Networks: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INQnet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scientists: Panagiotis Spentzouris, Cristian Peña (FNAL).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Other Fermilab scientists in QSC: Daniel Bowring, Aaron Chou, Lauren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Szu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QICK has feedback a lot of framework for HEP experiments in Astrophysics including CMB SPT3 upgrade, Brad Benson, Adam Anderson (lead).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Dark Matter for AXIONS using qubits, MKIDs, quantum capacitor detectors: Andrew Sonnenschein, Aaron Chou, Lauren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Szu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Rakshya Khatiwada, Dan Baxter,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GQuest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Chris Stoughton, Rana Adhikari Caltech, Lee McCuller Caltech.</a:t>
            </a:r>
          </a:p>
          <a:p>
            <a:endParaRPr lang="en-US" sz="1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606BE7E-7136-4603-A1F3-B59C4639F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QICK team and collaborations </a:t>
            </a:r>
            <a:r>
              <a:rPr lang="en-US" sz="2000" dirty="0"/>
              <a:t>(partial list)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75C5DD-A01D-4410-8FA5-A47A136B3C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1BFFFE-0D05-4D66-940B-5D906D6749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0663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0663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7" name="Picture 6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E66BA4A2-03C5-40FC-84FA-D6F8DDB15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1173" y="6330690"/>
            <a:ext cx="2269290" cy="4683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E4DFAC-4B54-484C-BA98-B49365A56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1062" y="6293449"/>
            <a:ext cx="1381715" cy="51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5265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606BE7E-7136-4603-A1F3-B59C4639F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QICK team </a:t>
            </a:r>
            <a:r>
              <a:rPr lang="en-US" sz="2000" dirty="0"/>
              <a:t>(partial list)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75C5DD-A01D-4410-8FA5-A47A136B3C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1BFFFE-0D05-4D66-940B-5D906D6749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0663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0663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7" name="Picture 6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E66BA4A2-03C5-40FC-84FA-D6F8DDB15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1173" y="6330690"/>
            <a:ext cx="2269290" cy="4683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E4DFAC-4B54-484C-BA98-B49365A56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1062" y="6293449"/>
            <a:ext cx="1381715" cy="5164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064202-35A0-4169-A276-649C65730E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1112" y="1270485"/>
            <a:ext cx="1852401" cy="17192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95F1E7-AE70-42E7-BD01-B370D8846E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0056" y="1270485"/>
            <a:ext cx="1786076" cy="17192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2AEB84-904B-4FE9-9F2A-C81D0562B7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3448" y="1219563"/>
            <a:ext cx="1549302" cy="17701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6D2DF5-0522-4BE4-8447-550E7990BB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0339" y="3719205"/>
            <a:ext cx="1472266" cy="17420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EE81C6-DFBC-4862-8738-B3491514E0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98465" y="1219563"/>
            <a:ext cx="1705816" cy="17484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4B5033-F792-4226-BB86-7C93BF9D10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52602" y="3801942"/>
            <a:ext cx="1794899" cy="18374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0A470F-078A-4B51-9289-484038F0FD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22744" y="3763186"/>
            <a:ext cx="1554507" cy="187624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046C6FE-538A-49B2-A265-7A40BD2D4FAE}"/>
              </a:ext>
            </a:extLst>
          </p:cNvPr>
          <p:cNvSpPr txBox="1"/>
          <p:nvPr/>
        </p:nvSpPr>
        <p:spPr>
          <a:xfrm>
            <a:off x="1899561" y="878650"/>
            <a:ext cx="13596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Neal Wilcer (FNAL)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A72C7E-6C63-4CF7-BD05-A4A2BCC7161C}"/>
              </a:ext>
            </a:extLst>
          </p:cNvPr>
          <p:cNvSpPr txBox="1"/>
          <p:nvPr/>
        </p:nvSpPr>
        <p:spPr>
          <a:xfrm>
            <a:off x="4128416" y="867423"/>
            <a:ext cx="14210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Ken Treptow (FNAL)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66962E-F79E-461B-B289-86CA76958122}"/>
              </a:ext>
            </a:extLst>
          </p:cNvPr>
          <p:cNvSpPr txBox="1"/>
          <p:nvPr/>
        </p:nvSpPr>
        <p:spPr>
          <a:xfrm>
            <a:off x="6233943" y="833456"/>
            <a:ext cx="15187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Leo Stefanazzi (FNAL)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422825-B945-4F32-9F78-C79D2D67104B}"/>
              </a:ext>
            </a:extLst>
          </p:cNvPr>
          <p:cNvSpPr txBox="1"/>
          <p:nvPr/>
        </p:nvSpPr>
        <p:spPr>
          <a:xfrm>
            <a:off x="8555897" y="821625"/>
            <a:ext cx="14524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Shefali Saxena (ANL)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EE11B3-4D99-4FDD-9353-85E1874B7CF6}"/>
              </a:ext>
            </a:extLst>
          </p:cNvPr>
          <p:cNvSpPr txBox="1"/>
          <p:nvPr/>
        </p:nvSpPr>
        <p:spPr>
          <a:xfrm>
            <a:off x="1524001" y="3457854"/>
            <a:ext cx="23065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Horacio </a:t>
            </a:r>
            <a:r>
              <a:rPr lang="en-US" sz="1200" dirty="0" err="1"/>
              <a:t>Arnaldi</a:t>
            </a:r>
            <a:r>
              <a:rPr lang="en-US" sz="1200" dirty="0"/>
              <a:t> (CNEA, Argentina)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E174A2-F1F8-48B7-B930-9A160F234AC7}"/>
              </a:ext>
            </a:extLst>
          </p:cNvPr>
          <p:cNvSpPr txBox="1"/>
          <p:nvPr/>
        </p:nvSpPr>
        <p:spPr>
          <a:xfrm>
            <a:off x="3725431" y="3467538"/>
            <a:ext cx="19382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Sara Sussman (U. Princeton)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129D6C-DD3D-4243-AE05-E16A936F548C}"/>
              </a:ext>
            </a:extLst>
          </p:cNvPr>
          <p:cNvSpPr txBox="1"/>
          <p:nvPr/>
        </p:nvSpPr>
        <p:spPr>
          <a:xfrm>
            <a:off x="8966953" y="3469767"/>
            <a:ext cx="16390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Gustavo Cancelo(FNAL)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9BB95B3-E889-481C-BC2C-B49F6773D7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58489" y="3725296"/>
            <a:ext cx="1615586" cy="180021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AA21797-50FA-4B95-9917-683920E942CE}"/>
              </a:ext>
            </a:extLst>
          </p:cNvPr>
          <p:cNvSpPr txBox="1"/>
          <p:nvPr/>
        </p:nvSpPr>
        <p:spPr>
          <a:xfrm>
            <a:off x="5558489" y="3468244"/>
            <a:ext cx="16278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Chris Stoughton (FNAL)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DE43238-D48C-4B23-A0F3-7F0E152D748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19327" y="3719205"/>
            <a:ext cx="1433250" cy="184376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6DBF325-9931-403C-A5E4-5204860CED1B}"/>
              </a:ext>
            </a:extLst>
          </p:cNvPr>
          <p:cNvSpPr txBox="1"/>
          <p:nvPr/>
        </p:nvSpPr>
        <p:spPr>
          <a:xfrm>
            <a:off x="7081700" y="3463120"/>
            <a:ext cx="1853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David Schuster (</a:t>
            </a:r>
            <a:r>
              <a:rPr lang="en-US" sz="1200" dirty="0" err="1"/>
              <a:t>U.Chicago</a:t>
            </a:r>
            <a:r>
              <a:rPr lang="en-US" sz="1200" dirty="0"/>
              <a:t>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D581EF6-85B4-477E-9B05-0BC06DCDD07C}"/>
              </a:ext>
            </a:extLst>
          </p:cNvPr>
          <p:cNvSpPr txBox="1"/>
          <p:nvPr/>
        </p:nvSpPr>
        <p:spPr>
          <a:xfrm>
            <a:off x="1791112" y="5892165"/>
            <a:ext cx="83760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Not pictured: Salvatore Montella, Collin Bradford, (FNAL), </a:t>
            </a:r>
            <a:r>
              <a:rPr lang="en-US" sz="1100" dirty="0">
                <a:latin typeface="Arial" panose="020B0604020202020204" pitchFamily="34" charset="0"/>
              </a:rPr>
              <a:t>Ankur Agrawal, </a:t>
            </a:r>
            <a:r>
              <a:rPr lang="en-US" sz="1100" dirty="0" err="1">
                <a:latin typeface="Arial" panose="020B0604020202020204" pitchFamily="34" charset="0"/>
              </a:rPr>
              <a:t>Helin</a:t>
            </a:r>
            <a:r>
              <a:rPr lang="en-US" sz="1100" dirty="0">
                <a:latin typeface="Arial" panose="020B0604020202020204" pitchFamily="34" charset="0"/>
              </a:rPr>
              <a:t> Zhang, </a:t>
            </a:r>
            <a:r>
              <a:rPr lang="en-US" sz="1100" dirty="0" err="1">
                <a:latin typeface="Arial" panose="020B0604020202020204" pitchFamily="34" charset="0"/>
              </a:rPr>
              <a:t>Chunyang</a:t>
            </a:r>
            <a:r>
              <a:rPr lang="en-US" sz="1100" dirty="0">
                <a:latin typeface="Arial" panose="020B0604020202020204" pitchFamily="34" charset="0"/>
              </a:rPr>
              <a:t> Ding (UC), Andrew Houck (Princeton)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6642755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401557-D9BC-4F68-9F26-B11DA391D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98" y="2570583"/>
            <a:ext cx="11216640" cy="731520"/>
          </a:xfrm>
        </p:spPr>
        <p:txBody>
          <a:bodyPr/>
          <a:lstStyle/>
          <a:p>
            <a:r>
              <a:rPr lang="en-US" dirty="0"/>
              <a:t>Spare slides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E6A829-FE27-472E-AB93-DB85C46309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1BFFFE-0D05-4D66-940B-5D906D67495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7" name="Picture 6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59CC38E0-ACD1-47F0-AD98-C42D3CE0D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1173" y="6330690"/>
            <a:ext cx="2269290" cy="4683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D1B374-A541-45E9-89DB-167A8039B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1062" y="6293449"/>
            <a:ext cx="1381715" cy="51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7789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4C34994-0E35-4111-9609-CCA8479CE2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918" y="2027552"/>
            <a:ext cx="11214100" cy="4369776"/>
          </a:xfrm>
        </p:spPr>
        <p:txBody>
          <a:bodyPr/>
          <a:lstStyle/>
          <a:p>
            <a:r>
              <a:rPr lang="en-US" sz="1600" dirty="0"/>
              <a:t>Two well-separated MZMs (Majorana zero-energy) form a single non-local fermionic state.</a:t>
            </a:r>
          </a:p>
          <a:p>
            <a:r>
              <a:rPr lang="en-US" sz="1600" dirty="0"/>
              <a:t>Look for signature:  zero bias peak (ZBP) and detection of topological phase =&gt; precise measurement of conductance matrix.</a:t>
            </a:r>
          </a:p>
          <a:p>
            <a:r>
              <a:rPr lang="en-US" sz="1600" dirty="0"/>
              <a:t>Microsoft Q experimental protocol TGP (Topological Gap Protocol): minimize false positives and negatives .</a:t>
            </a:r>
          </a:p>
          <a:p>
            <a:pPr lvl="1"/>
            <a:r>
              <a:rPr lang="en-US" sz="1400" dirty="0"/>
              <a:t>local </a:t>
            </a:r>
            <a:r>
              <a:rPr lang="en-US" sz="1400" dirty="0" err="1"/>
              <a:t>conductances</a:t>
            </a:r>
            <a:r>
              <a:rPr lang="en-US" sz="1400" dirty="0"/>
              <a:t> </a:t>
            </a:r>
            <a:r>
              <a:rPr lang="en-US" sz="1400" dirty="0" err="1"/>
              <a:t>dI</a:t>
            </a:r>
            <a:r>
              <a:rPr lang="en-US" sz="1400" baseline="-25000" dirty="0" err="1"/>
              <a:t>R</a:t>
            </a:r>
            <a:r>
              <a:rPr lang="en-US" sz="1400" dirty="0"/>
              <a:t>/</a:t>
            </a:r>
            <a:r>
              <a:rPr lang="en-US" sz="1400" dirty="0" err="1"/>
              <a:t>dV</a:t>
            </a:r>
            <a:r>
              <a:rPr lang="en-US" sz="1400" baseline="-25000" dirty="0" err="1"/>
              <a:t>R</a:t>
            </a:r>
            <a:r>
              <a:rPr lang="en-US" sz="1400" dirty="0"/>
              <a:t> and </a:t>
            </a:r>
            <a:r>
              <a:rPr lang="en-US" sz="1400" dirty="0" err="1"/>
              <a:t>dI</a:t>
            </a:r>
            <a:r>
              <a:rPr lang="en-US" sz="1400" baseline="-25000" dirty="0" err="1"/>
              <a:t>L</a:t>
            </a:r>
            <a:r>
              <a:rPr lang="en-US" sz="1400" dirty="0"/>
              <a:t>/</a:t>
            </a:r>
            <a:r>
              <a:rPr lang="en-US" sz="1400" dirty="0" err="1"/>
              <a:t>dV</a:t>
            </a:r>
            <a:r>
              <a:rPr lang="en-US" sz="1400" baseline="-25000" dirty="0" err="1"/>
              <a:t>L</a:t>
            </a:r>
            <a:r>
              <a:rPr lang="en-US" sz="1400" dirty="0"/>
              <a:t> to identify regions in parameter space where ZBPs.</a:t>
            </a:r>
          </a:p>
          <a:p>
            <a:pPr lvl="1"/>
            <a:r>
              <a:rPr lang="en-US" sz="1400" dirty="0"/>
              <a:t>Non-local </a:t>
            </a:r>
            <a:r>
              <a:rPr lang="en-US" sz="1400" dirty="0" err="1"/>
              <a:t>conductances</a:t>
            </a:r>
            <a:r>
              <a:rPr lang="en-US" sz="1400" dirty="0"/>
              <a:t> </a:t>
            </a:r>
            <a:r>
              <a:rPr lang="en-US" sz="1400" dirty="0" err="1"/>
              <a:t>dI</a:t>
            </a:r>
            <a:r>
              <a:rPr lang="en-US" sz="1400" baseline="-25000" dirty="0" err="1"/>
              <a:t>L</a:t>
            </a:r>
            <a:r>
              <a:rPr lang="en-US" sz="1400" dirty="0"/>
              <a:t>/</a:t>
            </a:r>
            <a:r>
              <a:rPr lang="en-US" sz="1400" dirty="0" err="1"/>
              <a:t>dV</a:t>
            </a:r>
            <a:r>
              <a:rPr lang="en-US" sz="1400" baseline="-25000" dirty="0" err="1"/>
              <a:t>R</a:t>
            </a:r>
            <a:r>
              <a:rPr lang="en-US" sz="1400" dirty="0"/>
              <a:t> and </a:t>
            </a:r>
            <a:r>
              <a:rPr lang="en-US" sz="1400" dirty="0" err="1"/>
              <a:t>dI</a:t>
            </a:r>
            <a:r>
              <a:rPr lang="en-US" sz="1400" baseline="-25000" dirty="0" err="1"/>
              <a:t>R</a:t>
            </a:r>
            <a:r>
              <a:rPr lang="en-US" sz="1400" dirty="0"/>
              <a:t>/</a:t>
            </a:r>
            <a:r>
              <a:rPr lang="en-US" sz="1400" dirty="0" err="1"/>
              <a:t>dV</a:t>
            </a:r>
            <a:r>
              <a:rPr lang="en-US" sz="1400" baseline="-25000" dirty="0" err="1"/>
              <a:t>L</a:t>
            </a:r>
            <a:r>
              <a:rPr lang="en-US" sz="1400" baseline="-25000" dirty="0"/>
              <a:t> /</a:t>
            </a:r>
            <a:r>
              <a:rPr lang="en-US" sz="1400" baseline="-25000" dirty="0" err="1"/>
              <a:t>dV</a:t>
            </a:r>
            <a:r>
              <a:rPr lang="en-US" sz="1400" baseline="-25000" dirty="0"/>
              <a:t> R </a:t>
            </a:r>
            <a:r>
              <a:rPr lang="en-US" sz="1400" dirty="0"/>
              <a:t>are then used to search for bulk phase transitions.</a:t>
            </a:r>
          </a:p>
          <a:p>
            <a:r>
              <a:rPr lang="en-US" sz="1600" dirty="0"/>
              <a:t>Required measurements:</a:t>
            </a:r>
          </a:p>
          <a:p>
            <a:pPr lvl="1"/>
            <a:r>
              <a:rPr lang="en-US" sz="1400" dirty="0"/>
              <a:t>RF reflectometry below 1 or 2GHz</a:t>
            </a:r>
          </a:p>
          <a:p>
            <a:pPr lvl="1"/>
            <a:r>
              <a:rPr lang="en-US" sz="1400" dirty="0"/>
              <a:t>Near DC measurements</a:t>
            </a:r>
          </a:p>
          <a:p>
            <a:r>
              <a:rPr lang="en-US" sz="1600" dirty="0"/>
              <a:t>Large phase space search varying parameters such as</a:t>
            </a:r>
          </a:p>
          <a:p>
            <a:pPr lvl="1"/>
            <a:r>
              <a:rPr lang="en-US" sz="1400" dirty="0"/>
              <a:t>Integration time 50 µs per pixel, 200 points for each bias voltage, 500 points in plunger gate, 20 cutter gate values, and 200 points in magnetic ﬁeld.</a:t>
            </a:r>
          </a:p>
          <a:p>
            <a:r>
              <a:rPr lang="en-US" sz="1600" dirty="0"/>
              <a:t>QICK can integrate the entire characterization search in one program with minimum latency.</a:t>
            </a:r>
          </a:p>
          <a:p>
            <a:r>
              <a:rPr lang="en-US" sz="1600" dirty="0"/>
              <a:t>QICK minimizes or completely replaces the need of any off the shelf equipment.</a:t>
            </a:r>
          </a:p>
          <a:p>
            <a:r>
              <a:rPr lang="en-US" sz="1600" dirty="0"/>
              <a:t>Accelerates experiment time. We tailor QICK to experiment requirements.</a:t>
            </a:r>
          </a:p>
          <a:p>
            <a:endParaRPr lang="en-US" sz="1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606BE7E-7136-4603-A1F3-B59C4639F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650" y="0"/>
            <a:ext cx="11783357" cy="731520"/>
          </a:xfrm>
        </p:spPr>
        <p:txBody>
          <a:bodyPr/>
          <a:lstStyle/>
          <a:p>
            <a:r>
              <a:rPr lang="en-US" sz="2200" dirty="0"/>
              <a:t>QICK for nanowire control and characterization </a:t>
            </a:r>
            <a:r>
              <a:rPr lang="en-US" sz="1200" dirty="0"/>
              <a:t>(REF: Protocol to identify a topological superconducting phase in a three-terminal device, Dmitry I. </a:t>
            </a:r>
            <a:r>
              <a:rPr lang="en-US" sz="1200" dirty="0" err="1"/>
              <a:t>Pikulin</a:t>
            </a:r>
            <a:r>
              <a:rPr lang="en-US" sz="1200" dirty="0"/>
              <a:t> et al, (Microsoft Q), 2021, </a:t>
            </a:r>
            <a:r>
              <a:rPr lang="en-US" sz="1200" dirty="0" err="1"/>
              <a:t>arXiv</a:t>
            </a:r>
            <a:r>
              <a:rPr lang="en-US" sz="1200" dirty="0"/>
              <a:t> 2103:12217)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75C5DD-A01D-4410-8FA5-A47A136B3C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1BFFFE-0D05-4D66-940B-5D906D67495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7" name="Picture 6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E66BA4A2-03C5-40FC-84FA-D6F8DDB15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1173" y="6330690"/>
            <a:ext cx="2269290" cy="4683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C02850-52C5-4DC7-A0DF-E501DB28A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51" y="827086"/>
            <a:ext cx="3457575" cy="1104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FD587D-A78D-454F-82F0-A2DA52CCE1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6902" y="874711"/>
            <a:ext cx="4019550" cy="1057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E43C35-9EA6-4666-9542-71B80358E5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8899" y="1051718"/>
            <a:ext cx="3219450" cy="6286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64E1FA5-EF5B-460D-8E18-DA519FCD4E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3201" y="3429000"/>
            <a:ext cx="2785190" cy="14063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64B0A22-443C-4DA2-81D7-BE55DCE1A9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91062" y="6293449"/>
            <a:ext cx="1381715" cy="51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757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8E0807-A492-4742-AF2C-5E314B8D8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48" y="731520"/>
            <a:ext cx="11718852" cy="365125"/>
          </a:xfrm>
        </p:spPr>
        <p:txBody>
          <a:bodyPr/>
          <a:lstStyle/>
          <a:p>
            <a:r>
              <a:rPr lang="en-US" sz="1600" dirty="0"/>
              <a:t>In HEP we are used to design R&amp;C electronics for millions of channels. DOE labs can make a strong contribution to QIS</a:t>
            </a:r>
          </a:p>
          <a:p>
            <a:endParaRPr lang="en-US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ADE078F-755E-44AF-B243-3EB69255A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QICK?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C4DFA8-21D2-44E5-A804-ED3999E8AC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1BFFFE-0D05-4D66-940B-5D906D67495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2A17CE-E150-4561-AF97-B769C1336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6030" y="3855088"/>
            <a:ext cx="3423332" cy="22530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96728ED-F254-42F3-A015-762FE7A6D5F2}"/>
              </a:ext>
            </a:extLst>
          </p:cNvPr>
          <p:cNvSpPr txBox="1"/>
          <p:nvPr/>
        </p:nvSpPr>
        <p:spPr>
          <a:xfrm>
            <a:off x="989374" y="3640890"/>
            <a:ext cx="380215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Replaces ~$1M, full rack, off-the-shelf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D6077D-0C9B-4039-AB8F-76507DA3F351}"/>
              </a:ext>
            </a:extLst>
          </p:cNvPr>
          <p:cNvSpPr txBox="1"/>
          <p:nvPr/>
        </p:nvSpPr>
        <p:spPr>
          <a:xfrm>
            <a:off x="7164833" y="3501626"/>
            <a:ext cx="380215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with $20K, single pair of boards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AF653B-2F89-4820-A256-CA49556BA1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0311" y="3956058"/>
            <a:ext cx="3353188" cy="2266222"/>
          </a:xfrm>
          <a:prstGeom prst="rect">
            <a:avLst/>
          </a:prstGeom>
        </p:spPr>
      </p:pic>
      <p:pic>
        <p:nvPicPr>
          <p:cNvPr id="15" name="Picture 14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2A589133-4EA2-4ADB-82E1-89912D1739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1529" y="6346961"/>
            <a:ext cx="2269290" cy="4683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DD3356-B933-49FE-A329-242A895F2C9A}"/>
              </a:ext>
            </a:extLst>
          </p:cNvPr>
          <p:cNvSpPr txBox="1"/>
          <p:nvPr/>
        </p:nvSpPr>
        <p:spPr>
          <a:xfrm>
            <a:off x="7246030" y="5493743"/>
            <a:ext cx="737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RFSoc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FPGA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C61026E-BCEE-4439-AE24-A926F74377E9}"/>
              </a:ext>
            </a:extLst>
          </p:cNvPr>
          <p:cNvCxnSpPr>
            <a:cxnSpLocks/>
            <a:stCxn id="4" idx="3"/>
          </p:cNvCxnSpPr>
          <p:nvPr/>
        </p:nvCxnSpPr>
        <p:spPr>
          <a:xfrm flipV="1">
            <a:off x="7983668" y="4835034"/>
            <a:ext cx="169419" cy="981875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A5E0CB8B-FB64-497A-A2E5-B3B754388E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1062" y="6293449"/>
            <a:ext cx="1381715" cy="5164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CDADB5-F802-4881-BC9F-A1D3ABA2DD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875" y="1249441"/>
            <a:ext cx="3499485" cy="196509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6678631-698F-4A8B-8790-7FB2C17F62AE}"/>
              </a:ext>
            </a:extLst>
          </p:cNvPr>
          <p:cNvSpPr txBox="1"/>
          <p:nvPr/>
        </p:nvSpPr>
        <p:spPr>
          <a:xfrm>
            <a:off x="1318661" y="2804994"/>
            <a:ext cx="1412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CMS at CERN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7212171-09AC-4C63-8706-1AC38E8AF2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6860" y="1086101"/>
            <a:ext cx="2757025" cy="213172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7050CD3-3E91-4D22-8D87-245B0E0ECF79}"/>
              </a:ext>
            </a:extLst>
          </p:cNvPr>
          <p:cNvSpPr txBox="1"/>
          <p:nvPr/>
        </p:nvSpPr>
        <p:spPr>
          <a:xfrm>
            <a:off x="7505141" y="1441525"/>
            <a:ext cx="46081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Precursor of QICK. 20K MKID based camara.</a:t>
            </a:r>
          </a:p>
          <a:p>
            <a:r>
              <a:rPr lang="en-US" dirty="0"/>
              <a:t>UCSB-FNAL collaboration (B. Mazin, G. Cancelo)</a:t>
            </a:r>
          </a:p>
          <a:p>
            <a:r>
              <a:rPr lang="en-US" dirty="0"/>
              <a:t>In operation at 8m Subaru telescope (Hawaii)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A986DAF-1771-42D1-868C-4A1CEEF32E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96992" y="4637180"/>
            <a:ext cx="1367841" cy="150289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972F415-35C6-4A28-B543-939176FE55C9}"/>
              </a:ext>
            </a:extLst>
          </p:cNvPr>
          <p:cNvSpPr txBox="1"/>
          <p:nvPr/>
        </p:nvSpPr>
        <p:spPr>
          <a:xfrm>
            <a:off x="36473" y="4408371"/>
            <a:ext cx="1232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QIS before ~2020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A624DB-E904-4466-B243-610D8FEE5CA0}"/>
              </a:ext>
            </a:extLst>
          </p:cNvPr>
          <p:cNvSpPr txBox="1"/>
          <p:nvPr/>
        </p:nvSpPr>
        <p:spPr>
          <a:xfrm>
            <a:off x="5828785" y="3825556"/>
            <a:ext cx="1232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QIS after ~2020</a:t>
            </a:r>
          </a:p>
        </p:txBody>
      </p:sp>
    </p:spTree>
    <p:extLst>
      <p:ext uri="{BB962C8B-B14F-4D97-AF65-F5344CB8AC3E}">
        <p14:creationId xmlns:p14="http://schemas.microsoft.com/office/powerpoint/2010/main" val="3600585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8E0807-A492-4742-AF2C-5E314B8D8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48" y="731519"/>
            <a:ext cx="11718852" cy="5269231"/>
          </a:xfrm>
        </p:spPr>
        <p:txBody>
          <a:bodyPr/>
          <a:lstStyle/>
          <a:p>
            <a:r>
              <a:rPr lang="en-US" sz="1600" dirty="0"/>
              <a:t>In particle physics (e.g. cosmology) detector specifications are (ideally) frozen before the R&amp;C is designed. That typically includes:</a:t>
            </a:r>
          </a:p>
          <a:p>
            <a:pPr lvl="1"/>
            <a:r>
              <a:rPr lang="en-US" sz="1400" dirty="0"/>
              <a:t>Number of channels,</a:t>
            </a:r>
          </a:p>
          <a:p>
            <a:pPr lvl="1"/>
            <a:r>
              <a:rPr lang="en-US" sz="1400" dirty="0"/>
              <a:t>Signal to noise.</a:t>
            </a:r>
          </a:p>
          <a:p>
            <a:pPr lvl="1"/>
            <a:r>
              <a:rPr lang="en-US" sz="1400" dirty="0"/>
              <a:t>Frequency and time domain specifications: BW, timing, latency, triggers, etc.</a:t>
            </a:r>
          </a:p>
          <a:p>
            <a:pPr lvl="1"/>
            <a:r>
              <a:rPr lang="en-US" sz="1400" dirty="0"/>
              <a:t>Type of detector (e.g. MKID, TES, SNSPD, etc.). One or many but pre-established.</a:t>
            </a:r>
          </a:p>
          <a:p>
            <a:r>
              <a:rPr lang="en-US" sz="1600" u="sng" dirty="0">
                <a:solidFill>
                  <a:srgbClr val="0070C0"/>
                </a:solidFill>
              </a:rPr>
              <a:t>QIS is different to detectors</a:t>
            </a:r>
            <a:r>
              <a:rPr lang="en-US" sz="1600" dirty="0">
                <a:solidFill>
                  <a:srgbClr val="0070C0"/>
                </a:solidFill>
              </a:rPr>
              <a:t>.</a:t>
            </a:r>
          </a:p>
          <a:p>
            <a:r>
              <a:rPr lang="en-US" sz="1600" dirty="0"/>
              <a:t>The final goal is to build a quantum computer or a quantum network such that the internet.</a:t>
            </a:r>
          </a:p>
          <a:p>
            <a:r>
              <a:rPr lang="en-US" sz="1600" dirty="0"/>
              <a:t>An intermediate goal may be to build a fault tolerant qubit and a fault tolerant gate.</a:t>
            </a:r>
          </a:p>
          <a:p>
            <a:r>
              <a:rPr lang="en-US" sz="1600" dirty="0"/>
              <a:t>There are many avenues and technologies being pursued to achieve those goals.</a:t>
            </a:r>
          </a:p>
          <a:p>
            <a:r>
              <a:rPr lang="en-US" sz="1600" dirty="0"/>
              <a:t>For each QIS technology the components (e.g. qubits) are in constant evolution.</a:t>
            </a:r>
          </a:p>
          <a:p>
            <a:r>
              <a:rPr lang="en-US" sz="1600" dirty="0"/>
              <a:t>QIS experiments vary the number of elements from 1 to many.</a:t>
            </a:r>
          </a:p>
          <a:p>
            <a:r>
              <a:rPr lang="en-US" sz="1600" dirty="0"/>
              <a:t>Is there a common C&amp;R system that can be used for all that?</a:t>
            </a:r>
          </a:p>
          <a:p>
            <a:r>
              <a:rPr lang="en-US" sz="1600" dirty="0"/>
              <a:t>Is the system scalable to achieve a NISQ or larger?</a:t>
            </a:r>
          </a:p>
          <a:p>
            <a:r>
              <a:rPr lang="en-US" sz="1600" dirty="0"/>
              <a:t>How can we take advantage of the existing technology to build C&amp;R systems?</a:t>
            </a:r>
          </a:p>
          <a:p>
            <a:r>
              <a:rPr lang="en-US" sz="1600" u="sng" dirty="0">
                <a:solidFill>
                  <a:srgbClr val="0070C0"/>
                </a:solidFill>
              </a:rPr>
              <a:t>QIS is similar to detectors</a:t>
            </a:r>
            <a:endParaRPr lang="en-US" sz="1600" dirty="0">
              <a:solidFill>
                <a:srgbClr val="0070C0"/>
              </a:solidFill>
            </a:endParaRPr>
          </a:p>
          <a:p>
            <a:r>
              <a:rPr lang="en-US" sz="1600" dirty="0"/>
              <a:t>In the characteristics of the signals to be processed: time, frequency and power domains.</a:t>
            </a:r>
          </a:p>
          <a:p>
            <a:r>
              <a:rPr lang="en-US" sz="1600" u="sng" dirty="0"/>
              <a:t>They can use similar technology: hardware, firmware and software!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ADE078F-755E-44AF-B243-3EB69255A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 and readout (C&amp;R): QIS vs. HEP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C4DFA8-21D2-44E5-A804-ED3999E8AC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1BFFFE-0D05-4D66-940B-5D906D67495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15" name="Picture 14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2A589133-4EA2-4ADB-82E1-89912D173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1529" y="6346961"/>
            <a:ext cx="2269290" cy="4683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5E0CB8B-FB64-497A-A2E5-B3B754388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1062" y="6293449"/>
            <a:ext cx="1381715" cy="51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861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8E0807-A492-4742-AF2C-5E314B8D8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47" y="2693670"/>
            <a:ext cx="11372777" cy="3307080"/>
          </a:xfrm>
        </p:spPr>
        <p:txBody>
          <a:bodyPr/>
          <a:lstStyle/>
          <a:p>
            <a:r>
              <a:rPr lang="en-US" sz="1600" dirty="0"/>
              <a:t>Radiofrequency signals in the ~2-20GHz: Short pulses (few ns up to CW).</a:t>
            </a:r>
          </a:p>
          <a:p>
            <a:r>
              <a:rPr lang="en-US" sz="1600" dirty="0"/>
              <a:t>RF signals are modulated by complex envelopes.</a:t>
            </a:r>
          </a:p>
          <a:p>
            <a:r>
              <a:rPr lang="en-US" sz="1600" dirty="0"/>
              <a:t>Fast control DC coupled and up to 1 or 2GHz signals.</a:t>
            </a:r>
          </a:p>
          <a:p>
            <a:r>
              <a:rPr lang="en-US" sz="1600" dirty="0"/>
              <a:t>Accurate, ultra low noise bias signals.</a:t>
            </a:r>
          </a:p>
          <a:p>
            <a:r>
              <a:rPr lang="en-US" sz="1600" dirty="0"/>
              <a:t>Read, decode and record information.</a:t>
            </a:r>
          </a:p>
          <a:p>
            <a:r>
              <a:rPr lang="en-US" sz="1600" dirty="0"/>
              <a:t>Run many times to lower statistical errors.</a:t>
            </a:r>
          </a:p>
          <a:p>
            <a:r>
              <a:rPr lang="en-US" sz="1600" dirty="0"/>
              <a:t>Variational parameters for characterization and calibration (e.g. amplitude, frequencies, powers, etc.).</a:t>
            </a:r>
          </a:p>
          <a:p>
            <a:r>
              <a:rPr lang="en-US" sz="1600" dirty="0"/>
              <a:t>Low latency for feedback control.</a:t>
            </a:r>
          </a:p>
          <a:p>
            <a:r>
              <a:rPr lang="en-US" sz="1600" u="sng" dirty="0">
                <a:solidFill>
                  <a:srgbClr val="0070C0"/>
                </a:solidFill>
              </a:rPr>
              <a:t>It is obvious that the best control and readout needs fast digital processing, fast A/D and D/A conversion.</a:t>
            </a:r>
          </a:p>
          <a:p>
            <a:r>
              <a:rPr lang="en-US" sz="1600" u="sng" dirty="0">
                <a:solidFill>
                  <a:srgbClr val="0070C0"/>
                </a:solidFill>
              </a:rPr>
              <a:t>Multiple control and readout outputs and inputs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ADE078F-755E-44AF-B243-3EB69255A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 and readout (C&amp;R): QIS vs. HEP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C4DFA8-21D2-44E5-A804-ED3999E8AC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1BFFFE-0D05-4D66-940B-5D906D67495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15" name="Picture 14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2A589133-4EA2-4ADB-82E1-89912D173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1529" y="6346961"/>
            <a:ext cx="2269290" cy="4683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5E0CB8B-FB64-497A-A2E5-B3B754388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1062" y="6293449"/>
            <a:ext cx="1381715" cy="51646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734AA28-14DF-46BB-8DA5-EF17A60CABEE}"/>
              </a:ext>
            </a:extLst>
          </p:cNvPr>
          <p:cNvSpPr/>
          <p:nvPr/>
        </p:nvSpPr>
        <p:spPr>
          <a:xfrm>
            <a:off x="1752600" y="971550"/>
            <a:ext cx="2200275" cy="1276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Control and readout (classical)</a:t>
            </a:r>
          </a:p>
        </p:txBody>
      </p:sp>
      <p:sp>
        <p:nvSpPr>
          <p:cNvPr id="8" name="Cylinder 7">
            <a:extLst>
              <a:ext uri="{FF2B5EF4-FFF2-40B4-BE49-F238E27FC236}">
                <a16:creationId xmlns:a16="http://schemas.microsoft.com/office/drawing/2014/main" id="{0EAF2C39-2918-41FA-A9D7-18E6EFC6AD26}"/>
              </a:ext>
            </a:extLst>
          </p:cNvPr>
          <p:cNvSpPr/>
          <p:nvPr/>
        </p:nvSpPr>
        <p:spPr>
          <a:xfrm>
            <a:off x="8381976" y="1074420"/>
            <a:ext cx="2581275" cy="2484120"/>
          </a:xfrm>
          <a:prstGeom prst="can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A2468F1-1AB8-425C-9E7C-23FBAD90A596}"/>
              </a:ext>
            </a:extLst>
          </p:cNvPr>
          <p:cNvCxnSpPr>
            <a:stCxn id="7" idx="3"/>
          </p:cNvCxnSpPr>
          <p:nvPr/>
        </p:nvCxnSpPr>
        <p:spPr>
          <a:xfrm flipV="1">
            <a:off x="3952875" y="1598295"/>
            <a:ext cx="781050" cy="11430"/>
          </a:xfrm>
          <a:prstGeom prst="line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B99FDF1-A9B7-47E8-8884-4F328E61184C}"/>
              </a:ext>
            </a:extLst>
          </p:cNvPr>
          <p:cNvCxnSpPr/>
          <p:nvPr/>
        </p:nvCxnSpPr>
        <p:spPr>
          <a:xfrm flipV="1">
            <a:off x="4733925" y="960120"/>
            <a:ext cx="0" cy="6381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D9B6F13-87AA-42EE-93CF-D20A47DA7BD8}"/>
              </a:ext>
            </a:extLst>
          </p:cNvPr>
          <p:cNvCxnSpPr>
            <a:cxnSpLocks/>
          </p:cNvCxnSpPr>
          <p:nvPr/>
        </p:nvCxnSpPr>
        <p:spPr>
          <a:xfrm flipV="1">
            <a:off x="4733926" y="948690"/>
            <a:ext cx="4857136" cy="3429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C6387B-9A4D-4EFD-9A0A-6B2A282E230B}"/>
              </a:ext>
            </a:extLst>
          </p:cNvPr>
          <p:cNvCxnSpPr>
            <a:cxnSpLocks/>
          </p:cNvCxnSpPr>
          <p:nvPr/>
        </p:nvCxnSpPr>
        <p:spPr>
          <a:xfrm flipV="1">
            <a:off x="9591651" y="958214"/>
            <a:ext cx="0" cy="468631"/>
          </a:xfrm>
          <a:prstGeom prst="line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56EB3F08-7B2C-436B-8BF4-F9E8942A4743}"/>
              </a:ext>
            </a:extLst>
          </p:cNvPr>
          <p:cNvSpPr/>
          <p:nvPr/>
        </p:nvSpPr>
        <p:spPr>
          <a:xfrm>
            <a:off x="8985370" y="2760345"/>
            <a:ext cx="1434953" cy="4686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Qubit or detector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9D0D69-2DBD-41BC-AEB1-D7639FAE17BD}"/>
              </a:ext>
            </a:extLst>
          </p:cNvPr>
          <p:cNvSpPr/>
          <p:nvPr/>
        </p:nvSpPr>
        <p:spPr>
          <a:xfrm>
            <a:off x="8629627" y="1995486"/>
            <a:ext cx="2095495" cy="4686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Cold electronics (classical or quantum)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FAC5AE2-BED9-4A43-A61F-6B9D16A3B5A5}"/>
              </a:ext>
            </a:extLst>
          </p:cNvPr>
          <p:cNvCxnSpPr>
            <a:cxnSpLocks/>
          </p:cNvCxnSpPr>
          <p:nvPr/>
        </p:nvCxnSpPr>
        <p:spPr>
          <a:xfrm flipV="1">
            <a:off x="9591651" y="1526855"/>
            <a:ext cx="0" cy="468631"/>
          </a:xfrm>
          <a:prstGeom prst="line">
            <a:avLst/>
          </a:prstGeom>
          <a:ln w="28575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3E2BF5C-D308-4685-8B2D-571BCC6A9265}"/>
              </a:ext>
            </a:extLst>
          </p:cNvPr>
          <p:cNvCxnSpPr>
            <a:cxnSpLocks/>
          </p:cNvCxnSpPr>
          <p:nvPr/>
        </p:nvCxnSpPr>
        <p:spPr>
          <a:xfrm flipV="1">
            <a:off x="9591651" y="2464117"/>
            <a:ext cx="0" cy="286703"/>
          </a:xfrm>
          <a:prstGeom prst="line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ylinder 18">
            <a:extLst>
              <a:ext uri="{FF2B5EF4-FFF2-40B4-BE49-F238E27FC236}">
                <a16:creationId xmlns:a16="http://schemas.microsoft.com/office/drawing/2014/main" id="{8C67299D-831F-4152-B5C0-9091FF4B5481}"/>
              </a:ext>
            </a:extLst>
          </p:cNvPr>
          <p:cNvSpPr/>
          <p:nvPr/>
        </p:nvSpPr>
        <p:spPr>
          <a:xfrm>
            <a:off x="9510689" y="1380171"/>
            <a:ext cx="161924" cy="169545"/>
          </a:xfrm>
          <a:prstGeom prst="can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5DEB6C-E2CE-4EA7-B13C-08E6BE1E4F10}"/>
              </a:ext>
            </a:extLst>
          </p:cNvPr>
          <p:cNvSpPr txBox="1"/>
          <p:nvPr/>
        </p:nvSpPr>
        <p:spPr>
          <a:xfrm>
            <a:off x="4917502" y="1144525"/>
            <a:ext cx="3221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are the signals from/to C&amp;R and QIS/Det?</a:t>
            </a:r>
          </a:p>
          <a:p>
            <a:r>
              <a:rPr lang="en-US" dirty="0"/>
              <a:t>What are the functions to be performed?</a:t>
            </a:r>
          </a:p>
        </p:txBody>
      </p:sp>
    </p:spTree>
    <p:extLst>
      <p:ext uri="{BB962C8B-B14F-4D97-AF65-F5344CB8AC3E}">
        <p14:creationId xmlns:p14="http://schemas.microsoft.com/office/powerpoint/2010/main" val="1405631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8E0807-A492-4742-AF2C-5E314B8D8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50" y="3949693"/>
            <a:ext cx="6344428" cy="2343756"/>
          </a:xfrm>
        </p:spPr>
        <p:txBody>
          <a:bodyPr/>
          <a:lstStyle/>
          <a:p>
            <a:r>
              <a:rPr lang="en-US" sz="1600" dirty="0"/>
              <a:t>Xilinx </a:t>
            </a:r>
            <a:r>
              <a:rPr lang="en-US" sz="1600" dirty="0" err="1"/>
              <a:t>RFSoC</a:t>
            </a:r>
            <a:r>
              <a:rPr lang="en-US" sz="1600" dirty="0"/>
              <a:t> FPGAs are extremely powerful and used to build multi output/input complex control and readout functions. </a:t>
            </a:r>
          </a:p>
          <a:p>
            <a:r>
              <a:rPr lang="en-US" sz="1600" dirty="0"/>
              <a:t>10 GHz DACs and ADCs are built in.</a:t>
            </a:r>
          </a:p>
          <a:p>
            <a:r>
              <a:rPr lang="en-US" sz="1600" dirty="0"/>
              <a:t>4 core ARM processor running Linux based QIS software.</a:t>
            </a:r>
          </a:p>
          <a:p>
            <a:r>
              <a:rPr lang="en-US" sz="1600" dirty="0"/>
              <a:t>We only need to add RF amplifiers, attenuators and filters.</a:t>
            </a:r>
          </a:p>
          <a:p>
            <a:r>
              <a:rPr lang="en-US" sz="1600" dirty="0"/>
              <a:t>And we need electronics to support the FPGA (clocks, interfaces, etc.)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ADE078F-755E-44AF-B243-3EB69255A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Supercomputer + 16 channel 10GHz RF in a chip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C4DFA8-21D2-44E5-A804-ED3999E8AC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1BFFFE-0D05-4D66-940B-5D906D67495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15" name="Picture 14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2A589133-4EA2-4ADB-82E1-89912D173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1529" y="6346961"/>
            <a:ext cx="2269290" cy="4683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5E0CB8B-FB64-497A-A2E5-B3B754388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1062" y="6293449"/>
            <a:ext cx="1381715" cy="5164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E2CF40-A9C9-4356-B24B-0A39662944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949" y="927108"/>
            <a:ext cx="3353188" cy="22662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8720E8-F7BD-4DCF-B030-996594B708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1503" y="1797331"/>
            <a:ext cx="2019300" cy="1981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7F9977-084C-48DB-A3EE-CAC18F4240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0029" y="857250"/>
            <a:ext cx="3652748" cy="26713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804D5A-7947-4FD4-9B65-41C5308138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43679" y="3654292"/>
            <a:ext cx="4073525" cy="239115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2222F22-0539-4ADC-B926-3CBB8BFB11CD}"/>
              </a:ext>
            </a:extLst>
          </p:cNvPr>
          <p:cNvCxnSpPr/>
          <p:nvPr/>
        </p:nvCxnSpPr>
        <p:spPr>
          <a:xfrm flipV="1">
            <a:off x="247650" y="857250"/>
            <a:ext cx="3686175" cy="2671312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5E50A67-8320-4C01-9E50-D100ECEF3438}"/>
              </a:ext>
            </a:extLst>
          </p:cNvPr>
          <p:cNvCxnSpPr>
            <a:cxnSpLocks/>
          </p:cNvCxnSpPr>
          <p:nvPr/>
        </p:nvCxnSpPr>
        <p:spPr>
          <a:xfrm>
            <a:off x="247650" y="724563"/>
            <a:ext cx="3686175" cy="2671312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Left Brace 12">
            <a:extLst>
              <a:ext uri="{FF2B5EF4-FFF2-40B4-BE49-F238E27FC236}">
                <a16:creationId xmlns:a16="http://schemas.microsoft.com/office/drawing/2014/main" id="{BCDB7741-C5D8-41D6-8148-BEEDA8A3C373}"/>
              </a:ext>
            </a:extLst>
          </p:cNvPr>
          <p:cNvSpPr/>
          <p:nvPr/>
        </p:nvSpPr>
        <p:spPr>
          <a:xfrm>
            <a:off x="6768428" y="837322"/>
            <a:ext cx="375251" cy="5313923"/>
          </a:xfrm>
          <a:prstGeom prst="leftBrac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77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8E0807-A492-4742-AF2C-5E314B8D8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9324" y="940189"/>
            <a:ext cx="5756275" cy="5353259"/>
          </a:xfrm>
        </p:spPr>
        <p:txBody>
          <a:bodyPr/>
          <a:lstStyle/>
          <a:p>
            <a:r>
              <a:rPr lang="en-US" sz="1600" b="0" dirty="0"/>
              <a:t>A fully integrated readout and control system for QIS, quantum networks and superconducting detectors.</a:t>
            </a:r>
          </a:p>
          <a:p>
            <a:pPr lvl="1">
              <a:spcAft>
                <a:spcPts val="600"/>
              </a:spcAft>
            </a:pPr>
            <a:r>
              <a:rPr lang="en-US" sz="1400" dirty="0"/>
              <a:t>No extra room temperature hardware needed.</a:t>
            </a:r>
            <a:endParaRPr lang="en-US" sz="1400" b="0" dirty="0"/>
          </a:p>
          <a:p>
            <a:pPr>
              <a:spcAft>
                <a:spcPts val="0"/>
              </a:spcAft>
            </a:pPr>
            <a:r>
              <a:rPr lang="en-US" sz="1600" b="0" dirty="0"/>
              <a:t>8 RF control/readout up to 8GHz. 14 bit DACs</a:t>
            </a:r>
          </a:p>
          <a:p>
            <a:pPr>
              <a:spcAft>
                <a:spcPts val="0"/>
              </a:spcAft>
            </a:pPr>
            <a:r>
              <a:rPr lang="en-US" sz="1600" b="0" dirty="0"/>
              <a:t>8 DC coupled control up to 2GHz. </a:t>
            </a:r>
          </a:p>
          <a:p>
            <a:pPr>
              <a:spcAft>
                <a:spcPts val="0"/>
              </a:spcAft>
            </a:pPr>
            <a:r>
              <a:rPr lang="en-US" sz="1600" b="0" dirty="0"/>
              <a:t>4 RF inputs, up to 80dB amplification, 125K noise.</a:t>
            </a:r>
          </a:p>
          <a:p>
            <a:pPr>
              <a:spcAft>
                <a:spcPts val="0"/>
              </a:spcAft>
            </a:pPr>
            <a:r>
              <a:rPr lang="en-US" sz="1600" b="0" dirty="0"/>
              <a:t>4 DC-1.5GHz inputs. 1nV/Hz noise.</a:t>
            </a:r>
          </a:p>
          <a:p>
            <a:pPr>
              <a:spcAft>
                <a:spcPts val="0"/>
              </a:spcAft>
            </a:pPr>
            <a:r>
              <a:rPr lang="en-US" sz="1600" b="0" dirty="0"/>
              <a:t>8 1ppm resolution in bias channels. </a:t>
            </a:r>
          </a:p>
          <a:p>
            <a:r>
              <a:rPr lang="en-US" sz="1600" b="0" dirty="0"/>
              <a:t>Frequency multiplexed control and readout up to 16 qubits per output/input.</a:t>
            </a:r>
          </a:p>
          <a:p>
            <a:endParaRPr lang="en-US" sz="1600" b="0" dirty="0"/>
          </a:p>
          <a:p>
            <a:r>
              <a:rPr lang="en-US" sz="1600" b="0" dirty="0"/>
              <a:t>Example: FPGA DAC output can be selected as a RF or DC coupled output on the RF board.</a:t>
            </a:r>
          </a:p>
          <a:p>
            <a:r>
              <a:rPr lang="en-US" sz="1600" b="0" dirty="0"/>
              <a:t>The RF output uses a DSB analog mixer and filter. </a:t>
            </a:r>
          </a:p>
          <a:p>
            <a:r>
              <a:rPr lang="en-US" sz="1600" b="0" dirty="0"/>
              <a:t>Output power controlled by step attenuators.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ADE078F-755E-44AF-B243-3EB69255A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Instrumentation Control Kit v1: QICK1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C4DFA8-21D2-44E5-A804-ED3999E8AC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1BFFFE-0D05-4D66-940B-5D906D67495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2A17CE-E150-4561-AF97-B769C1336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90" y="940189"/>
            <a:ext cx="5388517" cy="3546484"/>
          </a:xfrm>
          <a:prstGeom prst="rect">
            <a:avLst/>
          </a:prstGeom>
        </p:spPr>
      </p:pic>
      <p:pic>
        <p:nvPicPr>
          <p:cNvPr id="15" name="Picture 14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2A589133-4EA2-4ADB-82E1-89912D1739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1529" y="6346961"/>
            <a:ext cx="2269290" cy="4683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5E0CB8B-FB64-497A-A2E5-B3B754388E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1062" y="6293449"/>
            <a:ext cx="1381715" cy="5164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306A86-47B6-4380-9D1B-C69AD942D9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567" y="4750075"/>
            <a:ext cx="5231560" cy="136813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2E82977-9231-4E77-8EA1-69D8FCF4A6C9}"/>
              </a:ext>
            </a:extLst>
          </p:cNvPr>
          <p:cNvCxnSpPr>
            <a:cxnSpLocks/>
          </p:cNvCxnSpPr>
          <p:nvPr/>
        </p:nvCxnSpPr>
        <p:spPr>
          <a:xfrm>
            <a:off x="1228725" y="4750075"/>
            <a:ext cx="0" cy="1368135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50A2CA1-2DAA-49FE-B888-A0775A303D49}"/>
              </a:ext>
            </a:extLst>
          </p:cNvPr>
          <p:cNvSpPr txBox="1"/>
          <p:nvPr/>
        </p:nvSpPr>
        <p:spPr>
          <a:xfrm>
            <a:off x="471949" y="4750075"/>
            <a:ext cx="68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FPGA</a:t>
            </a:r>
          </a:p>
        </p:txBody>
      </p:sp>
    </p:spTree>
    <p:extLst>
      <p:ext uri="{BB962C8B-B14F-4D97-AF65-F5344CB8AC3E}">
        <p14:creationId xmlns:p14="http://schemas.microsoft.com/office/powerpoint/2010/main" val="2255340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F0909A-F568-4898-BC23-91ECDADE2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QICK Software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01F5E4-4ED6-47CE-9B40-0F35FECFB0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1BFFFE-0D05-4D66-940B-5D906D67495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80A3AE3-2A93-47F5-AFB1-90D092658B08}"/>
              </a:ext>
            </a:extLst>
          </p:cNvPr>
          <p:cNvSpPr txBox="1">
            <a:spLocks/>
          </p:cNvSpPr>
          <p:nvPr/>
        </p:nvSpPr>
        <p:spPr bwMode="auto">
          <a:xfrm>
            <a:off x="471949" y="987322"/>
            <a:ext cx="11559875" cy="122889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169" tIns="45587" rIns="91169" bIns="45587" numCol="1" anchor="t" anchorCtr="0" compatLnSpc="1">
            <a:prstTxWarp prst="textNoShape">
              <a:avLst/>
            </a:prstTxWarp>
          </a:bodyPr>
          <a:lstStyle>
            <a:lvl1pPr marL="340795" indent="-34079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b="1" kern="1200">
                <a:solidFill>
                  <a:schemeClr val="accent3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0234" indent="-28373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38095" indent="-22667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594598" indent="-22667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1104" indent="-22667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07205" indent="-227932" algn="l" defTabSz="9117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3060" indent="-227932" algn="l" defTabSz="9117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8914" indent="-227932" algn="l" defTabSz="9117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4769" indent="-227932" algn="l" defTabSz="9117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Quantum programs are developed in python using the PYNQ environment and </a:t>
            </a:r>
            <a:r>
              <a:rPr lang="en-US" sz="1600" dirty="0" err="1"/>
              <a:t>Jupyter</a:t>
            </a:r>
            <a:r>
              <a:rPr lang="en-US" sz="1600" dirty="0"/>
              <a:t> notebooks.</a:t>
            </a:r>
          </a:p>
          <a:p>
            <a:r>
              <a:rPr lang="en-US" sz="1600" dirty="0"/>
              <a:t>Quantum programs run on Linux in the </a:t>
            </a:r>
            <a:r>
              <a:rPr lang="en-US" sz="1600" dirty="0" err="1"/>
              <a:t>RFSoC</a:t>
            </a:r>
            <a:r>
              <a:rPr lang="en-US" sz="1600" dirty="0"/>
              <a:t> FPGA 4 core processor.</a:t>
            </a:r>
          </a:p>
          <a:p>
            <a:r>
              <a:rPr lang="en-US" sz="1600" dirty="0"/>
              <a:t>All critical functions are executed in the programmable logic.</a:t>
            </a:r>
          </a:p>
          <a:p>
            <a:r>
              <a:rPr lang="en-US" sz="1600" dirty="0"/>
              <a:t>In progress: Software layers to make QICK a backend for </a:t>
            </a:r>
            <a:r>
              <a:rPr lang="en-US" sz="1600" dirty="0" err="1"/>
              <a:t>Qiskit</a:t>
            </a:r>
            <a:r>
              <a:rPr lang="en-US" sz="1600" dirty="0"/>
              <a:t> and </a:t>
            </a:r>
            <a:r>
              <a:rPr lang="en-US" sz="1600" dirty="0" err="1"/>
              <a:t>Braket</a:t>
            </a:r>
            <a:r>
              <a:rPr lang="en-US" sz="1600" dirty="0"/>
              <a:t>. OpenQasm3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CF8CC4-A07C-4E40-9933-75D7928B7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5529" y="2632854"/>
            <a:ext cx="4369529" cy="31955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58C0EF-0393-4FEF-9781-28B901093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710" y="2744206"/>
            <a:ext cx="3102686" cy="3139829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FA50FE9-B742-4C76-B81C-5025241A02BD}"/>
              </a:ext>
            </a:extLst>
          </p:cNvPr>
          <p:cNvCxnSpPr>
            <a:cxnSpLocks/>
          </p:cNvCxnSpPr>
          <p:nvPr/>
        </p:nvCxnSpPr>
        <p:spPr>
          <a:xfrm flipV="1">
            <a:off x="4423396" y="2744206"/>
            <a:ext cx="2302133" cy="111369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3E320B2-9742-4C33-A0A8-41FCA03B6D21}"/>
              </a:ext>
            </a:extLst>
          </p:cNvPr>
          <p:cNvCxnSpPr>
            <a:cxnSpLocks/>
          </p:cNvCxnSpPr>
          <p:nvPr/>
        </p:nvCxnSpPr>
        <p:spPr>
          <a:xfrm>
            <a:off x="4423396" y="3934098"/>
            <a:ext cx="2302133" cy="189426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6D8394D1-933C-4FE4-AD27-C6BE5CAA6B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1173" y="6330690"/>
            <a:ext cx="2269290" cy="4683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164A6F-3371-471E-9ABA-1B42E5A8F4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1062" y="6293449"/>
            <a:ext cx="1381715" cy="51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516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8E0807-A492-4742-AF2C-5E314B8D8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231" y="3762401"/>
            <a:ext cx="8682469" cy="2178648"/>
          </a:xfrm>
        </p:spPr>
        <p:txBody>
          <a:bodyPr/>
          <a:lstStyle/>
          <a:p>
            <a:r>
              <a:rPr lang="en-US" sz="1600" b="0" dirty="0"/>
              <a:t>The QICK user writes quantum programs in python using the PYNQ environment running on the FPGA processor.</a:t>
            </a:r>
          </a:p>
          <a:p>
            <a:r>
              <a:rPr lang="en-US" sz="1600" b="0" dirty="0"/>
              <a:t>The code is compiled into machine language and executed by the </a:t>
            </a:r>
            <a:r>
              <a:rPr lang="en-US" sz="1600" b="0" dirty="0" err="1"/>
              <a:t>tProc</a:t>
            </a:r>
            <a:r>
              <a:rPr lang="en-US" sz="1600" b="0" dirty="0"/>
              <a:t> on the FPGA.</a:t>
            </a:r>
          </a:p>
          <a:p>
            <a:r>
              <a:rPr lang="en-US" sz="1600" b="0" dirty="0"/>
              <a:t>The firmware generates waveforms and reads out data time synced to a master clock running on the FPGA board.</a:t>
            </a:r>
          </a:p>
          <a:p>
            <a:r>
              <a:rPr lang="en-US" sz="1600" b="0" dirty="0"/>
              <a:t>Multiple boards can be synced up to build larger systems.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ADE078F-755E-44AF-B243-3EB69255A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Instrumentation Control Kit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C4DFA8-21D2-44E5-A804-ED3999E8AC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1BFFFE-0D05-4D66-940B-5D906D67495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15" name="Picture 14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2A589133-4EA2-4ADB-82E1-89912D173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1529" y="6346961"/>
            <a:ext cx="2269290" cy="4683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5E0CB8B-FB64-497A-A2E5-B3B754388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1062" y="6293449"/>
            <a:ext cx="1381715" cy="5164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02BDC4-3AC2-4F02-AD0C-6628BF233D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125" y="1144905"/>
            <a:ext cx="3917550" cy="17335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15A501-9DFE-4579-8CC3-EF35D6EE01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9466" y="1029603"/>
            <a:ext cx="3535464" cy="2326886"/>
          </a:xfrm>
          <a:prstGeom prst="rect">
            <a:avLst/>
          </a:prstGeom>
        </p:spPr>
      </p:pic>
      <p:sp>
        <p:nvSpPr>
          <p:cNvPr id="7" name="Arrow: Curved Down 6">
            <a:extLst>
              <a:ext uri="{FF2B5EF4-FFF2-40B4-BE49-F238E27FC236}">
                <a16:creationId xmlns:a16="http://schemas.microsoft.com/office/drawing/2014/main" id="{180CDCD3-AD52-4D5A-B008-951400463033}"/>
              </a:ext>
            </a:extLst>
          </p:cNvPr>
          <p:cNvSpPr/>
          <p:nvPr/>
        </p:nvSpPr>
        <p:spPr>
          <a:xfrm>
            <a:off x="3943191" y="1366450"/>
            <a:ext cx="1676559" cy="468381"/>
          </a:xfrm>
          <a:prstGeom prst="curved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56351A8-1ACB-4C08-904B-35D26CB1CC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2088" y="1081865"/>
            <a:ext cx="1886054" cy="75296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708BEDB-71EA-43E1-A450-4C47BC901D61}"/>
              </a:ext>
            </a:extLst>
          </p:cNvPr>
          <p:cNvGrpSpPr/>
          <p:nvPr/>
        </p:nvGrpSpPr>
        <p:grpSpPr>
          <a:xfrm>
            <a:off x="8632744" y="1993659"/>
            <a:ext cx="3432982" cy="1740343"/>
            <a:chOff x="255703" y="1723338"/>
            <a:chExt cx="5065229" cy="2702066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3EF0ED3-8E71-4E12-AB2C-E8DBBCDFA285}"/>
                </a:ext>
              </a:extLst>
            </p:cNvPr>
            <p:cNvCxnSpPr/>
            <p:nvPr/>
          </p:nvCxnSpPr>
          <p:spPr>
            <a:xfrm>
              <a:off x="261594" y="2172290"/>
              <a:ext cx="504805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64A06B8-2E2A-4C0A-A0D2-2769EE568663}"/>
                </a:ext>
              </a:extLst>
            </p:cNvPr>
            <p:cNvCxnSpPr>
              <a:cxnSpLocks/>
            </p:cNvCxnSpPr>
            <p:nvPr/>
          </p:nvCxnSpPr>
          <p:spPr>
            <a:xfrm>
              <a:off x="1007490" y="1723338"/>
              <a:ext cx="0" cy="2227156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DBFD588-2DE8-42BB-AE82-E698D098101F}"/>
                </a:ext>
              </a:extLst>
            </p:cNvPr>
            <p:cNvCxnSpPr>
              <a:cxnSpLocks/>
            </p:cNvCxnSpPr>
            <p:nvPr/>
          </p:nvCxnSpPr>
          <p:spPr>
            <a:xfrm>
              <a:off x="1777607" y="1723338"/>
              <a:ext cx="0" cy="2227156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7015EEF-F362-421D-B524-A2FE5EE4E15F}"/>
                </a:ext>
              </a:extLst>
            </p:cNvPr>
            <p:cNvCxnSpPr>
              <a:cxnSpLocks/>
            </p:cNvCxnSpPr>
            <p:nvPr/>
          </p:nvCxnSpPr>
          <p:spPr>
            <a:xfrm>
              <a:off x="2454505" y="1756332"/>
              <a:ext cx="0" cy="2194162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C0DDBC0-2154-4983-B499-0134FDFD3CA7}"/>
                </a:ext>
              </a:extLst>
            </p:cNvPr>
            <p:cNvCxnSpPr>
              <a:cxnSpLocks/>
            </p:cNvCxnSpPr>
            <p:nvPr/>
          </p:nvCxnSpPr>
          <p:spPr>
            <a:xfrm>
              <a:off x="3154446" y="1756332"/>
              <a:ext cx="0" cy="2194162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F49B8C2-4EAA-4198-BF13-B0976C9BE71C}"/>
                </a:ext>
              </a:extLst>
            </p:cNvPr>
            <p:cNvCxnSpPr>
              <a:cxnSpLocks/>
            </p:cNvCxnSpPr>
            <p:nvPr/>
          </p:nvCxnSpPr>
          <p:spPr>
            <a:xfrm>
              <a:off x="4009928" y="1756332"/>
              <a:ext cx="0" cy="2194162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3EF6F90-CB6B-4FE8-BA42-A5095F64320F}"/>
                </a:ext>
              </a:extLst>
            </p:cNvPr>
            <p:cNvCxnSpPr>
              <a:cxnSpLocks/>
            </p:cNvCxnSpPr>
            <p:nvPr/>
          </p:nvCxnSpPr>
          <p:spPr>
            <a:xfrm>
              <a:off x="4808849" y="1795217"/>
              <a:ext cx="0" cy="2155277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489408D-82CF-40FF-ADA0-EB3E8BEEBEDC}"/>
                </a:ext>
              </a:extLst>
            </p:cNvPr>
            <p:cNvSpPr txBox="1"/>
            <p:nvPr/>
          </p:nvSpPr>
          <p:spPr>
            <a:xfrm>
              <a:off x="261595" y="1862899"/>
              <a:ext cx="842473" cy="3344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dirty="0">
                  <a:solidFill>
                    <a:srgbClr val="004C97"/>
                  </a:solidFill>
                  <a:latin typeface="Arial"/>
                  <a:ea typeface="+mn-ea"/>
                </a:rPr>
                <a:t>DAC-RF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A0D543F-A43D-4F23-B7CE-7B557DEDE172}"/>
                </a:ext>
              </a:extLst>
            </p:cNvPr>
            <p:cNvSpPr txBox="1"/>
            <p:nvPr/>
          </p:nvSpPr>
          <p:spPr>
            <a:xfrm>
              <a:off x="255703" y="2470688"/>
              <a:ext cx="877951" cy="3344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dirty="0">
                  <a:solidFill>
                    <a:srgbClr val="004C97"/>
                  </a:solidFill>
                  <a:latin typeface="Arial"/>
                  <a:ea typeface="+mn-ea"/>
                </a:rPr>
                <a:t>DAC-flux</a:t>
              </a: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086879B-EEA2-48F2-9932-11BEED83AFB4}"/>
                </a:ext>
              </a:extLst>
            </p:cNvPr>
            <p:cNvSpPr/>
            <p:nvPr/>
          </p:nvSpPr>
          <p:spPr>
            <a:xfrm>
              <a:off x="1100711" y="1769701"/>
              <a:ext cx="606717" cy="382006"/>
            </a:xfrm>
            <a:custGeom>
              <a:avLst/>
              <a:gdLst>
                <a:gd name="connsiteX0" fmla="*/ 0 w 868790"/>
                <a:gd name="connsiteY0" fmla="*/ 509341 h 509341"/>
                <a:gd name="connsiteX1" fmla="*/ 311084 w 868790"/>
                <a:gd name="connsiteY1" fmla="*/ 429213 h 509341"/>
                <a:gd name="connsiteX2" fmla="*/ 447773 w 868790"/>
                <a:gd name="connsiteY2" fmla="*/ 47428 h 509341"/>
                <a:gd name="connsiteX3" fmla="*/ 546754 w 868790"/>
                <a:gd name="connsiteY3" fmla="*/ 47428 h 509341"/>
                <a:gd name="connsiteX4" fmla="*/ 617455 w 868790"/>
                <a:gd name="connsiteY4" fmla="*/ 424500 h 509341"/>
                <a:gd name="connsiteX5" fmla="*/ 843699 w 868790"/>
                <a:gd name="connsiteY5" fmla="*/ 466920 h 509341"/>
                <a:gd name="connsiteX6" fmla="*/ 853126 w 868790"/>
                <a:gd name="connsiteY6" fmla="*/ 476347 h 509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8790" h="509341">
                  <a:moveTo>
                    <a:pt x="0" y="509341"/>
                  </a:moveTo>
                  <a:cubicBezTo>
                    <a:pt x="118227" y="507769"/>
                    <a:pt x="236455" y="506198"/>
                    <a:pt x="311084" y="429213"/>
                  </a:cubicBezTo>
                  <a:cubicBezTo>
                    <a:pt x="385713" y="352227"/>
                    <a:pt x="408495" y="111059"/>
                    <a:pt x="447773" y="47428"/>
                  </a:cubicBezTo>
                  <a:cubicBezTo>
                    <a:pt x="487051" y="-16203"/>
                    <a:pt x="518474" y="-15417"/>
                    <a:pt x="546754" y="47428"/>
                  </a:cubicBezTo>
                  <a:cubicBezTo>
                    <a:pt x="575034" y="110273"/>
                    <a:pt x="567964" y="354585"/>
                    <a:pt x="617455" y="424500"/>
                  </a:cubicBezTo>
                  <a:cubicBezTo>
                    <a:pt x="666946" y="494415"/>
                    <a:pt x="804421" y="458279"/>
                    <a:pt x="843699" y="466920"/>
                  </a:cubicBezTo>
                  <a:cubicBezTo>
                    <a:pt x="882978" y="475561"/>
                    <a:pt x="868052" y="475954"/>
                    <a:pt x="853126" y="476347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3AA8389-607E-49BB-A3F3-3910A6633146}"/>
                </a:ext>
              </a:extLst>
            </p:cNvPr>
            <p:cNvSpPr/>
            <p:nvPr/>
          </p:nvSpPr>
          <p:spPr>
            <a:xfrm>
              <a:off x="4017651" y="3064294"/>
              <a:ext cx="479461" cy="21209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srgbClr val="FFFFFF"/>
                </a:solidFill>
                <a:latin typeface="Arial"/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175067D-586B-49EB-A73A-6B72FA0F53F8}"/>
                </a:ext>
              </a:extLst>
            </p:cNvPr>
            <p:cNvCxnSpPr/>
            <p:nvPr/>
          </p:nvCxnSpPr>
          <p:spPr>
            <a:xfrm>
              <a:off x="255703" y="3280971"/>
              <a:ext cx="504805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A7AA00C-D774-45F3-8DC8-227F7EA8091F}"/>
                </a:ext>
              </a:extLst>
            </p:cNvPr>
            <p:cNvCxnSpPr/>
            <p:nvPr/>
          </p:nvCxnSpPr>
          <p:spPr>
            <a:xfrm>
              <a:off x="261594" y="2761456"/>
              <a:ext cx="504805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333E620-B324-4E6A-B81F-A4CCF8F0CF6B}"/>
                </a:ext>
              </a:extLst>
            </p:cNvPr>
            <p:cNvCxnSpPr/>
            <p:nvPr/>
          </p:nvCxnSpPr>
          <p:spPr>
            <a:xfrm>
              <a:off x="4636196" y="3574019"/>
              <a:ext cx="0" cy="438347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AC8D280-BE39-429D-B52A-E2BD09B615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4508" y="4012366"/>
              <a:ext cx="3731688" cy="0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C57206C8-EEF5-44D4-AA4D-77C6DDD45CE5}"/>
                </a:ext>
              </a:extLst>
            </p:cNvPr>
            <p:cNvCxnSpPr/>
            <p:nvPr/>
          </p:nvCxnSpPr>
          <p:spPr>
            <a:xfrm flipV="1">
              <a:off x="900971" y="3612905"/>
              <a:ext cx="0" cy="399461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548B300-7CFB-49ED-9BCC-B2C77A5E198A}"/>
                </a:ext>
              </a:extLst>
            </p:cNvPr>
            <p:cNvSpPr txBox="1"/>
            <p:nvPr/>
          </p:nvSpPr>
          <p:spPr>
            <a:xfrm>
              <a:off x="5086324" y="1888405"/>
              <a:ext cx="232756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srgbClr val="004C97"/>
                  </a:solidFill>
                  <a:latin typeface="Arial"/>
                  <a:ea typeface="+mn-ea"/>
                </a:rPr>
                <a:t>t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E7A9908-00CC-454B-89A4-7322C08B8571}"/>
                </a:ext>
              </a:extLst>
            </p:cNvPr>
            <p:cNvSpPr txBox="1"/>
            <p:nvPr/>
          </p:nvSpPr>
          <p:spPr>
            <a:xfrm>
              <a:off x="5073690" y="2484457"/>
              <a:ext cx="232756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srgbClr val="004C97"/>
                  </a:solidFill>
                  <a:latin typeface="Arial"/>
                  <a:ea typeface="+mn-ea"/>
                </a:rPr>
                <a:t>t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7E55431-8FB4-4E98-A048-02496987C8AB}"/>
                </a:ext>
              </a:extLst>
            </p:cNvPr>
            <p:cNvSpPr txBox="1"/>
            <p:nvPr/>
          </p:nvSpPr>
          <p:spPr>
            <a:xfrm>
              <a:off x="5088176" y="2989929"/>
              <a:ext cx="232756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dirty="0">
                  <a:solidFill>
                    <a:srgbClr val="004C97"/>
                  </a:solidFill>
                  <a:latin typeface="Arial"/>
                  <a:ea typeface="+mn-ea"/>
                </a:rPr>
                <a:t>t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01334C1-B089-447E-BE5A-293C1E76EA3E}"/>
                </a:ext>
              </a:extLst>
            </p:cNvPr>
            <p:cNvSpPr txBox="1"/>
            <p:nvPr/>
          </p:nvSpPr>
          <p:spPr>
            <a:xfrm>
              <a:off x="277389" y="2965567"/>
              <a:ext cx="1211440" cy="3344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dirty="0">
                  <a:solidFill>
                    <a:srgbClr val="004C97"/>
                  </a:solidFill>
                  <a:latin typeface="Arial"/>
                  <a:ea typeface="+mn-ea"/>
                </a:rPr>
                <a:t>ADC Readout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DEB881D-0ACD-4CB7-9A44-40DC718D5450}"/>
                </a:ext>
              </a:extLst>
            </p:cNvPr>
            <p:cNvSpPr txBox="1"/>
            <p:nvPr/>
          </p:nvSpPr>
          <p:spPr>
            <a:xfrm>
              <a:off x="2574006" y="2566020"/>
              <a:ext cx="471604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750" dirty="0" err="1">
                  <a:solidFill>
                    <a:srgbClr val="004C97"/>
                  </a:solidFill>
                  <a:latin typeface="Arial"/>
                  <a:ea typeface="+mn-ea"/>
                </a:rPr>
                <a:t>Tdelay</a:t>
              </a:r>
              <a:endParaRPr lang="en-US" sz="750" dirty="0">
                <a:solidFill>
                  <a:srgbClr val="004C97"/>
                </a:solidFill>
                <a:latin typeface="Arial"/>
                <a:ea typeface="+mn-ea"/>
              </a:endParaRP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1344062-A032-437A-99CF-F6EA7E7ECDCA}"/>
                </a:ext>
              </a:extLst>
            </p:cNvPr>
            <p:cNvCxnSpPr/>
            <p:nvPr/>
          </p:nvCxnSpPr>
          <p:spPr>
            <a:xfrm flipV="1">
              <a:off x="1984270" y="2458619"/>
              <a:ext cx="56561" cy="31575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95F8E41-B510-4367-9230-9BC49F7D27FF}"/>
                </a:ext>
              </a:extLst>
            </p:cNvPr>
            <p:cNvCxnSpPr>
              <a:cxnSpLocks/>
            </p:cNvCxnSpPr>
            <p:nvPr/>
          </p:nvCxnSpPr>
          <p:spPr>
            <a:xfrm>
              <a:off x="2040830" y="2447924"/>
              <a:ext cx="72123" cy="33207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1AD8674-0C27-4743-995D-B2C6995CD1D6}"/>
                </a:ext>
              </a:extLst>
            </p:cNvPr>
            <p:cNvCxnSpPr>
              <a:cxnSpLocks/>
            </p:cNvCxnSpPr>
            <p:nvPr/>
          </p:nvCxnSpPr>
          <p:spPr>
            <a:xfrm>
              <a:off x="2095371" y="2757706"/>
              <a:ext cx="1233617" cy="1667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507D2F9-FFAF-456A-863D-F27F39662FD3}"/>
                </a:ext>
              </a:extLst>
            </p:cNvPr>
            <p:cNvCxnSpPr/>
            <p:nvPr/>
          </p:nvCxnSpPr>
          <p:spPr>
            <a:xfrm>
              <a:off x="3326824" y="2755798"/>
              <a:ext cx="54540" cy="34839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7D77C8F2-6C23-4CB9-A294-5DF1CF4888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89087" y="2754997"/>
              <a:ext cx="77097" cy="34111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527ACFE-1073-4A30-A331-5F981F81A92C}"/>
                </a:ext>
              </a:extLst>
            </p:cNvPr>
            <p:cNvSpPr txBox="1"/>
            <p:nvPr/>
          </p:nvSpPr>
          <p:spPr>
            <a:xfrm>
              <a:off x="1887950" y="2780196"/>
              <a:ext cx="471604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750" dirty="0" err="1">
                  <a:solidFill>
                    <a:srgbClr val="004C97"/>
                  </a:solidFill>
                  <a:latin typeface="Arial"/>
                  <a:ea typeface="+mn-ea"/>
                </a:rPr>
                <a:t>Tpulse</a:t>
              </a:r>
              <a:endParaRPr lang="en-US" sz="750" dirty="0">
                <a:solidFill>
                  <a:srgbClr val="004C97"/>
                </a:solidFill>
                <a:latin typeface="Arial"/>
                <a:ea typeface="+mn-ea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63FE63E-8AB1-4ECB-B528-1090D7FDC4DA}"/>
                </a:ext>
              </a:extLst>
            </p:cNvPr>
            <p:cNvSpPr txBox="1"/>
            <p:nvPr/>
          </p:nvSpPr>
          <p:spPr>
            <a:xfrm>
              <a:off x="3202570" y="2545225"/>
              <a:ext cx="471604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750" dirty="0" err="1">
                  <a:solidFill>
                    <a:srgbClr val="004C97"/>
                  </a:solidFill>
                  <a:latin typeface="Arial"/>
                  <a:ea typeface="+mn-ea"/>
                </a:rPr>
                <a:t>Tpulse</a:t>
              </a:r>
              <a:endParaRPr lang="en-US" sz="750" dirty="0">
                <a:solidFill>
                  <a:srgbClr val="004C97"/>
                </a:solidFill>
                <a:latin typeface="Arial"/>
                <a:ea typeface="+mn-ea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DCD3A92-C9F0-4598-852D-F757F168454E}"/>
                </a:ext>
              </a:extLst>
            </p:cNvPr>
            <p:cNvSpPr txBox="1"/>
            <p:nvPr/>
          </p:nvSpPr>
          <p:spPr>
            <a:xfrm>
              <a:off x="1611912" y="4067013"/>
              <a:ext cx="2637635" cy="3583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900" dirty="0">
                  <a:solidFill>
                    <a:srgbClr val="004C97"/>
                  </a:solidFill>
                  <a:latin typeface="Arial"/>
                  <a:ea typeface="+mn-ea"/>
                </a:rPr>
                <a:t>Repeat for different Ap, </a:t>
              </a:r>
              <a:r>
                <a:rPr lang="en-US" sz="900" dirty="0" err="1">
                  <a:solidFill>
                    <a:srgbClr val="004C97"/>
                  </a:solidFill>
                  <a:latin typeface="Arial"/>
                  <a:ea typeface="+mn-ea"/>
                </a:rPr>
                <a:t>Tdelay</a:t>
              </a:r>
              <a:r>
                <a:rPr lang="en-US" sz="900" dirty="0">
                  <a:solidFill>
                    <a:srgbClr val="004C97"/>
                  </a:solidFill>
                  <a:latin typeface="Arial"/>
                  <a:ea typeface="+mn-ea"/>
                </a:rPr>
                <a:t> 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3996812F-57F1-46E3-AC4C-6661D4C7E9D3}"/>
                </a:ext>
              </a:extLst>
            </p:cNvPr>
            <p:cNvCxnSpPr>
              <a:cxnSpLocks/>
            </p:cNvCxnSpPr>
            <p:nvPr/>
          </p:nvCxnSpPr>
          <p:spPr>
            <a:xfrm>
              <a:off x="1887950" y="2458619"/>
              <a:ext cx="1" cy="302837"/>
            </a:xfrm>
            <a:prstGeom prst="straightConnector1">
              <a:avLst/>
            </a:prstGeom>
            <a:ln>
              <a:solidFill>
                <a:srgbClr val="7030A0"/>
              </a:solidFill>
              <a:prstDash val="sysDash"/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FF5A7D37-D42E-4B0E-AF24-BC33F0D44723}"/>
                </a:ext>
              </a:extLst>
            </p:cNvPr>
            <p:cNvCxnSpPr/>
            <p:nvPr/>
          </p:nvCxnSpPr>
          <p:spPr>
            <a:xfrm>
              <a:off x="1692188" y="2451772"/>
              <a:ext cx="642425" cy="0"/>
            </a:xfrm>
            <a:prstGeom prst="line">
              <a:avLst/>
            </a:prstGeom>
            <a:ln>
              <a:solidFill>
                <a:srgbClr val="7030A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18502009-73CC-41E1-BE3B-1AE5353B096A}"/>
                </a:ext>
              </a:extLst>
            </p:cNvPr>
            <p:cNvCxnSpPr>
              <a:cxnSpLocks/>
            </p:cNvCxnSpPr>
            <p:nvPr/>
          </p:nvCxnSpPr>
          <p:spPr>
            <a:xfrm>
              <a:off x="3582187" y="2802710"/>
              <a:ext cx="1" cy="302837"/>
            </a:xfrm>
            <a:prstGeom prst="straightConnector1">
              <a:avLst/>
            </a:prstGeom>
            <a:ln>
              <a:solidFill>
                <a:srgbClr val="7030A0"/>
              </a:solidFill>
              <a:prstDash val="sysDash"/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5219B798-BF0A-45EB-801C-351457957C2D}"/>
                </a:ext>
              </a:extLst>
            </p:cNvPr>
            <p:cNvCxnSpPr/>
            <p:nvPr/>
          </p:nvCxnSpPr>
          <p:spPr>
            <a:xfrm>
              <a:off x="3144971" y="3116148"/>
              <a:ext cx="642425" cy="0"/>
            </a:xfrm>
            <a:prstGeom prst="line">
              <a:avLst/>
            </a:prstGeom>
            <a:ln>
              <a:solidFill>
                <a:srgbClr val="7030A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FD4B6B5-2009-4DF9-A419-7EC865605C8F}"/>
                </a:ext>
              </a:extLst>
            </p:cNvPr>
            <p:cNvSpPr txBox="1"/>
            <p:nvPr/>
          </p:nvSpPr>
          <p:spPr>
            <a:xfrm>
              <a:off x="3607963" y="2800565"/>
              <a:ext cx="32573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900" dirty="0">
                  <a:solidFill>
                    <a:srgbClr val="004C97"/>
                  </a:solidFill>
                  <a:latin typeface="Arial"/>
                  <a:ea typeface="+mn-ea"/>
                </a:rPr>
                <a:t>Ap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D095B4E-EBE7-4D7A-88E5-8B3B690366C1}"/>
                </a:ext>
              </a:extLst>
            </p:cNvPr>
            <p:cNvSpPr txBox="1"/>
            <p:nvPr/>
          </p:nvSpPr>
          <p:spPr>
            <a:xfrm>
              <a:off x="2087992" y="2507474"/>
              <a:ext cx="32573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900" dirty="0">
                  <a:solidFill>
                    <a:srgbClr val="004C97"/>
                  </a:solidFill>
                  <a:latin typeface="Arial"/>
                  <a:ea typeface="+mn-ea"/>
                </a:rPr>
                <a:t>Ap</a:t>
              </a: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72A3B556-2220-462D-A6B4-91FDE16856A0}"/>
                </a:ext>
              </a:extLst>
            </p:cNvPr>
            <p:cNvSpPr/>
            <p:nvPr/>
          </p:nvSpPr>
          <p:spPr>
            <a:xfrm>
              <a:off x="1029263" y="1733990"/>
              <a:ext cx="606717" cy="382006"/>
            </a:xfrm>
            <a:custGeom>
              <a:avLst/>
              <a:gdLst>
                <a:gd name="connsiteX0" fmla="*/ 0 w 868790"/>
                <a:gd name="connsiteY0" fmla="*/ 509341 h 509341"/>
                <a:gd name="connsiteX1" fmla="*/ 311084 w 868790"/>
                <a:gd name="connsiteY1" fmla="*/ 429213 h 509341"/>
                <a:gd name="connsiteX2" fmla="*/ 447773 w 868790"/>
                <a:gd name="connsiteY2" fmla="*/ 47428 h 509341"/>
                <a:gd name="connsiteX3" fmla="*/ 546754 w 868790"/>
                <a:gd name="connsiteY3" fmla="*/ 47428 h 509341"/>
                <a:gd name="connsiteX4" fmla="*/ 617455 w 868790"/>
                <a:gd name="connsiteY4" fmla="*/ 424500 h 509341"/>
                <a:gd name="connsiteX5" fmla="*/ 843699 w 868790"/>
                <a:gd name="connsiteY5" fmla="*/ 466920 h 509341"/>
                <a:gd name="connsiteX6" fmla="*/ 853126 w 868790"/>
                <a:gd name="connsiteY6" fmla="*/ 476347 h 509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8790" h="509341">
                  <a:moveTo>
                    <a:pt x="0" y="509341"/>
                  </a:moveTo>
                  <a:cubicBezTo>
                    <a:pt x="118227" y="507769"/>
                    <a:pt x="236455" y="506198"/>
                    <a:pt x="311084" y="429213"/>
                  </a:cubicBezTo>
                  <a:cubicBezTo>
                    <a:pt x="385713" y="352227"/>
                    <a:pt x="408495" y="111059"/>
                    <a:pt x="447773" y="47428"/>
                  </a:cubicBezTo>
                  <a:cubicBezTo>
                    <a:pt x="487051" y="-16203"/>
                    <a:pt x="518474" y="-15417"/>
                    <a:pt x="546754" y="47428"/>
                  </a:cubicBezTo>
                  <a:cubicBezTo>
                    <a:pt x="575034" y="110273"/>
                    <a:pt x="567964" y="354585"/>
                    <a:pt x="617455" y="424500"/>
                  </a:cubicBezTo>
                  <a:cubicBezTo>
                    <a:pt x="666946" y="494415"/>
                    <a:pt x="804421" y="458279"/>
                    <a:pt x="843699" y="466920"/>
                  </a:cubicBezTo>
                  <a:cubicBezTo>
                    <a:pt x="882978" y="475561"/>
                    <a:pt x="868052" y="475954"/>
                    <a:pt x="853126" y="476347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C6F3A6A-A904-4DD9-8D91-500C0D4A0E41}"/>
                </a:ext>
              </a:extLst>
            </p:cNvPr>
            <p:cNvSpPr/>
            <p:nvPr/>
          </p:nvSpPr>
          <p:spPr>
            <a:xfrm>
              <a:off x="3992403" y="1977799"/>
              <a:ext cx="479461" cy="21209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57" name="Arrow: Curved Down 56">
            <a:extLst>
              <a:ext uri="{FF2B5EF4-FFF2-40B4-BE49-F238E27FC236}">
                <a16:creationId xmlns:a16="http://schemas.microsoft.com/office/drawing/2014/main" id="{48DB2635-7E58-4592-9B75-D85FDCFA7F67}"/>
              </a:ext>
            </a:extLst>
          </p:cNvPr>
          <p:cNvSpPr/>
          <p:nvPr/>
        </p:nvSpPr>
        <p:spPr>
          <a:xfrm>
            <a:off x="7860741" y="1424531"/>
            <a:ext cx="1676559" cy="468381"/>
          </a:xfrm>
          <a:prstGeom prst="curved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081951"/>
      </p:ext>
    </p:extLst>
  </p:cSld>
  <p:clrMapOvr>
    <a:masterClrMapping/>
  </p:clrMapOvr>
</p:sld>
</file>

<file path=ppt/theme/theme1.xml><?xml version="1.0" encoding="utf-8"?>
<a:theme xmlns:a="http://schemas.openxmlformats.org/drawingml/2006/main" name="15_Office Theme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106636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16424</TotalTime>
  <Words>3032</Words>
  <Application>Microsoft Office PowerPoint</Application>
  <PresentationFormat>Widescreen</PresentationFormat>
  <Paragraphs>334</Paragraphs>
  <Slides>23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Cambria Math</vt:lpstr>
      <vt:lpstr>Helvetica</vt:lpstr>
      <vt:lpstr>Wingdings</vt:lpstr>
      <vt:lpstr>15_Office Theme</vt:lpstr>
      <vt:lpstr>QICK (Quantum Instrumentation Control Kit), Readout and control for qubits and detectors.</vt:lpstr>
      <vt:lpstr>Readout and control for qubits and detectors.</vt:lpstr>
      <vt:lpstr>What is QICK?</vt:lpstr>
      <vt:lpstr>Control and readout (C&amp;R): QIS vs. HEP</vt:lpstr>
      <vt:lpstr>Control and readout (C&amp;R): QIS vs. HEP</vt:lpstr>
      <vt:lpstr>Supercomputer + 16 channel 10GHz RF in a chip</vt:lpstr>
      <vt:lpstr>Quantum Instrumentation Control Kit v1: QICK1</vt:lpstr>
      <vt:lpstr>QICK Software</vt:lpstr>
      <vt:lpstr>Quantum Instrumentation Control Kit</vt:lpstr>
      <vt:lpstr>Quantum Instrumentation Control Kit 2: QICK2</vt:lpstr>
      <vt:lpstr>More QICK features</vt:lpstr>
      <vt:lpstr>The QICK firmware</vt:lpstr>
      <vt:lpstr>QICK: single qubit measurement at David Schuster’s lab, U.C (prepared by Ankur Agrawal).</vt:lpstr>
      <vt:lpstr>PowerPoint Presentation</vt:lpstr>
      <vt:lpstr>QICK paper made the cover of AIP RSI</vt:lpstr>
      <vt:lpstr>Experiments using QICK. Talks at the APS march meeting </vt:lpstr>
      <vt:lpstr>PowerPoint Presentation</vt:lpstr>
      <vt:lpstr>A quantum module with all-to-all gates via parametric control (prepared by Chao Zhou, U. Pittsburg)</vt:lpstr>
      <vt:lpstr>QICK for detectors</vt:lpstr>
      <vt:lpstr>QICK team and collaborations (partial list)</vt:lpstr>
      <vt:lpstr>QICK team (partial list)</vt:lpstr>
      <vt:lpstr>Spare slides</vt:lpstr>
      <vt:lpstr>QICK for nanowire control and characterization (REF: Protocol to identify a topological superconducting phase in a three-terminal device, Dmitry I. Pikulin et al, (Microsoft Q), 2021, arXiv 2103:12217)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Yeter Aydeniz, Kubra</dc:creator>
  <cp:lastModifiedBy>Gustavo I Cancelo</cp:lastModifiedBy>
  <cp:revision>142</cp:revision>
  <dcterms:created xsi:type="dcterms:W3CDTF">2020-09-10T16:20:32Z</dcterms:created>
  <dcterms:modified xsi:type="dcterms:W3CDTF">2022-09-15T16:34:40Z</dcterms:modified>
</cp:coreProperties>
</file>