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86" r:id="rId2"/>
    <p:sldId id="415" r:id="rId3"/>
    <p:sldId id="452" r:id="rId4"/>
    <p:sldId id="453" r:id="rId5"/>
    <p:sldId id="445" r:id="rId6"/>
    <p:sldId id="454" r:id="rId7"/>
    <p:sldId id="455" r:id="rId8"/>
    <p:sldId id="431" r:id="rId9"/>
    <p:sldId id="4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00FF"/>
    <a:srgbClr val="003399"/>
    <a:srgbClr val="FF00FF"/>
    <a:srgbClr val="0066CC"/>
    <a:srgbClr val="FF0000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IPv6 Planning (2014)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83715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Summer 2012 ESCC meeting</a:t>
            </a:r>
          </a:p>
          <a:p>
            <a:pPr algn="ctr" eaLnBrk="1" hangingPunct="1"/>
            <a:r>
              <a:rPr lang="en-US" dirty="0" smtClean="0"/>
              <a:t>July 18,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dirty="0" smtClean="0"/>
              <a:t>Site IPv6 Planning Survey </a:t>
            </a:r>
            <a:r>
              <a:rPr lang="en-US" sz="2800" dirty="0" smtClean="0"/>
              <a:t>(7/18/2012)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517571"/>
            <a:ext cx="8534400" cy="42011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Site IPv6 WAN connectivity: 		</a:t>
            </a:r>
            <a:r>
              <a:rPr lang="en-US" sz="2000" b="1" u="sng" dirty="0" smtClean="0"/>
              <a:t>7/12</a:t>
            </a:r>
            <a:r>
              <a:rPr lang="en-US" sz="2000" dirty="0" smtClean="0"/>
              <a:t>	</a:t>
            </a:r>
            <a:r>
              <a:rPr lang="en-US" sz="2000" u="sng" dirty="0" smtClean="0">
                <a:solidFill>
                  <a:schemeClr val="bg1">
                    <a:lumMod val="65000"/>
                  </a:schemeClr>
                </a:solidFill>
              </a:rPr>
              <a:t>2/12</a:t>
            </a:r>
            <a:endParaRPr lang="en-US" u="sng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Not looking to 2014 yet; focusing tightly	  </a:t>
            </a:r>
            <a:r>
              <a:rPr lang="en-US" b="1" dirty="0" smtClean="0"/>
              <a:t>1</a:t>
            </a:r>
            <a:r>
              <a:rPr lang="en-US" dirty="0" smtClean="0"/>
              <a:t>	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7	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on 2012 milestones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Investigating impact(s) of 2014 		  </a:t>
            </a:r>
            <a:r>
              <a:rPr lang="en-US" b="1" dirty="0" smtClean="0"/>
              <a:t>5</a:t>
            </a:r>
            <a:r>
              <a:rPr lang="en-US" dirty="0" smtClean="0"/>
              <a:t>	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7	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milestones on site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Actively planning for 2014  		  </a:t>
            </a:r>
            <a:r>
              <a:rPr lang="en-US" b="1" dirty="0" smtClean="0"/>
              <a:t>4</a:t>
            </a:r>
            <a:r>
              <a:rPr lang="en-US" dirty="0" smtClean="0"/>
              <a:t>	  </a:t>
            </a:r>
            <a:r>
              <a:rPr lang="en-US" dirty="0" smtClean="0">
                <a:solidFill>
                  <a:srgbClr val="CC99FF"/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	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milestones already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Other					  </a:t>
            </a:r>
            <a:r>
              <a:rPr lang="en-US" b="1" dirty="0" smtClean="0"/>
              <a:t>4</a:t>
            </a:r>
            <a:r>
              <a:rPr lang="en-US" dirty="0" smtClean="0"/>
              <a:t>	  </a:t>
            </a:r>
            <a:r>
              <a:rPr lang="en-US" dirty="0" smtClean="0">
                <a:solidFill>
                  <a:srgbClr val="CC99FF"/>
                </a:solidFill>
              </a:rPr>
              <a:t>2	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Questions: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Scope of IT involvement in 2014 investigation and/or planning? </a:t>
            </a:r>
          </a:p>
          <a:p>
            <a:pPr lvl="1">
              <a:spcBef>
                <a:spcPts val="600"/>
              </a:spcBef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7658894" y="2162215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7658894" y="2848015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7658894" y="3533815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7658894" y="4219615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Impediments to 2014 Milestones</a:t>
            </a:r>
            <a:endParaRPr lang="en-US" dirty="0"/>
          </a:p>
        </p:txBody>
      </p:sp>
      <p:pic>
        <p:nvPicPr>
          <p:cNvPr id="5" name="Picture 4" descr="2014 Impediments cropp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886" y="1546896"/>
            <a:ext cx="7455914" cy="35585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2014 milestones impediments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2870"/>
          </a:xfrm>
        </p:spPr>
        <p:txBody>
          <a:bodyPr/>
          <a:lstStyle/>
          <a:p>
            <a:r>
              <a:rPr lang="en-US" sz="2000" dirty="0" smtClean="0"/>
              <a:t>Staffing turn-over, inadequate staff for current competing projects, and spotty support for IPv6 in major commercial security products. 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Disruptive factor of dual stack operation not really understood yet. This could be a significant impediment is IPv6 becomes considered possibly disruptive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Currently see this as only impacting desktops and business systems, not the experimental program.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We will need an IPAM / DDNS / DHCP solution which we can integrate into our environment to support an internal IPv6 deployment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IPv6 is currently not on the list of our projects that have been proposed for the coming year. This is since there does not appear to be a compelling business case that it provides extra capabilities to our customers.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of Site Impediments (2014)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6248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What are the IPv6 computer security impediments your site is encountering?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Does Computer Security &amp; Network Support fall under the same management umbrella (department, whatever…)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What coordination framework(s) is your site using to involve the “right” people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Expectation on achievability by 9/30/2014?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Expectation on continued effort commitment from management?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29124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dirty="0" smtClean="0"/>
              <a:t>							         </a:t>
            </a:r>
            <a:r>
              <a:rPr lang="en-US" sz="2000" b="1" u="sng" dirty="0" smtClean="0"/>
              <a:t>7/12</a:t>
            </a:r>
            <a:r>
              <a:rPr lang="en-US" sz="2000" dirty="0" smtClean="0"/>
              <a:t>    </a:t>
            </a:r>
            <a:r>
              <a:rPr lang="en-US" sz="2000" u="sng" dirty="0" smtClean="0">
                <a:solidFill>
                  <a:schemeClr val="bg1">
                    <a:lumMod val="65000"/>
                  </a:schemeClr>
                </a:solidFill>
              </a:rPr>
              <a:t>2/12</a:t>
            </a:r>
            <a:endParaRPr lang="en-US" u="sng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Well-developed addressing plan that’s	</a:t>
            </a:r>
            <a:r>
              <a:rPr lang="en-US" b="1" dirty="0" smtClean="0"/>
              <a:t>7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     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being implemented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Reasonably well-developed plan that’s          </a:t>
            </a:r>
            <a:r>
              <a:rPr lang="en-US" b="1" dirty="0" smtClean="0"/>
              <a:t>2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5    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being worked on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In process of developing a plan		           </a:t>
            </a:r>
            <a:r>
              <a:rPr lang="en-US" b="1" dirty="0" smtClean="0"/>
              <a:t>1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CC99FF"/>
                </a:solidFill>
              </a:rPr>
              <a:t>2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plan, planning to develop one		</a:t>
            </a:r>
            <a:r>
              <a:rPr lang="en-US" b="1" dirty="0" smtClean="0"/>
              <a:t>2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CC99FF"/>
                </a:solidFill>
              </a:rPr>
              <a:t>6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plan, not planning to develop one	           </a:t>
            </a:r>
            <a:r>
              <a:rPr lang="en-US" b="1" dirty="0" smtClean="0"/>
              <a:t>2       </a:t>
            </a:r>
            <a:r>
              <a:rPr lang="en-US" dirty="0" smtClean="0">
                <a:solidFill>
                  <a:srgbClr val="CC99FF"/>
                </a:solidFill>
              </a:rPr>
              <a:t>1     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Comments:</a:t>
            </a:r>
          </a:p>
          <a:p>
            <a:pPr lvl="1"/>
            <a:r>
              <a:rPr lang="en-US" dirty="0" smtClean="0"/>
              <a:t>Limited deployment scope of 2012 milestones limits our evaluation of how well or poorly the current plan is working. </a:t>
            </a:r>
          </a:p>
          <a:p>
            <a:pPr lvl="1"/>
            <a:r>
              <a:rPr lang="en-US" dirty="0" smtClean="0"/>
              <a:t>We have a plan but it is unclear how meaningful such a plan is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8192294" y="24757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8190706" y="38473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8190706" y="1637506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8190706" y="4380706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192294" y="33901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Addressing Plans are based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44402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dirty="0" smtClean="0"/>
              <a:t>							         </a:t>
            </a:r>
            <a:r>
              <a:rPr lang="en-US" sz="2000" b="1" u="sng" dirty="0" smtClean="0"/>
              <a:t>7/12</a:t>
            </a:r>
            <a:r>
              <a:rPr lang="en-US" sz="2000" dirty="0" smtClean="0"/>
              <a:t>    </a:t>
            </a:r>
            <a:r>
              <a:rPr lang="en-US" sz="2000" u="sng" dirty="0" smtClean="0">
                <a:solidFill>
                  <a:schemeClr val="bg1">
                    <a:lumMod val="65000"/>
                  </a:schemeClr>
                </a:solidFill>
              </a:rPr>
              <a:t>2/12</a:t>
            </a:r>
            <a:endParaRPr lang="en-US" u="sng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Administrative/department boundaries		</a:t>
            </a:r>
            <a:r>
              <a:rPr lang="en-US" b="1" dirty="0" smtClean="0"/>
              <a:t>1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  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Topology (hierarchical)			          </a:t>
            </a:r>
            <a:r>
              <a:rPr lang="en-US" b="1" dirty="0" smtClean="0"/>
              <a:t> 2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1  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Physical geography (buildings, etc)	           </a:t>
            </a:r>
            <a:r>
              <a:rPr lang="en-US" b="1" dirty="0" smtClean="0"/>
              <a:t>1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CC99FF"/>
                </a:solidFill>
              </a:rPr>
              <a:t>3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IPv4 numbering plan				</a:t>
            </a:r>
            <a:r>
              <a:rPr lang="en-US" b="1" dirty="0" smtClean="0"/>
              <a:t>2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CC99FF"/>
                </a:solidFill>
              </a:rPr>
              <a:t>4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Vlan</a:t>
            </a:r>
            <a:r>
              <a:rPr lang="en-US" dirty="0" smtClean="0"/>
              <a:t> assignments			           </a:t>
            </a:r>
            <a:r>
              <a:rPr lang="en-US" b="1" dirty="0" smtClean="0"/>
              <a:t>6       </a:t>
            </a:r>
            <a:r>
              <a:rPr lang="en-US" dirty="0" smtClean="0">
                <a:solidFill>
                  <a:srgbClr val="CC99FF"/>
                </a:solidFill>
              </a:rPr>
              <a:t>4     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Multiple or other schemes			</a:t>
            </a:r>
            <a:r>
              <a:rPr lang="en-US" b="1" dirty="0" smtClean="0"/>
              <a:t>3       </a:t>
            </a:r>
            <a:r>
              <a:rPr lang="en-US" dirty="0" smtClean="0">
                <a:solidFill>
                  <a:srgbClr val="CC99FF"/>
                </a:solidFill>
              </a:rPr>
              <a:t>7    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8192294" y="26281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8190706" y="41521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8190706" y="3618706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8190706" y="2094706"/>
            <a:ext cx="228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192294" y="31615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192294" y="16375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 issues table cropp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06600"/>
            <a:ext cx="8199289" cy="268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important issues to discuss?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01675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Rating scale :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sz="1200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Questions</a:t>
            </a:r>
            <a:r>
              <a:rPr lang="en-US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Which issues need to be addressed earliest in your 2014 planning?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Which issues or areas of concern are least understood?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What’s not on the list above that should be?</a:t>
            </a:r>
            <a:endParaRPr lang="en-US" dirty="0" smtClean="0"/>
          </a:p>
          <a:p>
            <a:pPr lvl="1">
              <a:spcBef>
                <a:spcPts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ESCC </a:t>
            </a:r>
            <a:r>
              <a:rPr lang="en-US" dirty="0" smtClean="0"/>
              <a:t>Role </a:t>
            </a:r>
            <a:r>
              <a:rPr lang="en-US" dirty="0" smtClean="0"/>
              <a:t>in </a:t>
            </a:r>
            <a:r>
              <a:rPr lang="en-US" dirty="0" smtClean="0"/>
              <a:t>2012/2014 IPv6 Compliance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870"/>
            <a:ext cx="8382000" cy="5027530"/>
          </a:xfrm>
        </p:spPr>
        <p:txBody>
          <a:bodyPr/>
          <a:lstStyle/>
          <a:p>
            <a:r>
              <a:rPr lang="en-US" sz="2000" dirty="0" smtClean="0"/>
              <a:t>Awareness/education/mandate </a:t>
            </a:r>
            <a:r>
              <a:rPr lang="en-US" sz="2000" dirty="0" smtClean="0"/>
              <a:t>on the CIO level of the </a:t>
            </a:r>
            <a:r>
              <a:rPr lang="en-US" sz="2000" dirty="0" smtClean="0"/>
              <a:t>criticality </a:t>
            </a:r>
            <a:r>
              <a:rPr lang="en-US" sz="2000" dirty="0" smtClean="0"/>
              <a:t>of funding and committing IT resources on this initiative.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Forum </a:t>
            </a:r>
            <a:r>
              <a:rPr lang="en-US" sz="2000" dirty="0" smtClean="0"/>
              <a:t>for experiences &amp; lessons-learned, as well as sharing of outreach tools &amp; documentation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Sharing </a:t>
            </a:r>
            <a:r>
              <a:rPr lang="en-US" sz="2000" dirty="0" smtClean="0"/>
              <a:t>of implementation lessons learned; more in-depth discussion of cyber-security related to v6 deployment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spcBef>
                <a:spcPts val="900"/>
              </a:spcBef>
            </a:pPr>
            <a:r>
              <a:rPr lang="en-US" sz="2000" dirty="0" smtClean="0"/>
              <a:t>Keep topic alive and as sites progress solicit talks on lessons learned/best practices, particularly </a:t>
            </a:r>
            <a:r>
              <a:rPr lang="en-US" sz="2000" dirty="0" smtClean="0"/>
              <a:t>for: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Auto-configuration, DHCP, address management and any unexpected network management/security issues sites </a:t>
            </a:r>
            <a:r>
              <a:rPr lang="en-US" dirty="0" smtClean="0"/>
              <a:t>discovered </a:t>
            </a:r>
            <a:r>
              <a:rPr lang="en-US" dirty="0" smtClean="0"/>
              <a:t>along the way.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Get clear </a:t>
            </a:r>
            <a:r>
              <a:rPr lang="en-US" sz="2000" dirty="0" smtClean="0"/>
              <a:t>statement from </a:t>
            </a:r>
            <a:r>
              <a:rPr lang="en-US" sz="2000" dirty="0" err="1" smtClean="0"/>
              <a:t>DoE</a:t>
            </a:r>
            <a:r>
              <a:rPr lang="en-US" sz="2000" dirty="0" smtClean="0"/>
              <a:t> whether this is mandatory or </a:t>
            </a:r>
            <a:r>
              <a:rPr lang="en-US" sz="2000" dirty="0" smtClean="0"/>
              <a:t>voluntary</a:t>
            </a:r>
            <a:endParaRPr lang="en-US" sz="2000" dirty="0" smtClean="0"/>
          </a:p>
          <a:p>
            <a:pPr>
              <a:spcBef>
                <a:spcPts val="900"/>
              </a:spcBef>
            </a:pPr>
            <a:r>
              <a:rPr lang="en-US" sz="2000" dirty="0" smtClean="0"/>
              <a:t>Continue </a:t>
            </a:r>
            <a:r>
              <a:rPr lang="en-US" sz="2000" dirty="0" smtClean="0"/>
              <a:t>to host discussions on interpretation and share experiences </a:t>
            </a:r>
            <a:endParaRPr lang="en-US" sz="20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10909</TotalTime>
  <Words>389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Site IPv6 Planning (2014)</vt:lpstr>
      <vt:lpstr>Site IPv6 Planning Survey (7/18/2012)</vt:lpstr>
      <vt:lpstr>Impediments to 2014 Milestones</vt:lpstr>
      <vt:lpstr>Comments on 2014 milestones impediments </vt:lpstr>
      <vt:lpstr>Questions of Site Impediments (2014)</vt:lpstr>
      <vt:lpstr>Addressing Plans</vt:lpstr>
      <vt:lpstr>What Addressing Plans are based on…</vt:lpstr>
      <vt:lpstr>What are the important issues to discuss?</vt:lpstr>
      <vt:lpstr>ESCC Role in 2012/2014 IPv6 Compliance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355</cp:revision>
  <dcterms:created xsi:type="dcterms:W3CDTF">2005-02-25T03:28:32Z</dcterms:created>
  <dcterms:modified xsi:type="dcterms:W3CDTF">2012-07-18T04:03:06Z</dcterms:modified>
</cp:coreProperties>
</file>