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0"/>
  </p:notesMasterIdLst>
  <p:sldIdLst>
    <p:sldId id="377" r:id="rId2"/>
    <p:sldId id="378" r:id="rId3"/>
    <p:sldId id="399" r:id="rId4"/>
    <p:sldId id="397" r:id="rId5"/>
    <p:sldId id="398" r:id="rId6"/>
    <p:sldId id="400" r:id="rId7"/>
    <p:sldId id="383" r:id="rId8"/>
    <p:sldId id="386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35C00"/>
    <a:srgbClr val="333399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>
        <p:scale>
          <a:sx n="55" d="100"/>
          <a:sy n="55" d="100"/>
        </p:scale>
        <p:origin x="-942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5C1E0A1-108B-4178-A5C4-1BA21DEE7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4949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CDC4A-CD42-4F6F-90DD-6033B3C3E057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 lIns="92444" tIns="46222" rIns="92444" bIns="46222"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4" tIns="46222" rIns="92444" bIns="46222" anchor="b"/>
          <a:lstStyle/>
          <a:p>
            <a:pPr algn="r" defTabSz="922338" eaLnBrk="0" hangingPunct="0"/>
            <a:fld id="{D8FD7730-A699-4BD2-924E-E1ABBF53C0BD}" type="slidenum">
              <a:rPr lang="en-US" sz="1200"/>
              <a:pPr algn="r" defTabSz="922338" eaLnBrk="0" hangingPunct="0"/>
              <a:t>7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06A4E-B988-47B4-96B2-8B18E534A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8F1D8-23F7-497A-91AD-D3285EDF25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July 18,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1925"/>
            <a:ext cx="2057400" cy="6307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1925"/>
            <a:ext cx="6019800" cy="6307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4116B-1ECA-4081-BD75-083FA27EBA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July 18,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650" y="161925"/>
            <a:ext cx="5165725" cy="723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70000"/>
            <a:ext cx="8229600" cy="51990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22610-8706-430E-9EEC-7EB2817D20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July 18,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650" y="161925"/>
            <a:ext cx="5165725" cy="723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33C40-5A47-41F3-9326-86C2D3CC8B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July 18,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650" y="161925"/>
            <a:ext cx="5165725" cy="723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70000"/>
            <a:ext cx="4038600" cy="2522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4938"/>
            <a:ext cx="4038600" cy="25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F3E13-61E0-4AA2-9941-4687231E57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July 18,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BE9FF-5C8D-4558-9A3D-23A8F3E2E8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July 18,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4E56C-F886-4F0F-840F-985FC64E56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July 18,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943E5-B0B0-4FE1-BCA7-1EE7988B27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July 18,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C72D3-319A-415D-8E4F-E8488B7ADA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July 18,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15056-7A04-4FCB-BC98-BD3642B039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July 18,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CC651-D276-4869-830D-CD9B6C8B46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July 18,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6E8C7-B417-4FDE-917B-9C469ECFB3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July 18,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6711C-D5C9-442A-9CAB-3153572821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ESCC July 18, 2012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1650" y="161925"/>
            <a:ext cx="51657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0000"/>
            <a:ext cx="822960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6175" y="6619875"/>
            <a:ext cx="3778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F5D5FC4A-7BAC-47F4-BB21-8A9F7255B5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0" y="987425"/>
            <a:ext cx="9144000" cy="42863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558" tIns="42028" rIns="85558" bIns="42028"/>
          <a:lstStyle/>
          <a:p>
            <a:pPr algn="ctr" defTabSz="866775">
              <a:lnSpc>
                <a:spcPct val="85000"/>
              </a:lnSpc>
              <a:defRPr/>
            </a:pPr>
            <a:endParaRPr lang="en-US" sz="2200" i="1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</p:txBody>
      </p:sp>
      <p:pic>
        <p:nvPicPr>
          <p:cNvPr id="1030" name="Picture 9" descr="New_DOE_Logo_Color_04280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61925" y="171450"/>
            <a:ext cx="2563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0" y="6553200"/>
            <a:ext cx="2895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en-US" smtClean="0"/>
              <a:t>ESCC July 18,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  <p:sldLayoutId id="2147483666" r:id="rId12"/>
    <p:sldLayoutId id="2147483665" r:id="rId13"/>
    <p:sldLayoutId id="2147483664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b="1">
                <a:solidFill>
                  <a:srgbClr val="0000FF"/>
                </a:solidFill>
              </a:rPr>
              <a:t>View from Washington and Germantown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781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Vincent </a:t>
            </a:r>
            <a:r>
              <a:rPr lang="en-US" dirty="0" err="1" smtClean="0"/>
              <a:t>Dattoria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ESnet</a:t>
            </a:r>
            <a:r>
              <a:rPr lang="en-US" sz="2400" dirty="0" smtClean="0"/>
              <a:t> Program Manager, Facilities Division, Office of Advanced Scientific Computing Research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July 18th, 2012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Talk Outline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SC Organization</a:t>
            </a:r>
          </a:p>
          <a:p>
            <a:r>
              <a:rPr lang="en-US" sz="2800" dirty="0" smtClean="0"/>
              <a:t>ASCR Organization</a:t>
            </a:r>
          </a:p>
          <a:p>
            <a:r>
              <a:rPr lang="en-US" sz="2800" dirty="0" smtClean="0"/>
              <a:t>2013 ASCR Budget Request</a:t>
            </a:r>
          </a:p>
          <a:p>
            <a:r>
              <a:rPr lang="en-US" sz="2800" dirty="0" smtClean="0"/>
              <a:t>Explanation of Budget Changes</a:t>
            </a:r>
          </a:p>
          <a:p>
            <a:r>
              <a:rPr lang="en-US" sz="2800" dirty="0" smtClean="0"/>
              <a:t>DOE Conference Reporting</a:t>
            </a:r>
            <a:endParaRPr lang="en-US" sz="2800" dirty="0" smtClean="0"/>
          </a:p>
          <a:p>
            <a:r>
              <a:rPr lang="en-US" sz="2800" dirty="0" smtClean="0"/>
              <a:t>Notable Activities</a:t>
            </a:r>
          </a:p>
          <a:p>
            <a:pPr>
              <a:buFontTx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ESCC July 18, 2012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 Organization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ESCC July 18, 2012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0" y="1669256"/>
            <a:ext cx="7239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ASCR Org Chart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ESCC July 18, 2012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70000"/>
            <a:ext cx="7848599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ASCR Budget Request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ESCC July 18, 2012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" y="1421606"/>
            <a:ext cx="78867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 of Budget Changes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ESCC July 18, 2012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66800"/>
            <a:ext cx="7772400" cy="246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429000"/>
            <a:ext cx="77343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>
          <a:xfrm>
            <a:off x="2819400" y="228600"/>
            <a:ext cx="6019800" cy="762000"/>
          </a:xfrm>
        </p:spPr>
        <p:txBody>
          <a:bodyPr/>
          <a:lstStyle/>
          <a:p>
            <a:r>
              <a:rPr lang="en-US" b="1" dirty="0" smtClean="0"/>
              <a:t>DOE Conference Reporting</a:t>
            </a:r>
            <a:endParaRPr lang="en-US" b="1" dirty="0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81000" y="1143000"/>
            <a:ext cx="8229600" cy="5334000"/>
          </a:xfrm>
        </p:spPr>
        <p:txBody>
          <a:bodyPr/>
          <a:lstStyle/>
          <a:p>
            <a:r>
              <a:rPr lang="en-US" sz="2400" dirty="0" smtClean="0"/>
              <a:t>New OMB policy for conference sponsorship, hosting, and attendance.</a:t>
            </a:r>
          </a:p>
          <a:p>
            <a:r>
              <a:rPr lang="en-US" sz="1800" dirty="0" smtClean="0"/>
              <a:t>“</a:t>
            </a:r>
            <a:r>
              <a:rPr lang="en-US" sz="1800" b="0" dirty="0" smtClean="0"/>
              <a:t>Aggressively seek to curtail costs…including negotiating w/venues for meeting space, requiring attendees to carpool, bringing audiovisual equipment rather than renting it, etc.”</a:t>
            </a:r>
            <a:endParaRPr lang="en-US" sz="1800" b="0" dirty="0" smtClean="0"/>
          </a:p>
          <a:p>
            <a:r>
              <a:rPr lang="en-US" sz="2400" dirty="0" smtClean="0"/>
              <a:t>Data requested annually and updated quarterly (w/</a:t>
            </a:r>
            <a:r>
              <a:rPr lang="en-US" sz="2400" dirty="0" err="1" smtClean="0"/>
              <a:t>actuals</a:t>
            </a:r>
            <a:r>
              <a:rPr lang="en-US" sz="2400" dirty="0" smtClean="0"/>
              <a:t>).</a:t>
            </a:r>
          </a:p>
          <a:p>
            <a:pPr lvl="1"/>
            <a:r>
              <a:rPr lang="en-US" sz="2000" dirty="0" smtClean="0"/>
              <a:t>Hosting a conference with 30 or more participants and at least half on official travel</a:t>
            </a:r>
          </a:p>
          <a:p>
            <a:pPr lvl="1"/>
            <a:r>
              <a:rPr lang="en-US" sz="2000" dirty="0" smtClean="0"/>
              <a:t>Sending 15 or more participants from the organization</a:t>
            </a:r>
          </a:p>
          <a:p>
            <a:pPr lvl="1"/>
            <a:r>
              <a:rPr lang="en-US" sz="2000" dirty="0" smtClean="0"/>
              <a:t>Conference expenditures &gt;$100K (travel, fees, etc.) </a:t>
            </a:r>
            <a:endParaRPr lang="en-US" sz="2000" dirty="0" smtClean="0"/>
          </a:p>
          <a:p>
            <a:r>
              <a:rPr lang="en-US" sz="2400" dirty="0" smtClean="0"/>
              <a:t>Scope: Feds and DOE contractors</a:t>
            </a:r>
            <a:endParaRPr lang="en-US" sz="2400" dirty="0" smtClean="0"/>
          </a:p>
          <a:p>
            <a:r>
              <a:rPr lang="en-US" sz="2400" dirty="0" smtClean="0"/>
              <a:t>Different approval levels based on costs:</a:t>
            </a:r>
          </a:p>
          <a:p>
            <a:pPr lvl="1"/>
            <a:r>
              <a:rPr lang="en-US" sz="2000" dirty="0" smtClean="0"/>
              <a:t>AD/SC-2 for &lt;$100K or operational in nature</a:t>
            </a:r>
          </a:p>
          <a:p>
            <a:pPr lvl="1"/>
            <a:r>
              <a:rPr lang="en-US" sz="2000" dirty="0" err="1" smtClean="0"/>
              <a:t>Dep</a:t>
            </a:r>
            <a:r>
              <a:rPr lang="en-US" sz="2000" dirty="0" smtClean="0"/>
              <a:t> Sec for $100K-$500K</a:t>
            </a:r>
          </a:p>
          <a:p>
            <a:pPr lvl="1"/>
            <a:r>
              <a:rPr lang="en-US" sz="2000" dirty="0" smtClean="0"/>
              <a:t>Secretary waiver for &gt;$500K “exceptional circumstances</a:t>
            </a:r>
            <a:r>
              <a:rPr lang="en-US" sz="2200" dirty="0" smtClean="0"/>
              <a:t>”</a:t>
            </a:r>
            <a:endParaRPr lang="en-US" sz="2200" dirty="0" smtClean="0"/>
          </a:p>
          <a:p>
            <a:pPr>
              <a:buFontTx/>
              <a:buNone/>
            </a:pPr>
            <a:endParaRPr lang="en-US" sz="2400" dirty="0" smtClean="0">
              <a:latin typeface="Times New Roman" pitchFamily="18" charset="0"/>
            </a:endParaRPr>
          </a:p>
          <a:p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ESCC July 18,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Notable Activities</a:t>
            </a:r>
            <a:endParaRPr lang="en-US" dirty="0"/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u="sng" dirty="0" smtClean="0"/>
              <a:t>Upcoming-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ASCAC </a:t>
            </a:r>
            <a:r>
              <a:rPr lang="en-US" sz="2400" dirty="0"/>
              <a:t>(</a:t>
            </a:r>
            <a:r>
              <a:rPr lang="en-US" sz="2400" b="0" dirty="0"/>
              <a:t>Wash, AGU</a:t>
            </a:r>
            <a:r>
              <a:rPr lang="en-US" sz="2400" dirty="0"/>
              <a:t>): </a:t>
            </a:r>
            <a:r>
              <a:rPr lang="en-US" sz="2400" dirty="0" smtClean="0"/>
              <a:t>Aug 14-15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ASCR/</a:t>
            </a:r>
            <a:r>
              <a:rPr lang="en-US" sz="2400" dirty="0" err="1" smtClean="0"/>
              <a:t>ESnet</a:t>
            </a:r>
            <a:r>
              <a:rPr lang="en-US" sz="2400" dirty="0" smtClean="0"/>
              <a:t> Program Requirements Review Workshop </a:t>
            </a:r>
            <a:r>
              <a:rPr lang="en-US" sz="2400" b="0" dirty="0" smtClean="0"/>
              <a:t>(GTN, MD)</a:t>
            </a:r>
            <a:r>
              <a:rPr lang="en-US" sz="2400" dirty="0" smtClean="0"/>
              <a:t>: Week of 24 Sep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NERSC/BER Program Requirements Review Workshop </a:t>
            </a:r>
            <a:r>
              <a:rPr lang="en-US" sz="2400" b="0" dirty="0" smtClean="0"/>
              <a:t>(Rockville, MD</a:t>
            </a:r>
            <a:r>
              <a:rPr lang="en-US" sz="2400" dirty="0" smtClean="0"/>
              <a:t>): Sep 11-12</a:t>
            </a:r>
          </a:p>
          <a:p>
            <a:pPr>
              <a:lnSpc>
                <a:spcPct val="90000"/>
              </a:lnSpc>
            </a:pPr>
            <a:r>
              <a:rPr lang="en-US" sz="2400" dirty="0" err="1" smtClean="0"/>
              <a:t>E</a:t>
            </a:r>
            <a:r>
              <a:rPr lang="en-US" sz="2400" dirty="0" err="1" smtClean="0"/>
              <a:t>Snet</a:t>
            </a:r>
            <a:r>
              <a:rPr lang="en-US" sz="2400" dirty="0" smtClean="0"/>
              <a:t>/BER Program Requirements Review Workshop </a:t>
            </a:r>
            <a:r>
              <a:rPr lang="en-US" sz="2400" b="0" dirty="0" smtClean="0"/>
              <a:t>(Wash DC metro)</a:t>
            </a:r>
            <a:r>
              <a:rPr lang="en-US" sz="2400" dirty="0" smtClean="0"/>
              <a:t>: Week of Dec 8</a:t>
            </a:r>
          </a:p>
          <a:p>
            <a:pPr>
              <a:lnSpc>
                <a:spcPct val="90000"/>
              </a:lnSpc>
            </a:pPr>
            <a:r>
              <a:rPr lang="en-US" sz="2400" dirty="0" err="1" smtClean="0"/>
              <a:t>ESnet</a:t>
            </a:r>
            <a:r>
              <a:rPr lang="en-US" sz="2400" dirty="0" smtClean="0"/>
              <a:t>  On-site Operational Assessment </a:t>
            </a:r>
            <a:r>
              <a:rPr lang="en-US" sz="2400" b="0" dirty="0" smtClean="0"/>
              <a:t>(LBNL): </a:t>
            </a:r>
            <a:r>
              <a:rPr lang="en-US" sz="2400" dirty="0" smtClean="0"/>
              <a:t>Q2 FY13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/>
              <a:t>ESnet</a:t>
            </a:r>
            <a:r>
              <a:rPr lang="en-US" sz="2200" dirty="0" smtClean="0"/>
              <a:t> customer satisfaction surveys due prior…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ESCC July 18, 2012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CR Program Presentation090331dh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ASCAC-master-022307</Template>
  <TotalTime>5825</TotalTime>
  <Words>282</Words>
  <Application>Microsoft Office PowerPoint</Application>
  <PresentationFormat>On-screen Show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ASCR Program Presentation090331dh</vt:lpstr>
      <vt:lpstr>View from Washington and Germantown</vt:lpstr>
      <vt:lpstr>Talk Outline</vt:lpstr>
      <vt:lpstr>SC Organization</vt:lpstr>
      <vt:lpstr>ASCR Org Chart</vt:lpstr>
      <vt:lpstr>2013 ASCR Budget Request</vt:lpstr>
      <vt:lpstr>Explanation of Budget Changes</vt:lpstr>
      <vt:lpstr>DOE Conference Reporting</vt:lpstr>
      <vt:lpstr>Notable Activities</vt:lpstr>
    </vt:vector>
  </TitlesOfParts>
  <Company>US Department of Energy/ASCR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helland</dc:creator>
  <cp:lastModifiedBy>kiosk</cp:lastModifiedBy>
  <cp:revision>348</cp:revision>
  <dcterms:created xsi:type="dcterms:W3CDTF">2009-02-13T19:11:42Z</dcterms:created>
  <dcterms:modified xsi:type="dcterms:W3CDTF">2012-07-17T05:43:33Z</dcterms:modified>
</cp:coreProperties>
</file>