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1" r:id="rId5"/>
    <p:sldId id="263" r:id="rId6"/>
    <p:sldId id="259" r:id="rId7"/>
    <p:sldId id="266" r:id="rId8"/>
    <p:sldId id="258" r:id="rId9"/>
    <p:sldId id="260" r:id="rId10"/>
    <p:sldId id="268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558" y="-96"/>
      </p:cViewPr>
      <p:guideLst>
        <p:guide orient="horz" pos="21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A1410-84B7-41D7-9C12-C4431391EEF2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314DA-F720-40F0-9F4D-5D59F8294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14DA-F720-40F0-9F4D-5D59F82945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14DA-F720-40F0-9F4D-5D59F82945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7C897-8392-4B9E-AC03-707EB32B4205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6AAD-3279-42B6-BBED-0169302E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Rotating Foil and Stripping Station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266374" cy="1752600"/>
          </a:xfrm>
        </p:spPr>
        <p:txBody>
          <a:bodyPr/>
          <a:lstStyle/>
          <a:p>
            <a:r>
              <a:rPr lang="en-US" dirty="0" smtClean="0"/>
              <a:t>Dave Johnson (APC) and Zhijing Tang (PPD) </a:t>
            </a:r>
          </a:p>
          <a:p>
            <a:r>
              <a:rPr lang="en-US" dirty="0" smtClean="0"/>
              <a:t>May 29,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2873"/>
          </a:xfrm>
        </p:spPr>
        <p:txBody>
          <a:bodyPr/>
          <a:lstStyle/>
          <a:p>
            <a:r>
              <a:rPr lang="en-US" dirty="0" smtClean="0"/>
              <a:t>Increase Beam power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78831" y="1609253"/>
            <a:ext cx="5732660" cy="4456623"/>
            <a:chOff x="3411340" y="2268207"/>
            <a:chExt cx="5732660" cy="4456623"/>
          </a:xfrm>
        </p:grpSpPr>
        <p:pic>
          <p:nvPicPr>
            <p:cNvPr id="4" name="Content Placeholder 4"/>
            <p:cNvPicPr>
              <a:picLocks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0109" y="3429000"/>
              <a:ext cx="4437296" cy="2936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4021585" y="2268207"/>
              <a:ext cx="4483223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Outer radius = 8.4 cm, inner radius = 2 cm.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From r = 2 to r = 6 cm, thickness = 100 microns; from r = 6 to r = 8.4 cm, thickness = 2 microns.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Rotation speed = 2000 rpm.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Heating power = 8 W on a spot size = 1x2 mm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 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(r = 8 cm).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Calibri" pitchFamily="34" charset="0"/>
                  <a:cs typeface="Times New Roman" pitchFamily="18" charset="0"/>
                </a:rPr>
                <a:t>r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3 g/cm</a:t>
              </a:r>
              <a:r>
                <a:rPr kumimoji="0" lang="en-US" sz="11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1370 W/m-K, </a:t>
              </a:r>
              <a:r>
                <a:rPr kumimoji="0" lang="en-US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Symbol" pitchFamily="18" charset="2"/>
                  <a:ea typeface="Calibri" pitchFamily="34" charset="0"/>
                  <a:cs typeface="Times New Roman" pitchFamily="18" charset="0"/>
                </a:rPr>
                <a:t>e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0.5,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411340" y="6124666"/>
              <a:ext cx="573266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Boundary condition is the temperature at r = 2 cm and the enclosure temperature = 300 K.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Use a static solution as initial condition, following is the temperature distribution after 5.6 cycles.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21837" y="683581"/>
            <a:ext cx="439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ANSYS simulation developed by Zhijing Tang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2521" y="1136073"/>
            <a:ext cx="398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hit rate of 5.15E14 proton/mm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over 30 ms and constant hit rate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983" y="1801091"/>
            <a:ext cx="220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Bunch intensity ~1E8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8691" y="2235200"/>
            <a:ext cx="2189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heating ~8W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8982"/>
          </a:xfrm>
        </p:spPr>
        <p:txBody>
          <a:bodyPr/>
          <a:lstStyle/>
          <a:p>
            <a:r>
              <a:rPr lang="en-US" dirty="0" smtClean="0"/>
              <a:t>Mechanical Analysis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2561" y="2723537"/>
            <a:ext cx="6356355" cy="2199210"/>
            <a:chOff x="210889" y="3915052"/>
            <a:chExt cx="6356355" cy="2199210"/>
          </a:xfrm>
        </p:grpSpPr>
        <p:sp>
          <p:nvSpPr>
            <p:cNvPr id="4" name="TextBox 3"/>
            <p:cNvSpPr txBox="1"/>
            <p:nvPr/>
          </p:nvSpPr>
          <p:spPr>
            <a:xfrm>
              <a:off x="210889" y="3915052"/>
              <a:ext cx="5713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ANSYS Mechanical Model (stress for a rotating thin disk)  </a:t>
              </a:r>
              <a:endParaRPr lang="en-US" dirty="0"/>
            </a:p>
          </p:txBody>
        </p:sp>
        <p:graphicFrame>
          <p:nvGraphicFramePr>
            <p:cNvPr id="5" name="Object 11"/>
            <p:cNvGraphicFramePr>
              <a:graphicFrameLocks noChangeAspect="1"/>
            </p:cNvGraphicFramePr>
            <p:nvPr/>
          </p:nvGraphicFramePr>
          <p:xfrm>
            <a:off x="1056443" y="4332303"/>
            <a:ext cx="4248150" cy="1143000"/>
          </p:xfrm>
          <a:graphic>
            <a:graphicData uri="http://schemas.openxmlformats.org/presentationml/2006/ole">
              <p:oleObj spid="_x0000_s18434" name="Equation" r:id="rId3" imgW="4241800" imgH="1143000" progId="Equation.3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69457" y="5467931"/>
              <a:ext cx="61977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Wingdings" pitchFamily="2" charset="2"/>
                </a:rPr>
                <a:t></a:t>
              </a:r>
              <a:r>
                <a:rPr lang="en-US" dirty="0" smtClean="0"/>
                <a:t>Stress proportional to square of rotational speed and radius.  </a:t>
              </a:r>
            </a:p>
            <a:p>
              <a:r>
                <a:rPr lang="en-US" dirty="0" smtClean="0">
                  <a:sym typeface="Wingdings" pitchFamily="2" charset="2"/>
                </a:rPr>
                <a:t></a:t>
              </a:r>
              <a:r>
                <a:rPr lang="en-US" dirty="0" smtClean="0"/>
                <a:t>All stresses are positive (under tension) when no thermal load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1818" y="1422376"/>
            <a:ext cx="69441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Interested in</a:t>
            </a:r>
          </a:p>
          <a:p>
            <a:r>
              <a:rPr lang="en-US" dirty="0"/>
              <a:t>	</a:t>
            </a:r>
            <a:r>
              <a:rPr lang="en-US" dirty="0" smtClean="0"/>
              <a:t>stresses in the foil while rotating and with the addition of heat</a:t>
            </a:r>
          </a:p>
          <a:p>
            <a:r>
              <a:rPr lang="en-US" dirty="0"/>
              <a:t>	</a:t>
            </a:r>
            <a:r>
              <a:rPr lang="en-US" dirty="0" smtClean="0"/>
              <a:t>natural frequencies of oscillation </a:t>
            </a:r>
          </a:p>
          <a:p>
            <a:r>
              <a:rPr lang="en-US" dirty="0"/>
              <a:t>	</a:t>
            </a:r>
            <a:r>
              <a:rPr lang="en-US" dirty="0" smtClean="0"/>
              <a:t>buckling amplitudes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21837" y="683581"/>
            <a:ext cx="439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ANSYS simulation developed by Zhijing Tang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055" y="1052946"/>
            <a:ext cx="6424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design parameters for a foil to rotate at high speeds?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7249" y="2133601"/>
            <a:ext cx="3416751" cy="202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4729023" y="4904512"/>
            <a:ext cx="3971636" cy="624887"/>
            <a:chOff x="5181606" y="4451931"/>
            <a:chExt cx="3971636" cy="624887"/>
          </a:xfrm>
        </p:grpSpPr>
        <p:sp>
          <p:nvSpPr>
            <p:cNvPr id="13" name="TextBox 12"/>
            <p:cNvSpPr txBox="1"/>
            <p:nvPr/>
          </p:nvSpPr>
          <p:spPr>
            <a:xfrm>
              <a:off x="5181606" y="4738264"/>
              <a:ext cx="39716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ym typeface="Wingdings" pitchFamily="2" charset="2"/>
                </a:rPr>
                <a:t>  ~0.4 </a:t>
              </a:r>
              <a:r>
                <a:rPr lang="en-US" sz="1600" dirty="0" err="1" smtClean="0">
                  <a:sym typeface="Wingdings" pitchFamily="2" charset="2"/>
                </a:rPr>
                <a:t>MPa</a:t>
              </a:r>
              <a:r>
                <a:rPr lang="en-US" sz="1600" dirty="0" smtClean="0">
                  <a:sym typeface="Wingdings" pitchFamily="2" charset="2"/>
                </a:rPr>
                <a:t>  for r=8cm and speed 2000rpm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71128" y="4451931"/>
              <a:ext cx="2987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Stress due to centrifugal force</a:t>
              </a:r>
              <a:endParaRPr lang="en-US" dirty="0"/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033732" y="6000172"/>
          <a:ext cx="1356178" cy="345209"/>
        </p:xfrm>
        <a:graphic>
          <a:graphicData uri="http://schemas.openxmlformats.org/presentationml/2006/ole">
            <p:oleObj spid="_x0000_s18436" name="Equation" r:id="rId5" imgW="698400" imgH="177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8000" y="5643418"/>
            <a:ext cx="500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Thermal stress proportional to temperature change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0583" y="5985165"/>
            <a:ext cx="346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~.13 </a:t>
            </a:r>
            <a:r>
              <a:rPr lang="en-US" dirty="0" err="1" smtClean="0"/>
              <a:t>GPa</a:t>
            </a:r>
            <a:r>
              <a:rPr lang="en-US" dirty="0" smtClean="0"/>
              <a:t> for temp change of 150</a:t>
            </a:r>
            <a:r>
              <a:rPr lang="en-US" baseline="30000" dirty="0" smtClean="0"/>
              <a:t>o</a:t>
            </a:r>
            <a:r>
              <a:rPr lang="en-US" dirty="0" smtClean="0"/>
              <a:t>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7527"/>
          </a:xfrm>
        </p:spPr>
        <p:txBody>
          <a:bodyPr/>
          <a:lstStyle/>
          <a:p>
            <a:r>
              <a:rPr lang="en-US" dirty="0" smtClean="0"/>
              <a:t>Summary/Next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4"/>
            <a:ext cx="8229600" cy="4990090"/>
          </a:xfrm>
        </p:spPr>
        <p:txBody>
          <a:bodyPr/>
          <a:lstStyle/>
          <a:p>
            <a:r>
              <a:rPr lang="en-US" dirty="0" smtClean="0"/>
              <a:t>ANSYS simulations </a:t>
            </a:r>
            <a:r>
              <a:rPr lang="en-US" dirty="0" smtClean="0"/>
              <a:t>have just </a:t>
            </a:r>
            <a:r>
              <a:rPr lang="en-US" dirty="0" smtClean="0"/>
              <a:t>began</a:t>
            </a:r>
          </a:p>
          <a:p>
            <a:r>
              <a:rPr lang="en-US" dirty="0" smtClean="0"/>
              <a:t>Start injection simulations</a:t>
            </a:r>
          </a:p>
          <a:p>
            <a:r>
              <a:rPr lang="en-US" dirty="0" smtClean="0"/>
              <a:t>Move forward for beam test of UNCD foil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0509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60582"/>
            <a:ext cx="8229600" cy="516558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Single pass Stripping station</a:t>
            </a:r>
          </a:p>
          <a:p>
            <a:pPr lvl="2"/>
            <a:r>
              <a:rPr lang="en-US" dirty="0" smtClean="0"/>
              <a:t>Beam line (3 GeV H- transport)</a:t>
            </a:r>
          </a:p>
          <a:p>
            <a:pPr lvl="3"/>
            <a:r>
              <a:rPr lang="en-US" dirty="0" smtClean="0"/>
              <a:t>At 3 MW, losses are an issue (Lorentz stripping, black body rad.)</a:t>
            </a:r>
          </a:p>
          <a:p>
            <a:pPr lvl="4"/>
            <a:r>
              <a:rPr lang="en-US" dirty="0" smtClean="0"/>
              <a:t>Currently limited fields (restricted footprint) and Cold beam tube</a:t>
            </a:r>
          </a:p>
          <a:p>
            <a:pPr lvl="3"/>
            <a:r>
              <a:rPr lang="en-US" dirty="0" smtClean="0"/>
              <a:t>Convert to protons w/stripping station eliminates these issues</a:t>
            </a:r>
          </a:p>
          <a:p>
            <a:pPr lvl="2"/>
            <a:r>
              <a:rPr lang="en-US" dirty="0" smtClean="0"/>
              <a:t>1 GeV (1MW) to Nuclear facility</a:t>
            </a:r>
          </a:p>
          <a:p>
            <a:pPr lvl="3"/>
            <a:r>
              <a:rPr lang="en-US" dirty="0" smtClean="0"/>
              <a:t>Potential ADS Technology Demonstration</a:t>
            </a:r>
          </a:p>
          <a:p>
            <a:pPr lvl="4"/>
            <a:r>
              <a:rPr lang="en-US" dirty="0" smtClean="0"/>
              <a:t>Requires protons for vertical orientation</a:t>
            </a:r>
          </a:p>
          <a:p>
            <a:pPr lvl="1"/>
            <a:r>
              <a:rPr lang="en-US" dirty="0" smtClean="0"/>
              <a:t>Multi-pass injection stripping foil </a:t>
            </a:r>
          </a:p>
          <a:p>
            <a:pPr lvl="2"/>
            <a:r>
              <a:rPr lang="en-US" dirty="0" smtClean="0"/>
              <a:t>8 GeV injection into Recycler ( multiple short injections 1mA-4ms x6 </a:t>
            </a:r>
            <a:r>
              <a:rPr lang="en-US" dirty="0" err="1" smtClean="0"/>
              <a:t>inj</a:t>
            </a:r>
            <a:r>
              <a:rPr lang="en-US" dirty="0" smtClean="0"/>
              <a:t> @ 10 Hz or a single “long pulse”  1 mA-25ms injection)</a:t>
            </a:r>
          </a:p>
          <a:p>
            <a:pPr lvl="2"/>
            <a:r>
              <a:rPr lang="en-US" dirty="0" smtClean="0"/>
              <a:t>1 GeV injection into Booster (CW linac, ≈ 1 ms inj. 15Hz rep)</a:t>
            </a:r>
          </a:p>
          <a:p>
            <a:pPr lvl="2"/>
            <a:r>
              <a:rPr lang="en-US" dirty="0" smtClean="0"/>
              <a:t>Injection into high intensity storage rings</a:t>
            </a:r>
          </a:p>
          <a:p>
            <a:pPr lvl="1"/>
            <a:r>
              <a:rPr lang="en-US" dirty="0" smtClean="0"/>
              <a:t>Why rotating foils</a:t>
            </a:r>
          </a:p>
          <a:p>
            <a:pPr lvl="2"/>
            <a:r>
              <a:rPr lang="en-US" dirty="0" smtClean="0"/>
              <a:t>Spread energy deposition over larger area to reduce peak temperatures</a:t>
            </a:r>
          </a:p>
          <a:p>
            <a:pPr lvl="2"/>
            <a:r>
              <a:rPr lang="en-US" dirty="0" smtClean="0"/>
              <a:t>Does not help with losses due to scattering</a:t>
            </a:r>
          </a:p>
          <a:p>
            <a:pPr lvl="1"/>
            <a:r>
              <a:rPr lang="en-US" dirty="0" smtClean="0"/>
              <a:t>A preliminary estimation for a Project X “long pulse” injection scenario performed by A. Drozhdin, L. Vorobiev, S. </a:t>
            </a:r>
            <a:r>
              <a:rPr lang="en-US" dirty="0" err="1" smtClean="0"/>
              <a:t>Striganov</a:t>
            </a:r>
            <a:r>
              <a:rPr lang="en-US" dirty="0" smtClean="0"/>
              <a:t>, and I. Rakhno utilizing a moving strip foil indicates a reduction in temperature…  to be discussed in next presentations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7527"/>
          </a:xfrm>
        </p:spPr>
        <p:txBody>
          <a:bodyPr/>
          <a:lstStyle/>
          <a:p>
            <a:r>
              <a:rPr lang="en-US" dirty="0" smtClean="0"/>
              <a:t>Typical H</a:t>
            </a:r>
            <a:r>
              <a:rPr lang="en-US" baseline="30000" dirty="0" smtClean="0"/>
              <a:t>-</a:t>
            </a:r>
            <a:r>
              <a:rPr lang="en-US" dirty="0" smtClean="0"/>
              <a:t> Stripping Foil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61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Carbon</a:t>
            </a:r>
          </a:p>
          <a:p>
            <a:pPr lvl="1"/>
            <a:r>
              <a:rPr lang="en-US" sz="2400" dirty="0" smtClean="0"/>
              <a:t>Amorphous Carbon (such as Arizona carbon)</a:t>
            </a:r>
          </a:p>
          <a:p>
            <a:pPr lvl="1"/>
            <a:r>
              <a:rPr lang="en-US" sz="2400" dirty="0" smtClean="0"/>
              <a:t>HBC (Hybrid Boron doped Carbon) KEK</a:t>
            </a:r>
          </a:p>
          <a:p>
            <a:pPr lvl="1"/>
            <a:r>
              <a:rPr lang="en-US" sz="2400" dirty="0" smtClean="0"/>
              <a:t>DLC (diamond-like-carbon)  </a:t>
            </a:r>
            <a:r>
              <a:rPr lang="en-US" sz="2400" dirty="0" err="1" smtClean="0"/>
              <a:t>Trumph</a:t>
            </a:r>
            <a:endParaRPr lang="en-US" sz="2400" dirty="0" smtClean="0"/>
          </a:p>
          <a:p>
            <a:r>
              <a:rPr lang="en-US" sz="2800" dirty="0" smtClean="0"/>
              <a:t>Aluminum-oxide</a:t>
            </a:r>
          </a:p>
          <a:p>
            <a:r>
              <a:rPr lang="en-US" sz="2800" dirty="0" smtClean="0"/>
              <a:t>More recently polycrystalline (including </a:t>
            </a:r>
            <a:r>
              <a:rPr lang="en-US" sz="2800" dirty="0" err="1" smtClean="0"/>
              <a:t>nano</a:t>
            </a:r>
            <a:r>
              <a:rPr lang="en-US" sz="2800" dirty="0" smtClean="0"/>
              <a:t>- and </a:t>
            </a:r>
            <a:r>
              <a:rPr lang="en-US" sz="2800" dirty="0" err="1" smtClean="0"/>
              <a:t>ultranano</a:t>
            </a:r>
            <a:r>
              <a:rPr lang="en-US" sz="2800" dirty="0" smtClean="0"/>
              <a:t>- )diamond foils have been pioneered and utilized by SNS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8291"/>
          </a:xfrm>
        </p:spPr>
        <p:txBody>
          <a:bodyPr/>
          <a:lstStyle/>
          <a:p>
            <a:r>
              <a:rPr lang="en-US" dirty="0" smtClean="0"/>
              <a:t>UNCD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364"/>
            <a:ext cx="8229600" cy="501779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General material properties</a:t>
            </a:r>
          </a:p>
          <a:p>
            <a:pPr lvl="1"/>
            <a:r>
              <a:rPr lang="en-US" sz="2000" dirty="0" smtClean="0"/>
              <a:t>Young’s modulus: ~ 850 -1100 </a:t>
            </a:r>
            <a:r>
              <a:rPr lang="en-US" sz="2000" dirty="0" err="1" smtClean="0"/>
              <a:t>Gpa</a:t>
            </a:r>
            <a:endParaRPr lang="en-US" sz="2000" dirty="0" smtClean="0"/>
          </a:p>
          <a:p>
            <a:pPr lvl="1"/>
            <a:r>
              <a:rPr lang="en-US" sz="2000" dirty="0" smtClean="0"/>
              <a:t>Large fracture strength:  ~ 4 </a:t>
            </a:r>
            <a:r>
              <a:rPr lang="en-US" sz="2000" dirty="0" err="1" smtClean="0"/>
              <a:t>GPa</a:t>
            </a:r>
            <a:r>
              <a:rPr lang="en-US" sz="2000" dirty="0" smtClean="0"/>
              <a:t> for UNCD</a:t>
            </a:r>
          </a:p>
          <a:p>
            <a:pPr lvl="2"/>
            <a:r>
              <a:rPr lang="en-US" sz="1600" dirty="0" smtClean="0"/>
              <a:t>(free standing sheets are flexible and strong)</a:t>
            </a:r>
          </a:p>
          <a:p>
            <a:pPr lvl="1"/>
            <a:r>
              <a:rPr lang="en-US" sz="2000" dirty="0" smtClean="0"/>
              <a:t>Density:  ~3.3 g/cm</a:t>
            </a:r>
            <a:r>
              <a:rPr lang="en-US" sz="2000" baseline="30000" dirty="0" smtClean="0"/>
              <a:t>3</a:t>
            </a:r>
          </a:p>
          <a:p>
            <a:pPr lvl="1"/>
            <a:r>
              <a:rPr lang="en-US" sz="2000" dirty="0" smtClean="0"/>
              <a:t>Poisson ratio:  ~0.057+/-0.38</a:t>
            </a:r>
          </a:p>
          <a:p>
            <a:pPr lvl="1"/>
            <a:r>
              <a:rPr lang="en-US" sz="2000" dirty="0" err="1" smtClean="0"/>
              <a:t>Mohs</a:t>
            </a:r>
            <a:r>
              <a:rPr lang="en-US" sz="2000" dirty="0" smtClean="0"/>
              <a:t> hardness: 10</a:t>
            </a:r>
          </a:p>
          <a:p>
            <a:pPr lvl="1"/>
            <a:r>
              <a:rPr lang="en-US" sz="2000" dirty="0" smtClean="0"/>
              <a:t>Dielectric constant:  ~5.68</a:t>
            </a:r>
          </a:p>
          <a:p>
            <a:pPr lvl="1"/>
            <a:r>
              <a:rPr lang="en-US" sz="2000" dirty="0" smtClean="0"/>
              <a:t>Electrical resistance ( depends on doping) 10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to 10</a:t>
            </a:r>
            <a:r>
              <a:rPr lang="en-US" sz="2000" baseline="30000" dirty="0" smtClean="0"/>
              <a:t>+4</a:t>
            </a:r>
            <a:r>
              <a:rPr lang="en-US" sz="2000" dirty="0" smtClean="0"/>
              <a:t> </a:t>
            </a:r>
            <a:r>
              <a:rPr lang="el-GR" sz="2000" dirty="0" smtClean="0"/>
              <a:t>Ω</a:t>
            </a:r>
            <a:r>
              <a:rPr lang="en-US" sz="2000" dirty="0" smtClean="0"/>
              <a:t>-cm </a:t>
            </a:r>
          </a:p>
          <a:p>
            <a:pPr lvl="1"/>
            <a:r>
              <a:rPr lang="en-US" sz="2000" dirty="0" smtClean="0"/>
              <a:t>Breakdown voltage:  ~10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V/m</a:t>
            </a:r>
          </a:p>
          <a:p>
            <a:pPr lvl="1"/>
            <a:r>
              <a:rPr lang="en-US" sz="2000" dirty="0" smtClean="0"/>
              <a:t>Thermal conductivity (depending on grain size) 12-1500 W/m-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K</a:t>
            </a:r>
            <a:endParaRPr lang="en-US" sz="2000" dirty="0" smtClean="0"/>
          </a:p>
          <a:p>
            <a:pPr lvl="1"/>
            <a:r>
              <a:rPr lang="en-US" sz="2000" dirty="0" smtClean="0"/>
              <a:t>Coefficient of linear expansion ~10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/</a:t>
            </a:r>
            <a:r>
              <a:rPr lang="en-US" sz="2000" baseline="30000" dirty="0" err="1" smtClean="0"/>
              <a:t>o</a:t>
            </a:r>
            <a:r>
              <a:rPr lang="en-US" sz="2000" dirty="0" err="1" smtClean="0"/>
              <a:t>C</a:t>
            </a:r>
            <a:endParaRPr lang="en-US" sz="2000" dirty="0" smtClean="0"/>
          </a:p>
          <a:p>
            <a:r>
              <a:rPr lang="en-US" sz="2400" dirty="0" smtClean="0"/>
              <a:t>Not a DLC (amorphous form of carbon) coating or film </a:t>
            </a:r>
          </a:p>
          <a:p>
            <a:r>
              <a:rPr lang="en-US" sz="2400" dirty="0" smtClean="0"/>
              <a:t>Self supporting</a:t>
            </a:r>
          </a:p>
          <a:p>
            <a:r>
              <a:rPr lang="en-US" sz="2400" dirty="0" smtClean="0"/>
              <a:t>Grown in wafers up to 300mm diameter (thickness 0.1 to ~2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m)</a:t>
            </a:r>
          </a:p>
          <a:p>
            <a:pPr lvl="1"/>
            <a:r>
              <a:rPr lang="en-US" sz="2000" dirty="0" smtClean="0"/>
              <a:t>Can be corrugated, etched, and diced for shaping of final foil geometry</a:t>
            </a:r>
          </a:p>
          <a:p>
            <a:r>
              <a:rPr lang="en-US" sz="2400" dirty="0" smtClean="0"/>
              <a:t>Chemistry (atmosphere), multiple element deposition, grain control impact ultimate thermal, electrical, and mechanical properties  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6691"/>
          </a:xfrm>
        </p:spPr>
        <p:txBody>
          <a:bodyPr/>
          <a:lstStyle/>
          <a:p>
            <a:r>
              <a:rPr lang="en-US" dirty="0" smtClean="0"/>
              <a:t>Approach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528"/>
            <a:ext cx="8229600" cy="51286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Single Pass (want 100% neutralization)</a:t>
            </a:r>
          </a:p>
          <a:p>
            <a:pPr lvl="1"/>
            <a:r>
              <a:rPr lang="en-US" dirty="0" smtClean="0"/>
              <a:t>MARS- for loss distributions/activation</a:t>
            </a:r>
          </a:p>
          <a:p>
            <a:pPr lvl="1"/>
            <a:r>
              <a:rPr lang="en-US" dirty="0" smtClean="0"/>
              <a:t>ANSYS- thermal/mechanical simulations</a:t>
            </a:r>
          </a:p>
          <a:p>
            <a:r>
              <a:rPr lang="en-US" dirty="0" smtClean="0"/>
              <a:t>Multi-turn Injection (typically 98 to 99%)</a:t>
            </a:r>
          </a:p>
          <a:p>
            <a:pPr lvl="1"/>
            <a:r>
              <a:rPr lang="en-US" dirty="0" smtClean="0"/>
              <a:t>Utilize codes such as ORBIT and STRUCT for determination of parasitic hit distribution on foil as a function of </a:t>
            </a:r>
          </a:p>
          <a:p>
            <a:pPr lvl="2"/>
            <a:r>
              <a:rPr lang="en-US" dirty="0" smtClean="0"/>
              <a:t>Ring and injection line lattice</a:t>
            </a:r>
          </a:p>
          <a:p>
            <a:pPr lvl="2"/>
            <a:r>
              <a:rPr lang="en-US" dirty="0" smtClean="0"/>
              <a:t>Painting algorithm </a:t>
            </a:r>
          </a:p>
          <a:p>
            <a:pPr lvl="2"/>
            <a:r>
              <a:rPr lang="en-US" dirty="0" smtClean="0"/>
              <a:t>Injection beam current, injection time, and rep rate</a:t>
            </a:r>
          </a:p>
          <a:p>
            <a:pPr lvl="1"/>
            <a:r>
              <a:rPr lang="en-US" dirty="0" smtClean="0"/>
              <a:t>Losses due to scattering</a:t>
            </a:r>
          </a:p>
          <a:p>
            <a:pPr lvl="1"/>
            <a:r>
              <a:rPr lang="en-US" dirty="0" smtClean="0"/>
              <a:t>Losses due to Stripping of excited states (Stark states)</a:t>
            </a:r>
          </a:p>
          <a:p>
            <a:pPr lvl="1"/>
            <a:r>
              <a:rPr lang="en-US" dirty="0" smtClean="0"/>
              <a:t>ANSYS for thermal and mechanical simulations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81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Approach(2)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34474"/>
            <a:ext cx="8229600" cy="509169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evelop ANSYS model of rotating foil </a:t>
            </a:r>
            <a:r>
              <a:rPr lang="en-US" sz="2800" dirty="0"/>
              <a:t> </a:t>
            </a:r>
            <a:r>
              <a:rPr lang="en-US" sz="2800" dirty="0" smtClean="0"/>
              <a:t>to investigate </a:t>
            </a:r>
            <a:r>
              <a:rPr lang="en-US" sz="2800" u="sng" dirty="0" smtClean="0"/>
              <a:t>thermal</a:t>
            </a:r>
            <a:r>
              <a:rPr lang="en-US" sz="2800" dirty="0" smtClean="0"/>
              <a:t> and </a:t>
            </a:r>
            <a:r>
              <a:rPr lang="en-US" sz="2800" u="sng" dirty="0" smtClean="0"/>
              <a:t>mechanical</a:t>
            </a:r>
            <a:r>
              <a:rPr lang="en-US" sz="2800" dirty="0" smtClean="0"/>
              <a:t> properties</a:t>
            </a:r>
          </a:p>
          <a:p>
            <a:pPr lvl="1"/>
            <a:r>
              <a:rPr lang="en-US" sz="2600" dirty="0" smtClean="0"/>
              <a:t>Utilize general UNCD properties for initial model (in consultation with CNM) as a starting point </a:t>
            </a:r>
          </a:p>
          <a:p>
            <a:pPr lvl="1"/>
            <a:r>
              <a:rPr lang="en-US" sz="2600" dirty="0" smtClean="0"/>
              <a:t>Utilize existing energy deposition and foil temperature estimations based upon MNCPX and MARS  simulations</a:t>
            </a:r>
          </a:p>
          <a:p>
            <a:pPr lvl="1"/>
            <a:r>
              <a:rPr lang="en-US" sz="2600" dirty="0" smtClean="0"/>
              <a:t>Understand physical, thermal, and electrical characteristics requirements due to rotation and beam impact (structural, thermal, electrical, etc) What’s important &amp; and how to specify material properties (strength, uniformity, thermal acoustic, and electrical properties)</a:t>
            </a:r>
          </a:p>
          <a:p>
            <a:pPr lvl="1"/>
            <a:r>
              <a:rPr lang="en-US" sz="2600" dirty="0" smtClean="0"/>
              <a:t>Understand capabilities of CNM (Argonne)/Advanced Diamond Technologies</a:t>
            </a:r>
          </a:p>
          <a:p>
            <a:pPr lvl="1"/>
            <a:r>
              <a:rPr lang="en-US" sz="2600" dirty="0" smtClean="0"/>
              <a:t>Understand the diamond-to-graphite conversion due to ion bombardment</a:t>
            </a:r>
          </a:p>
          <a:p>
            <a:r>
              <a:rPr lang="en-US" sz="2900" dirty="0" smtClean="0"/>
              <a:t>Prototype disk 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esign of rotational system</a:t>
            </a:r>
          </a:p>
          <a:p>
            <a:pPr lvl="1"/>
            <a:r>
              <a:rPr lang="en-US" sz="2600" dirty="0" smtClean="0"/>
              <a:t>Design a disk which meets the physical and thermal requirements</a:t>
            </a:r>
          </a:p>
          <a:p>
            <a:pPr lvl="1"/>
            <a:r>
              <a:rPr lang="en-US" sz="2600" dirty="0" smtClean="0"/>
              <a:t>Plan for temperature and foil dynamics measurement</a:t>
            </a:r>
          </a:p>
          <a:p>
            <a:r>
              <a:rPr lang="en-US" sz="2900" dirty="0" smtClean="0"/>
              <a:t>Beam test (at FNAL)  400 MeV and/or 8 GeV or potentially SNS</a:t>
            </a:r>
            <a:endParaRPr lang="en-US" sz="3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59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Example – single pass stripping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128"/>
            <a:ext cx="8229600" cy="5027036"/>
          </a:xfrm>
        </p:spPr>
        <p:txBody>
          <a:bodyPr>
            <a:noAutofit/>
          </a:bodyPr>
          <a:lstStyle/>
          <a:p>
            <a:r>
              <a:rPr lang="en-US" sz="2400" dirty="0" smtClean="0"/>
              <a:t>Assume 1 mA average linac current at 3 GeV in 162.5 MHz bunch structure </a:t>
            </a:r>
            <a:r>
              <a:rPr lang="en-US" sz="2400" dirty="0" smtClean="0">
                <a:sym typeface="Wingdings" pitchFamily="2" charset="2"/>
              </a:rPr>
              <a:t> ~4E7 ions/bunch assuming all bunches are filled equally</a:t>
            </a:r>
            <a:endParaRPr lang="en-US" sz="2400" dirty="0" smtClean="0"/>
          </a:p>
          <a:p>
            <a:pPr lvl="1"/>
            <a:r>
              <a:rPr lang="en-US" sz="2000" dirty="0" smtClean="0"/>
              <a:t>Bunch length ~1 ns</a:t>
            </a:r>
          </a:p>
          <a:p>
            <a:pPr lvl="1"/>
            <a:r>
              <a:rPr lang="en-US" sz="2000" dirty="0" smtClean="0"/>
              <a:t>Bunch repetition rate 6.15 ns</a:t>
            </a:r>
          </a:p>
          <a:p>
            <a:pPr lvl="1"/>
            <a:r>
              <a:rPr lang="en-US" sz="2000" dirty="0" smtClean="0"/>
              <a:t>Assume  </a:t>
            </a:r>
            <a:r>
              <a:rPr lang="en-US" sz="2000" dirty="0"/>
              <a:t>G</a:t>
            </a:r>
            <a:r>
              <a:rPr lang="en-US" sz="2000" dirty="0" smtClean="0"/>
              <a:t>aussian beam with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=2mm</a:t>
            </a:r>
          </a:p>
          <a:p>
            <a:r>
              <a:rPr lang="en-US" sz="2400" dirty="0" smtClean="0"/>
              <a:t>Assume foil thickness 2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m and density 3 g/cm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 (600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g/cm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baseline="30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563999" y="2301723"/>
            <a:ext cx="1731145" cy="733906"/>
            <a:chOff x="6312023" y="3542190"/>
            <a:chExt cx="1731145" cy="733906"/>
          </a:xfrm>
        </p:grpSpPr>
        <p:sp>
          <p:nvSpPr>
            <p:cNvPr id="5" name="Freeform 4"/>
            <p:cNvSpPr/>
            <p:nvPr/>
          </p:nvSpPr>
          <p:spPr>
            <a:xfrm>
              <a:off x="6312023" y="3675355"/>
              <a:ext cx="1731145" cy="337351"/>
            </a:xfrm>
            <a:custGeom>
              <a:avLst/>
              <a:gdLst>
                <a:gd name="connsiteX0" fmla="*/ 0 w 1846555"/>
                <a:gd name="connsiteY0" fmla="*/ 603681 h 603681"/>
                <a:gd name="connsiteX1" fmla="*/ 0 w 1846555"/>
                <a:gd name="connsiteY1" fmla="*/ 8877 h 603681"/>
                <a:gd name="connsiteX2" fmla="*/ 239697 w 1846555"/>
                <a:gd name="connsiteY2" fmla="*/ 8877 h 603681"/>
                <a:gd name="connsiteX3" fmla="*/ 248575 w 1846555"/>
                <a:gd name="connsiteY3" fmla="*/ 594803 h 603681"/>
                <a:gd name="connsiteX4" fmla="*/ 1029810 w 1846555"/>
                <a:gd name="connsiteY4" fmla="*/ 594803 h 603681"/>
                <a:gd name="connsiteX5" fmla="*/ 1020932 w 1846555"/>
                <a:gd name="connsiteY5" fmla="*/ 0 h 603681"/>
                <a:gd name="connsiteX6" fmla="*/ 1225118 w 1846555"/>
                <a:gd name="connsiteY6" fmla="*/ 0 h 603681"/>
                <a:gd name="connsiteX7" fmla="*/ 1233996 w 1846555"/>
                <a:gd name="connsiteY7" fmla="*/ 594803 h 603681"/>
                <a:gd name="connsiteX8" fmla="*/ 1846555 w 1846555"/>
                <a:gd name="connsiteY8" fmla="*/ 594803 h 603681"/>
                <a:gd name="connsiteX9" fmla="*/ 1837677 w 1846555"/>
                <a:gd name="connsiteY9" fmla="*/ 17755 h 60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555" h="603681">
                  <a:moveTo>
                    <a:pt x="0" y="603681"/>
                  </a:moveTo>
                  <a:lnTo>
                    <a:pt x="0" y="8877"/>
                  </a:lnTo>
                  <a:lnTo>
                    <a:pt x="239697" y="8877"/>
                  </a:lnTo>
                  <a:lnTo>
                    <a:pt x="248575" y="594803"/>
                  </a:lnTo>
                  <a:lnTo>
                    <a:pt x="1029810" y="594803"/>
                  </a:lnTo>
                  <a:lnTo>
                    <a:pt x="1020932" y="0"/>
                  </a:lnTo>
                  <a:lnTo>
                    <a:pt x="1225118" y="0"/>
                  </a:lnTo>
                  <a:lnTo>
                    <a:pt x="1233996" y="594803"/>
                  </a:lnTo>
                  <a:lnTo>
                    <a:pt x="1846555" y="594803"/>
                  </a:lnTo>
                  <a:lnTo>
                    <a:pt x="1837677" y="1775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587231" y="3968319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t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2741" y="3542190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t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6329778" y="3595456"/>
              <a:ext cx="941033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6322380" y="4083728"/>
              <a:ext cx="255973" cy="148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4988107" y="1962531"/>
            <a:ext cx="2805340" cy="307777"/>
            <a:chOff x="5672834" y="3121223"/>
            <a:chExt cx="2805340" cy="307777"/>
          </a:xfrm>
        </p:grpSpPr>
        <p:sp>
          <p:nvSpPr>
            <p:cNvPr id="11" name="TextBox 10"/>
            <p:cNvSpPr txBox="1"/>
            <p:nvPr/>
          </p:nvSpPr>
          <p:spPr>
            <a:xfrm>
              <a:off x="5672834" y="3121223"/>
              <a:ext cx="1660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  <a:latin typeface="Symbol" pitchFamily="18" charset="2"/>
                </a:rPr>
                <a:t> t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 </a:t>
              </a:r>
              <a:r>
                <a:rPr lang="en-US" sz="1400" dirty="0" smtClean="0">
                  <a:solidFill>
                    <a:schemeClr val="accent1"/>
                  </a:solidFill>
                </a:rPr>
                <a:t> </a:t>
              </a:r>
              <a:r>
                <a:rPr lang="en-US" sz="1100" dirty="0" smtClean="0">
                  <a:solidFill>
                    <a:schemeClr val="accent1"/>
                  </a:solidFill>
                </a:rPr>
                <a:t>bunch (pulse length), </a:t>
              </a:r>
              <a:r>
                <a:rPr lang="en-US" sz="1100" baseline="-25000" dirty="0" smtClean="0">
                  <a:solidFill>
                    <a:schemeClr val="accent1"/>
                  </a:solidFill>
                </a:rPr>
                <a:t>  </a:t>
              </a:r>
              <a:endParaRPr lang="en-US" sz="1100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74635" y="3121223"/>
              <a:ext cx="13035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  <a:latin typeface="Symbol" pitchFamily="18" charset="2"/>
                </a:rPr>
                <a:t> t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2</a:t>
              </a:r>
              <a:r>
                <a:rPr lang="en-US" sz="1400" dirty="0" smtClean="0">
                  <a:solidFill>
                    <a:schemeClr val="accent1"/>
                  </a:solidFill>
                </a:rPr>
                <a:t> </a:t>
              </a:r>
              <a:r>
                <a:rPr lang="en-US" sz="1100" dirty="0" smtClean="0">
                  <a:solidFill>
                    <a:schemeClr val="accent1"/>
                  </a:solidFill>
                </a:rPr>
                <a:t>rep rate</a:t>
              </a:r>
              <a:endParaRPr lang="en-US" sz="1400" baseline="-25000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>
          <a:xfrm rot="5400000">
            <a:off x="1413262" y="5040930"/>
            <a:ext cx="104052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309600" y="5050991"/>
            <a:ext cx="1454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67019" y="4276350"/>
            <a:ext cx="1703679" cy="1529162"/>
            <a:chOff x="2555309" y="1763038"/>
            <a:chExt cx="4033381" cy="3331924"/>
          </a:xfrm>
        </p:grpSpPr>
        <p:sp>
          <p:nvSpPr>
            <p:cNvPr id="43" name="Oval 42"/>
            <p:cNvSpPr/>
            <p:nvPr/>
          </p:nvSpPr>
          <p:spPr>
            <a:xfrm>
              <a:off x="2555309" y="1763038"/>
              <a:ext cx="4033381" cy="333192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219189" y="2264079"/>
              <a:ext cx="2705622" cy="232984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308953" y="3194137"/>
              <a:ext cx="526094" cy="48851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 rot="5400000">
            <a:off x="1482611" y="5040930"/>
            <a:ext cx="103477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565643" y="5040930"/>
            <a:ext cx="104052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82117" y="3851564"/>
            <a:ext cx="20890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rgbClr val="00B0F0"/>
                </a:solidFill>
              </a:rPr>
              <a:t>2 micron UNCD  film</a:t>
            </a:r>
          </a:p>
          <a:p>
            <a:r>
              <a:rPr lang="en-US" sz="1050" dirty="0" smtClean="0">
                <a:solidFill>
                  <a:srgbClr val="00B0F0"/>
                </a:solidFill>
              </a:rPr>
              <a:t>(surface structure may be required</a:t>
            </a:r>
            <a:endParaRPr lang="en-US" sz="1050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06806" y="4162812"/>
            <a:ext cx="922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Si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sz="1200" dirty="0" smtClean="0">
                <a:solidFill>
                  <a:srgbClr val="7030A0"/>
                </a:solidFill>
              </a:rPr>
              <a:t>substrate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57716" y="4335274"/>
            <a:ext cx="69121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Copper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>
            <a:off x="2085910" y="4519940"/>
            <a:ext cx="171806" cy="1602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1"/>
          </p:cNvCxnSpPr>
          <p:nvPr/>
        </p:nvCxnSpPr>
        <p:spPr>
          <a:xfrm flipH="1">
            <a:off x="2018406" y="4347478"/>
            <a:ext cx="288400" cy="200499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048019" y="4106392"/>
            <a:ext cx="241447" cy="2393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601146" y="4547977"/>
            <a:ext cx="2147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275928" y="4329525"/>
            <a:ext cx="570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1544890" y="4794429"/>
            <a:ext cx="492953" cy="7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985043" y="4676411"/>
            <a:ext cx="722902" cy="61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510343">
            <a:off x="3920620" y="4444500"/>
            <a:ext cx="349762" cy="97729"/>
          </a:xfrm>
          <a:custGeom>
            <a:avLst/>
            <a:gdLst>
              <a:gd name="connsiteX0" fmla="*/ 0 w 926926"/>
              <a:gd name="connsiteY0" fmla="*/ 0 h 413359"/>
              <a:gd name="connsiteX1" fmla="*/ 112734 w 926926"/>
              <a:gd name="connsiteY1" fmla="*/ 25052 h 413359"/>
              <a:gd name="connsiteX2" fmla="*/ 225468 w 926926"/>
              <a:gd name="connsiteY2" fmla="*/ 37578 h 413359"/>
              <a:gd name="connsiteX3" fmla="*/ 363255 w 926926"/>
              <a:gd name="connsiteY3" fmla="*/ 75157 h 413359"/>
              <a:gd name="connsiteX4" fmla="*/ 463463 w 926926"/>
              <a:gd name="connsiteY4" fmla="*/ 125261 h 413359"/>
              <a:gd name="connsiteX5" fmla="*/ 526093 w 926926"/>
              <a:gd name="connsiteY5" fmla="*/ 162839 h 413359"/>
              <a:gd name="connsiteX6" fmla="*/ 613775 w 926926"/>
              <a:gd name="connsiteY6" fmla="*/ 187891 h 413359"/>
              <a:gd name="connsiteX7" fmla="*/ 676405 w 926926"/>
              <a:gd name="connsiteY7" fmla="*/ 225469 h 413359"/>
              <a:gd name="connsiteX8" fmla="*/ 751562 w 926926"/>
              <a:gd name="connsiteY8" fmla="*/ 263047 h 413359"/>
              <a:gd name="connsiteX9" fmla="*/ 801666 w 926926"/>
              <a:gd name="connsiteY9" fmla="*/ 300625 h 413359"/>
              <a:gd name="connsiteX10" fmla="*/ 889348 w 926926"/>
              <a:gd name="connsiteY10" fmla="*/ 363255 h 413359"/>
              <a:gd name="connsiteX11" fmla="*/ 926926 w 926926"/>
              <a:gd name="connsiteY11" fmla="*/ 413359 h 413359"/>
              <a:gd name="connsiteX12" fmla="*/ 926926 w 926926"/>
              <a:gd name="connsiteY12" fmla="*/ 413359 h 4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26926" h="413359">
                <a:moveTo>
                  <a:pt x="0" y="0"/>
                </a:moveTo>
                <a:cubicBezTo>
                  <a:pt x="37578" y="9394"/>
                  <a:pt x="75156" y="18789"/>
                  <a:pt x="112734" y="25052"/>
                </a:cubicBezTo>
                <a:cubicBezTo>
                  <a:pt x="150312" y="31315"/>
                  <a:pt x="183714" y="29227"/>
                  <a:pt x="225468" y="37578"/>
                </a:cubicBezTo>
                <a:cubicBezTo>
                  <a:pt x="267222" y="45929"/>
                  <a:pt x="323589" y="60543"/>
                  <a:pt x="363255" y="75157"/>
                </a:cubicBezTo>
                <a:cubicBezTo>
                  <a:pt x="402921" y="89771"/>
                  <a:pt x="436323" y="110647"/>
                  <a:pt x="463463" y="125261"/>
                </a:cubicBezTo>
                <a:cubicBezTo>
                  <a:pt x="490603" y="139875"/>
                  <a:pt x="501041" y="152401"/>
                  <a:pt x="526093" y="162839"/>
                </a:cubicBezTo>
                <a:cubicBezTo>
                  <a:pt x="551145" y="173277"/>
                  <a:pt x="588723" y="177453"/>
                  <a:pt x="613775" y="187891"/>
                </a:cubicBezTo>
                <a:cubicBezTo>
                  <a:pt x="638827" y="198329"/>
                  <a:pt x="653441" y="212943"/>
                  <a:pt x="676405" y="225469"/>
                </a:cubicBezTo>
                <a:cubicBezTo>
                  <a:pt x="699369" y="237995"/>
                  <a:pt x="730685" y="250521"/>
                  <a:pt x="751562" y="263047"/>
                </a:cubicBezTo>
                <a:cubicBezTo>
                  <a:pt x="772439" y="275573"/>
                  <a:pt x="778702" y="283924"/>
                  <a:pt x="801666" y="300625"/>
                </a:cubicBezTo>
                <a:cubicBezTo>
                  <a:pt x="824630" y="317326"/>
                  <a:pt x="868471" y="344466"/>
                  <a:pt x="889348" y="363255"/>
                </a:cubicBezTo>
                <a:cubicBezTo>
                  <a:pt x="910225" y="382044"/>
                  <a:pt x="926926" y="413359"/>
                  <a:pt x="926926" y="413359"/>
                </a:cubicBezTo>
                <a:lnTo>
                  <a:pt x="926926" y="413359"/>
                </a:ln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30962" y="4668228"/>
            <a:ext cx="5132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  <a:r>
              <a:rPr lang="en-US" sz="1100" dirty="0" smtClean="0"/>
              <a:t> mm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32138" y="4638154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r>
              <a:rPr lang="en-US" sz="1200" dirty="0" smtClean="0"/>
              <a:t>2 mm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2190218" y="4871428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 mm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2096302" y="4977306"/>
            <a:ext cx="126472" cy="77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62983" y="5040930"/>
            <a:ext cx="277355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2825218" y="4948951"/>
            <a:ext cx="177949" cy="183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11072" y="5508015"/>
            <a:ext cx="482313" cy="169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 beam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>
          <a:xfrm rot="5400000" flipH="1" flipV="1">
            <a:off x="2461988" y="5031171"/>
            <a:ext cx="467084" cy="48660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89349" y="5852938"/>
            <a:ext cx="801132" cy="2966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t</a:t>
            </a:r>
            <a:r>
              <a:rPr lang="en-US" dirty="0" smtClean="0"/>
              <a:t> = 30 ms</a:t>
            </a:r>
          </a:p>
          <a:p>
            <a:r>
              <a:rPr lang="en-US" b="1" dirty="0" smtClean="0">
                <a:latin typeface="Symbol" pitchFamily="18" charset="2"/>
              </a:rPr>
              <a:t>w</a:t>
            </a:r>
            <a:r>
              <a:rPr lang="en-US" dirty="0" smtClean="0"/>
              <a:t> = 2,000 rpm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742671" y="4272038"/>
            <a:ext cx="233175" cy="21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  <a:endParaRPr lang="en-US" sz="2400" b="1" dirty="0">
              <a:latin typeface="Symbol" pitchFamily="18" charset="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02691" y="4941455"/>
            <a:ext cx="212436" cy="184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0113"/>
          </a:xfrm>
        </p:spPr>
        <p:txBody>
          <a:bodyPr/>
          <a:lstStyle/>
          <a:p>
            <a:r>
              <a:rPr lang="en-US" dirty="0" smtClean="0"/>
              <a:t>Thermal Model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563563" y="1363663"/>
          <a:ext cx="3833394" cy="622155"/>
        </p:xfrm>
        <a:graphic>
          <a:graphicData uri="http://schemas.openxmlformats.org/presentationml/2006/ole">
            <p:oleObj spid="_x0000_s1026" name="Equation" r:id="rId4" imgW="24256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5428" y="3300814"/>
          <a:ext cx="2074741" cy="409825"/>
        </p:xfrm>
        <a:graphic>
          <a:graphicData uri="http://schemas.openxmlformats.org/presentationml/2006/ole">
            <p:oleObj spid="_x0000_s1027" name="Equation" r:id="rId5" imgW="102852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3208" y="3183644"/>
          <a:ext cx="1897337" cy="582351"/>
        </p:xfrm>
        <a:graphic>
          <a:graphicData uri="http://schemas.openxmlformats.org/presentationml/2006/ole">
            <p:oleObj spid="_x0000_s1028" name="Equation" r:id="rId6" imgW="1282680" imgH="39348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971516" y="3138428"/>
            <a:ext cx="3716691" cy="763480"/>
            <a:chOff x="3426918" y="4252403"/>
            <a:chExt cx="3716691" cy="763480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426918" y="4470399"/>
            <a:ext cx="644418" cy="312445"/>
          </p:xfrm>
          <a:graphic>
            <a:graphicData uri="http://schemas.openxmlformats.org/presentationml/2006/ole">
              <p:oleObj spid="_x0000_s1030" name="Equation" r:id="rId7" imgW="419040" imgH="203040" progId="Equation.3">
                <p:embed/>
              </p:oleObj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4572000" y="4394448"/>
            <a:ext cx="1305445" cy="261089"/>
          </p:xfrm>
          <a:graphic>
            <a:graphicData uri="http://schemas.openxmlformats.org/presentationml/2006/ole">
              <p:oleObj spid="_x0000_s1031" name="Equation" r:id="rId8" imgW="1079280" imgH="215640" progId="Equation.3">
                <p:embed/>
              </p:oleObj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4572000" y="4660776"/>
            <a:ext cx="1602294" cy="252213"/>
          </p:xfrm>
          <a:graphic>
            <a:graphicData uri="http://schemas.openxmlformats.org/presentationml/2006/ole">
              <p:oleObj spid="_x0000_s1032" name="Equation" r:id="rId9" imgW="1371600" imgH="21564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225771" y="4332303"/>
              <a:ext cx="4651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1,  </a:t>
              </a:r>
            </a:p>
            <a:p>
              <a:r>
                <a:rPr lang="en-US" dirty="0" smtClean="0"/>
                <a:t>0,</a:t>
              </a:r>
              <a:endParaRPr lang="en-US" dirty="0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4074849" y="4252403"/>
              <a:ext cx="248575" cy="76348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6155493" y="4410476"/>
            <a:ext cx="988116" cy="259178"/>
          </p:xfrm>
          <a:graphic>
            <a:graphicData uri="http://schemas.openxmlformats.org/presentationml/2006/ole">
              <p:oleObj spid="_x0000_s1033" name="Equation" r:id="rId10" imgW="774360" imgH="203040" progId="Equation.3">
                <p:embed/>
              </p:oleObj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736670"/>
          <a:ext cx="114300" cy="215900"/>
        </p:xfrm>
        <a:graphic>
          <a:graphicData uri="http://schemas.openxmlformats.org/presentationml/2006/ole">
            <p:oleObj spid="_x0000_s1034" name="Equation" r:id="rId11" imgW="114120" imgH="215640" progId="Equation.3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709308" y="1904543"/>
            <a:ext cx="1731145" cy="733906"/>
            <a:chOff x="6312023" y="3542190"/>
            <a:chExt cx="1731145" cy="733906"/>
          </a:xfrm>
        </p:grpSpPr>
        <p:sp>
          <p:nvSpPr>
            <p:cNvPr id="25" name="Freeform 24"/>
            <p:cNvSpPr/>
            <p:nvPr/>
          </p:nvSpPr>
          <p:spPr>
            <a:xfrm>
              <a:off x="6312023" y="3675355"/>
              <a:ext cx="1731145" cy="337351"/>
            </a:xfrm>
            <a:custGeom>
              <a:avLst/>
              <a:gdLst>
                <a:gd name="connsiteX0" fmla="*/ 0 w 1846555"/>
                <a:gd name="connsiteY0" fmla="*/ 603681 h 603681"/>
                <a:gd name="connsiteX1" fmla="*/ 0 w 1846555"/>
                <a:gd name="connsiteY1" fmla="*/ 8877 h 603681"/>
                <a:gd name="connsiteX2" fmla="*/ 239697 w 1846555"/>
                <a:gd name="connsiteY2" fmla="*/ 8877 h 603681"/>
                <a:gd name="connsiteX3" fmla="*/ 248575 w 1846555"/>
                <a:gd name="connsiteY3" fmla="*/ 594803 h 603681"/>
                <a:gd name="connsiteX4" fmla="*/ 1029810 w 1846555"/>
                <a:gd name="connsiteY4" fmla="*/ 594803 h 603681"/>
                <a:gd name="connsiteX5" fmla="*/ 1020932 w 1846555"/>
                <a:gd name="connsiteY5" fmla="*/ 0 h 603681"/>
                <a:gd name="connsiteX6" fmla="*/ 1225118 w 1846555"/>
                <a:gd name="connsiteY6" fmla="*/ 0 h 603681"/>
                <a:gd name="connsiteX7" fmla="*/ 1233996 w 1846555"/>
                <a:gd name="connsiteY7" fmla="*/ 594803 h 603681"/>
                <a:gd name="connsiteX8" fmla="*/ 1846555 w 1846555"/>
                <a:gd name="connsiteY8" fmla="*/ 594803 h 603681"/>
                <a:gd name="connsiteX9" fmla="*/ 1837677 w 1846555"/>
                <a:gd name="connsiteY9" fmla="*/ 17755 h 60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6555" h="603681">
                  <a:moveTo>
                    <a:pt x="0" y="603681"/>
                  </a:moveTo>
                  <a:lnTo>
                    <a:pt x="0" y="8877"/>
                  </a:lnTo>
                  <a:lnTo>
                    <a:pt x="239697" y="8877"/>
                  </a:lnTo>
                  <a:lnTo>
                    <a:pt x="248575" y="594803"/>
                  </a:lnTo>
                  <a:lnTo>
                    <a:pt x="1029810" y="594803"/>
                  </a:lnTo>
                  <a:lnTo>
                    <a:pt x="1020932" y="0"/>
                  </a:lnTo>
                  <a:lnTo>
                    <a:pt x="1225118" y="0"/>
                  </a:lnTo>
                  <a:lnTo>
                    <a:pt x="1233996" y="594803"/>
                  </a:lnTo>
                  <a:lnTo>
                    <a:pt x="1846555" y="594803"/>
                  </a:lnTo>
                  <a:lnTo>
                    <a:pt x="1837677" y="17755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87231" y="3968319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t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22741" y="3542190"/>
              <a:ext cx="324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t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329778" y="3595456"/>
              <a:ext cx="941033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6322380" y="4083728"/>
              <a:ext cx="255973" cy="148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133416" y="1565351"/>
            <a:ext cx="2805340" cy="307777"/>
            <a:chOff x="5672834" y="3121223"/>
            <a:chExt cx="2805340" cy="307777"/>
          </a:xfrm>
        </p:grpSpPr>
        <p:sp>
          <p:nvSpPr>
            <p:cNvPr id="34" name="TextBox 33"/>
            <p:cNvSpPr txBox="1"/>
            <p:nvPr/>
          </p:nvSpPr>
          <p:spPr>
            <a:xfrm>
              <a:off x="5672834" y="3121223"/>
              <a:ext cx="16601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  <a:latin typeface="Symbol" pitchFamily="18" charset="2"/>
                </a:rPr>
                <a:t> t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1 </a:t>
              </a:r>
              <a:r>
                <a:rPr lang="en-US" sz="1400" dirty="0" smtClean="0">
                  <a:solidFill>
                    <a:schemeClr val="accent1"/>
                  </a:solidFill>
                </a:rPr>
                <a:t> </a:t>
              </a:r>
              <a:r>
                <a:rPr lang="en-US" sz="1100" dirty="0" smtClean="0">
                  <a:solidFill>
                    <a:schemeClr val="accent1"/>
                  </a:solidFill>
                </a:rPr>
                <a:t>bunch (pulse length), </a:t>
              </a:r>
              <a:r>
                <a:rPr lang="en-US" sz="1100" baseline="-25000" dirty="0" smtClean="0">
                  <a:solidFill>
                    <a:schemeClr val="accent1"/>
                  </a:solidFill>
                </a:rPr>
                <a:t>  </a:t>
              </a:r>
              <a:endParaRPr lang="en-US" sz="1100" baseline="-25000" dirty="0">
                <a:solidFill>
                  <a:schemeClr val="accent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74635" y="3121223"/>
              <a:ext cx="13035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  <a:latin typeface="Symbol" pitchFamily="18" charset="2"/>
                </a:rPr>
                <a:t> t</a:t>
              </a:r>
              <a:r>
                <a:rPr lang="en-US" sz="1400" baseline="-25000" dirty="0" smtClean="0">
                  <a:solidFill>
                    <a:schemeClr val="accent1"/>
                  </a:solidFill>
                </a:rPr>
                <a:t>2</a:t>
              </a:r>
              <a:r>
                <a:rPr lang="en-US" sz="1400" dirty="0" smtClean="0">
                  <a:solidFill>
                    <a:schemeClr val="accent1"/>
                  </a:solidFill>
                </a:rPr>
                <a:t> </a:t>
              </a:r>
              <a:r>
                <a:rPr lang="en-US" sz="1100" dirty="0" smtClean="0">
                  <a:solidFill>
                    <a:schemeClr val="accent1"/>
                  </a:solidFill>
                </a:rPr>
                <a:t>rep rate</a:t>
              </a:r>
              <a:endParaRPr lang="en-US" sz="1400" baseline="-25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3999" y="2533522"/>
            <a:ext cx="4584750" cy="276999"/>
            <a:chOff x="301625" y="2210539"/>
            <a:chExt cx="4584750" cy="276999"/>
          </a:xfrm>
        </p:grpSpPr>
        <p:graphicFrame>
          <p:nvGraphicFramePr>
            <p:cNvPr id="1037" name="Object 13"/>
            <p:cNvGraphicFramePr>
              <a:graphicFrameLocks noChangeAspect="1"/>
            </p:cNvGraphicFramePr>
            <p:nvPr/>
          </p:nvGraphicFramePr>
          <p:xfrm>
            <a:off x="301625" y="2232025"/>
            <a:ext cx="3908425" cy="228600"/>
          </p:xfrm>
          <a:graphic>
            <a:graphicData uri="http://schemas.openxmlformats.org/presentationml/2006/ole">
              <p:oleObj spid="_x0000_s1037" name="Equation" r:id="rId12" imgW="3911400" imgH="228600" progId="Equation.3">
                <p:embed/>
              </p:oleObj>
            </a:graphicData>
          </a:graphic>
        </p:graphicFrame>
        <p:sp>
          <p:nvSpPr>
            <p:cNvPr id="38" name="TextBox 37"/>
            <p:cNvSpPr txBox="1"/>
            <p:nvPr/>
          </p:nvSpPr>
          <p:spPr>
            <a:xfrm>
              <a:off x="4173038" y="2210539"/>
              <a:ext cx="713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[J-kg/</a:t>
              </a:r>
              <a:r>
                <a:rPr lang="en-US" sz="1200" baseline="30000" dirty="0" err="1" smtClean="0"/>
                <a:t>o</a:t>
              </a:r>
              <a:r>
                <a:rPr lang="en-US" sz="1200" dirty="0" err="1" smtClean="0"/>
                <a:t>K</a:t>
              </a:r>
              <a:r>
                <a:rPr lang="en-US" sz="1200" dirty="0" smtClean="0"/>
                <a:t>]</a:t>
              </a:r>
              <a:endParaRPr lang="en-US" sz="1200" dirty="0"/>
            </a:p>
          </p:txBody>
        </p:sp>
      </p:grp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721302" y="3811861"/>
          <a:ext cx="1025525" cy="623887"/>
        </p:xfrm>
        <a:graphic>
          <a:graphicData uri="http://schemas.openxmlformats.org/presentationml/2006/ole">
            <p:oleObj spid="_x0000_s1038" name="Equation" r:id="rId13" imgW="698400" imgH="46980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902692" y="4085733"/>
            <a:ext cx="169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 is the #ions/bunch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819563" y="3897709"/>
            <a:ext cx="20377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* For now ignore delta electrons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89688" y="2133571"/>
            <a:ext cx="1262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dirty="0" smtClean="0"/>
              <a:t> foil thickness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27198" y="2133587"/>
            <a:ext cx="1819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smtClean="0"/>
              <a:t> thermal conductivity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221837" y="683581"/>
            <a:ext cx="439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ANSYS simulation developed by Zhijing Tang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5635" y="293247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 source term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2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ANSYS Simulations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1837" y="683581"/>
            <a:ext cx="4445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ANSYS simulation developed by Zhijing Tang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5636" y="988294"/>
            <a:ext cx="1767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Thermal Analysis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8931" y="3727365"/>
            <a:ext cx="3445164" cy="2534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605329" y="6284831"/>
            <a:ext cx="151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Static solution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792364" y="4332478"/>
          <a:ext cx="819150" cy="551672"/>
        </p:xfrm>
        <a:graphic>
          <a:graphicData uri="http://schemas.openxmlformats.org/presentationml/2006/ole">
            <p:oleObj spid="_x0000_s2053" name="Equation" r:id="rId4" imgW="622080" imgH="419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594583" y="4930028"/>
          <a:ext cx="1193800" cy="596900"/>
        </p:xfrm>
        <a:graphic>
          <a:graphicData uri="http://schemas.openxmlformats.org/presentationml/2006/ole">
            <p:oleObj spid="_x0000_s2054" name="Equation" r:id="rId5" imgW="863280" imgH="4316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7727" y="4456689"/>
            <a:ext cx="2321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scale for conduction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0023" y="5059051"/>
            <a:ext cx="2134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scale for radiation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911600" y="2179782"/>
            <a:ext cx="8825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For a bunch intensity of 4E7 ions the energy deposition for </a:t>
            </a:r>
          </a:p>
          <a:p>
            <a:r>
              <a:rPr lang="en-US" sz="1600" dirty="0" smtClean="0"/>
              <a:t>single bunch (SI) 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dirty="0" smtClean="0"/>
              <a:t> ~ 3.2x10</a:t>
            </a:r>
            <a:r>
              <a:rPr lang="en-US" sz="1600" baseline="30000" dirty="0" smtClean="0"/>
              <a:t>-6</a:t>
            </a:r>
            <a:r>
              <a:rPr lang="en-US" sz="1600" dirty="0" smtClean="0"/>
              <a:t> J-m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/kg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71637" y="1154627"/>
            <a:ext cx="51723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From NIST tables </a:t>
            </a:r>
            <a:r>
              <a:rPr lang="en-US" sz="1600" dirty="0" err="1" smtClean="0"/>
              <a:t>dE</a:t>
            </a:r>
            <a:r>
              <a:rPr lang="en-US" sz="1600" dirty="0" smtClean="0"/>
              <a:t>/</a:t>
            </a:r>
            <a:r>
              <a:rPr lang="en-US" sz="1600" dirty="0" err="1" smtClean="0"/>
              <a:t>dx</a:t>
            </a:r>
            <a:r>
              <a:rPr lang="en-US" sz="1600" dirty="0" smtClean="0"/>
              <a:t> through amorphous carbon (1p-2e) 4.95 MeV-cm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/g</a:t>
            </a:r>
          </a:p>
          <a:p>
            <a:pPr lvl="1"/>
            <a:r>
              <a:rPr lang="en-US" sz="1400" dirty="0" smtClean="0"/>
              <a:t>Neglecting any reduction of energy deposition from delta electrons</a:t>
            </a:r>
          </a:p>
        </p:txBody>
      </p:sp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8764" y="1333339"/>
            <a:ext cx="3066473" cy="219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841423" y="2757269"/>
            <a:ext cx="4171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Instantaneous power  (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into foil ~19W  </a:t>
            </a:r>
          </a:p>
          <a:p>
            <a:r>
              <a:rPr lang="en-US" dirty="0" smtClean="0"/>
              <a:t>average power 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0 </a:t>
            </a:r>
            <a:r>
              <a:rPr lang="en-US" dirty="0" smtClean="0"/>
              <a:t>~3W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113540" y="4052084"/>
          <a:ext cx="1926743" cy="519915"/>
        </p:xfrm>
        <a:graphic>
          <a:graphicData uri="http://schemas.openxmlformats.org/presentationml/2006/ole">
            <p:oleObj spid="_x0000_s2055" name="Equation" r:id="rId7" imgW="1600200" imgH="43164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58924" y="3723588"/>
            <a:ext cx="421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heat source continuous with time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1116</Words>
  <Application>Microsoft Office PowerPoint</Application>
  <PresentationFormat>On-screen Show (4:3)</PresentationFormat>
  <Paragraphs>151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Rotating Foil and Stripping Station Studies</vt:lpstr>
      <vt:lpstr>Motivation</vt:lpstr>
      <vt:lpstr>Typical H- Stripping Foil Material</vt:lpstr>
      <vt:lpstr>UNCD Properties</vt:lpstr>
      <vt:lpstr>Approach (1)</vt:lpstr>
      <vt:lpstr>Approach(2)</vt:lpstr>
      <vt:lpstr>First Example – single pass stripping</vt:lpstr>
      <vt:lpstr>Thermal Model</vt:lpstr>
      <vt:lpstr>Preliminary ANSYS Simulations</vt:lpstr>
      <vt:lpstr>Increase Beam power</vt:lpstr>
      <vt:lpstr>Mechanical Analysis</vt:lpstr>
      <vt:lpstr>Summary/Next Steps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Rotating Foil and Stripping Station Studies</dc:title>
  <dc:creator>David johnson</dc:creator>
  <cp:lastModifiedBy>David johnson</cp:lastModifiedBy>
  <cp:revision>9</cp:revision>
  <dcterms:created xsi:type="dcterms:W3CDTF">2012-05-25T16:49:35Z</dcterms:created>
  <dcterms:modified xsi:type="dcterms:W3CDTF">2012-05-29T14:17:40Z</dcterms:modified>
</cp:coreProperties>
</file>