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07" r:id="rId2"/>
    <p:sldId id="361" r:id="rId3"/>
    <p:sldId id="360" r:id="rId4"/>
    <p:sldId id="363" r:id="rId5"/>
    <p:sldId id="345" r:id="rId6"/>
    <p:sldId id="339" r:id="rId7"/>
    <p:sldId id="353" r:id="rId8"/>
    <p:sldId id="359" r:id="rId9"/>
    <p:sldId id="358" r:id="rId10"/>
    <p:sldId id="362" r:id="rId11"/>
    <p:sldId id="311" r:id="rId12"/>
    <p:sldId id="357" r:id="rId13"/>
    <p:sldId id="344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444"/>
    <a:srgbClr val="1D3856"/>
    <a:srgbClr val="264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17" autoAdjust="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336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6C920-1997-3642-8535-B210642BF6F1}" type="datetimeFigureOut">
              <a:rPr lang="en-US" smtClean="0"/>
              <a:t>3/11/13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EDFB-9946-0A4C-93EB-C3538BBEA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1AF8D3-FE34-5449-9655-DE3235FB096E}" type="datetime1">
              <a:rPr lang="en-US"/>
              <a:pPr>
                <a:defRPr/>
              </a:pPr>
              <a:t>3/11/13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E952EB-03B9-3449-8240-C7237494D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09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5400"/>
            <a:ext cx="9144000" cy="6858000"/>
          </a:xfrm>
          <a:prstGeom prst="rect">
            <a:avLst/>
          </a:prstGeom>
          <a:solidFill>
            <a:srgbClr val="415968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/>
            </a:r>
            <a:br>
              <a: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</a:b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16" descr="ci_logo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274638"/>
            <a:ext cx="1790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uofc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6464300"/>
            <a:ext cx="1003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5561807" y="6553994"/>
            <a:ext cx="304800" cy="158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7163594" y="6553994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7507288" y="6332538"/>
            <a:ext cx="108456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05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12050" y="6497638"/>
            <a:ext cx="103413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05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3" descr="radiate.eps"/>
          <p:cNvPicPr>
            <a:picLocks noChangeAspect="1"/>
          </p:cNvPicPr>
          <p:nvPr userDrawn="1"/>
        </p:nvPicPr>
        <p:blipFill>
          <a:blip r:embed="rId4">
            <a:alphaModFix amt="50000"/>
          </a:blip>
          <a:srcRect/>
          <a:stretch>
            <a:fillRect/>
          </a:stretch>
        </p:blipFill>
        <p:spPr bwMode="auto">
          <a:xfrm>
            <a:off x="5461000" y="495300"/>
            <a:ext cx="37211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5943600" cy="9175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Subtitle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85100" y="2997200"/>
            <a:ext cx="1257300" cy="723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80843"/>
            <a:ext cx="533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2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7772400" cy="838200"/>
          </a:xfrm>
          <a:prstGeom prst="rect">
            <a:avLst/>
          </a:prstGeom>
        </p:spPr>
        <p:txBody>
          <a:bodyPr tIns="91440" bIns="137160" anchor="ctr">
            <a:normAutofit/>
          </a:bodyPr>
          <a:lstStyle>
            <a:lvl1pPr algn="l">
              <a:spcBef>
                <a:spcPts val="0"/>
              </a:spcBef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553450" cy="52578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spcBef>
                <a:spcPts val="600"/>
              </a:spcBef>
              <a:buClr>
                <a:srgbClr val="800000"/>
              </a:buClr>
              <a:buSzPct val="80000"/>
              <a:buFont typeface="Lucida Grande"/>
              <a:buChar char="•"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spcBef>
                <a:spcPts val="600"/>
              </a:spcBef>
              <a:buClr>
                <a:srgbClr val="800000"/>
              </a:buClr>
              <a:buSzPct val="80000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spcBef>
                <a:spcPts val="600"/>
              </a:spcBef>
              <a:buClr>
                <a:srgbClr val="800000"/>
              </a:buClr>
              <a:buSzPct val="80000"/>
              <a:buFont typeface="Courier New"/>
              <a:buChar char="o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16" descr="uofcicon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348663" y="133350"/>
            <a:ext cx="673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467475"/>
            <a:ext cx="533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2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4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52400" y="6467475"/>
            <a:ext cx="533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B3348B5-C37E-BF4B-8B1F-23D3937D27FA}" type="slidenum">
              <a:rPr lang="en-US" sz="1200">
                <a:solidFill>
                  <a:prstClr val="white">
                    <a:lumMod val="95000"/>
                  </a:prstClr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prstClr val="white">
                  <a:lumMod val="95000"/>
                </a:prst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26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41596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 descr="uofclogo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6527800"/>
            <a:ext cx="10033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rot="5400000">
            <a:off x="5791994" y="6630194"/>
            <a:ext cx="304800" cy="1588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241382" y="6630194"/>
            <a:ext cx="304800" cy="1587"/>
          </a:xfrm>
          <a:prstGeom prst="line">
            <a:avLst/>
          </a:prstGeom>
          <a:ln>
            <a:solidFill>
              <a:srgbClr val="B42E34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07288" y="6408738"/>
            <a:ext cx="108456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efi.uchicago.edu</a:t>
            </a:r>
            <a:endParaRPr lang="en-US" sz="105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2050" y="6572250"/>
            <a:ext cx="1034132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 smtClean="0">
                <a:solidFill>
                  <a:prstClr val="white">
                    <a:lumMod val="85000"/>
                  </a:prstClr>
                </a:solidFill>
                <a:latin typeface="+mn-lt"/>
                <a:ea typeface="+mn-ea"/>
                <a:cs typeface="+mn-cs"/>
              </a:rPr>
              <a:t>ci.uchicago.edu</a:t>
            </a:r>
            <a:endParaRPr lang="en-US" sz="1050" dirty="0">
              <a:solidFill>
                <a:prstClr val="white">
                  <a:lumMod val="85000"/>
                </a:prst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3" name="Picture 14" descr="radiateforwhite.eps"/>
          <p:cNvPicPr>
            <a:picLocks noChangeAspect="1"/>
          </p:cNvPicPr>
          <p:nvPr/>
        </p:nvPicPr>
        <p:blipFill>
          <a:blip r:embed="rId7">
            <a:alphaModFix amt="85000"/>
          </a:blip>
          <a:srcRect/>
          <a:stretch>
            <a:fillRect/>
          </a:stretch>
        </p:blipFill>
        <p:spPr bwMode="auto">
          <a:xfrm>
            <a:off x="5626100" y="850900"/>
            <a:ext cx="35306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>
            <a:alphaModFix amt="52000"/>
          </a:blip>
          <a:stretch>
            <a:fillRect/>
          </a:stretch>
        </p:blipFill>
        <p:spPr>
          <a:xfrm>
            <a:off x="7804449" y="3213100"/>
            <a:ext cx="1257300" cy="723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osg-cic-committee@opensciencegrid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twiki.grid.iu.edu/bin/view/CampusGrids/DeployedCampusInfrastructur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60525"/>
            <a:ext cx="6692900" cy="1642507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Impact"/>
                <a:cs typeface="Impact"/>
              </a:rPr>
              <a:t>OSG</a:t>
            </a:r>
            <a:r>
              <a:rPr lang="en-US" sz="6600" dirty="0" smtClean="0">
                <a:solidFill>
                  <a:srgbClr val="FF6600"/>
                </a:solidFill>
                <a:latin typeface="Impact"/>
                <a:cs typeface="Impact"/>
              </a:rPr>
              <a:t>CAMPUS</a:t>
            </a:r>
            <a:r>
              <a:rPr lang="en-US" sz="6600" dirty="0" smtClean="0">
                <a:latin typeface="Impact"/>
                <a:cs typeface="Impact"/>
              </a:rPr>
              <a:t> </a:t>
            </a:r>
            <a:r>
              <a:rPr lang="en-US" sz="6600" dirty="0" smtClean="0">
                <a:solidFill>
                  <a:schemeClr val="bg1">
                    <a:lumMod val="75000"/>
                  </a:schemeClr>
                </a:solidFill>
                <a:latin typeface="Impact"/>
                <a:cs typeface="Impact"/>
              </a:rPr>
              <a:t>INFRASTRUCTURES</a:t>
            </a:r>
            <a:endParaRPr lang="en-US" sz="6600" dirty="0">
              <a:solidFill>
                <a:schemeClr val="bg1">
                  <a:lumMod val="75000"/>
                </a:schemeClr>
              </a:solidFill>
              <a:latin typeface="Impact"/>
              <a:cs typeface="Impac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23864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Rob Gardner</a:t>
            </a:r>
          </a:p>
          <a:p>
            <a:r>
              <a:rPr lang="en-US" dirty="0" smtClean="0"/>
              <a:t>Computation and Enrico Fermi Institutes</a:t>
            </a:r>
          </a:p>
          <a:p>
            <a:r>
              <a:rPr lang="en-US" dirty="0" smtClean="0"/>
              <a:t>University of Chicago</a:t>
            </a:r>
          </a:p>
          <a:p>
            <a:endParaRPr lang="en-US" dirty="0" smtClean="0"/>
          </a:p>
          <a:p>
            <a:r>
              <a:rPr lang="en-US" dirty="0" smtClean="0"/>
              <a:t>OSG Campus Infrastructures Workshop @ OSG All Hands, Indianapolis</a:t>
            </a:r>
          </a:p>
          <a:p>
            <a:r>
              <a:rPr lang="en-US" dirty="0" smtClean="0"/>
              <a:t>March 12, 2013</a:t>
            </a: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0" y="340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88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Campus Grids of OSG (today)</a:t>
            </a:r>
            <a:endParaRPr lang="en-US" dirty="0"/>
          </a:p>
        </p:txBody>
      </p:sp>
      <p:pic>
        <p:nvPicPr>
          <p:cNvPr id="4" name="Content Placeholder 3" descr="screenshot_532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" b="-813"/>
          <a:stretch>
            <a:fillRect/>
          </a:stretch>
        </p:blipFill>
        <p:spPr/>
      </p:pic>
      <p:sp>
        <p:nvSpPr>
          <p:cNvPr id="5" name="Oval 4"/>
          <p:cNvSpPr/>
          <p:nvPr/>
        </p:nvSpPr>
        <p:spPr>
          <a:xfrm>
            <a:off x="254000" y="11430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55800" y="30226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85100" y="47371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17600" y="11557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6700" y="23876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695700" y="30226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94200" y="18542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794000" y="18542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4000" y="1778000"/>
            <a:ext cx="838200" cy="5334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1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OSG CIC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is the OSG Campus Infrastructures Community?</a:t>
            </a:r>
          </a:p>
          <a:p>
            <a:pPr lvl="1"/>
            <a:r>
              <a:rPr lang="en-US" dirty="0" smtClean="0"/>
              <a:t>A forum in OSG to </a:t>
            </a:r>
            <a:r>
              <a:rPr lang="en-US" b="1" dirty="0" smtClean="0"/>
              <a:t>share knowledge, expertise, tools and best practices</a:t>
            </a:r>
            <a:r>
              <a:rPr lang="en-US" dirty="0" smtClean="0"/>
              <a:t> for those creating campus distributed high throughput computing infrastructures and enabling applications and research communities which use them </a:t>
            </a:r>
            <a:endParaRPr lang="en-US" dirty="0"/>
          </a:p>
          <a:p>
            <a:r>
              <a:rPr lang="en-US" dirty="0" smtClean="0"/>
              <a:t>Who are the members of the OSG CIC? </a:t>
            </a:r>
          </a:p>
          <a:p>
            <a:pPr lvl="1"/>
            <a:r>
              <a:rPr lang="en-US" dirty="0" smtClean="0"/>
              <a:t>You, most likely! Essentially anyone with an interest in bringing the advantages of d-HTC and other tools and services as efficiently as possible to domain end-users so </a:t>
            </a:r>
            <a:r>
              <a:rPr lang="en-US" dirty="0"/>
              <a:t>a</a:t>
            </a:r>
            <a:r>
              <a:rPr lang="en-US" dirty="0" smtClean="0"/>
              <a:t>s to optimize science</a:t>
            </a:r>
          </a:p>
          <a:p>
            <a:r>
              <a:rPr lang="en-US" dirty="0" smtClean="0"/>
              <a:t>Reference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://osg-docdb.opensciencegrid.org:440/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ShowDocument?docid</a:t>
            </a:r>
            <a:r>
              <a:rPr lang="en-US" dirty="0"/>
              <a:t>=1113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343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OSG CIC 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err="1" smtClean="0"/>
              <a:t>Lothar</a:t>
            </a:r>
            <a:r>
              <a:rPr lang="en-US" dirty="0" smtClean="0"/>
              <a:t> </a:t>
            </a:r>
            <a:r>
              <a:rPr lang="en-US" dirty="0" err="1"/>
              <a:t>Bauerdick</a:t>
            </a:r>
            <a:endParaRPr lang="en-US" dirty="0"/>
          </a:p>
          <a:p>
            <a:r>
              <a:rPr lang="en-US" dirty="0" smtClean="0"/>
              <a:t>Dan </a:t>
            </a:r>
            <a:r>
              <a:rPr lang="en-US" dirty="0"/>
              <a:t>Fraser</a:t>
            </a:r>
          </a:p>
          <a:p>
            <a:r>
              <a:rPr lang="en-US" dirty="0" smtClean="0"/>
              <a:t>Rob </a:t>
            </a:r>
            <a:r>
              <a:rPr lang="en-US" dirty="0"/>
              <a:t>Gardner</a:t>
            </a:r>
          </a:p>
          <a:p>
            <a:r>
              <a:rPr lang="en-US" dirty="0" err="1" smtClean="0"/>
              <a:t>Brooklin</a:t>
            </a:r>
            <a:r>
              <a:rPr lang="en-US" dirty="0" smtClean="0"/>
              <a:t> </a:t>
            </a:r>
            <a:r>
              <a:rPr lang="en-US" dirty="0"/>
              <a:t>Gore</a:t>
            </a:r>
          </a:p>
          <a:p>
            <a:r>
              <a:rPr lang="en-US" dirty="0" smtClean="0"/>
              <a:t>Thomas </a:t>
            </a:r>
            <a:r>
              <a:rPr lang="en-US" dirty="0"/>
              <a:t>J Hacker</a:t>
            </a:r>
          </a:p>
          <a:p>
            <a:r>
              <a:rPr lang="en-US" dirty="0" smtClean="0"/>
              <a:t>Shawn </a:t>
            </a:r>
            <a:r>
              <a:rPr lang="en-US" dirty="0"/>
              <a:t>McKee</a:t>
            </a:r>
          </a:p>
          <a:p>
            <a:r>
              <a:rPr lang="en-US" dirty="0" smtClean="0"/>
              <a:t>Mark </a:t>
            </a:r>
            <a:r>
              <a:rPr lang="en-US" dirty="0" err="1"/>
              <a:t>Neubauer</a:t>
            </a:r>
            <a:endParaRPr lang="en-US" dirty="0"/>
          </a:p>
          <a:p>
            <a:r>
              <a:rPr lang="en-US" dirty="0" smtClean="0"/>
              <a:t>Ruth </a:t>
            </a:r>
            <a:r>
              <a:rPr lang="en-US" dirty="0" err="1"/>
              <a:t>Pordes</a:t>
            </a:r>
            <a:endParaRPr lang="en-US" dirty="0"/>
          </a:p>
          <a:p>
            <a:r>
              <a:rPr lang="en-US" dirty="0" smtClean="0"/>
              <a:t>Mats </a:t>
            </a:r>
            <a:r>
              <a:rPr lang="en-US" dirty="0" err="1"/>
              <a:t>Rynge</a:t>
            </a:r>
            <a:endParaRPr lang="en-US" dirty="0"/>
          </a:p>
          <a:p>
            <a:r>
              <a:rPr lang="en-US" dirty="0" smtClean="0"/>
              <a:t>David </a:t>
            </a:r>
            <a:r>
              <a:rPr lang="en-US" dirty="0"/>
              <a:t>Swanson</a:t>
            </a:r>
          </a:p>
        </p:txBody>
      </p:sp>
    </p:spTree>
    <p:extLst>
      <p:ext uri="{BB962C8B-B14F-4D97-AF65-F5344CB8AC3E}">
        <p14:creationId xmlns:p14="http://schemas.microsoft.com/office/powerpoint/2010/main" val="375494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smtClean="0"/>
              <a:t>does</a:t>
            </a:r>
            <a:r>
              <a:rPr lang="en-US" dirty="0" smtClean="0"/>
              <a:t> </a:t>
            </a:r>
            <a:r>
              <a:rPr lang="en-US" dirty="0" smtClean="0"/>
              <a:t>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forum will consist of monthly webinars and occasional face-to-face workshops. </a:t>
            </a:r>
          </a:p>
          <a:p>
            <a:r>
              <a:rPr lang="en-US" dirty="0" smtClean="0"/>
              <a:t>Contributions can come from within or outside </a:t>
            </a:r>
            <a:r>
              <a:rPr lang="en-US" dirty="0" smtClean="0"/>
              <a:t>OSG and its</a:t>
            </a:r>
            <a:r>
              <a:rPr lang="en-US" dirty="0" smtClean="0"/>
              <a:t> </a:t>
            </a:r>
            <a:r>
              <a:rPr lang="en-US" dirty="0" smtClean="0"/>
              <a:t>affiliated communities. </a:t>
            </a:r>
          </a:p>
          <a:p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Subscribe </a:t>
            </a:r>
            <a:r>
              <a:rPr lang="en-US" dirty="0" smtClean="0"/>
              <a:t>to </a:t>
            </a:r>
            <a:r>
              <a:rPr lang="en-US" dirty="0" err="1" smtClean="0"/>
              <a:t>campusgrids@opensciencegrid.org</a:t>
            </a:r>
            <a:r>
              <a:rPr lang="en-US" dirty="0" smtClean="0"/>
              <a:t> for meeting announcements</a:t>
            </a:r>
          </a:p>
          <a:p>
            <a:pPr lvl="1"/>
            <a:r>
              <a:rPr lang="en-US" dirty="0" smtClean="0"/>
              <a:t>Suggest topics or volunteer at 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osg-cic-committee@</a:t>
            </a:r>
            <a:r>
              <a:rPr lang="en-US" dirty="0" smtClean="0">
                <a:hlinkClick r:id="rId2"/>
              </a:rPr>
              <a:t>opensciencegrid.org</a:t>
            </a:r>
            <a:endParaRPr lang="en-US" dirty="0" smtClean="0"/>
          </a:p>
          <a:p>
            <a:pPr lvl="1"/>
            <a:r>
              <a:rPr lang="en-US" dirty="0" err="1" smtClean="0"/>
              <a:t>campusgrids.org</a:t>
            </a:r>
            <a:r>
              <a:rPr lang="en-US" dirty="0" smtClean="0"/>
              <a:t> for repository of talks and notices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24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happens on campus</a:t>
            </a:r>
            <a:endParaRPr lang="en-US" dirty="0"/>
          </a:p>
        </p:txBody>
      </p:sp>
      <p:pic>
        <p:nvPicPr>
          <p:cNvPr id="21" name="Picture 20" descr="duke-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824377"/>
            <a:ext cx="8915400" cy="562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22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280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Campus + tools = Campus </a:t>
            </a:r>
            <a:r>
              <a:rPr lang="en-US" dirty="0"/>
              <a:t>G</a:t>
            </a:r>
            <a:r>
              <a:rPr lang="en-US" dirty="0" smtClean="0"/>
              <a:t>rid </a:t>
            </a:r>
            <a:r>
              <a:rPr lang="en-US" dirty="0" smtClean="0">
                <a:sym typeface="Wingdings"/>
              </a:rPr>
              <a:t> more science</a:t>
            </a:r>
            <a:endParaRPr lang="en-US" dirty="0"/>
          </a:p>
        </p:txBody>
      </p:sp>
      <p:pic>
        <p:nvPicPr>
          <p:cNvPr id="21" name="Picture 20" descr="duke-cam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14341"/>
            <a:ext cx="6082965" cy="593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1560586" y="1612900"/>
            <a:ext cx="4713214" cy="3898900"/>
            <a:chOff x="2563795" y="1075315"/>
            <a:chExt cx="4861137" cy="4289105"/>
          </a:xfrm>
        </p:grpSpPr>
        <p:sp>
          <p:nvSpPr>
            <p:cNvPr id="5" name="Magnetic Disk 4"/>
            <p:cNvSpPr/>
            <p:nvPr/>
          </p:nvSpPr>
          <p:spPr>
            <a:xfrm>
              <a:off x="2563795" y="2312459"/>
              <a:ext cx="359410" cy="455303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umming Junction 5"/>
            <p:cNvSpPr/>
            <p:nvPr/>
          </p:nvSpPr>
          <p:spPr>
            <a:xfrm>
              <a:off x="4597109" y="2392968"/>
              <a:ext cx="258276" cy="236271"/>
            </a:xfrm>
            <a:prstGeom prst="flowChartSummingJunctio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umming Junction 6"/>
            <p:cNvSpPr/>
            <p:nvPr/>
          </p:nvSpPr>
          <p:spPr>
            <a:xfrm>
              <a:off x="4749509" y="2545368"/>
              <a:ext cx="258276" cy="236271"/>
            </a:xfrm>
            <a:prstGeom prst="flowChartSummingJunctio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umming Junction 7"/>
            <p:cNvSpPr/>
            <p:nvPr/>
          </p:nvSpPr>
          <p:spPr>
            <a:xfrm>
              <a:off x="4901909" y="2697768"/>
              <a:ext cx="258276" cy="236271"/>
            </a:xfrm>
            <a:prstGeom prst="flowChartSummingJunctio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umming Junction 8"/>
            <p:cNvSpPr/>
            <p:nvPr/>
          </p:nvSpPr>
          <p:spPr>
            <a:xfrm>
              <a:off x="5054309" y="2850168"/>
              <a:ext cx="258276" cy="236271"/>
            </a:xfrm>
            <a:prstGeom prst="flowChartSummingJunctio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mming Junction 9"/>
            <p:cNvSpPr/>
            <p:nvPr/>
          </p:nvSpPr>
          <p:spPr>
            <a:xfrm>
              <a:off x="5206709" y="3002568"/>
              <a:ext cx="258276" cy="236271"/>
            </a:xfrm>
            <a:prstGeom prst="flowChartSummingJunction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9540" y="1075316"/>
              <a:ext cx="1509984" cy="74589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14948" y="2781639"/>
              <a:ext cx="1509984" cy="745896"/>
            </a:xfrm>
            <a:prstGeom prst="rect">
              <a:avLst/>
            </a:prstGeom>
          </p:spPr>
        </p:pic>
        <p:cxnSp>
          <p:nvCxnSpPr>
            <p:cNvPr id="13" name="Curved Connector 12"/>
            <p:cNvCxnSpPr>
              <a:stCxn id="10" idx="4"/>
              <a:endCxn id="15" idx="4"/>
            </p:cNvCxnSpPr>
            <p:nvPr/>
          </p:nvCxnSpPr>
          <p:spPr>
            <a:xfrm rot="5400000">
              <a:off x="3258434" y="3059356"/>
              <a:ext cx="1897930" cy="2256897"/>
            </a:xfrm>
            <a:prstGeom prst="curvedConnector2">
              <a:avLst/>
            </a:prstGeom>
            <a:ln w="57150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/>
            <p:cNvCxnSpPr>
              <a:endCxn id="15" idx="0"/>
            </p:cNvCxnSpPr>
            <p:nvPr/>
          </p:nvCxnSpPr>
          <p:spPr>
            <a:xfrm rot="16200000" flipH="1">
              <a:off x="1515697" y="3677336"/>
              <a:ext cx="2431647" cy="335449"/>
            </a:xfrm>
            <a:prstGeom prst="curvedConnector3">
              <a:avLst>
                <a:gd name="adj1" fmla="val 32261"/>
              </a:avLst>
            </a:prstGeom>
            <a:ln w="57150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Magnetic Disk 14"/>
            <p:cNvSpPr/>
            <p:nvPr/>
          </p:nvSpPr>
          <p:spPr>
            <a:xfrm>
              <a:off x="2719540" y="4909117"/>
              <a:ext cx="359410" cy="455303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urved Connector 15"/>
            <p:cNvCxnSpPr>
              <a:endCxn id="5" idx="4"/>
            </p:cNvCxnSpPr>
            <p:nvPr/>
          </p:nvCxnSpPr>
          <p:spPr>
            <a:xfrm rot="5400000">
              <a:off x="2899196" y="1665496"/>
              <a:ext cx="898625" cy="850605"/>
            </a:xfrm>
            <a:prstGeom prst="curvedConnector2">
              <a:avLst/>
            </a:prstGeom>
            <a:ln w="57150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endCxn id="8" idx="0"/>
            </p:cNvCxnSpPr>
            <p:nvPr/>
          </p:nvCxnSpPr>
          <p:spPr>
            <a:xfrm>
              <a:off x="3773811" y="1641486"/>
              <a:ext cx="1257236" cy="1056282"/>
            </a:xfrm>
            <a:prstGeom prst="curvedConnector2">
              <a:avLst/>
            </a:prstGeom>
            <a:ln w="57150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12585" y="1566563"/>
              <a:ext cx="1509984" cy="745896"/>
            </a:xfrm>
            <a:prstGeom prst="rect">
              <a:avLst/>
            </a:prstGeom>
          </p:spPr>
        </p:pic>
        <p:cxnSp>
          <p:nvCxnSpPr>
            <p:cNvPr id="19" name="Curved Connector 18"/>
            <p:cNvCxnSpPr>
              <a:stCxn id="11" idx="0"/>
            </p:cNvCxnSpPr>
            <p:nvPr/>
          </p:nvCxnSpPr>
          <p:spPr>
            <a:xfrm rot="16200000" flipH="1">
              <a:off x="3954710" y="595137"/>
              <a:ext cx="877695" cy="1838052"/>
            </a:xfrm>
            <a:prstGeom prst="curvedConnector4">
              <a:avLst>
                <a:gd name="adj1" fmla="val -26045"/>
                <a:gd name="adj2" fmla="val 77708"/>
              </a:avLst>
            </a:prstGeom>
            <a:ln w="57150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/>
            <p:cNvCxnSpPr>
              <a:stCxn id="18" idx="3"/>
            </p:cNvCxnSpPr>
            <p:nvPr/>
          </p:nvCxnSpPr>
          <p:spPr>
            <a:xfrm flipH="1">
              <a:off x="5183447" y="1939511"/>
              <a:ext cx="1639122" cy="910657"/>
            </a:xfrm>
            <a:prstGeom prst="curvedConnector3">
              <a:avLst>
                <a:gd name="adj1" fmla="val -44644"/>
              </a:avLst>
            </a:prstGeom>
            <a:ln w="57150" cmpd="sng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screenshot_5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52" y="1155700"/>
            <a:ext cx="2346448" cy="488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74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Clearly OSG Campus Grids accelerate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Science publications (ref. 2012 OSG Annual Report)</a:t>
            </a:r>
            <a:endParaRPr lang="en-US" dirty="0"/>
          </a:p>
        </p:txBody>
      </p:sp>
      <p:pic>
        <p:nvPicPr>
          <p:cNvPr id="5" name="Picture 4" descr="screenshot_5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349500"/>
            <a:ext cx="8064500" cy="347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20439" y="5506134"/>
            <a:ext cx="3852061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More important than the numbers</a:t>
            </a:r>
            <a:br>
              <a:rPr lang="en-US" dirty="0" smtClean="0"/>
            </a:br>
            <a:r>
              <a:rPr lang="en-US" dirty="0" smtClean="0"/>
              <a:t>are the new and diverse fields engaged</a:t>
            </a:r>
          </a:p>
        </p:txBody>
      </p:sp>
    </p:spTree>
    <p:extLst>
      <p:ext uri="{BB962C8B-B14F-4D97-AF65-F5344CB8AC3E}">
        <p14:creationId xmlns:p14="http://schemas.microsoft.com/office/powerpoint/2010/main" val="3247137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Campus Infrastructure in the OSG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A Campus Infrastructure </a:t>
            </a:r>
            <a:r>
              <a:rPr lang="en-US" dirty="0"/>
              <a:t>is </a:t>
            </a:r>
            <a:r>
              <a:rPr lang="en-US" b="1" dirty="0"/>
              <a:t>a resource sharing capability</a:t>
            </a:r>
            <a:r>
              <a:rPr lang="en-US" dirty="0"/>
              <a:t> that enables </a:t>
            </a:r>
            <a:r>
              <a:rPr lang="en-US" dirty="0" smtClean="0"/>
              <a:t>users to </a:t>
            </a:r>
            <a:r>
              <a:rPr lang="en-US" dirty="0"/>
              <a:t>submit </a:t>
            </a:r>
            <a:r>
              <a:rPr lang="en-US" dirty="0" smtClean="0"/>
              <a:t>jobs and access data from diverse compute resources using </a:t>
            </a:r>
            <a:r>
              <a:rPr lang="en-US" dirty="0"/>
              <a:t>only their campus identity management </a:t>
            </a:r>
            <a:r>
              <a:rPr lang="en-US" dirty="0" smtClean="0"/>
              <a:t>credentials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campus infrastructure is </a:t>
            </a:r>
            <a:r>
              <a:rPr lang="en-US" b="1" dirty="0"/>
              <a:t>not limited to resources on a campus </a:t>
            </a:r>
            <a:r>
              <a:rPr lang="en-US" dirty="0"/>
              <a:t>but incorporates the ability to </a:t>
            </a:r>
            <a:r>
              <a:rPr lang="en-US" dirty="0" smtClean="0"/>
              <a:t>access resources </a:t>
            </a:r>
            <a:r>
              <a:rPr lang="en-US" dirty="0"/>
              <a:t>directly from other campuses and can </a:t>
            </a:r>
            <a:r>
              <a:rPr lang="en-US" dirty="0" smtClean="0"/>
              <a:t>also access resources </a:t>
            </a:r>
            <a:r>
              <a:rPr lang="en-US" dirty="0" smtClean="0"/>
              <a:t>from </a:t>
            </a:r>
            <a:r>
              <a:rPr lang="en-US" dirty="0"/>
              <a:t>national </a:t>
            </a:r>
            <a:r>
              <a:rPr lang="en-US" dirty="0" err="1" smtClean="0"/>
              <a:t>cyberinfrastructures</a:t>
            </a:r>
            <a:r>
              <a:rPr lang="en-US" dirty="0" smtClean="0"/>
              <a:t> </a:t>
            </a:r>
            <a:r>
              <a:rPr lang="en-US" dirty="0"/>
              <a:t>such as the Open Science Grid (OSG) or XSEDE. </a:t>
            </a:r>
          </a:p>
        </p:txBody>
      </p:sp>
    </p:spTree>
    <p:extLst>
      <p:ext uri="{BB962C8B-B14F-4D97-AF65-F5344CB8AC3E}">
        <p14:creationId xmlns:p14="http://schemas.microsoft.com/office/powerpoint/2010/main" val="387786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Capabilities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Foundational</a:t>
            </a:r>
          </a:p>
          <a:p>
            <a:pPr lvl="1"/>
            <a:r>
              <a:rPr lang="en-US" dirty="0" smtClean="0"/>
              <a:t>Campus identity ( </a:t>
            </a:r>
            <a:r>
              <a:rPr lang="en-US" dirty="0" smtClean="0">
                <a:sym typeface="Wingdings"/>
              </a:rPr>
              <a:t> federated, grid)</a:t>
            </a:r>
            <a:endParaRPr lang="en-US" dirty="0" smtClean="0"/>
          </a:p>
          <a:p>
            <a:pPr lvl="1"/>
            <a:r>
              <a:rPr lang="en-US" dirty="0" smtClean="0"/>
              <a:t>Job management over diverse resources</a:t>
            </a:r>
          </a:p>
          <a:p>
            <a:pPr lvl="1"/>
            <a:r>
              <a:rPr lang="en-US" dirty="0" smtClean="0"/>
              <a:t>Ubiquitous software and data access</a:t>
            </a:r>
          </a:p>
          <a:p>
            <a:pPr lvl="1"/>
            <a:r>
              <a:rPr lang="en-US" dirty="0" smtClean="0"/>
              <a:t>Monitoring and accounting services</a:t>
            </a:r>
          </a:p>
          <a:p>
            <a:r>
              <a:rPr lang="en-US" dirty="0" smtClean="0"/>
              <a:t>Practical</a:t>
            </a:r>
          </a:p>
          <a:p>
            <a:pPr lvl="1"/>
            <a:r>
              <a:rPr lang="en-US" dirty="0" smtClean="0"/>
              <a:t>Application best practices on d-HTC</a:t>
            </a:r>
          </a:p>
          <a:p>
            <a:pPr lvl="1"/>
            <a:r>
              <a:rPr lang="en-US" dirty="0" smtClean="0"/>
              <a:t>Advanced workflow services</a:t>
            </a:r>
          </a:p>
          <a:p>
            <a:pPr lvl="1"/>
            <a:r>
              <a:rPr lang="en-US" dirty="0" smtClean="0"/>
              <a:t>Advanced user interfaces  </a:t>
            </a:r>
          </a:p>
        </p:txBody>
      </p:sp>
    </p:spTree>
    <p:extLst>
      <p:ext uri="{BB962C8B-B14F-4D97-AF65-F5344CB8AC3E}">
        <p14:creationId xmlns:p14="http://schemas.microsoft.com/office/powerpoint/2010/main" val="198859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Campus Infrastructures Maturity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rcRect t="-17974" b="-17974"/>
          <a:stretch>
            <a:fillRect/>
          </a:stretch>
        </p:blipFill>
        <p:spPr>
          <a:xfrm>
            <a:off x="254000" y="990600"/>
            <a:ext cx="8553450" cy="5257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8000" y="5969000"/>
            <a:ext cx="821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https://twiki.grid.iu.edu/bin/view/CampusGrids/</a:t>
            </a:r>
            <a:r>
              <a:rPr lang="en-US" dirty="0" smtClean="0">
                <a:hlinkClick r:id="rId3"/>
              </a:rPr>
              <a:t>DeployedCampusInfrastructures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00900" y="1282700"/>
            <a:ext cx="159592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Brooklin</a:t>
            </a:r>
            <a:r>
              <a:rPr lang="en-US" dirty="0" smtClean="0"/>
              <a:t> Gore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US Campuses of OSG</a:t>
            </a:r>
            <a:endParaRPr lang="en-US" dirty="0"/>
          </a:p>
        </p:txBody>
      </p:sp>
      <p:pic>
        <p:nvPicPr>
          <p:cNvPr id="4" name="Content Placeholder 3" descr="screenshot_532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3" b="-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131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Currently registered Campus Grids</a:t>
            </a:r>
            <a:endParaRPr lang="en-US" dirty="0"/>
          </a:p>
        </p:txBody>
      </p:sp>
      <p:pic>
        <p:nvPicPr>
          <p:cNvPr id="4" name="Content Placeholder 3" descr="screenshot_526.jpg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 r="1996"/>
          <a:stretch>
            <a:fillRect/>
          </a:stretch>
        </p:blipFill>
        <p:spPr>
          <a:xfrm>
            <a:off x="228600" y="1066800"/>
            <a:ext cx="8553450" cy="5257800"/>
          </a:xfrm>
        </p:spPr>
      </p:pic>
      <p:sp>
        <p:nvSpPr>
          <p:cNvPr id="5" name="TextBox 4"/>
          <p:cNvSpPr txBox="1"/>
          <p:nvPr/>
        </p:nvSpPr>
        <p:spPr>
          <a:xfrm>
            <a:off x="1930400" y="838201"/>
            <a:ext cx="473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10% of sites have a registered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1043"/>
      </p:ext>
    </p:extLst>
  </p:cSld>
  <p:clrMapOvr>
    <a:masterClrMapping/>
  </p:clrMapOvr>
</p:sld>
</file>

<file path=ppt/theme/theme1.xml><?xml version="1.0" encoding="utf-8"?>
<a:theme xmlns:a="http://schemas.openxmlformats.org/drawingml/2006/main" name="CI_blue_template_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400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CI_blue_template_V3</vt:lpstr>
      <vt:lpstr>OSGCAMPUS INFRASTRUCTURES</vt:lpstr>
      <vt:lpstr>Science happens on campus</vt:lpstr>
      <vt:lpstr>Campus + tools = Campus Grid  more science</vt:lpstr>
      <vt:lpstr>Clearly OSG Campus Grids accelerate things</vt:lpstr>
      <vt:lpstr>Campus Infrastructure in the OSG context</vt:lpstr>
      <vt:lpstr>Capabilities </vt:lpstr>
      <vt:lpstr>Campus Infrastructures Maturity Model</vt:lpstr>
      <vt:lpstr>The US Campuses of OSG</vt:lpstr>
      <vt:lpstr>Currently registered Campus Grids</vt:lpstr>
      <vt:lpstr>Campus Grids of OSG (today)</vt:lpstr>
      <vt:lpstr>OSG CIC</vt:lpstr>
      <vt:lpstr>OSG CIC  Committee</vt:lpstr>
      <vt:lpstr>How does it work?</vt:lpstr>
    </vt:vector>
  </TitlesOfParts>
  <Company>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UC3: A Framework for Cooperative Computing at the University of Chicago </dc:title>
  <dc:creator>marco mambelli</dc:creator>
  <cp:lastModifiedBy>Rob Gardner</cp:lastModifiedBy>
  <cp:revision>97</cp:revision>
  <dcterms:created xsi:type="dcterms:W3CDTF">2012-08-16T17:32:20Z</dcterms:created>
  <dcterms:modified xsi:type="dcterms:W3CDTF">2013-03-12T11:42:38Z</dcterms:modified>
</cp:coreProperties>
</file>