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47" r:id="rId3"/>
    <p:sldId id="449" r:id="rId4"/>
    <p:sldId id="450" r:id="rId5"/>
    <p:sldId id="451" r:id="rId6"/>
    <p:sldId id="452" r:id="rId7"/>
    <p:sldId id="453" r:id="rId8"/>
    <p:sldId id="420" r:id="rId9"/>
    <p:sldId id="337" r:id="rId10"/>
    <p:sldId id="429" r:id="rId11"/>
    <p:sldId id="430" r:id="rId12"/>
    <p:sldId id="442" r:id="rId13"/>
    <p:sldId id="431" r:id="rId14"/>
    <p:sldId id="459" r:id="rId15"/>
    <p:sldId id="427" r:id="rId16"/>
    <p:sldId id="428" r:id="rId17"/>
    <p:sldId id="425" r:id="rId18"/>
    <p:sldId id="432" r:id="rId19"/>
    <p:sldId id="433" r:id="rId20"/>
    <p:sldId id="426" r:id="rId21"/>
    <p:sldId id="350" r:id="rId22"/>
    <p:sldId id="410" r:id="rId23"/>
    <p:sldId id="448" r:id="rId24"/>
    <p:sldId id="456" r:id="rId25"/>
    <p:sldId id="455" r:id="rId26"/>
    <p:sldId id="458" r:id="rId27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8049" autoAdjust="0"/>
  </p:normalViewPr>
  <p:slideViewPr>
    <p:cSldViewPr snapToGrid="0" snapToObjects="1" showGuides="1">
      <p:cViewPr varScale="1">
        <p:scale>
          <a:sx n="45" d="100"/>
          <a:sy n="45" d="100"/>
        </p:scale>
        <p:origin x="-726" y="-1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48" y="30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88A0-5FC9-8F46-8018-8A993A0FB28F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AA957-1169-5345-AEAA-6E6F66662D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10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08D4-5F77-5040-A9EF-E5FE49EB8B4B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22E-4DCA-E241-AA6A-2047D3C6A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17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22E-4DCA-E241-AA6A-2047D3C6A6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5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3941" y="7203864"/>
            <a:ext cx="1199406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rgbClr val="FFFFFF"/>
                </a:solidFill>
                <a:latin typeface="Chalkboard"/>
                <a:cs typeface="Chalkboard"/>
              </a:defRPr>
            </a:lvl1pPr>
          </a:lstStyle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2326" y="7203864"/>
            <a:ext cx="5341783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rgbClr val="FFFFFF"/>
                </a:solidFill>
                <a:latin typeface="Chalkboard"/>
                <a:cs typeface="Chalkboard"/>
              </a:defRPr>
            </a:lvl1pPr>
          </a:lstStyle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" y="7203864"/>
            <a:ext cx="612398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rgbClr val="FFFFFF"/>
                </a:solidFill>
                <a:latin typeface="Chalkboard"/>
                <a:cs typeface="Chalkboard"/>
              </a:defRPr>
            </a:lvl1pPr>
          </a:lstStyle>
          <a:p>
            <a:fld id="{3B0BCAFB-4223-CA42-976A-0955C8BE69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509412" rtl="0" eaLnBrk="1" latinLnBrk="0" hangingPunct="1">
        <a:spcBef>
          <a:spcPct val="20000"/>
        </a:spcBef>
        <a:buFont typeface="Arial"/>
        <a:buNone/>
        <a:defRPr sz="36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1pPr>
      <a:lvl2pPr marL="261781" indent="-260013" algn="l" defTabSz="509412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2pPr>
      <a:lvl3pPr marL="507644" indent="-258244" algn="l" defTabSz="509412" rtl="0" eaLnBrk="1" latinLnBrk="0" hangingPunct="1">
        <a:spcBef>
          <a:spcPct val="20000"/>
        </a:spcBef>
        <a:buFont typeface="Lucida Grande"/>
        <a:buChar char="-"/>
        <a:defRPr sz="27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3pPr>
      <a:lvl4pPr marL="764118" indent="-254706" algn="l" defTabSz="509412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4pPr>
      <a:lvl5pPr marL="1013519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clweb.fnal.gov/fermicloud-geeks.html" TargetMode="External"/><Relationship Id="rId2" Type="http://schemas.openxmlformats.org/officeDocument/2006/relationships/hyperlink" Target="http://fclweb.fnal.gov/fermicloud-dummie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cloud.fnal.gov:8443/" TargetMode="External"/><Relationship Id="rId2" Type="http://schemas.openxmlformats.org/officeDocument/2006/relationships/hyperlink" Target="http://fclweb.fnal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FermiCloud: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Enabling Scientific Workflows with Federation and Interoperability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491149"/>
          </a:xfrm>
          <a:noFill/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Steven C. Timm</a:t>
            </a:r>
            <a:endParaRPr lang="en-US" sz="2700" dirty="0" smtClean="0">
              <a:solidFill>
                <a:srgbClr val="FFFF00"/>
              </a:solidFill>
            </a:endParaRPr>
          </a:p>
          <a:p>
            <a:r>
              <a:rPr lang="en-US" sz="2700" dirty="0" smtClean="0">
                <a:solidFill>
                  <a:srgbClr val="FFFF00"/>
                </a:solidFill>
              </a:rPr>
              <a:t>FermiCloud Project Lead</a:t>
            </a:r>
            <a:endParaRPr lang="en-US" sz="2700" dirty="0">
              <a:solidFill>
                <a:srgbClr val="FFFF00"/>
              </a:solidFill>
            </a:endParaRPr>
          </a:p>
          <a:p>
            <a:r>
              <a:rPr lang="en-US" sz="2700" dirty="0">
                <a:solidFill>
                  <a:srgbClr val="FFFF00"/>
                </a:solidFill>
              </a:rPr>
              <a:t>Grid &amp; Cloud Computing Department</a:t>
            </a:r>
          </a:p>
          <a:p>
            <a:r>
              <a:rPr lang="en-US" sz="2700" dirty="0" smtClean="0">
                <a:solidFill>
                  <a:srgbClr val="FFFF00"/>
                </a:solidFill>
              </a:rPr>
              <a:t>Fermilab</a:t>
            </a:r>
          </a:p>
          <a:p>
            <a:endParaRPr lang="en-US" sz="2700" dirty="0" smtClean="0">
              <a:solidFill>
                <a:srgbClr val="FFFF00"/>
              </a:solidFill>
            </a:endParaRPr>
          </a:p>
          <a:p>
            <a:endParaRPr lang="en-US" sz="2700" dirty="0" smtClean="0">
              <a:solidFill>
                <a:srgbClr val="FFFF00"/>
              </a:solidFill>
            </a:endParaRPr>
          </a:p>
          <a:p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84951"/>
            <a:ext cx="10058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halkboard"/>
                <a:ea typeface="Chalkboard" charset="0"/>
                <a:cs typeface="Chalkboard"/>
              </a:rPr>
              <a:t>Work supported by the U.S. Department of Energy under contract No. DE-AC02-07CH11359</a:t>
            </a:r>
          </a:p>
          <a:p>
            <a:pPr algn="ctr"/>
            <a:endParaRPr lang="en-US" sz="16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as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OpenNebula (and all other open-source IaaS stacks) provide an emulation of Amazon EC2.</a:t>
            </a:r>
          </a:p>
          <a:p>
            <a:endParaRPr lang="en-US" dirty="0" smtClean="0"/>
          </a:p>
          <a:p>
            <a:r>
              <a:rPr lang="en-US" dirty="0" smtClean="0"/>
              <a:t>Condor team has added code to their “Amazon EC2” universe to support the X.509-authenticated protocol.</a:t>
            </a:r>
          </a:p>
          <a:p>
            <a:endParaRPr lang="en-US" dirty="0" smtClean="0"/>
          </a:p>
          <a:p>
            <a:r>
              <a:rPr lang="en-US" dirty="0" smtClean="0"/>
              <a:t>Planned use case for GlideinWMS to run Monte Carlo on clouds public and private.</a:t>
            </a:r>
          </a:p>
          <a:p>
            <a:endParaRPr lang="en-US" dirty="0" smtClean="0"/>
          </a:p>
          <a:p>
            <a:r>
              <a:rPr lang="en-US" dirty="0" smtClean="0"/>
              <a:t>Feature already exists,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this is a testing/integration task only.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Bursting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6656"/>
            <a:ext cx="9052560" cy="5597208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tabLst>
                <a:tab pos="342900" algn="l"/>
              </a:tabLst>
            </a:pPr>
            <a:r>
              <a:rPr lang="en-US" sz="2400" dirty="0" smtClean="0"/>
              <a:t>Seo-Young Noh, KISTI visitor @ FNAL, showed proof-of-principle of “vCluster” in summer 2011:</a:t>
            </a:r>
            <a:endParaRPr lang="en-US" sz="2400" dirty="0"/>
          </a:p>
          <a:p>
            <a:pPr marL="285750" lvl="1" indent="-260350">
              <a:spcAft>
                <a:spcPts val="300"/>
              </a:spcAft>
            </a:pPr>
            <a:r>
              <a:rPr lang="en-US" sz="1800" dirty="0" smtClean="0">
                <a:solidFill>
                  <a:srgbClr val="FFFF00"/>
                </a:solidFill>
              </a:rPr>
              <a:t>Look ahead at Condor batch queue,</a:t>
            </a:r>
          </a:p>
          <a:p>
            <a:pPr marL="285750" lvl="1" indent="-260350">
              <a:spcAft>
                <a:spcPts val="300"/>
              </a:spcAft>
            </a:pPr>
            <a:r>
              <a:rPr lang="en-US" sz="1800" dirty="0" smtClean="0">
                <a:solidFill>
                  <a:srgbClr val="FFFF00"/>
                </a:solidFill>
              </a:rPr>
              <a:t>Submit worker node virtual machines of various VO’s to FermiCloud or Amazon EC2 based on user demand,</a:t>
            </a:r>
          </a:p>
          <a:p>
            <a:pPr marL="285750" lvl="1" indent="-260350">
              <a:spcAft>
                <a:spcPts val="300"/>
              </a:spcAft>
            </a:pPr>
            <a:r>
              <a:rPr lang="en-US" sz="1800" dirty="0" smtClean="0">
                <a:solidFill>
                  <a:srgbClr val="FFFF00"/>
                </a:solidFill>
              </a:rPr>
              <a:t>Machines join grid cluster and run grid jobs from the matching VO.</a:t>
            </a:r>
          </a:p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en-US" sz="2400" dirty="0" smtClean="0"/>
              <a:t>Need </a:t>
            </a:r>
            <a:r>
              <a:rPr lang="en-US" sz="2400" dirty="0" smtClean="0"/>
              <a:t>to strengthen proof-of-principle, then make cloud slots available to FermiGrid.</a:t>
            </a:r>
          </a:p>
          <a:p>
            <a:pPr>
              <a:spcAft>
                <a:spcPts val="300"/>
              </a:spcAft>
              <a:tabLst>
                <a:tab pos="342900" algn="l"/>
              </a:tabLst>
            </a:pPr>
            <a:r>
              <a:rPr lang="en-US" sz="2400" dirty="0" smtClean="0"/>
              <a:t>Several </a:t>
            </a:r>
            <a:r>
              <a:rPr lang="en-US" sz="2400" dirty="0" smtClean="0"/>
              <a:t>other institutions have expressed interest in extending vCluster to other batch systems such as Grid Engine.</a:t>
            </a:r>
          </a:p>
          <a:p>
            <a:pPr>
              <a:spcAft>
                <a:spcPts val="300"/>
              </a:spcAft>
              <a:tabLst>
                <a:tab pos="342900" algn="l"/>
              </a:tabLst>
            </a:pPr>
            <a:r>
              <a:rPr lang="en-US" sz="2400" dirty="0" smtClean="0"/>
              <a:t>KISTI </a:t>
            </a:r>
            <a:r>
              <a:rPr lang="en-US" sz="2400" dirty="0" smtClean="0"/>
              <a:t>staff has a program of work for the development of vCluster</a:t>
            </a:r>
            <a:r>
              <a:rPr lang="en-US" sz="2400" dirty="0" smtClean="0"/>
              <a:t>.</a:t>
            </a:r>
          </a:p>
          <a:p>
            <a:pPr>
              <a:spcAft>
                <a:spcPts val="300"/>
              </a:spcAft>
              <a:tabLst>
                <a:tab pos="342900" algn="l"/>
              </a:tabLst>
            </a:pPr>
            <a:r>
              <a:rPr lang="en-US" sz="2400" dirty="0" err="1" smtClean="0"/>
              <a:t>GlideinWMS</a:t>
            </a:r>
            <a:r>
              <a:rPr lang="en-US" sz="2400" dirty="0" smtClean="0"/>
              <a:t> project has significant experience submitting worker node virtual machines to cloud.  In discussions to collaborate.</a:t>
            </a:r>
          </a:p>
          <a:p>
            <a:pPr>
              <a:spcAft>
                <a:spcPts val="300"/>
              </a:spcAft>
              <a:tabLst>
                <a:tab pos="342900" algn="l"/>
              </a:tabLst>
            </a:pPr>
            <a:endParaRPr lang="en-US" sz="2400" dirty="0"/>
          </a:p>
          <a:p>
            <a:pPr>
              <a:spcAft>
                <a:spcPts val="300"/>
              </a:spcAft>
              <a:tabLst>
                <a:tab pos="342900" algn="l"/>
              </a:tabLst>
            </a:pPr>
            <a:endParaRPr lang="en-US" sz="2400" dirty="0" smtClean="0"/>
          </a:p>
          <a:p>
            <a:r>
              <a:rPr lang="en-US" sz="20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1-31 at 2.01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9" y="1112914"/>
            <a:ext cx="5880100" cy="4323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Screen shot 2013-01-31 at 2.07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8" y="2482003"/>
            <a:ext cx="7980492" cy="4140200"/>
          </a:xfrm>
          <a:prstGeom prst="rect">
            <a:avLst/>
          </a:prstGeom>
        </p:spPr>
      </p:pic>
      <p:pic>
        <p:nvPicPr>
          <p:cNvPr id="9" name="vCluster1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2716" y="3914840"/>
            <a:ext cx="6163831" cy="34671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2920" y="-81534"/>
            <a:ext cx="9052560" cy="1295400"/>
          </a:xfrm>
        </p:spPr>
        <p:txBody>
          <a:bodyPr/>
          <a:lstStyle/>
          <a:p>
            <a:r>
              <a:rPr lang="en-US" dirty="0" err="1" smtClean="0"/>
              <a:t>vCluster</a:t>
            </a:r>
            <a:r>
              <a:rPr lang="en-US" dirty="0" smtClean="0"/>
              <a:t> at SC2012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Bursting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OpenNebula already has built-in “Cloud Bursting” feature to send machines to Amazon EC2 if the OpenNebula private cloud is full.</a:t>
            </a:r>
          </a:p>
          <a:p>
            <a:endParaRPr lang="en-US" dirty="0" smtClean="0"/>
          </a:p>
          <a:p>
            <a:r>
              <a:rPr lang="en-US" dirty="0" smtClean="0"/>
              <a:t>Need to evaluate/test it, see if it meets our technical and business requirements, or if something else is necessary.</a:t>
            </a:r>
          </a:p>
          <a:p>
            <a:endParaRPr lang="en-US" dirty="0" smtClean="0"/>
          </a:p>
          <a:p>
            <a:r>
              <a:rPr lang="en-US" dirty="0" smtClean="0"/>
              <a:t>Need to test interoperability against other stacks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6999" y="224896"/>
            <a:ext cx="9707403" cy="1295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FermiCloud Test Bed - Virtualized Server</a:t>
            </a:r>
          </a:p>
        </p:txBody>
      </p:sp>
      <p:grpSp>
        <p:nvGrpSpPr>
          <p:cNvPr id="13315" name="Group 16"/>
          <p:cNvGrpSpPr>
            <a:grpSpLocks/>
          </p:cNvGrpSpPr>
          <p:nvPr/>
        </p:nvGrpSpPr>
        <p:grpSpPr bwMode="auto">
          <a:xfrm>
            <a:off x="1152526" y="2061847"/>
            <a:ext cx="588487" cy="1653435"/>
            <a:chOff x="1663408" y="3022139"/>
            <a:chExt cx="823740" cy="1223553"/>
          </a:xfrm>
        </p:grpSpPr>
        <p:sp>
          <p:nvSpPr>
            <p:cNvPr id="14" name="Can 13"/>
            <p:cNvSpPr/>
            <p:nvPr/>
          </p:nvSpPr>
          <p:spPr>
            <a:xfrm>
              <a:off x="1741627" y="3549372"/>
              <a:ext cx="606194" cy="696320"/>
            </a:xfrm>
            <a:prstGeom prst="ca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92" name="TextBox 15"/>
            <p:cNvSpPr txBox="1">
              <a:spLocks noChangeArrowheads="1"/>
            </p:cNvSpPr>
            <p:nvPr/>
          </p:nvSpPr>
          <p:spPr bwMode="auto">
            <a:xfrm>
              <a:off x="1663408" y="3022139"/>
              <a:ext cx="823740" cy="61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rgbClr val="FFFFFF"/>
                  </a:solidFill>
                </a:rPr>
                <a:t>2 TB</a:t>
              </a:r>
            </a:p>
            <a:p>
              <a:pPr algn="ctr" eaLnBrk="1" hangingPunct="1"/>
              <a:r>
                <a:rPr lang="en-US" sz="2000" dirty="0">
                  <a:solidFill>
                    <a:srgbClr val="FFFFFF"/>
                  </a:solidFill>
                </a:rPr>
                <a:t>6 Disks</a:t>
              </a:r>
            </a:p>
          </p:txBody>
        </p:sp>
      </p:grpSp>
      <p:grpSp>
        <p:nvGrpSpPr>
          <p:cNvPr id="13316" name="Group 23"/>
          <p:cNvGrpSpPr>
            <a:grpSpLocks/>
          </p:cNvGrpSpPr>
          <p:nvPr/>
        </p:nvGrpSpPr>
        <p:grpSpPr bwMode="auto">
          <a:xfrm>
            <a:off x="1630999" y="3071180"/>
            <a:ext cx="527368" cy="354435"/>
            <a:chOff x="4905375" y="3171825"/>
            <a:chExt cx="428626" cy="13731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903956" y="3171128"/>
              <a:ext cx="425787" cy="2091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03956" y="3216436"/>
              <a:ext cx="425787" cy="2091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03956" y="3262442"/>
              <a:ext cx="425787" cy="1394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03956" y="3307750"/>
              <a:ext cx="425787" cy="1394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 bwMode="auto">
          <a:xfrm rot="5400000">
            <a:off x="3039138" y="4444869"/>
            <a:ext cx="5120428" cy="1747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89"/>
          <p:cNvSpPr txBox="1">
            <a:spLocks noChangeArrowheads="1"/>
          </p:cNvSpPr>
          <p:nvPr/>
        </p:nvSpPr>
        <p:spPr bwMode="auto">
          <a:xfrm>
            <a:off x="5296378" y="1433936"/>
            <a:ext cx="562273" cy="4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eth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859155" y="1466321"/>
            <a:ext cx="4353402" cy="5599007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20" name="TextBox 91"/>
          <p:cNvSpPr txBox="1">
            <a:spLocks noChangeArrowheads="1"/>
          </p:cNvSpPr>
          <p:nvPr/>
        </p:nvSpPr>
        <p:spPr bwMode="auto">
          <a:xfrm>
            <a:off x="1486061" y="1498706"/>
            <a:ext cx="3503658" cy="4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FCL : 3 Data &amp; 1 Name node</a:t>
            </a:r>
          </a:p>
        </p:txBody>
      </p:sp>
      <p:grpSp>
        <p:nvGrpSpPr>
          <p:cNvPr id="13323" name="Group 135"/>
          <p:cNvGrpSpPr>
            <a:grpSpLocks/>
          </p:cNvGrpSpPr>
          <p:nvPr/>
        </p:nvGrpSpPr>
        <p:grpSpPr bwMode="auto">
          <a:xfrm>
            <a:off x="5605463" y="3130552"/>
            <a:ext cx="2366169" cy="356235"/>
            <a:chOff x="1767739" y="2461423"/>
            <a:chExt cx="252696" cy="134412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1767739" y="2461423"/>
              <a:ext cx="252696" cy="1358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767739" y="2505548"/>
              <a:ext cx="252696" cy="2036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67739" y="2549673"/>
              <a:ext cx="252696" cy="2037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767739" y="2594477"/>
              <a:ext cx="252696" cy="1358"/>
            </a:xfrm>
            <a:prstGeom prst="line">
              <a:avLst/>
            </a:prstGeom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24" name="TextBox 140"/>
          <p:cNvSpPr txBox="1">
            <a:spLocks noChangeArrowheads="1"/>
          </p:cNvSpPr>
          <p:nvPr/>
        </p:nvSpPr>
        <p:spPr bwMode="auto">
          <a:xfrm>
            <a:off x="6277711" y="2781387"/>
            <a:ext cx="918565" cy="4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mount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3553" y="5029838"/>
            <a:ext cx="1838686" cy="1527492"/>
            <a:chOff x="7919244" y="2398290"/>
            <a:chExt cx="1838686" cy="1527492"/>
          </a:xfrm>
        </p:grpSpPr>
        <p:grpSp>
          <p:nvGrpSpPr>
            <p:cNvPr id="13322" name="Group 141"/>
            <p:cNvGrpSpPr>
              <a:grpSpLocks/>
            </p:cNvGrpSpPr>
            <p:nvPr/>
          </p:nvGrpSpPr>
          <p:grpSpPr bwMode="auto">
            <a:xfrm>
              <a:off x="8675207" y="2398290"/>
              <a:ext cx="1082723" cy="1527492"/>
              <a:chOff x="7047179" y="3091262"/>
              <a:chExt cx="1458454" cy="1490263"/>
            </a:xfrm>
          </p:grpSpPr>
          <p:sp>
            <p:nvSpPr>
              <p:cNvPr id="134" name="Can 133"/>
              <p:cNvSpPr/>
              <p:nvPr/>
            </p:nvSpPr>
            <p:spPr>
              <a:xfrm>
                <a:off x="7174423" y="3421261"/>
                <a:ext cx="1053804" cy="1160264"/>
              </a:xfrm>
              <a:prstGeom prst="can">
                <a:avLst/>
              </a:prstGeom>
              <a:solidFill>
                <a:srgbClr val="0000FF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59" name="TextBox 134"/>
              <p:cNvSpPr txBox="1">
                <a:spLocks noChangeArrowheads="1"/>
              </p:cNvSpPr>
              <p:nvPr/>
            </p:nvSpPr>
            <p:spPr bwMode="auto">
              <a:xfrm>
                <a:off x="7047179" y="3091262"/>
                <a:ext cx="1458454" cy="390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000" dirty="0">
                    <a:solidFill>
                      <a:srgbClr val="FFFFFF"/>
                    </a:solidFill>
                  </a:rPr>
                  <a:t>BlueArc</a:t>
                </a:r>
              </a:p>
            </p:txBody>
          </p:sp>
        </p:grpSp>
        <p:sp>
          <p:nvSpPr>
            <p:cNvPr id="13325" name="TextBox 142"/>
            <p:cNvSpPr txBox="1">
              <a:spLocks noChangeArrowheads="1"/>
            </p:cNvSpPr>
            <p:nvPr/>
          </p:nvSpPr>
          <p:spPr bwMode="auto">
            <a:xfrm>
              <a:off x="7919244" y="2792307"/>
              <a:ext cx="918589" cy="41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FFFF"/>
                  </a:solidFill>
                </a:rPr>
                <a:t>mount</a:t>
              </a:r>
            </a:p>
          </p:txBody>
        </p:sp>
        <p:grpSp>
          <p:nvGrpSpPr>
            <p:cNvPr id="13326" name="Group 135"/>
            <p:cNvGrpSpPr>
              <a:grpSpLocks/>
            </p:cNvGrpSpPr>
            <p:nvPr/>
          </p:nvGrpSpPr>
          <p:grpSpPr bwMode="auto">
            <a:xfrm>
              <a:off x="7969886" y="3164735"/>
              <a:ext cx="766604" cy="356235"/>
              <a:chOff x="1767739" y="2461423"/>
              <a:chExt cx="252696" cy="13441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1767739" y="2461423"/>
                <a:ext cx="252696" cy="1358"/>
              </a:xfrm>
              <a:prstGeom prst="line">
                <a:avLst/>
              </a:prstGeom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767739" y="2505548"/>
                <a:ext cx="252696" cy="2037"/>
              </a:xfrm>
              <a:prstGeom prst="line">
                <a:avLst/>
              </a:prstGeom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1767739" y="2549673"/>
                <a:ext cx="252696" cy="2036"/>
              </a:xfrm>
              <a:prstGeom prst="line">
                <a:avLst/>
              </a:prstGeom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767739" y="2594477"/>
                <a:ext cx="252696" cy="1358"/>
              </a:xfrm>
              <a:prstGeom prst="line">
                <a:avLst/>
              </a:prstGeom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27" name="Group 170"/>
          <p:cNvGrpSpPr>
            <a:grpSpLocks/>
          </p:cNvGrpSpPr>
          <p:nvPr/>
        </p:nvGrpSpPr>
        <p:grpSpPr bwMode="auto">
          <a:xfrm>
            <a:off x="2085022" y="2022264"/>
            <a:ext cx="3005297" cy="4839758"/>
            <a:chOff x="1895709" y="1628078"/>
            <a:chExt cx="2732048" cy="4427034"/>
          </a:xfrm>
        </p:grpSpPr>
        <p:sp>
          <p:nvSpPr>
            <p:cNvPr id="164" name="Rounded Rectangle 163"/>
            <p:cNvSpPr/>
            <p:nvPr/>
          </p:nvSpPr>
          <p:spPr bwMode="auto">
            <a:xfrm>
              <a:off x="2352902" y="2085593"/>
              <a:ext cx="2274855" cy="3969519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Rounded Rectangle 162"/>
            <p:cNvSpPr/>
            <p:nvPr/>
          </p:nvSpPr>
          <p:spPr bwMode="auto">
            <a:xfrm>
              <a:off x="2200505" y="1932540"/>
              <a:ext cx="2274855" cy="3969519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Rounded Rectangle 161"/>
            <p:cNvSpPr/>
            <p:nvPr/>
          </p:nvSpPr>
          <p:spPr bwMode="auto">
            <a:xfrm>
              <a:off x="2048107" y="1781132"/>
              <a:ext cx="2274855" cy="3969519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Rounded Rectangle 156"/>
            <p:cNvSpPr/>
            <p:nvPr/>
          </p:nvSpPr>
          <p:spPr bwMode="auto">
            <a:xfrm>
              <a:off x="1895709" y="1628078"/>
              <a:ext cx="2274855" cy="3969519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3328" name="TextBox 91"/>
          <p:cNvSpPr txBox="1">
            <a:spLocks noChangeArrowheads="1"/>
          </p:cNvSpPr>
          <p:nvPr/>
        </p:nvSpPr>
        <p:spPr bwMode="auto">
          <a:xfrm>
            <a:off x="2193290" y="2189588"/>
            <a:ext cx="1730711" cy="10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Dom0:</a:t>
            </a:r>
          </a:p>
          <a:p>
            <a:pPr eaLnBrk="1" hangingPunct="1"/>
            <a:r>
              <a:rPr lang="en-US" sz="2000" dirty="0"/>
              <a:t>- 8 CPU</a:t>
            </a:r>
          </a:p>
          <a:p>
            <a:pPr eaLnBrk="1" hangingPunct="1"/>
            <a:r>
              <a:rPr lang="en-US" sz="2000" dirty="0"/>
              <a:t>- 24 GB RAM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 flipV="1">
            <a:off x="4562953" y="2783313"/>
            <a:ext cx="1012825" cy="8995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V="1">
            <a:off x="4746309" y="3981557"/>
            <a:ext cx="829469" cy="25188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4919187" y="5169006"/>
            <a:ext cx="644366" cy="12594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V="1">
            <a:off x="5053649" y="6367253"/>
            <a:ext cx="522129" cy="1799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33" name="Group 127"/>
          <p:cNvGrpSpPr>
            <a:grpSpLocks/>
          </p:cNvGrpSpPr>
          <p:nvPr/>
        </p:nvGrpSpPr>
        <p:grpSpPr bwMode="auto">
          <a:xfrm>
            <a:off x="2449991" y="4150680"/>
            <a:ext cx="1978501" cy="1579668"/>
            <a:chOff x="7344958" y="5036634"/>
            <a:chExt cx="1799042" cy="1394169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8107130" y="5798822"/>
              <a:ext cx="1036870" cy="6319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954695" y="5646384"/>
              <a:ext cx="1036870" cy="6319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802261" y="5493947"/>
              <a:ext cx="1036870" cy="6319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649827" y="5341509"/>
              <a:ext cx="1036870" cy="6319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497392" y="5189072"/>
              <a:ext cx="1036870" cy="6319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344958" y="5036634"/>
              <a:ext cx="1036870" cy="6319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On Board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Client VM</a:t>
              </a:r>
            </a:p>
          </p:txBody>
        </p:sp>
      </p:grpSp>
      <p:sp>
        <p:nvSpPr>
          <p:cNvPr id="13334" name="TextBox 91"/>
          <p:cNvSpPr txBox="1">
            <a:spLocks noChangeArrowheads="1"/>
          </p:cNvSpPr>
          <p:nvPr/>
        </p:nvSpPr>
        <p:spPr bwMode="auto">
          <a:xfrm>
            <a:off x="2366171" y="5219384"/>
            <a:ext cx="551978" cy="4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 x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2518093" y="3312267"/>
            <a:ext cx="1480820" cy="716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1870" tIns="50935" rIns="101870" bIns="50935" anchor="ctr">
            <a:normAutofit/>
          </a:bodyPr>
          <a:lstStyle/>
          <a:p>
            <a:pPr algn="ctr">
              <a:defRPr/>
            </a:pPr>
            <a:r>
              <a:rPr lang="en-US" dirty="0"/>
              <a:t>Opt. Storage</a:t>
            </a:r>
          </a:p>
          <a:p>
            <a:pPr algn="ctr">
              <a:defRPr/>
            </a:pPr>
            <a:r>
              <a:rPr lang="en-US" dirty="0"/>
              <a:t>Server VM</a:t>
            </a:r>
          </a:p>
        </p:txBody>
      </p:sp>
      <p:sp>
        <p:nvSpPr>
          <p:cNvPr id="13337" name="Rectangle 77"/>
          <p:cNvSpPr>
            <a:spLocks noChangeArrowheads="1"/>
          </p:cNvSpPr>
          <p:nvPr/>
        </p:nvSpPr>
        <p:spPr bwMode="auto">
          <a:xfrm>
            <a:off x="1763714" y="5777125"/>
            <a:ext cx="2979103" cy="52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/>
          <a:p>
            <a:pPr marL="647302" lvl="1" indent="-130876">
              <a:buFont typeface="Arial" charset="0"/>
              <a:buChar char="•"/>
            </a:pPr>
            <a:r>
              <a:rPr lang="en-US" sz="1300" dirty="0"/>
              <a:t>8 KVM VM per machine; 1 cores / 2 GB RAM each.</a:t>
            </a:r>
          </a:p>
        </p:txBody>
      </p:sp>
      <p:sp>
        <p:nvSpPr>
          <p:cNvPr id="13338" name="TextBox 1"/>
          <p:cNvSpPr txBox="1">
            <a:spLocks noChangeArrowheads="1"/>
          </p:cNvSpPr>
          <p:nvPr/>
        </p:nvSpPr>
        <p:spPr bwMode="auto">
          <a:xfrm>
            <a:off x="2037876" y="3078377"/>
            <a:ext cx="457518" cy="10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/>
              <a:t>(</a:t>
            </a:r>
          </a:p>
        </p:txBody>
      </p:sp>
      <p:sp>
        <p:nvSpPr>
          <p:cNvPr id="13339" name="TextBox 2"/>
          <p:cNvSpPr txBox="1">
            <a:spLocks noChangeArrowheads="1"/>
          </p:cNvSpPr>
          <p:nvPr/>
        </p:nvSpPr>
        <p:spPr bwMode="auto">
          <a:xfrm>
            <a:off x="3957004" y="3065782"/>
            <a:ext cx="457518" cy="10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4" name="Group 155"/>
          <p:cNvGrpSpPr>
            <a:grpSpLocks/>
          </p:cNvGrpSpPr>
          <p:nvPr/>
        </p:nvGrpSpPr>
        <p:grpSpPr bwMode="auto">
          <a:xfrm>
            <a:off x="7961156" y="1524796"/>
            <a:ext cx="1604503" cy="5251767"/>
            <a:chOff x="5776332" y="2324887"/>
            <a:chExt cx="1459852" cy="4634730"/>
          </a:xfrm>
        </p:grpSpPr>
        <p:grpSp>
          <p:nvGrpSpPr>
            <p:cNvPr id="94" name="Group 125"/>
            <p:cNvGrpSpPr>
              <a:grpSpLocks/>
            </p:cNvGrpSpPr>
            <p:nvPr/>
          </p:nvGrpSpPr>
          <p:grpSpPr bwMode="auto">
            <a:xfrm>
              <a:off x="5924092" y="3529226"/>
              <a:ext cx="1151894" cy="1455994"/>
              <a:chOff x="5580204" y="2834135"/>
              <a:chExt cx="1763856" cy="1479434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5580206" y="2834934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580206" y="3080162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020561" y="2834934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020561" y="3080162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460917" y="2834934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460917" y="3080162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898841" y="2834934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898841" y="3080162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580206" y="3323777"/>
                <a:ext cx="445221" cy="250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580206" y="3569005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580206" y="3817460"/>
                <a:ext cx="445221" cy="250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580206" y="4062687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020561" y="3323777"/>
                <a:ext cx="442789" cy="250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020561" y="3569005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020561" y="3817460"/>
                <a:ext cx="442789" cy="250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020561" y="4062687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460917" y="3327004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460917" y="3572232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460917" y="3820686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460917" y="4065914"/>
                <a:ext cx="442789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898841" y="3327004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898841" y="3572232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898841" y="3820686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898841" y="4065914"/>
                <a:ext cx="445221" cy="2484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95" name="Rounded Rectangle 94"/>
            <p:cNvSpPr/>
            <p:nvPr/>
          </p:nvSpPr>
          <p:spPr>
            <a:xfrm>
              <a:off x="5776332" y="2324887"/>
              <a:ext cx="1428350" cy="463473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TextBox 127"/>
            <p:cNvSpPr txBox="1">
              <a:spLocks noChangeArrowheads="1"/>
            </p:cNvSpPr>
            <p:nvPr/>
          </p:nvSpPr>
          <p:spPr bwMode="auto">
            <a:xfrm>
              <a:off x="5873668" y="2347914"/>
              <a:ext cx="1362516" cy="120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FFFF"/>
                  </a:solidFill>
                </a:rPr>
                <a:t>ITB / FCL</a:t>
              </a:r>
            </a:p>
            <a:p>
              <a:pPr eaLnBrk="1" hangingPunct="1"/>
              <a:r>
                <a:rPr lang="en-US" sz="2000" dirty="0">
                  <a:solidFill>
                    <a:srgbClr val="FFFFFF"/>
                  </a:solidFill>
                </a:rPr>
                <a:t>Ext. Clients</a:t>
              </a:r>
            </a:p>
            <a:p>
              <a:pPr eaLnBrk="1" hangingPunct="1"/>
              <a:r>
                <a:rPr lang="en-US" sz="2000" dirty="0">
                  <a:solidFill>
                    <a:srgbClr val="FFFFFF"/>
                  </a:solidFill>
                </a:rPr>
                <a:t>(7 nodes -</a:t>
              </a:r>
            </a:p>
            <a:p>
              <a:pPr eaLnBrk="1" hangingPunct="1"/>
              <a:r>
                <a:rPr lang="en-US" sz="2000" dirty="0">
                  <a:solidFill>
                    <a:srgbClr val="FFFFFF"/>
                  </a:solidFill>
                </a:rPr>
                <a:t>21 VM)</a:t>
              </a:r>
            </a:p>
          </p:txBody>
        </p:sp>
      </p:grpSp>
      <p:sp>
        <p:nvSpPr>
          <p:cNvPr id="158" name="Rectangle 71"/>
          <p:cNvSpPr>
            <a:spLocks noChangeArrowheads="1"/>
          </p:cNvSpPr>
          <p:nvPr/>
        </p:nvSpPr>
        <p:spPr bwMode="auto">
          <a:xfrm>
            <a:off x="7468122" y="4572268"/>
            <a:ext cx="2048352" cy="19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/>
          <a:p>
            <a:pPr marL="647302" lvl="1" indent="-130876">
              <a:buFont typeface="Arial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CPU: dual, quad core Xeon X5355 @ 2.66GHz with 4 MB cache; 16 GB RAM. </a:t>
            </a:r>
          </a:p>
          <a:p>
            <a:pPr marL="647302" lvl="1" indent="-130876">
              <a:buFont typeface="Arial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3 Xen VM SL5 per machine; 2 cores / 2 GB RAM each.</a:t>
            </a:r>
          </a:p>
        </p:txBody>
      </p:sp>
    </p:spTree>
    <p:extLst>
      <p:ext uri="{BB962C8B-B14F-4D97-AF65-F5344CB8AC3E}">
        <p14:creationId xmlns:p14="http://schemas.microsoft.com/office/powerpoint/2010/main" val="8139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Idle VM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3677" indent="-325458"/>
            <a:r>
              <a:rPr lang="en-US" sz="2000" dirty="0"/>
              <a:t>In times of resource need, we want the ability to suspend or “shelve” idle VMs in order to free up resources for higher priority usage.</a:t>
            </a:r>
          </a:p>
          <a:p>
            <a:pPr marL="227013" lvl="1" indent="-225425"/>
            <a:r>
              <a:rPr lang="en-US" sz="1800" dirty="0">
                <a:solidFill>
                  <a:srgbClr val="FFFF00"/>
                </a:solidFill>
              </a:rPr>
              <a:t>This is especially important in the event of constrained resources (e.g. during building or network failure)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pPr marL="227013" lvl="1" indent="-225425"/>
            <a:endParaRPr lang="en-US" sz="1800" dirty="0">
              <a:solidFill>
                <a:srgbClr val="FFFF00"/>
              </a:solidFill>
            </a:endParaRPr>
          </a:p>
          <a:p>
            <a:pPr marL="63677" indent="-325458"/>
            <a:r>
              <a:rPr lang="en-US" sz="2000" dirty="0" smtClean="0"/>
              <a:t>Shelving </a:t>
            </a:r>
            <a:r>
              <a:rPr lang="en-US" sz="2000" dirty="0"/>
              <a:t>of “9x5” and “opportunistic” VMs allows us to use FermiCloud resources for Grid worker node VMs during nights and weekends</a:t>
            </a:r>
          </a:p>
          <a:p>
            <a:pPr marL="227013" lvl="1" indent="-227013"/>
            <a:r>
              <a:rPr lang="en-US" sz="1800" dirty="0">
                <a:solidFill>
                  <a:srgbClr val="FFFF00"/>
                </a:solidFill>
              </a:rPr>
              <a:t>This is part of the draft economic model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pPr marL="227013" lvl="1" indent="-227013"/>
            <a:endParaRPr lang="en-US" sz="1800" dirty="0">
              <a:solidFill>
                <a:srgbClr val="FFFF00"/>
              </a:solidFill>
            </a:endParaRPr>
          </a:p>
          <a:p>
            <a:r>
              <a:rPr lang="en-US" sz="2000" dirty="0" smtClean="0"/>
              <a:t>Giovanni Franzini (an </a:t>
            </a:r>
            <a:r>
              <a:rPr lang="en-US" sz="2000" dirty="0"/>
              <a:t>Italian co-op </a:t>
            </a:r>
            <a:r>
              <a:rPr lang="en-US" sz="2000" dirty="0" smtClean="0"/>
              <a:t>student) </a:t>
            </a:r>
            <a:r>
              <a:rPr lang="en-US" sz="2000" dirty="0"/>
              <a:t>has written (extensible) code for </a:t>
            </a:r>
            <a:r>
              <a:rPr lang="en-US" sz="2000" dirty="0" smtClean="0"/>
              <a:t>an “Idle VM Probe” that can be used to </a:t>
            </a:r>
            <a:r>
              <a:rPr lang="en-US" sz="2000" dirty="0"/>
              <a:t>detect idle virtual machines based on CPU, disk I/O and network I/O</a:t>
            </a:r>
            <a:r>
              <a:rPr lang="en-US" sz="2000" dirty="0" smtClean="0"/>
              <a:t>.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228600" indent="-228600">
              <a:buFont typeface="Arial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This is the biggest pure coding task left in the FermiCloud project,</a:t>
            </a:r>
          </a:p>
          <a:p>
            <a:pPr marL="228600" indent="-228600">
              <a:buFont typeface="Arial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If KISTI joint project approved—good candidate for 3-month consultant.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Idle VM Information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26200" y="1914313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059438" y="2784211"/>
            <a:ext cx="1397000" cy="1108287"/>
          </a:xfrm>
          <a:prstGeom prst="ca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Raw VM</a:t>
            </a:r>
          </a:p>
          <a:p>
            <a:pPr algn="ctr"/>
            <a:r>
              <a:rPr lang="en-US" dirty="0" smtClean="0"/>
              <a:t>State</a:t>
            </a:r>
            <a:r>
              <a:rPr lang="en-US" dirty="0"/>
              <a:t> </a:t>
            </a:r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68835" y="2965027"/>
            <a:ext cx="1397000" cy="739457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Idle VM</a:t>
            </a:r>
          </a:p>
          <a:p>
            <a:pPr algn="ctr"/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3408" y="4389068"/>
            <a:ext cx="1397000" cy="67648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Idle VM Logic</a:t>
            </a:r>
            <a:endParaRPr lang="en-US" dirty="0"/>
          </a:p>
        </p:txBody>
      </p:sp>
      <p:sp>
        <p:nvSpPr>
          <p:cNvPr id="11" name="Document 10"/>
          <p:cNvSpPr/>
          <p:nvPr/>
        </p:nvSpPr>
        <p:spPr>
          <a:xfrm>
            <a:off x="1059438" y="5562124"/>
            <a:ext cx="1410970" cy="935567"/>
          </a:xfrm>
          <a:prstGeom prst="flowChartDocumen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Idle VM</a:t>
            </a:r>
          </a:p>
          <a:p>
            <a:pPr algn="ctr"/>
            <a:r>
              <a:rPr lang="en-US" dirty="0" smtClean="0"/>
              <a:t>List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1"/>
            <a:endCxn id="8" idx="4"/>
          </p:cNvCxnSpPr>
          <p:nvPr/>
        </p:nvCxnSpPr>
        <p:spPr>
          <a:xfrm flipH="1">
            <a:off x="2456438" y="3334755"/>
            <a:ext cx="612398" cy="3599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57938" y="3892498"/>
            <a:ext cx="0" cy="49657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7938" y="5065555"/>
            <a:ext cx="0" cy="49657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6200" y="2437870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26200" y="2961427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26200" y="3484984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26200" y="4008541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26200" y="4532098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26200" y="5055655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26200" y="5579212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426200" y="6102769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26200" y="6626326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88630" y="1914313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88630" y="2437870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088630" y="2961427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088630" y="3484984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088630" y="4008541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088630" y="4532098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088630" y="5055655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88630" y="5579212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88630" y="6102769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088630" y="6626326"/>
            <a:ext cx="134112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65835" y="2130214"/>
            <a:ext cx="1960365" cy="2617785"/>
            <a:chOff x="4465835" y="2130214"/>
            <a:chExt cx="1960365" cy="2617785"/>
          </a:xfrm>
        </p:grpSpPr>
        <p:cxnSp>
          <p:nvCxnSpPr>
            <p:cNvPr id="37" name="Straight Arrow Connector 36"/>
            <p:cNvCxnSpPr>
              <a:stCxn id="9" idx="3"/>
              <a:endCxn id="7" idx="1"/>
            </p:cNvCxnSpPr>
            <p:nvPr/>
          </p:nvCxnSpPr>
          <p:spPr>
            <a:xfrm flipV="1">
              <a:off x="4465835" y="2130214"/>
              <a:ext cx="1960365" cy="1204542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3"/>
              <a:endCxn id="17" idx="1"/>
            </p:cNvCxnSpPr>
            <p:nvPr/>
          </p:nvCxnSpPr>
          <p:spPr>
            <a:xfrm flipV="1">
              <a:off x="4465835" y="2653771"/>
              <a:ext cx="1960365" cy="680985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3"/>
              <a:endCxn id="18" idx="1"/>
            </p:cNvCxnSpPr>
            <p:nvPr/>
          </p:nvCxnSpPr>
          <p:spPr>
            <a:xfrm flipV="1">
              <a:off x="4465835" y="3177328"/>
              <a:ext cx="1960365" cy="15742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9" idx="3"/>
              <a:endCxn id="19" idx="1"/>
            </p:cNvCxnSpPr>
            <p:nvPr/>
          </p:nvCxnSpPr>
          <p:spPr>
            <a:xfrm>
              <a:off x="4465835" y="3334756"/>
              <a:ext cx="1960365" cy="366129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9" idx="3"/>
              <a:endCxn id="20" idx="1"/>
            </p:cNvCxnSpPr>
            <p:nvPr/>
          </p:nvCxnSpPr>
          <p:spPr>
            <a:xfrm>
              <a:off x="4465835" y="3334756"/>
              <a:ext cx="1960365" cy="889686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9" idx="3"/>
              <a:endCxn id="21" idx="1"/>
            </p:cNvCxnSpPr>
            <p:nvPr/>
          </p:nvCxnSpPr>
          <p:spPr>
            <a:xfrm>
              <a:off x="4465835" y="3334756"/>
              <a:ext cx="1960365" cy="1413243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rminator 52"/>
          <p:cNvSpPr/>
          <p:nvPr/>
        </p:nvSpPr>
        <p:spPr>
          <a:xfrm>
            <a:off x="3043177" y="4437640"/>
            <a:ext cx="1397000" cy="68368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Idle VM</a:t>
            </a:r>
          </a:p>
          <a:p>
            <a:pPr algn="ctr"/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043177" y="5693460"/>
            <a:ext cx="1397000" cy="67648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r>
              <a:rPr lang="en-US" dirty="0" smtClean="0"/>
              <a:t>Idle VM Shutdown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11" idx="3"/>
            <a:endCxn id="54" idx="1"/>
          </p:cNvCxnSpPr>
          <p:nvPr/>
        </p:nvCxnSpPr>
        <p:spPr>
          <a:xfrm>
            <a:off x="2470408" y="6029908"/>
            <a:ext cx="572770" cy="1795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2"/>
            <a:endCxn id="54" idx="0"/>
          </p:cNvCxnSpPr>
          <p:nvPr/>
        </p:nvCxnSpPr>
        <p:spPr>
          <a:xfrm>
            <a:off x="3741677" y="5121326"/>
            <a:ext cx="0" cy="572134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440178" y="5271556"/>
            <a:ext cx="3648453" cy="1570671"/>
            <a:chOff x="4440178" y="5271556"/>
            <a:chExt cx="3648453" cy="1570671"/>
          </a:xfrm>
        </p:grpSpPr>
        <p:cxnSp>
          <p:nvCxnSpPr>
            <p:cNvPr id="65" name="Straight Arrow Connector 64"/>
            <p:cNvCxnSpPr>
              <a:stCxn id="54" idx="3"/>
              <a:endCxn id="22" idx="1"/>
            </p:cNvCxnSpPr>
            <p:nvPr/>
          </p:nvCxnSpPr>
          <p:spPr>
            <a:xfrm flipV="1">
              <a:off x="4440178" y="5271556"/>
              <a:ext cx="1986023" cy="76014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3"/>
              <a:endCxn id="23" idx="1"/>
            </p:cNvCxnSpPr>
            <p:nvPr/>
          </p:nvCxnSpPr>
          <p:spPr>
            <a:xfrm flipV="1">
              <a:off x="4440178" y="5795113"/>
              <a:ext cx="1986023" cy="23659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4" idx="3"/>
              <a:endCxn id="32" idx="1"/>
            </p:cNvCxnSpPr>
            <p:nvPr/>
          </p:nvCxnSpPr>
          <p:spPr>
            <a:xfrm flipV="1">
              <a:off x="4440178" y="5271556"/>
              <a:ext cx="3648453" cy="76014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4" idx="3"/>
              <a:endCxn id="33" idx="1"/>
            </p:cNvCxnSpPr>
            <p:nvPr/>
          </p:nvCxnSpPr>
          <p:spPr>
            <a:xfrm flipV="1">
              <a:off x="4440178" y="5795113"/>
              <a:ext cx="3648453" cy="23659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4" idx="3"/>
              <a:endCxn id="35" idx="1"/>
            </p:cNvCxnSpPr>
            <p:nvPr/>
          </p:nvCxnSpPr>
          <p:spPr>
            <a:xfrm>
              <a:off x="4440178" y="6031704"/>
              <a:ext cx="3648453" cy="81052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502920" y="1606656"/>
            <a:ext cx="4582160" cy="55972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spcCol="0"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02920" y="1612049"/>
            <a:ext cx="458216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Idle VM Management Process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Federation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Driver:</a:t>
            </a:r>
          </a:p>
          <a:p>
            <a:pPr marL="292100" indent="-2921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Global scientific collaborations such as LHC experiments will have to interoperate across facilities with heterogeneous cloud infrastructure.</a:t>
            </a:r>
          </a:p>
          <a:p>
            <a:r>
              <a:rPr lang="en-US" sz="2400" dirty="0" smtClean="0"/>
              <a:t>European efforts:  </a:t>
            </a:r>
          </a:p>
          <a:p>
            <a:pPr marL="292100" indent="-2921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EGI Cloud Federation Task Force – several institutional clouds (OpenNebula, OpenStack, </a:t>
            </a:r>
            <a:r>
              <a:rPr lang="en-US" sz="1600" dirty="0" err="1" smtClean="0">
                <a:solidFill>
                  <a:srgbClr val="FFFF00"/>
                </a:solidFill>
              </a:rPr>
              <a:t>StratusLab</a:t>
            </a:r>
            <a:r>
              <a:rPr lang="en-US" sz="1600" dirty="0" smtClean="0">
                <a:solidFill>
                  <a:srgbClr val="FFFF00"/>
                </a:solidFill>
              </a:rPr>
              <a:t>).</a:t>
            </a:r>
          </a:p>
          <a:p>
            <a:pPr marL="292100" indent="-292100">
              <a:buFont typeface="Arial"/>
              <a:buChar char="•"/>
            </a:pPr>
            <a:r>
              <a:rPr lang="en-US" sz="1600" dirty="0" err="1" smtClean="0">
                <a:solidFill>
                  <a:srgbClr val="FFFF00"/>
                </a:solidFill>
              </a:rPr>
              <a:t>HelixNebula</a:t>
            </a:r>
            <a:r>
              <a:rPr lang="en-US" sz="1600" dirty="0" smtClean="0">
                <a:solidFill>
                  <a:srgbClr val="FFFF00"/>
                </a:solidFill>
              </a:rPr>
              <a:t>—Federation of commercial cloud providers</a:t>
            </a:r>
          </a:p>
          <a:p>
            <a:r>
              <a:rPr lang="en-US" sz="2400" dirty="0" smtClean="0"/>
              <a:t>Our goals:  </a:t>
            </a:r>
          </a:p>
          <a:p>
            <a:pPr marL="292100" indent="-2921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Show proof of principle—Federation including FermiCloud + KISTI “G Cloud” + one or more commercial cloud providers + other research institution community clouds if possible.</a:t>
            </a:r>
          </a:p>
          <a:p>
            <a:pPr marL="292100" indent="-2921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Participate in existing federations if possible.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Core Competency:</a:t>
            </a:r>
          </a:p>
          <a:p>
            <a:pPr marL="292100" indent="-2921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FermiCloud project can contribute to these cloud federations given our expertise in X.509 Authentication and Authorization, and our long experience in grid federation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Image </a:t>
            </a:r>
            <a:r>
              <a:rPr lang="en-US" dirty="0" smtClean="0"/>
              <a:t>Formats and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louds </a:t>
            </a:r>
            <a:r>
              <a:rPr lang="en-US" dirty="0" smtClean="0"/>
              <a:t>have different </a:t>
            </a:r>
            <a:r>
              <a:rPr lang="en-US" dirty="0" smtClean="0"/>
              <a:t>VM </a:t>
            </a:r>
            <a:r>
              <a:rPr lang="en-US" dirty="0" smtClean="0"/>
              <a:t>image </a:t>
            </a:r>
            <a:r>
              <a:rPr lang="en-US" dirty="0" smtClean="0"/>
              <a:t>formats: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FS, </a:t>
            </a:r>
            <a:r>
              <a:rPr lang="en-US" dirty="0" smtClean="0">
                <a:solidFill>
                  <a:srgbClr val="FFFF00"/>
                </a:solidFill>
              </a:rPr>
              <a:t>Partition table, LVM </a:t>
            </a:r>
            <a:r>
              <a:rPr lang="en-US" dirty="0" smtClean="0">
                <a:solidFill>
                  <a:srgbClr val="FFFF00"/>
                </a:solidFill>
              </a:rPr>
              <a:t>, Kernel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dentify differences, find conversion tools</a:t>
            </a:r>
          </a:p>
          <a:p>
            <a:r>
              <a:rPr lang="en-US" dirty="0" smtClean="0"/>
              <a:t>Investigate image marketplaces (Hepix, </a:t>
            </a:r>
            <a:r>
              <a:rPr lang="en-US" dirty="0" err="1" smtClean="0"/>
              <a:t>UVic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 we need S3 or Gridftp image upload facility?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OpenNebula doesn’t have one now.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 auto security scan for VM images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Scan them like laptop coming onto site.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Interoperability/Compatibility of API’s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Amazon EC2 API is not open source, it is a moving target that changes frequently.</a:t>
            </a:r>
          </a:p>
          <a:p>
            <a:endParaRPr lang="en-US" dirty="0" smtClean="0"/>
          </a:p>
          <a:p>
            <a:r>
              <a:rPr lang="en-US" dirty="0" smtClean="0"/>
              <a:t>Open-source emulations have various feature levels and accuracy of implementation: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Compare and contrast OpenNebula, OpenStack, and commercial clouds,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Identify lowest common denominator(s) that work on all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Contribute bug reports and fixes where possible.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FermiCloud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Infrastructure-as-a-service facility for Fermilab employees, users, and collaborators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Project started in 2010.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OpenN</a:t>
            </a:r>
            <a:r>
              <a:rPr lang="en-US" dirty="0" smtClean="0">
                <a:solidFill>
                  <a:srgbClr val="FFFF00"/>
                </a:solidFill>
              </a:rPr>
              <a:t>ebula 2.0 cloud available to users since fall 2010.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Condensed 7 racks of junk machines to 1.5 racks of good machines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Provider of integration and test machines to the OSG Software team.</a:t>
            </a:r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OpenNebula 3.2 cloud up since June 2012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This talk will focus mostly on current user experience and future directions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More technical details available on request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High-Throughput Fabric </a:t>
            </a:r>
            <a:r>
              <a:rPr lang="en-US" sz="4000" dirty="0" smtClean="0"/>
              <a:t>Virtualization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Follow up earlier virtualized MPI work: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Use it in real scientific workflows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Example – simulation of data acquisition systems (the existing FermiCloud Infiniband fabric has already been used for such).</a:t>
            </a:r>
          </a:p>
          <a:p>
            <a:pPr marL="571500" indent="-571500">
              <a:buFont typeface="Arial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Will also use FermiCloud machines on 100Gbit Ethernet test bed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Evaluate / optimize </a:t>
            </a:r>
            <a:r>
              <a:rPr lang="en-US" dirty="0">
                <a:solidFill>
                  <a:srgbClr val="FFFF00"/>
                </a:solidFill>
              </a:rPr>
              <a:t>virtualization of 10G </a:t>
            </a:r>
            <a:r>
              <a:rPr lang="en-US" dirty="0" smtClean="0">
                <a:solidFill>
                  <a:srgbClr val="FFFF00"/>
                </a:solidFill>
              </a:rPr>
              <a:t>NIC </a:t>
            </a:r>
            <a:r>
              <a:rPr lang="en-US" dirty="0">
                <a:solidFill>
                  <a:srgbClr val="FFFF00"/>
                </a:solidFill>
              </a:rPr>
              <a:t>for the </a:t>
            </a:r>
            <a:r>
              <a:rPr lang="en-US" dirty="0" smtClean="0">
                <a:solidFill>
                  <a:srgbClr val="FFFF00"/>
                </a:solidFill>
              </a:rPr>
              <a:t>use case of HEP data management applications </a:t>
            </a:r>
            <a:endParaRPr lang="en-US" dirty="0">
              <a:solidFill>
                <a:srgbClr val="FFFF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Compare and contrast against </a:t>
            </a:r>
            <a:r>
              <a:rPr lang="en-US" dirty="0" err="1" smtClean="0">
                <a:solidFill>
                  <a:srgbClr val="FFFF00"/>
                </a:solidFill>
              </a:rPr>
              <a:t>Infiniband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FermiCloud</a:t>
            </a:r>
            <a:r>
              <a:rPr lang="en-US" dirty="0" smtClean="0"/>
              <a:t> X.509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OpenNebula came with “pluggable” authentication, but few plugins initially available.</a:t>
            </a:r>
          </a:p>
          <a:p>
            <a:r>
              <a:rPr lang="en-US" dirty="0" smtClean="0"/>
              <a:t>OpenNebula </a:t>
            </a:r>
            <a:r>
              <a:rPr lang="en-US" dirty="0" smtClean="0"/>
              <a:t>2.0 Web services by default used “access key” / “secret key” mechanism similar to Amazon EC2.  No https available.</a:t>
            </a:r>
          </a:p>
          <a:p>
            <a:pPr marL="120278" indent="-382059" defTabSz="452811"/>
            <a:r>
              <a:rPr lang="en-US" dirty="0"/>
              <a:t>Four ways to </a:t>
            </a:r>
            <a:r>
              <a:rPr lang="en-US" dirty="0" smtClean="0"/>
              <a:t>access OpenNebula:</a:t>
            </a:r>
            <a:endParaRPr lang="en-US" dirty="0"/>
          </a:p>
          <a:p>
            <a:pPr marL="309563" indent="-309563" defTabSz="452811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3200" dirty="0">
                <a:solidFill>
                  <a:srgbClr val="FFFF00"/>
                </a:solidFill>
              </a:rPr>
              <a:t>Command line </a:t>
            </a:r>
            <a:r>
              <a:rPr lang="en-US" sz="3200" dirty="0" smtClean="0">
                <a:solidFill>
                  <a:srgbClr val="FFFF00"/>
                </a:solidFill>
              </a:rPr>
              <a:t>tools,</a:t>
            </a:r>
            <a:endParaRPr lang="en-US" sz="3200" dirty="0">
              <a:solidFill>
                <a:srgbClr val="FFFF00"/>
              </a:solidFill>
            </a:endParaRPr>
          </a:p>
          <a:p>
            <a:pPr marL="309563" indent="-309563" defTabSz="452811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	Sunstone Web </a:t>
            </a:r>
            <a:r>
              <a:rPr lang="en-US" sz="3200" dirty="0" smtClean="0">
                <a:solidFill>
                  <a:srgbClr val="FFFF00"/>
                </a:solidFill>
              </a:rPr>
              <a:t>GUI,</a:t>
            </a:r>
            <a:endParaRPr lang="en-US" sz="3200" dirty="0">
              <a:solidFill>
                <a:srgbClr val="FFFF00"/>
              </a:solidFill>
            </a:endParaRPr>
          </a:p>
          <a:p>
            <a:pPr marL="309563" indent="-309563" defTabSz="452811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  “ECONE” </a:t>
            </a:r>
            <a:r>
              <a:rPr lang="en-US" sz="3200" dirty="0" smtClean="0">
                <a:solidFill>
                  <a:srgbClr val="FFFF00"/>
                </a:solidFill>
              </a:rPr>
              <a:t>web service emulation </a:t>
            </a:r>
            <a:r>
              <a:rPr lang="en-US" sz="3200" dirty="0">
                <a:solidFill>
                  <a:srgbClr val="FFFF00"/>
                </a:solidFill>
              </a:rPr>
              <a:t>of Amazon Restful (Query) </a:t>
            </a:r>
            <a:r>
              <a:rPr lang="en-US" sz="3200" dirty="0" smtClean="0">
                <a:solidFill>
                  <a:srgbClr val="FFFF00"/>
                </a:solidFill>
              </a:rPr>
              <a:t>API,</a:t>
            </a:r>
            <a:endParaRPr lang="en-US" sz="3200" dirty="0">
              <a:solidFill>
                <a:srgbClr val="FFFF00"/>
              </a:solidFill>
            </a:endParaRPr>
          </a:p>
          <a:p>
            <a:pPr marL="309563" indent="-309563" defTabSz="452811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OCCI web service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4763" indent="-4763" defTabSz="452811"/>
            <a:r>
              <a:rPr lang="en-US" dirty="0" smtClean="0"/>
              <a:t>FermiCloud </a:t>
            </a:r>
            <a:r>
              <a:rPr lang="en-US" dirty="0" smtClean="0"/>
              <a:t>project wrote X.509-based authentication plugins:</a:t>
            </a:r>
          </a:p>
          <a:p>
            <a:pPr marL="382059" lvl="1" indent="-382059" defTabSz="452811"/>
            <a:r>
              <a:rPr lang="en-US" sz="3200" dirty="0" smtClean="0"/>
              <a:t>Available in OpenNebula 3.2 and onward.</a:t>
            </a:r>
          </a:p>
          <a:p>
            <a:pPr marL="382059" lvl="1" indent="-382059" defTabSz="452811"/>
            <a:r>
              <a:rPr lang="en-US" sz="3200" dirty="0" smtClean="0"/>
              <a:t>X.509  </a:t>
            </a:r>
            <a:r>
              <a:rPr lang="en-US" sz="3200" dirty="0" smtClean="0"/>
              <a:t>plugins available for command line and for web services </a:t>
            </a:r>
            <a:r>
              <a:rPr lang="en-US" sz="3200" dirty="0" smtClean="0"/>
              <a:t>authentication</a:t>
            </a:r>
          </a:p>
          <a:p>
            <a:pPr marL="120278" indent="-382059" defTabSz="452811"/>
            <a:r>
              <a:rPr lang="en-US" sz="3200" dirty="0" smtClean="0"/>
              <a:t>.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X.509 </a:t>
            </a:r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OpenNebula </a:t>
            </a:r>
            <a:r>
              <a:rPr lang="en-US" dirty="0" smtClean="0"/>
              <a:t>authorization plugins written in </a:t>
            </a:r>
            <a:r>
              <a:rPr lang="en-US" dirty="0" smtClean="0"/>
              <a:t>Ruby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As shipped:  One DN -&gt; one </a:t>
            </a:r>
            <a:r>
              <a:rPr lang="en-US" dirty="0" err="1" smtClean="0"/>
              <a:t>userid</a:t>
            </a:r>
            <a:r>
              <a:rPr lang="en-US" dirty="0" smtClean="0"/>
              <a:t>—no VO support</a:t>
            </a:r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For now, must use Fermilab KCA short-lived cert.</a:t>
            </a: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smtClean="0"/>
              <a:t>existing </a:t>
            </a:r>
            <a:r>
              <a:rPr lang="en-US" dirty="0" smtClean="0"/>
              <a:t>Grid AuthZ routines:</a:t>
            </a:r>
            <a:endParaRPr lang="en-US" dirty="0" smtClean="0"/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smtClean="0"/>
              <a:t>Ruby-Java bridge to call Java-based routines from </a:t>
            </a:r>
            <a:r>
              <a:rPr lang="en-US" dirty="0" smtClean="0"/>
              <a:t>VO Privilege project</a:t>
            </a:r>
            <a:endParaRPr lang="en-US" dirty="0" smtClean="0"/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GUMS returns uid/gid, SAZ returns yes/no.</a:t>
            </a:r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Works with OpenNebula command line and non-interactive web </a:t>
            </a:r>
            <a:r>
              <a:rPr lang="en-US" dirty="0" smtClean="0"/>
              <a:t>services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Almost impossible to send VOMS proxy through web browser</a:t>
            </a:r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OpenNebula’s</a:t>
            </a:r>
            <a:r>
              <a:rPr lang="en-US" dirty="0" smtClean="0"/>
              <a:t> Sunstone Web GUI develop VO selection pull-down (similar to Gratia Admin Web UI)</a:t>
            </a:r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Get desired vo/role from user and poll GUMS/VOMS on server side</a:t>
            </a:r>
          </a:p>
          <a:p>
            <a:pPr marL="833281" lvl="1" indent="-571500">
              <a:buFont typeface="Arial" pitchFamily="34" charset="0"/>
              <a:buChar char="•"/>
            </a:pPr>
            <a:endParaRPr lang="en-US" dirty="0" smtClean="0"/>
          </a:p>
          <a:p>
            <a:pPr lvl="2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User Comments1: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Bothered by no-root-squash NFS (Mat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FermiCloud stores all host/http certs in volatile RAM disk for just that reason.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Clock problem with pause/resume (Mat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FC admins solve that by launching a process to restart </a:t>
            </a:r>
            <a:r>
              <a:rPr lang="en-US" dirty="0" err="1" smtClean="0"/>
              <a:t>ntpd</a:t>
            </a:r>
            <a:r>
              <a:rPr lang="en-US" dirty="0" smtClean="0"/>
              <a:t> on a loop just before we pause.  Will try to make this available to users.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Way for user to intervene on down VM (several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We as admins can get serial console or access via </a:t>
            </a:r>
            <a:r>
              <a:rPr lang="en-US" dirty="0" err="1" smtClean="0"/>
              <a:t>virt</a:t>
            </a:r>
            <a:r>
              <a:rPr lang="en-US" dirty="0" smtClean="0"/>
              <a:t>-viewer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Can't save VM snapshot (several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Onevm saveas &lt;</a:t>
            </a:r>
            <a:r>
              <a:rPr lang="en-US" dirty="0" err="1" smtClean="0"/>
              <a:t>vmid</a:t>
            </a:r>
            <a:r>
              <a:rPr lang="en-US" dirty="0" smtClean="0"/>
              <a:t>&gt; 0 &lt;</a:t>
            </a:r>
            <a:r>
              <a:rPr lang="en-US" dirty="0" err="1" smtClean="0"/>
              <a:t>name_of_image</a:t>
            </a:r>
            <a:r>
              <a:rPr lang="en-US" dirty="0" smtClean="0"/>
              <a:t>&gt; ; onevm shutdown &lt;</a:t>
            </a:r>
            <a:r>
              <a:rPr lang="en-US" dirty="0" err="1" smtClean="0"/>
              <a:t>vmid</a:t>
            </a:r>
            <a:r>
              <a:rPr lang="en-US" dirty="0" smtClean="0"/>
              <a:t>&gt;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IP finding tool needed (several) </a:t>
            </a:r>
            <a:endParaRPr lang="en-US" dirty="0" smtClean="0"/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source /</a:t>
            </a:r>
            <a:r>
              <a:rPr lang="en-US" dirty="0" smtClean="0"/>
              <a:t>cloud/images/OpenNebula/scripts/one3.2/hostname.sh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Other OSG software team have written scripts too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User Comments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Change name of VM (several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Have asked OpenNebula for this feature.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Community repo for users to share scripts(Marco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OSG SW team already added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Better docs on best practices (shutdown) (Tim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Next version of OpenNebula expected to beat a lot of race conditions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Until then—we will modify onevm delete so it will not delete a VM still in “shut” or “</a:t>
            </a:r>
            <a:r>
              <a:rPr lang="en-US" dirty="0" err="1" smtClean="0"/>
              <a:t>epil</a:t>
            </a:r>
            <a:r>
              <a:rPr lang="en-US" dirty="0" smtClean="0"/>
              <a:t>” state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And add an “are you sure?” prompt for VM in “run” state.</a:t>
            </a:r>
            <a:endParaRPr lang="en-US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Make docs available as HTML pages, not word docs (Tim</a:t>
            </a:r>
            <a:r>
              <a:rPr lang="en-US" dirty="0" smtClean="0"/>
              <a:t>)</a:t>
            </a:r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http://fclweb.fnal.gov/fermicloud-dummies.html</a:t>
            </a:r>
            <a:endParaRPr lang="en-US" dirty="0" smtClean="0"/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http://fclweb.fnal.gov/fermicloud-geeks.html</a:t>
            </a:r>
            <a:endParaRPr lang="en-US" dirty="0" smtClean="0"/>
          </a:p>
          <a:p>
            <a:pPr marL="693581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None </a:t>
            </a:r>
            <a:r>
              <a:rPr lang="en-US" dirty="0"/>
              <a:t>of this </a:t>
            </a:r>
            <a:r>
              <a:rPr lang="en-US" dirty="0" smtClean="0"/>
              <a:t>work could </a:t>
            </a:r>
            <a:r>
              <a:rPr lang="en-US" dirty="0"/>
              <a:t>have been accomplished without:</a:t>
            </a:r>
          </a:p>
          <a:p>
            <a:pPr marL="252938" lvl="1" indent="-252938"/>
            <a:r>
              <a:rPr lang="en-US" sz="2800" dirty="0" smtClean="0">
                <a:solidFill>
                  <a:srgbClr val="FFFF00"/>
                </a:solidFill>
              </a:rPr>
              <a:t>FermiCloud Project Team:  Currently Steven Timm (lead), Keith Chadwick, Gerard Bernabeu, </a:t>
            </a:r>
            <a:r>
              <a:rPr lang="en-US" sz="2800" dirty="0" smtClean="0"/>
              <a:t>Karen Shepelak, </a:t>
            </a:r>
            <a:r>
              <a:rPr lang="en-US" sz="2800" dirty="0" smtClean="0">
                <a:solidFill>
                  <a:srgbClr val="FFFF00"/>
                </a:solidFill>
              </a:rPr>
              <a:t>Hyunwoo Kim, Parag Mhashilkar, Tanya Levshina, Gabriele Garzoglio</a:t>
            </a:r>
          </a:p>
          <a:p>
            <a:pPr marL="252938" lvl="1" indent="-252938"/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>
                <a:solidFill>
                  <a:srgbClr val="FFFF00"/>
                </a:solidFill>
              </a:rPr>
              <a:t>excellent support from other departments of the Fermilab Computing Sector – including Computing Facilities, Site Networking, and Logistics.</a:t>
            </a:r>
          </a:p>
          <a:p>
            <a:pPr marL="252938" lvl="1" indent="-252938"/>
            <a:r>
              <a:rPr lang="en-US" sz="2800" dirty="0">
                <a:solidFill>
                  <a:srgbClr val="FFFF00"/>
                </a:solidFill>
              </a:rPr>
              <a:t>The excellent collaboration with the open source communities – especially Scientific Linux and OpenNebula,</a:t>
            </a:r>
          </a:p>
          <a:p>
            <a:pPr marL="252938" lvl="1" indent="-252938"/>
            <a:r>
              <a:rPr lang="en-US" sz="2800" dirty="0">
                <a:solidFill>
                  <a:srgbClr val="FFFF00"/>
                </a:solidFill>
              </a:rPr>
              <a:t>As well as the excellent collaboration and contributions from KISTI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028"/>
            <a:ext cx="10058400" cy="6688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FermiCloud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FermiCloud Development Collaboration:</a:t>
            </a:r>
          </a:p>
          <a:p>
            <a:pPr lvl="1"/>
            <a:r>
              <a:rPr lang="en-US" sz="2000" dirty="0"/>
              <a:t>Leveraging external work as much as possible,</a:t>
            </a:r>
          </a:p>
          <a:p>
            <a:pPr lvl="1"/>
            <a:r>
              <a:rPr lang="en-US" sz="2000" dirty="0"/>
              <a:t>Contribution of our work back to external collaborations.</a:t>
            </a:r>
          </a:p>
          <a:p>
            <a:pPr lvl="1"/>
            <a:r>
              <a:rPr lang="en-US" sz="2000" dirty="0"/>
              <a:t>Using (and if necessary extending) existing standards:</a:t>
            </a:r>
          </a:p>
          <a:p>
            <a:pPr lvl="1"/>
            <a:r>
              <a:rPr lang="en-US" sz="2000" dirty="0"/>
              <a:t>AuthZ, OGF UR, Gratia, etc.</a:t>
            </a:r>
          </a:p>
          <a:p>
            <a:pPr lvl="1"/>
            <a:endParaRPr lang="en-US" sz="2000" dirty="0"/>
          </a:p>
          <a:p>
            <a:r>
              <a:rPr lang="en-US" sz="2000" dirty="0"/>
              <a:t>FermiCloud Facility</a:t>
            </a:r>
          </a:p>
          <a:p>
            <a:pPr lvl="1"/>
            <a:r>
              <a:rPr lang="en-US" sz="2000" dirty="0"/>
              <a:t>Deploying 24by7 capabilities, redundancy and HA.</a:t>
            </a:r>
          </a:p>
          <a:p>
            <a:pPr lvl="1"/>
            <a:r>
              <a:rPr lang="en-US" sz="2000" dirty="0"/>
              <a:t>Delivering support for science collaborations at </a:t>
            </a:r>
            <a:r>
              <a:rPr lang="en-US" sz="2000" dirty="0" smtClean="0"/>
              <a:t>Fermilab</a:t>
            </a:r>
          </a:p>
          <a:p>
            <a:pPr lvl="1"/>
            <a:r>
              <a:rPr lang="en-US" sz="2000" dirty="0" smtClean="0"/>
              <a:t>Making new types of computing work possible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future is mostly cloudy.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use FermiCloud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Any employee, user, or contractor of Fermilab with a current ID.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Most OSG staff have been able to get Fermilab “Offsite Only” ID’s.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With Fermilab ID in hand, request FermiCloud login via Service Desk form.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Instructions on our new web page at </a:t>
            </a:r>
            <a:r>
              <a:rPr lang="en-US" dirty="0" smtClean="0">
                <a:hlinkClick r:id="rId2"/>
              </a:rPr>
              <a:t>http://fclweb.fnal.gov</a:t>
            </a: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Note new web UI at </a:t>
            </a:r>
            <a:r>
              <a:rPr lang="en-US" dirty="0" smtClean="0">
                <a:hlinkClick r:id="rId3"/>
              </a:rPr>
              <a:t>https://fermicloud.fnal.gov:8443/</a:t>
            </a:r>
            <a:endParaRPr lang="en-US" dirty="0" smtClean="0"/>
          </a:p>
          <a:p>
            <a:pPr marL="833281" lvl="1" indent="-571500">
              <a:buFont typeface="Arial" pitchFamily="34" charset="0"/>
              <a:buChar char="•"/>
            </a:pPr>
            <a:r>
              <a:rPr lang="en-US" dirty="0" smtClean="0"/>
              <a:t>Doesn’t work with Internet Explorer yet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Sunstone Web UI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9" name="539338d4-a730-42d9-b05b-956cd2cd3f84" descr="3042AC4C-0578-4F51-AA44-D6E8D4FE61AB@dh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54" y="1206381"/>
            <a:ext cx="7659974" cy="59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1" y="1606656"/>
            <a:ext cx="8423018" cy="55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the Virtual Machine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5cf2f9b9-8704-4700-8a80-35bb44e1f908" descr="4829D5F3-F399-4950-8400-E76BF45263D8@dh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" y="1943148"/>
            <a:ext cx="9938479" cy="519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VM’s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" y="1642119"/>
            <a:ext cx="8441680" cy="55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FermiCloud Development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Goal: Make virtual machine-based workflows practical for scientific users: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Cloud bursting:  Send virtual machines from private cloud to commercial cloud if needed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Grid bursting:  Expand grid clusters to the cloud based on demand for batch jobs in the queue.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Federation: Let a set of users operate between different clouds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Portability:  How to get virtual machines from </a:t>
            </a:r>
            <a:r>
              <a:rPr lang="en-US" dirty="0" err="1" smtClean="0">
                <a:solidFill>
                  <a:srgbClr val="FFFF00"/>
                </a:solidFill>
              </a:rPr>
              <a:t>desktop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dirty="0" err="1" smtClean="0">
                <a:solidFill>
                  <a:srgbClr val="FFFF00"/>
                </a:solidFill>
              </a:rPr>
              <a:t>FermiCloud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dirty="0" err="1" smtClean="0">
                <a:solidFill>
                  <a:srgbClr val="FFFF00"/>
                </a:solidFill>
              </a:rPr>
              <a:t>commercial</a:t>
            </a:r>
            <a:r>
              <a:rPr lang="en-US" dirty="0" smtClean="0">
                <a:solidFill>
                  <a:srgbClr val="FFFF00"/>
                </a:solidFill>
              </a:rPr>
              <a:t> cloud and back.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Fabric Studies: enable access to hardware capabilities via virtualization (100G, Infiniband, …)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Phases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14-Mar-2013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FermiCloud--OSG AHM 2013  S. Timm http://fclweb.fnal.gov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" y="1813562"/>
            <a:ext cx="9001760" cy="5129425"/>
            <a:chOff x="502920" y="1813560"/>
            <a:chExt cx="9001760" cy="6645805"/>
          </a:xfrm>
        </p:grpSpPr>
        <p:sp>
          <p:nvSpPr>
            <p:cNvPr id="7" name="Rectangle 6"/>
            <p:cNvSpPr/>
            <p:nvPr/>
          </p:nvSpPr>
          <p:spPr>
            <a:xfrm>
              <a:off x="502920" y="1813560"/>
              <a:ext cx="3586480" cy="1653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Phase </a:t>
              </a:r>
              <a:r>
                <a:rPr lang="en-US" b="1" dirty="0" smtClean="0">
                  <a:solidFill>
                    <a:schemeClr val="tx1"/>
                  </a:solidFill>
                </a:rPr>
                <a:t>1: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“Build and Deploy the Infrastructure”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8860" y="3479800"/>
              <a:ext cx="3586480" cy="1653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Phase </a:t>
              </a:r>
              <a:r>
                <a:rPr lang="en-US" b="1" dirty="0" smtClean="0">
                  <a:solidFill>
                    <a:srgbClr val="000000"/>
                  </a:solidFill>
                </a:rPr>
                <a:t>2: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“Deploy Management Services, Extend the Infrastructure and Research Capabilities”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2200" y="5146040"/>
              <a:ext cx="3365500" cy="1653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Phase </a:t>
              </a:r>
              <a:r>
                <a:rPr lang="en-US" b="1" dirty="0" smtClean="0">
                  <a:solidFill>
                    <a:srgbClr val="000000"/>
                  </a:solidFill>
                </a:rPr>
                <a:t>3: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“Establish Production Services and Evolve System Capabilities in Response to User Needs &amp; Requests”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18200" y="6805825"/>
              <a:ext cx="3586480" cy="1653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Phase </a:t>
              </a:r>
              <a:r>
                <a:rPr lang="en-US" b="1" dirty="0" smtClean="0">
                  <a:solidFill>
                    <a:srgbClr val="000000"/>
                  </a:solidFill>
                </a:rPr>
                <a:t>4: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“Expand the service capabilities to </a:t>
              </a:r>
              <a:r>
                <a:rPr lang="en-US" sz="1600" dirty="0" smtClean="0">
                  <a:solidFill>
                    <a:srgbClr val="000000"/>
                  </a:solidFill>
                </a:rPr>
                <a:t>serve more </a:t>
              </a:r>
              <a:r>
                <a:rPr lang="en-US" sz="1600" dirty="0">
                  <a:solidFill>
                    <a:srgbClr val="000000"/>
                  </a:solidFill>
                </a:rPr>
                <a:t>of our user communities”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02920" y="6540500"/>
            <a:ext cx="5354320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" y="6070600"/>
            <a:ext cx="2006600" cy="40783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906088" y="1800861"/>
            <a:ext cx="0" cy="5129425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63770" y="1823720"/>
            <a:ext cx="1206500" cy="40783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Today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2062</Words>
  <Application>Microsoft Office PowerPoint</Application>
  <PresentationFormat>Custom</PresentationFormat>
  <Paragraphs>318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FermiCloud: Enabling Scientific Workflows with Federation and Interoperability </vt:lpstr>
      <vt:lpstr>FermiCloud Background</vt:lpstr>
      <vt:lpstr>Who can use FermiCloud</vt:lpstr>
      <vt:lpstr>Sunstone Web UI</vt:lpstr>
      <vt:lpstr>Selecting a template</vt:lpstr>
      <vt:lpstr>Launching the Virtual Machine</vt:lpstr>
      <vt:lpstr>Monitoring VM’s</vt:lpstr>
      <vt:lpstr>FermiCloud Development Goals</vt:lpstr>
      <vt:lpstr>Overlapping Phases</vt:lpstr>
      <vt:lpstr>Virtual Machines as Jobs</vt:lpstr>
      <vt:lpstr>Grid Bursting</vt:lpstr>
      <vt:lpstr>vCluster at SC2012</vt:lpstr>
      <vt:lpstr>Cloud Bursting</vt:lpstr>
      <vt:lpstr>FermiCloud Test Bed - Virtualized Server</vt:lpstr>
      <vt:lpstr>True Idle VM Detection</vt:lpstr>
      <vt:lpstr>Idle VM Information Flow</vt:lpstr>
      <vt:lpstr>Federation</vt:lpstr>
      <vt:lpstr>Virtual Image Formats and Distribution </vt:lpstr>
      <vt:lpstr>Interoperability/Compatibility of API’s</vt:lpstr>
      <vt:lpstr>High-Throughput Fabric Virtualization</vt:lpstr>
      <vt:lpstr>FermiCloud X.509 Authentication</vt:lpstr>
      <vt:lpstr>FermiCloud X.509 Authorization</vt:lpstr>
      <vt:lpstr>FermiCloud User Comments1:</vt:lpstr>
      <vt:lpstr>FermiCloud User Comments 2</vt:lpstr>
      <vt:lpstr>Acknowledgements</vt:lpstr>
      <vt:lpstr>FermiCloud 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on Virtualization and Cloud Computing</dc:title>
  <dc:creator>Keith Chadwick</dc:creator>
  <cp:lastModifiedBy>Steven C. Timm x8525 12814N</cp:lastModifiedBy>
  <cp:revision>255</cp:revision>
  <cp:lastPrinted>2012-09-17T12:25:57Z</cp:lastPrinted>
  <dcterms:created xsi:type="dcterms:W3CDTF">2011-04-21T17:39:58Z</dcterms:created>
  <dcterms:modified xsi:type="dcterms:W3CDTF">2013-03-14T11:42:17Z</dcterms:modified>
</cp:coreProperties>
</file>