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07" r:id="rId2"/>
    <p:sldId id="460" r:id="rId3"/>
    <p:sldId id="458" r:id="rId4"/>
    <p:sldId id="464" r:id="rId5"/>
    <p:sldId id="457" r:id="rId6"/>
    <p:sldId id="459" r:id="rId7"/>
    <p:sldId id="462" r:id="rId8"/>
    <p:sldId id="461" r:id="rId9"/>
    <p:sldId id="463" r:id="rId10"/>
    <p:sldId id="465" r:id="rId11"/>
  </p:sldIdLst>
  <p:sldSz cx="10058400" cy="7772400"/>
  <p:notesSz cx="6858000" cy="9144000"/>
  <p:defaultTextStyle>
    <a:defPPr>
      <a:defRPr lang="en-US"/>
    </a:defPPr>
    <a:lvl1pPr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09352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018705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528058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37411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546764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3056116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565469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4074821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3444"/>
    <a:srgbClr val="1D3856"/>
    <a:srgbClr val="26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5" autoAdjust="0"/>
    <p:restoredTop sz="96809" autoAdjust="0"/>
  </p:normalViewPr>
  <p:slideViewPr>
    <p:cSldViewPr snapToGrid="0" snapToObjects="1" showGuides="1">
      <p:cViewPr varScale="1">
        <p:scale>
          <a:sx n="97" d="100"/>
          <a:sy n="97" d="100"/>
        </p:scale>
        <p:origin x="-1168" y="-11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6C920-1997-3642-8535-B210642BF6F1}" type="datetimeFigureOut">
              <a:rPr lang="en-US" smtClean="0"/>
              <a:t>3/10/13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DFB-9946-0A4C-93EB-C3538BBEA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5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1AF8D3-FE34-5449-9655-DE3235FB096E}" type="datetime1">
              <a:rPr lang="en-US"/>
              <a:pPr>
                <a:defRPr/>
              </a:pPr>
              <a:t>3/10/13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E952EB-03B9-3449-8240-C7237494D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9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509352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018705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528058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37411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546764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8787"/>
            <a:ext cx="10058400" cy="7772400"/>
          </a:xfrm>
          <a:prstGeom prst="rect">
            <a:avLst/>
          </a:prstGeom>
          <a:solidFill>
            <a:srgbClr val="41596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16" descr="ci_log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5730" y="311256"/>
            <a:ext cx="1969770" cy="9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rot="5400000">
            <a:off x="5568078" y="7427888"/>
            <a:ext cx="345440" cy="1746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7874873" y="7427886"/>
            <a:ext cx="345440" cy="1747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258017" y="7176877"/>
            <a:ext cx="1240130" cy="296478"/>
          </a:xfrm>
          <a:prstGeom prst="rect">
            <a:avLst/>
          </a:prstGeom>
          <a:noFill/>
        </p:spPr>
        <p:txBody>
          <a:bodyPr wrap="none"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263256" y="7363991"/>
            <a:ext cx="1182017" cy="296478"/>
          </a:xfrm>
          <a:prstGeom prst="rect">
            <a:avLst/>
          </a:prstGeom>
          <a:noFill/>
        </p:spPr>
        <p:txBody>
          <a:bodyPr wrap="none"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3" descr="radiate.eps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rcRect/>
          <a:stretch>
            <a:fillRect/>
          </a:stretch>
        </p:blipFill>
        <p:spPr bwMode="auto">
          <a:xfrm>
            <a:off x="5951220" y="561340"/>
            <a:ext cx="4093210" cy="643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502920" y="2414482"/>
            <a:ext cx="6537960" cy="1039918"/>
          </a:xfrm>
          <a:prstGeom prst="rect">
            <a:avLst/>
          </a:prstGeom>
        </p:spPr>
        <p:txBody>
          <a:bodyPr lIns="101870" tIns="50935" rIns="101870" bIns="50935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2920" y="3454400"/>
            <a:ext cx="7040880" cy="1986280"/>
          </a:xfrm>
          <a:prstGeom prst="rect">
            <a:avLst/>
          </a:prstGeom>
        </p:spPr>
        <p:txBody>
          <a:bodyPr lIns="101870" tIns="50935" rIns="101870" bIns="50935">
            <a:normAutofit/>
          </a:bodyPr>
          <a:lstStyle>
            <a:lvl1pPr marL="0" indent="0" algn="l"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 descr="atlas-logo-v1.png"/>
          <p:cNvPicPr>
            <a:picLocks noChangeAspect="1"/>
          </p:cNvPicPr>
          <p:nvPr userDrawn="1"/>
        </p:nvPicPr>
        <p:blipFill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67" y="2999873"/>
            <a:ext cx="1455804" cy="1712054"/>
          </a:xfrm>
          <a:prstGeom prst="rect">
            <a:avLst/>
          </a:prstGeom>
        </p:spPr>
      </p:pic>
      <p:pic>
        <p:nvPicPr>
          <p:cNvPr id="17" name="Picture 9" descr="uofclogo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935942" y="7212860"/>
            <a:ext cx="1965841" cy="41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058400" cy="94996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83529" y="122343"/>
            <a:ext cx="740410" cy="6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67640" y="7344957"/>
            <a:ext cx="586740" cy="313055"/>
          </a:xfrm>
          <a:prstGeom prst="rect">
            <a:avLst/>
          </a:prstGeom>
          <a:noFill/>
        </p:spPr>
        <p:txBody>
          <a:bodyPr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"/>
            <a:ext cx="8549640" cy="949960"/>
          </a:xfrm>
          <a:prstGeom prst="rect">
            <a:avLst/>
          </a:prstGeom>
        </p:spPr>
        <p:txBody>
          <a:bodyPr lIns="101870" tIns="101870" rIns="101870" bIns="152806" anchor="ctr">
            <a:normAutofit/>
          </a:bodyPr>
          <a:lstStyle>
            <a:lvl1pPr algn="l">
              <a:spcBef>
                <a:spcPts val="0"/>
              </a:spcBef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5958840"/>
          </a:xfrm>
          <a:prstGeom prst="rect">
            <a:avLst/>
          </a:prstGeom>
        </p:spPr>
        <p:txBody>
          <a:bodyPr vert="horz" lIns="101870" tIns="50935" rIns="101870" bIns="50935">
            <a:normAutofit/>
          </a:bodyPr>
          <a:lstStyle>
            <a:lvl1pPr>
              <a:spcBef>
                <a:spcPts val="669"/>
              </a:spcBef>
              <a:buClr>
                <a:srgbClr val="800000"/>
              </a:buClr>
              <a:buSzPct val="80000"/>
              <a:buFont typeface="Lucida Grande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69"/>
              </a:spcBef>
              <a:buClr>
                <a:srgbClr val="800000"/>
              </a:buClr>
              <a:buSzPct val="80000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69"/>
              </a:spcBef>
              <a:buClr>
                <a:srgbClr val="800000"/>
              </a:buClr>
              <a:buSzPct val="80000"/>
              <a:buFont typeface="Courier New"/>
              <a:buChar char="o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26674BDF-B062-4046-B2C6-C19CE4F3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6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54240"/>
            <a:ext cx="10058400" cy="51816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8" name="Picture 9" descr="uofclogo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9393" y="7324412"/>
            <a:ext cx="1606554" cy="3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5667613" y="7507051"/>
            <a:ext cx="345440" cy="1747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016320" y="7499853"/>
            <a:ext cx="345440" cy="1746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58017" y="7263237"/>
            <a:ext cx="1240130" cy="296478"/>
          </a:xfrm>
          <a:prstGeom prst="rect">
            <a:avLst/>
          </a:prstGeom>
          <a:noFill/>
        </p:spPr>
        <p:txBody>
          <a:bodyPr wrap="none"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3256" y="7448551"/>
            <a:ext cx="1182017" cy="296478"/>
          </a:xfrm>
          <a:prstGeom prst="rect">
            <a:avLst/>
          </a:prstGeom>
          <a:noFill/>
        </p:spPr>
        <p:txBody>
          <a:bodyPr wrap="none"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3" name="Picture 14" descr="radiateforwhite.eps"/>
          <p:cNvPicPr>
            <a:picLocks noChangeAspect="1"/>
          </p:cNvPicPr>
          <p:nvPr/>
        </p:nvPicPr>
        <p:blipFill>
          <a:blip r:embed="rId6">
            <a:alphaModFix amt="85000"/>
          </a:blip>
          <a:srcRect/>
          <a:stretch>
            <a:fillRect/>
          </a:stretch>
        </p:blipFill>
        <p:spPr bwMode="auto">
          <a:xfrm>
            <a:off x="6174740" y="949961"/>
            <a:ext cx="3883660" cy="60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tlas-logo-v1.png"/>
          <p:cNvPicPr>
            <a:picLocks noChangeAspect="1"/>
          </p:cNvPicPr>
          <p:nvPr userDrawn="1"/>
        </p:nvPicPr>
        <p:blipFill>
          <a:blip r:embed="rId7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00" y="3211983"/>
            <a:ext cx="1296719" cy="1524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dt="0"/>
  <p:txStyles>
    <p:titleStyle>
      <a:lvl1pPr algn="ctr" defTabSz="509352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509352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8705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8058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7411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82015" indent="-382015" algn="l" defTabSz="509352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7698" indent="-318346" algn="l" defTabSz="509352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73382" indent="-254676" algn="l" defTabSz="509352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82734" indent="-254676" algn="l" defTabSz="509352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92087" indent="-254676" algn="l" defTabSz="509352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801440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Atlas/UsingFAXforEndUser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vukotic.web.cern.ch/ivukotic/SSS/index.asp" TargetMode="Externa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2414482"/>
            <a:ext cx="7040880" cy="1039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next for the US ATLAS Computing Facility?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" y="3857413"/>
            <a:ext cx="7040880" cy="3152140"/>
          </a:xfrm>
        </p:spPr>
        <p:txBody>
          <a:bodyPr>
            <a:normAutofit/>
          </a:bodyPr>
          <a:lstStyle/>
          <a:p>
            <a:r>
              <a:rPr lang="en-US" dirty="0" smtClean="0"/>
              <a:t>Rob Gardner</a:t>
            </a:r>
          </a:p>
          <a:p>
            <a:endParaRPr lang="en-US" dirty="0" smtClean="0"/>
          </a:p>
          <a:p>
            <a:r>
              <a:rPr lang="en-US" dirty="0" smtClean="0"/>
              <a:t>Computation and Enrico Fermi Institutes</a:t>
            </a:r>
          </a:p>
          <a:p>
            <a:r>
              <a:rPr lang="en-US" dirty="0" smtClean="0"/>
              <a:t>University of Chicago</a:t>
            </a:r>
          </a:p>
          <a:p>
            <a:endParaRPr lang="en-US" dirty="0" smtClean="0"/>
          </a:p>
          <a:p>
            <a:r>
              <a:rPr lang="en-US" dirty="0" smtClean="0"/>
              <a:t>US ATLAS Tier 1/Tier 2 Workshop</a:t>
            </a:r>
            <a:endParaRPr lang="en-US" dirty="0"/>
          </a:p>
          <a:p>
            <a:r>
              <a:rPr lang="en-US" dirty="0" smtClean="0"/>
              <a:t>March 11, 2013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220200" y="3857413"/>
            <a:ext cx="205730" cy="379864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98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Today and this week</a:t>
            </a:r>
            <a:endParaRPr lang="en-US" dirty="0"/>
          </a:p>
        </p:txBody>
      </p:sp>
      <p:pic>
        <p:nvPicPr>
          <p:cNvPr id="4" name="Picture 3" descr="screenshot_4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172"/>
            <a:ext cx="6009509" cy="2787494"/>
          </a:xfrm>
          <a:prstGeom prst="rect">
            <a:avLst/>
          </a:prstGeom>
        </p:spPr>
      </p:pic>
      <p:pic>
        <p:nvPicPr>
          <p:cNvPr id="5" name="Picture 4" descr="screenshot_4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33" y="3234789"/>
            <a:ext cx="5004837" cy="3940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519" y="5564574"/>
            <a:ext cx="3097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Tomorrow the OSG CIC</a:t>
            </a:r>
            <a:br>
              <a:rPr lang="en-US" dirty="0" smtClean="0"/>
            </a:br>
            <a:r>
              <a:rPr lang="en-US" dirty="0" smtClean="0"/>
              <a:t>meeting which I hope you all</a:t>
            </a:r>
            <a:br>
              <a:rPr lang="en-US" dirty="0" smtClean="0"/>
            </a:br>
            <a:r>
              <a:rPr lang="en-US" dirty="0" smtClean="0"/>
              <a:t>will attend</a:t>
            </a:r>
          </a:p>
        </p:txBody>
      </p:sp>
    </p:spTree>
    <p:extLst>
      <p:ext uri="{BB962C8B-B14F-4D97-AF65-F5344CB8AC3E}">
        <p14:creationId xmlns:p14="http://schemas.microsoft.com/office/powerpoint/2010/main" val="33020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</a:t>
            </a:r>
            <a:r>
              <a:rPr lang="en-US" dirty="0" smtClean="0"/>
              <a:t>review Facility Milestones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335" y="6805696"/>
            <a:ext cx="476423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M. Ernst, NSF/DOE agency review last week</a:t>
            </a:r>
            <a:endParaRPr lang="en-US" dirty="0"/>
          </a:p>
        </p:txBody>
      </p:sp>
      <p:pic>
        <p:nvPicPr>
          <p:cNvPr id="7" name="Content Placeholder 6" descr="screenshot_473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9" r="-9129"/>
          <a:stretch>
            <a:fillRect/>
          </a:stretch>
        </p:blipFill>
        <p:spPr>
          <a:xfrm>
            <a:off x="-293950" y="24143"/>
            <a:ext cx="10805481" cy="6843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426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March </a:t>
            </a:r>
            <a:r>
              <a:rPr lang="en-US" dirty="0" smtClean="0"/>
              <a:t>FAX </a:t>
            </a:r>
            <a:r>
              <a:rPr lang="en-US" dirty="0" smtClean="0"/>
              <a:t>analysis milestone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Complete the FDR</a:t>
            </a:r>
            <a:r>
              <a:rPr lang="en-US" dirty="0" smtClean="0"/>
              <a:t> – new stress tests coming</a:t>
            </a:r>
          </a:p>
          <a:p>
            <a:r>
              <a:rPr lang="en-US" dirty="0" smtClean="0"/>
              <a:t>Three access modes (at least)</a:t>
            </a:r>
          </a:p>
          <a:p>
            <a:pPr lvl="1"/>
            <a:r>
              <a:rPr lang="en-US" dirty="0" smtClean="0"/>
              <a:t>From Panda/</a:t>
            </a:r>
            <a:r>
              <a:rPr lang="en-US" dirty="0" err="1" smtClean="0"/>
              <a:t>pathena</a:t>
            </a:r>
            <a:endParaRPr lang="en-US" dirty="0" smtClean="0"/>
          </a:p>
          <a:p>
            <a:pPr lvl="1"/>
            <a:r>
              <a:rPr lang="en-US" dirty="0" smtClean="0"/>
              <a:t>From a Tier 3 or cloud resource</a:t>
            </a:r>
          </a:p>
          <a:p>
            <a:pPr lvl="1"/>
            <a:r>
              <a:rPr lang="en-US" dirty="0" smtClean="0"/>
              <a:t>Indirectly from the Slim Skim Service </a:t>
            </a:r>
            <a:endParaRPr lang="en-US" dirty="0" smtClean="0"/>
          </a:p>
          <a:p>
            <a:r>
              <a:rPr lang="en-US" dirty="0" smtClean="0"/>
              <a:t>Will need to work with US ATLAS analysis support team to generate good examples</a:t>
            </a:r>
          </a:p>
          <a:p>
            <a:r>
              <a:rPr lang="en-US" dirty="0" err="1" smtClean="0"/>
              <a:t>Shuwei</a:t>
            </a:r>
            <a:r>
              <a:rPr lang="en-US" dirty="0" smtClean="0"/>
              <a:t> Yu has recent tests from the BNL tier3</a:t>
            </a:r>
          </a:p>
          <a:p>
            <a:r>
              <a:rPr lang="en-US" dirty="0" smtClean="0"/>
              <a:t>Need to bring together examples and documentation</a:t>
            </a:r>
          </a:p>
          <a:p>
            <a:pPr lvl="3"/>
            <a:r>
              <a:rPr lang="en-US" dirty="0">
                <a:hlinkClick r:id="rId2"/>
              </a:rPr>
              <a:t>https://twiki.cern.ch/twiki/bin/view/Atlas/</a:t>
            </a:r>
            <a:r>
              <a:rPr lang="en-US" dirty="0" smtClean="0">
                <a:hlinkClick r:id="rId2"/>
              </a:rPr>
              <a:t>UsingFAXforEndUsers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7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deployment of FY13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We are nearly there, but note April is upon us</a:t>
            </a:r>
            <a:endParaRPr lang="en-US" dirty="0"/>
          </a:p>
        </p:txBody>
      </p:sp>
      <p:pic>
        <p:nvPicPr>
          <p:cNvPr id="4" name="Picture 3" descr="screenshot_4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7" y="1844920"/>
            <a:ext cx="6852817" cy="515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12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Cloudy Tier 2s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Follow BNL work on cloud activities, </a:t>
            </a:r>
            <a:r>
              <a:rPr lang="en-US" dirty="0" err="1" smtClean="0"/>
              <a:t>eg</a:t>
            </a:r>
            <a:r>
              <a:rPr lang="en-US" dirty="0" smtClean="0"/>
              <a:t>. Tier 1 elastic expansion into Amazon </a:t>
            </a:r>
          </a:p>
          <a:p>
            <a:r>
              <a:rPr lang="en-US" dirty="0" smtClean="0"/>
              <a:t>Support expansion of Tier 3 clusters into Tier 2 (c.f. Lincoln’s presentation)</a:t>
            </a:r>
          </a:p>
          <a:p>
            <a:endParaRPr lang="en-US" dirty="0"/>
          </a:p>
        </p:txBody>
      </p:sp>
      <p:pic>
        <p:nvPicPr>
          <p:cNvPr id="5" name="Picture 4" descr="screenshot_4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2" y="3666892"/>
            <a:ext cx="4509694" cy="338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shot_4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56" y="3694151"/>
            <a:ext cx="4255727" cy="3360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18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Exploiting Campus Grids</a:t>
            </a:r>
            <a:endParaRPr lang="en-US" dirty="0"/>
          </a:p>
        </p:txBody>
      </p:sp>
      <p:pic>
        <p:nvPicPr>
          <p:cNvPr id="5" name="Content Placeholder 4" descr="screenshot_488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9" b="-265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21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Skim Slim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In pre-production now, u</a:t>
            </a:r>
            <a:r>
              <a:rPr lang="en-US" dirty="0" smtClean="0"/>
              <a:t>ses FAX &amp; UC3</a:t>
            </a:r>
          </a:p>
          <a:p>
            <a:r>
              <a:rPr lang="en-US" dirty="0" smtClean="0"/>
              <a:t>Will </a:t>
            </a:r>
            <a:r>
              <a:rPr lang="en-US" dirty="0" smtClean="0"/>
              <a:t>use part of beyond pledge resources</a:t>
            </a:r>
          </a:p>
          <a:p>
            <a:r>
              <a:rPr lang="en-US" dirty="0" smtClean="0"/>
              <a:t>Many extensions possible – new mode of supporting analysis</a:t>
            </a:r>
          </a:p>
        </p:txBody>
      </p:sp>
      <p:pic>
        <p:nvPicPr>
          <p:cNvPr id="4" name="Picture 3" descr="Screen Shot 2013-02-15 at 16.39.19 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50" y="3722876"/>
            <a:ext cx="6135766" cy="3382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38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Panda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-9161" r="-9161"/>
          <a:stretch>
            <a:fillRect/>
          </a:stretch>
        </p:blipFill>
        <p:spPr>
          <a:xfrm>
            <a:off x="251460" y="360648"/>
            <a:ext cx="9408795" cy="595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7697" y="6430487"/>
            <a:ext cx="534210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Too early to tell what impacts on the Facility will be</a:t>
            </a:r>
          </a:p>
          <a:p>
            <a:r>
              <a:rPr lang="en-US" dirty="0" smtClean="0"/>
              <a:t>Planning meeting in June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7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Odds-n-Ends in the Integration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As discussed at last Wednesday’s meeting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6234"/>
            <a:ext cx="10058400" cy="1094626"/>
          </a:xfrm>
          <a:prstGeom prst="rect">
            <a:avLst/>
          </a:prstGeom>
        </p:spPr>
      </p:pic>
      <p:pic>
        <p:nvPicPr>
          <p:cNvPr id="7" name="Picture 6" descr="screenshot_4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4" y="2084310"/>
            <a:ext cx="7255900" cy="382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505751"/>
      </p:ext>
    </p:extLst>
  </p:cSld>
  <p:clrMapOvr>
    <a:masterClrMapping/>
  </p:clrMapOvr>
</p:sld>
</file>

<file path=ppt/theme/theme1.xml><?xml version="1.0" encoding="utf-8"?>
<a:theme xmlns:a="http://schemas.openxmlformats.org/drawingml/2006/main" name="CI_blue_template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12170</TotalTime>
  <Words>249</Words>
  <Application>Microsoft Macintosh PowerPoint</Application>
  <PresentationFormat>Custom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CI_blue_template_V3</vt:lpstr>
      <vt:lpstr>What’s next for the US ATLAS Computing Facility?</vt:lpstr>
      <vt:lpstr>Lets review Facility Milestones</vt:lpstr>
      <vt:lpstr>March FAX analysis milestone</vt:lpstr>
      <vt:lpstr>Complete deployment of FY13 resources</vt:lpstr>
      <vt:lpstr>Making Cloudy Tier 2s</vt:lpstr>
      <vt:lpstr>Exploiting Campus Grids</vt:lpstr>
      <vt:lpstr>Skim Slim Service</vt:lpstr>
      <vt:lpstr>Big Panda</vt:lpstr>
      <vt:lpstr>Odds-n-Ends in the Integration Program</vt:lpstr>
      <vt:lpstr>Today and this week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UC3: A Framework for Cooperative Computing at the University of Chicago </dc:title>
  <dc:creator>marco mambelli</dc:creator>
  <cp:lastModifiedBy>Rob Gardner</cp:lastModifiedBy>
  <cp:revision>189</cp:revision>
  <cp:lastPrinted>2013-02-26T06:18:42Z</cp:lastPrinted>
  <dcterms:created xsi:type="dcterms:W3CDTF">2012-08-16T17:32:20Z</dcterms:created>
  <dcterms:modified xsi:type="dcterms:W3CDTF">2013-03-10T17:02:23Z</dcterms:modified>
</cp:coreProperties>
</file>