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3" r:id="rId1"/>
  </p:sldMasterIdLst>
  <p:notesMasterIdLst>
    <p:notesMasterId r:id="rId37"/>
  </p:notesMasterIdLst>
  <p:handoutMasterIdLst>
    <p:handoutMasterId r:id="rId38"/>
  </p:handoutMasterIdLst>
  <p:sldIdLst>
    <p:sldId id="256" r:id="rId2"/>
    <p:sldId id="294" r:id="rId3"/>
    <p:sldId id="257" r:id="rId4"/>
    <p:sldId id="284" r:id="rId5"/>
    <p:sldId id="295" r:id="rId6"/>
    <p:sldId id="302" r:id="rId7"/>
    <p:sldId id="296" r:id="rId8"/>
    <p:sldId id="286" r:id="rId9"/>
    <p:sldId id="301" r:id="rId10"/>
    <p:sldId id="260" r:id="rId11"/>
    <p:sldId id="287" r:id="rId12"/>
    <p:sldId id="289" r:id="rId13"/>
    <p:sldId id="288" r:id="rId14"/>
    <p:sldId id="300" r:id="rId15"/>
    <p:sldId id="310" r:id="rId16"/>
    <p:sldId id="312" r:id="rId17"/>
    <p:sldId id="317" r:id="rId18"/>
    <p:sldId id="311" r:id="rId19"/>
    <p:sldId id="307" r:id="rId20"/>
    <p:sldId id="313" r:id="rId21"/>
    <p:sldId id="291" r:id="rId22"/>
    <p:sldId id="320" r:id="rId23"/>
    <p:sldId id="314" r:id="rId24"/>
    <p:sldId id="321" r:id="rId25"/>
    <p:sldId id="323" r:id="rId26"/>
    <p:sldId id="299" r:id="rId27"/>
    <p:sldId id="261" r:id="rId28"/>
    <p:sldId id="319" r:id="rId29"/>
    <p:sldId id="322" r:id="rId30"/>
    <p:sldId id="304" r:id="rId31"/>
    <p:sldId id="305" r:id="rId32"/>
    <p:sldId id="282" r:id="rId33"/>
    <p:sldId id="309" r:id="rId34"/>
    <p:sldId id="298" r:id="rId35"/>
    <p:sldId id="297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67" autoAdjust="0"/>
    <p:restoredTop sz="94682" autoAdjust="0"/>
  </p:normalViewPr>
  <p:slideViewPr>
    <p:cSldViewPr snapToObjects="1" showGuides="1">
      <p:cViewPr varScale="1">
        <p:scale>
          <a:sx n="134" d="100"/>
          <a:sy n="134" d="100"/>
        </p:scale>
        <p:origin x="-11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53D6A-5627-BF44-9CAD-B86BEE129E21}" type="datetimeFigureOut">
              <a:rPr lang="en-US" smtClean="0"/>
              <a:pPr/>
              <a:t>3/10/13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4C7F5-D946-CB43-A92C-91768EC921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110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C1586-5DF1-5445-B7E3-B7397490DD96}" type="datetimeFigureOut">
              <a:rPr lang="en-US" smtClean="0"/>
              <a:pPr/>
              <a:t>3/10/13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F04EF-D5D4-1240-9BA7-6DA9BC1548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835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VMs are</a:t>
            </a:r>
            <a:r>
              <a:rPr lang="en-US" baseline="0" dirty="0" smtClean="0"/>
              <a:t> a more generic solution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flocking.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F04EF-D5D4-1240-9BA7-6DA9BC1548C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68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Small aside here: Should mention that we haven’t yet</a:t>
            </a:r>
            <a:r>
              <a:rPr lang="en-US" baseline="0" dirty="0" smtClean="0"/>
              <a:t> performed significant testing as scale. I think we are willing to live with a bit of inefficiency until we can turn PBS off.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F04EF-D5D4-1240-9BA7-6DA9BC1548C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659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emf"/><Relationship Id="rId5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15968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9" name="Picture 18" descr="ci_logo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300" y="274638"/>
            <a:ext cx="1790700" cy="800100"/>
          </a:xfrm>
          <a:prstGeom prst="rect">
            <a:avLst/>
          </a:prstGeom>
        </p:spPr>
      </p:pic>
      <p:pic>
        <p:nvPicPr>
          <p:cNvPr id="20" name="Picture 19" descr="argonnlogo.eps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2000" y="6400800"/>
            <a:ext cx="812800" cy="279400"/>
          </a:xfrm>
          <a:prstGeom prst="rect">
            <a:avLst/>
          </a:prstGeom>
        </p:spPr>
      </p:pic>
      <p:pic>
        <p:nvPicPr>
          <p:cNvPr id="21" name="Picture 20" descr="uofclogo.eps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007100" y="6477000"/>
            <a:ext cx="1003300" cy="203200"/>
          </a:xfrm>
          <a:prstGeom prst="rect">
            <a:avLst/>
          </a:prstGeom>
        </p:spPr>
      </p:pic>
      <p:cxnSp>
        <p:nvCxnSpPr>
          <p:cNvPr id="22" name="Straight Connector 21"/>
          <p:cNvCxnSpPr/>
          <p:nvPr userDrawn="1"/>
        </p:nvCxnSpPr>
        <p:spPr>
          <a:xfrm rot="5400000">
            <a:off x="5561806" y="6553200"/>
            <a:ext cx="304800" cy="1588"/>
          </a:xfrm>
          <a:prstGeom prst="line">
            <a:avLst/>
          </a:prstGeom>
          <a:ln>
            <a:solidFill>
              <a:srgbClr val="B42E34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rot="5400000">
            <a:off x="7163594" y="6553200"/>
            <a:ext cx="304800" cy="1588"/>
          </a:xfrm>
          <a:prstGeom prst="line">
            <a:avLst/>
          </a:prstGeom>
          <a:ln>
            <a:solidFill>
              <a:srgbClr val="B42E34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 userDrawn="1"/>
        </p:nvSpPr>
        <p:spPr>
          <a:xfrm>
            <a:off x="7506811" y="6333282"/>
            <a:ext cx="10695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 err="1" smtClean="0">
                <a:solidFill>
                  <a:schemeClr val="bg1">
                    <a:lumMod val="85000"/>
                  </a:schemeClr>
                </a:solidFill>
              </a:rPr>
              <a:t>www.ci.anl.gov</a:t>
            </a:r>
            <a:endParaRPr lang="en-US" sz="105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7512746" y="6497350"/>
            <a:ext cx="134729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 err="1" smtClean="0">
                <a:solidFill>
                  <a:schemeClr val="bg1">
                    <a:lumMod val="85000"/>
                  </a:schemeClr>
                </a:solidFill>
              </a:rPr>
              <a:t>www.ci.uchicago.edu</a:t>
            </a:r>
            <a:endParaRPr lang="en-US" sz="105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6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5943600" cy="91757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7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0"/>
            <a:ext cx="6400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0" i="0">
                <a:solidFill>
                  <a:schemeClr val="bg1">
                    <a:lumMod val="75000"/>
                  </a:schemeClr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1" name="Picture 10" descr="radiate.eps"/>
          <p:cNvPicPr>
            <a:picLocks noChangeAspect="1"/>
          </p:cNvPicPr>
          <p:nvPr userDrawn="1"/>
        </p:nvPicPr>
        <p:blipFill>
          <a:blip r:embed="rId5">
            <a:alphaModFix amt="50000"/>
          </a:blip>
          <a:stretch>
            <a:fillRect/>
          </a:stretch>
        </p:blipFill>
        <p:spPr>
          <a:xfrm>
            <a:off x="5410200" y="495300"/>
            <a:ext cx="3721100" cy="56769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415968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uofcicon.eps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48492" y="108216"/>
            <a:ext cx="673100" cy="596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"/>
            <a:ext cx="7772400" cy="838200"/>
          </a:xfrm>
          <a:prstGeom prst="rect">
            <a:avLst/>
          </a:prstGeom>
        </p:spPr>
        <p:txBody>
          <a:bodyPr tIns="91440" bIns="137160" anchor="ctr">
            <a:normAutofit/>
          </a:bodyPr>
          <a:lstStyle>
            <a:lvl1pPr algn="l">
              <a:spcBef>
                <a:spcPts val="0"/>
              </a:spcBef>
              <a:defRPr sz="36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228600" y="990600"/>
            <a:ext cx="8553450" cy="5257800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spcBef>
                <a:spcPts val="600"/>
              </a:spcBef>
              <a:buClr>
                <a:srgbClr val="800000"/>
              </a:buClr>
              <a:buSzPct val="80000"/>
              <a:buFont typeface="Lucida Grande"/>
              <a:buChar char="•"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spcBef>
                <a:spcPts val="600"/>
              </a:spcBef>
              <a:buClr>
                <a:srgbClr val="800000"/>
              </a:buClr>
              <a:buSzPct val="80000"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spcBef>
                <a:spcPts val="600"/>
              </a:spcBef>
              <a:buClr>
                <a:srgbClr val="800000"/>
              </a:buClr>
              <a:buSzPct val="80000"/>
              <a:buFont typeface="Courier New"/>
              <a:buChar char="o"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152400" y="6467445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ED12DC1-BB88-6B49-A914-5DE104335772}" type="slidenum">
              <a:rPr lang="en-US" sz="1200" smtClean="0">
                <a:solidFill>
                  <a:schemeClr val="bg1">
                    <a:lumMod val="95000"/>
                  </a:schemeClr>
                </a:solidFill>
              </a:rPr>
              <a:pPr/>
              <a:t>‹#›</a:t>
            </a:fld>
            <a:endParaRPr lang="en-US" sz="12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1066800" y="6467445"/>
            <a:ext cx="28956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lvl1pPr marL="0" algn="l" defTabSz="457200" rtl="0" eaLnBrk="1" latinLnBrk="0" hangingPunct="1">
              <a:defRPr lang="en-US" sz="1200" kern="1200" smtClean="0">
                <a:solidFill>
                  <a:schemeClr val="bg1">
                    <a:lumMod val="9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emf"/><Relationship Id="rId7" Type="http://schemas.openxmlformats.org/officeDocument/2006/relationships/image" Target="../media/image2.emf"/><Relationship Id="rId8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415968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rgonnlogo.eps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6800" y="6477000"/>
            <a:ext cx="812800" cy="279400"/>
          </a:xfrm>
          <a:prstGeom prst="rect">
            <a:avLst/>
          </a:prstGeom>
        </p:spPr>
      </p:pic>
      <p:pic>
        <p:nvPicPr>
          <p:cNvPr id="10" name="Picture 9" descr="uofclogo.eps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72200" y="6553200"/>
            <a:ext cx="1003300" cy="203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 rot="5400000">
            <a:off x="5791994" y="6629400"/>
            <a:ext cx="304800" cy="1588"/>
          </a:xfrm>
          <a:prstGeom prst="line">
            <a:avLst/>
          </a:prstGeom>
          <a:ln>
            <a:solidFill>
              <a:srgbClr val="B42E34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7241382" y="6629400"/>
            <a:ext cx="304800" cy="1588"/>
          </a:xfrm>
          <a:prstGeom prst="line">
            <a:avLst/>
          </a:prstGeom>
          <a:ln>
            <a:solidFill>
              <a:srgbClr val="B42E34"/>
            </a:solidFill>
          </a:ln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506811" y="6408000"/>
            <a:ext cx="10695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 err="1" smtClean="0">
                <a:solidFill>
                  <a:schemeClr val="bg1">
                    <a:lumMod val="85000"/>
                  </a:schemeClr>
                </a:solidFill>
              </a:rPr>
              <a:t>www.ci.anl.gov</a:t>
            </a:r>
            <a:endParaRPr lang="en-US" sz="105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12746" y="6572068"/>
            <a:ext cx="134729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 err="1" smtClean="0">
                <a:solidFill>
                  <a:schemeClr val="bg1">
                    <a:lumMod val="85000"/>
                  </a:schemeClr>
                </a:solidFill>
              </a:rPr>
              <a:t>www.ci.uchicago.edu</a:t>
            </a:r>
            <a:endParaRPr lang="en-US" sz="105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5" name="Picture 14" descr="radiateforwhite.eps"/>
          <p:cNvPicPr>
            <a:picLocks noChangeAspect="1"/>
          </p:cNvPicPr>
          <p:nvPr/>
        </p:nvPicPr>
        <p:blipFill>
          <a:blip r:embed="rId8">
            <a:alphaModFix amt="85000"/>
          </a:blip>
          <a:stretch>
            <a:fillRect/>
          </a:stretch>
        </p:blipFill>
        <p:spPr>
          <a:xfrm>
            <a:off x="5613400" y="838200"/>
            <a:ext cx="3530600" cy="5359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5" r:id="rId3"/>
    <p:sldLayoutId id="2147483666" r:id="rId4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 of the basement, into the cloud: Extending the Tier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/>
            </a:pPr>
            <a:endParaRPr lang="en-US" dirty="0">
              <a:solidFill>
                <a:srgbClr val="BFBFBF"/>
              </a:solidFill>
            </a:endParaRPr>
          </a:p>
          <a:p>
            <a:pPr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/>
            </a:pPr>
            <a:r>
              <a:rPr lang="en-US" dirty="0" smtClean="0">
                <a:solidFill>
                  <a:srgbClr val="BFBFBF"/>
                </a:solidFill>
              </a:rPr>
              <a:t>Lincoln </a:t>
            </a:r>
            <a:r>
              <a:rPr lang="en-US" dirty="0">
                <a:solidFill>
                  <a:srgbClr val="BFBFBF"/>
                </a:solidFill>
              </a:rPr>
              <a:t>Bryant</a:t>
            </a:r>
          </a:p>
          <a:p>
            <a:pPr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/>
            </a:pPr>
            <a:r>
              <a:rPr lang="en-US" dirty="0">
                <a:solidFill>
                  <a:srgbClr val="BFBFBF"/>
                </a:solidFill>
              </a:rPr>
              <a:t>Computation and Enrico Fermi </a:t>
            </a:r>
            <a:r>
              <a:rPr lang="en-US" dirty="0" smtClean="0">
                <a:solidFill>
                  <a:srgbClr val="BFBFBF"/>
                </a:solidFill>
              </a:rPr>
              <a:t>Institutes</a:t>
            </a:r>
            <a:endParaRPr lang="en-US" dirty="0">
              <a:solidFill>
                <a:srgbClr val="BFBFB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What’s our current setup?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 smtClean="0"/>
              <a:t>UChicago’s</a:t>
            </a:r>
            <a:r>
              <a:rPr lang="en-US" dirty="0" smtClean="0"/>
              <a:t> Tier 3 has a little over 300 job slots.</a:t>
            </a:r>
          </a:p>
          <a:p>
            <a:r>
              <a:rPr lang="en-US" dirty="0" smtClean="0"/>
              <a:t>Mix of old hardware and new</a:t>
            </a:r>
          </a:p>
          <a:p>
            <a:pPr lvl="1"/>
            <a:r>
              <a:rPr lang="en-US" dirty="0" smtClean="0"/>
              <a:t>Mostly 2005-vintage machines with 4 job slots each</a:t>
            </a:r>
          </a:p>
          <a:p>
            <a:pPr lvl="1"/>
            <a:r>
              <a:rPr lang="en-US" dirty="0" smtClean="0"/>
              <a:t>About ten machines with 24 job slots each</a:t>
            </a:r>
          </a:p>
          <a:p>
            <a:pPr lvl="1"/>
            <a:r>
              <a:rPr lang="en-US" dirty="0" smtClean="0"/>
              <a:t>2GB RAM available per job slot.</a:t>
            </a:r>
          </a:p>
        </p:txBody>
      </p:sp>
    </p:spTree>
    <p:extLst>
      <p:ext uri="{BB962C8B-B14F-4D97-AF65-F5344CB8AC3E}">
        <p14:creationId xmlns:p14="http://schemas.microsoft.com/office/powerpoint/2010/main" val="2777242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small snag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Our Tier 3 uses PBS Torque + Maui for job scheduling. </a:t>
            </a:r>
          </a:p>
          <a:p>
            <a:r>
              <a:rPr lang="en-US" dirty="0" smtClean="0"/>
              <a:t>Unfortunately, there isn’t a good way to talk to HTCondor pools from PBS.</a:t>
            </a:r>
          </a:p>
          <a:p>
            <a:pPr lvl="1"/>
            <a:r>
              <a:rPr lang="en-US" dirty="0" smtClean="0"/>
              <a:t>(you can, however, do the reverse with BOSCO)</a:t>
            </a:r>
            <a:endParaRPr lang="en-US" dirty="0"/>
          </a:p>
          <a:p>
            <a:r>
              <a:rPr lang="en-US" dirty="0" smtClean="0"/>
              <a:t>At our campus, we need to use HTCondor in order to utilize our campus grid infrastructure.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213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Enter the HTCondor overlay!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Installed on our head nodes and worker nodes alongside of PBS</a:t>
            </a:r>
          </a:p>
          <a:p>
            <a:r>
              <a:rPr lang="en-US" dirty="0"/>
              <a:t>C</a:t>
            </a:r>
            <a:r>
              <a:rPr lang="en-US" dirty="0" smtClean="0"/>
              <a:t>urrently configured to only run when CPUs are idle (i.e., not used by PBS jobs)</a:t>
            </a:r>
          </a:p>
          <a:p>
            <a:r>
              <a:rPr lang="en-US" dirty="0" smtClean="0"/>
              <a:t>You could say this is “Phase One” of our transition to HTCondor.</a:t>
            </a:r>
          </a:p>
          <a:p>
            <a:r>
              <a:rPr lang="en-US" dirty="0" smtClean="0"/>
              <a:t>Eventually we’ll turn off PBS.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887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snapshot of the Tier 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90600" y="4259759"/>
            <a:ext cx="7391400" cy="76944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o-RO" sz="1100" dirty="0">
                <a:latin typeface="Consolas"/>
                <a:cs typeface="Consolas"/>
              </a:rPr>
              <a:t>[lincolnb@uct3-s1 ~]$ qstat -B</a:t>
            </a:r>
          </a:p>
          <a:p>
            <a:r>
              <a:rPr lang="ro-RO" sz="1100" dirty="0">
                <a:latin typeface="Consolas"/>
                <a:cs typeface="Consolas"/>
              </a:rPr>
              <a:t>Server             Max   Tot   Que   Run   Hld   Wat   Trn   Ext Status    </a:t>
            </a:r>
          </a:p>
          <a:p>
            <a:r>
              <a:rPr lang="ro-RO" sz="1100" dirty="0">
                <a:latin typeface="Consolas"/>
                <a:cs typeface="Consolas"/>
              </a:rPr>
              <a:t>----------------   ---   ---   ---   ---   ---   ---   ---   --- ----------</a:t>
            </a:r>
          </a:p>
          <a:p>
            <a:r>
              <a:rPr lang="ro-RO" sz="1100" dirty="0">
                <a:latin typeface="Consolas"/>
                <a:cs typeface="Consolas"/>
              </a:rPr>
              <a:t>uct3-pbs.mwt2.or     0  1760  1321   253   186     0     0     0 Active </a:t>
            </a:r>
            <a:endParaRPr lang="en-US" sz="1100" dirty="0">
              <a:latin typeface="Consolas"/>
              <a:cs typeface="Consola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3149" y="5064204"/>
            <a:ext cx="7391400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100" dirty="0">
                <a:latin typeface="Consolas"/>
                <a:cs typeface="Consolas"/>
              </a:rPr>
              <a:t>[lincolnb@uct3-s1 ~]$ </a:t>
            </a:r>
            <a:r>
              <a:rPr lang="en-US" sz="1100" dirty="0" err="1">
                <a:latin typeface="Consolas"/>
                <a:cs typeface="Consolas"/>
              </a:rPr>
              <a:t>condor_status</a:t>
            </a:r>
            <a:r>
              <a:rPr lang="en-US" sz="1100" dirty="0">
                <a:latin typeface="Consolas"/>
                <a:cs typeface="Consolas"/>
              </a:rPr>
              <a:t> -total</a:t>
            </a:r>
          </a:p>
          <a:p>
            <a:r>
              <a:rPr lang="en-US" sz="1100" dirty="0">
                <a:latin typeface="Consolas"/>
                <a:cs typeface="Consolas"/>
              </a:rPr>
              <a:t>                     Total Owner Claimed Unclaimed Matched Preempting Backfill</a:t>
            </a:r>
          </a:p>
          <a:p>
            <a:endParaRPr lang="en-US" sz="1100" dirty="0">
              <a:latin typeface="Consolas"/>
              <a:cs typeface="Consolas"/>
            </a:endParaRPr>
          </a:p>
          <a:p>
            <a:r>
              <a:rPr lang="en-US" sz="1100" dirty="0">
                <a:latin typeface="Consolas"/>
                <a:cs typeface="Consolas"/>
              </a:rPr>
              <a:t>        X86_64/LINUX   338   246       0        92       0          0        0</a:t>
            </a:r>
          </a:p>
          <a:p>
            <a:endParaRPr lang="en-US" sz="1100" dirty="0">
              <a:latin typeface="Consolas"/>
              <a:cs typeface="Consolas"/>
            </a:endParaRPr>
          </a:p>
          <a:p>
            <a:r>
              <a:rPr lang="en-US" sz="1100" dirty="0">
                <a:latin typeface="Consolas"/>
                <a:cs typeface="Consolas"/>
              </a:rPr>
              <a:t>               Total   338   246       0        92       0          0        0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0"/>
          </p:nvPr>
        </p:nvSpPr>
        <p:spPr>
          <a:xfrm>
            <a:off x="304800" y="914400"/>
            <a:ext cx="8553450" cy="3345359"/>
          </a:xfrm>
        </p:spPr>
        <p:txBody>
          <a:bodyPr>
            <a:normAutofit/>
          </a:bodyPr>
          <a:lstStyle/>
          <a:p>
            <a:r>
              <a:rPr lang="en-US" dirty="0" smtClean="0"/>
              <a:t>With the overlay, jobs that run via PBS are listed as being in “owner” state in HTCondor.</a:t>
            </a:r>
          </a:p>
          <a:p>
            <a:pPr lvl="1"/>
            <a:r>
              <a:rPr lang="en-US" dirty="0" smtClean="0"/>
              <a:t>Due </a:t>
            </a:r>
            <a:r>
              <a:rPr lang="en-US" dirty="0"/>
              <a:t>to inefficient </a:t>
            </a:r>
            <a:r>
              <a:rPr lang="en-US" dirty="0" smtClean="0"/>
              <a:t>jobs, there’s a small disparity between how many jobs each scheduler thinks are </a:t>
            </a:r>
            <a:r>
              <a:rPr lang="en-US" dirty="0" smtClean="0"/>
              <a:t>running</a:t>
            </a:r>
          </a:p>
          <a:p>
            <a:r>
              <a:rPr lang="en-US" dirty="0" smtClean="0"/>
              <a:t>There may be some scalability issues lurking.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606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60360"/>
            <a:ext cx="7772400" cy="8382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Paradigm shifts</a:t>
            </a:r>
            <a:endParaRPr lang="en-US" sz="4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8229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User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Users typically rely on their home directory being accessible or NFS mounts being available.</a:t>
            </a:r>
          </a:p>
          <a:p>
            <a:r>
              <a:rPr lang="en-US" dirty="0" smtClean="0"/>
              <a:t>Users also sometimes do undesirable things like reading/writing out of our </a:t>
            </a:r>
            <a:r>
              <a:rPr lang="en-US" dirty="0" err="1" smtClean="0"/>
              <a:t>xrootd</a:t>
            </a:r>
            <a:r>
              <a:rPr lang="en-US" dirty="0" smtClean="0"/>
              <a:t> FUSE mounts. </a:t>
            </a:r>
          </a:p>
          <a:p>
            <a:r>
              <a:rPr lang="en-US" dirty="0" smtClean="0"/>
              <a:t>We decided to set up the UCT3 HTCondor such that users should have no such expectations right from the get-go.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027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Living without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With HTCondor, users should not expect their home directories, NFS shares, or to even run jobs as their own user.</a:t>
            </a:r>
          </a:p>
          <a:p>
            <a:r>
              <a:rPr lang="en-US" dirty="0" smtClean="0"/>
              <a:t>Instead, we encourage users to use FAX for data access, CVMFS for software, and </a:t>
            </a:r>
            <a:r>
              <a:rPr lang="en-US" dirty="0" smtClean="0"/>
              <a:t>the Tier 3 </a:t>
            </a:r>
            <a:r>
              <a:rPr lang="en-US" dirty="0" err="1" smtClean="0"/>
              <a:t>XrootD</a:t>
            </a:r>
            <a:r>
              <a:rPr lang="en-US" dirty="0" smtClean="0"/>
              <a:t> system or possibly MWT2_LOCALGROUPDISK </a:t>
            </a:r>
            <a:r>
              <a:rPr lang="en-US" dirty="0" smtClean="0"/>
              <a:t>for large job outputs.</a:t>
            </a:r>
          </a:p>
          <a:p>
            <a:r>
              <a:rPr lang="en-US" dirty="0" smtClean="0"/>
              <a:t>Smaller outputs (on the order of 1GB) can be handled by </a:t>
            </a:r>
            <a:r>
              <a:rPr lang="en-US" dirty="0" err="1" smtClean="0"/>
              <a:t>HTCondor’s</a:t>
            </a:r>
            <a:r>
              <a:rPr lang="en-US" dirty="0" smtClean="0"/>
              <a:t> </a:t>
            </a:r>
            <a:r>
              <a:rPr lang="en-US" dirty="0" smtClean="0"/>
              <a:t>internal mechanisms.  </a:t>
            </a:r>
          </a:p>
          <a:p>
            <a:r>
              <a:rPr lang="en-US" dirty="0" smtClean="0"/>
              <a:t>Some level of PBS entrenchment is to be expected, so each worker advertises available resource as </a:t>
            </a:r>
            <a:r>
              <a:rPr lang="en-US" dirty="0" err="1" smtClean="0"/>
              <a:t>ClassAds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4518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Condor </a:t>
            </a:r>
            <a:r>
              <a:rPr lang="en-US" dirty="0" err="1" smtClean="0"/>
              <a:t>ClassAds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990600"/>
            <a:ext cx="8553450" cy="3505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Users don’t really care where their jobs go, as long as they </a:t>
            </a:r>
            <a:r>
              <a:rPr lang="en-US" i="1" dirty="0" smtClean="0"/>
              <a:t>run</a:t>
            </a:r>
            <a:endParaRPr lang="en-US" dirty="0" smtClean="0"/>
          </a:p>
          <a:p>
            <a:r>
              <a:rPr lang="en-US" dirty="0" smtClean="0"/>
              <a:t>We have all of our Tier 3 workers in a single Condor pool, but we need some way of directing job </a:t>
            </a:r>
            <a:r>
              <a:rPr lang="en-US" dirty="0" smtClean="0"/>
              <a:t>flow to machines that have what the users need.</a:t>
            </a:r>
            <a:endParaRPr lang="en-US" dirty="0" smtClean="0"/>
          </a:p>
          <a:p>
            <a:r>
              <a:rPr lang="en-US" dirty="0" smtClean="0"/>
              <a:t>To make this as transparent as possible to the user, they simply require one or more resources from the following table: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016375"/>
              </p:ext>
            </p:extLst>
          </p:nvPr>
        </p:nvGraphicFramePr>
        <p:xfrm>
          <a:off x="1143000" y="4419600"/>
          <a:ext cx="6781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1235"/>
                <a:gridCol w="487056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ClassAd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HAS_CVMFS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Has</a:t>
                      </a:r>
                      <a:r>
                        <a:rPr lang="en-US" baseline="0" dirty="0" smtClean="0"/>
                        <a:t> /</a:t>
                      </a:r>
                      <a:r>
                        <a:rPr lang="en-US" baseline="0" dirty="0" err="1" smtClean="0"/>
                        <a:t>cvmfs</a:t>
                      </a:r>
                      <a:r>
                        <a:rPr lang="en-US" baseline="0" dirty="0" smtClean="0"/>
                        <a:t>/atlas-*.</a:t>
                      </a:r>
                      <a:r>
                        <a:rPr lang="en-US" baseline="0" dirty="0" err="1" smtClean="0"/>
                        <a:t>cern.ch</a:t>
                      </a:r>
                      <a:r>
                        <a:rPr lang="en-US" baseline="0" dirty="0" smtClean="0"/>
                        <a:t> mounted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HAS_TIER3_DATA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Has /share/t3data[1-3]</a:t>
                      </a:r>
                      <a:r>
                        <a:rPr lang="en-US" baseline="0" dirty="0" smtClean="0"/>
                        <a:t> mounted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HAS_TIER3_HOME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Has</a:t>
                      </a:r>
                      <a:r>
                        <a:rPr lang="en-US" baseline="0" dirty="0" smtClean="0"/>
                        <a:t> /share/home mounted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75202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60360"/>
            <a:ext cx="7772400" cy="8382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Tier 3 on Tier 2</a:t>
            </a:r>
            <a:endParaRPr lang="en-US" sz="4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9996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Running VMs on </a:t>
            </a: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 smtClean="0"/>
              <a:t>Tier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Boxgrinder generates KVM images for a hypervisor host.</a:t>
            </a:r>
          </a:p>
          <a:p>
            <a:r>
              <a:rPr lang="en-US" dirty="0" smtClean="0"/>
              <a:t>The hypervisor host also runs Tier 2 VMs for the ANALY_MWT2_CLOUD </a:t>
            </a:r>
            <a:r>
              <a:rPr lang="en-US" dirty="0" err="1" smtClean="0"/>
              <a:t>PanDA</a:t>
            </a:r>
            <a:r>
              <a:rPr lang="en-US" dirty="0" smtClean="0"/>
              <a:t> queue.</a:t>
            </a:r>
          </a:p>
          <a:p>
            <a:r>
              <a:rPr lang="en-US" dirty="0" smtClean="0"/>
              <a:t>There are still a number of manual steps.</a:t>
            </a:r>
          </a:p>
          <a:p>
            <a:pPr lvl="1"/>
            <a:r>
              <a:rPr lang="en-US" dirty="0" smtClean="0"/>
              <a:t>Have to SSH to the hypervisor and start the VMs by hand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eed to set up the IP addresses of the VMs in Cobbler  </a:t>
            </a:r>
          </a:p>
          <a:p>
            <a:pPr lvl="1"/>
            <a:r>
              <a:rPr lang="en-US" dirty="0" smtClean="0"/>
              <a:t>Also need to provide ephemeral scratch space.</a:t>
            </a:r>
          </a:p>
          <a:p>
            <a:pPr marL="0" indent="0">
              <a:buNone/>
            </a:pPr>
            <a:r>
              <a:rPr lang="en-US" dirty="0" smtClean="0"/>
              <a:t>We hope this will become much more streamlined come OpenStack.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760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60360"/>
            <a:ext cx="7772400" cy="8382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Introduction</a:t>
            </a:r>
            <a:endParaRPr lang="en-US" sz="4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947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Available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elected not to mount the various Tier 3 NFS shares.</a:t>
            </a:r>
          </a:p>
          <a:p>
            <a:r>
              <a:rPr lang="en-US" dirty="0" smtClean="0"/>
              <a:t>This is also a bit of a carrot to get our Tier 3 folks to use </a:t>
            </a:r>
            <a:r>
              <a:rPr lang="en-US" dirty="0" smtClean="0"/>
              <a:t>FAX.</a:t>
            </a:r>
            <a:endParaRPr lang="en-US" dirty="0" smtClean="0"/>
          </a:p>
          <a:p>
            <a:r>
              <a:rPr lang="en-US" dirty="0" smtClean="0"/>
              <a:t>Again, we would like to push our users toward writing lightweight jobs.</a:t>
            </a:r>
          </a:p>
          <a:p>
            <a:r>
              <a:rPr lang="en-US" dirty="0" smtClean="0"/>
              <a:t>As long as users don’t require HAS_TIER3_DATA or HAS_TIER3_HOME, their jobs run on the virtualized Tier 3 workers transparently.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2423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60360"/>
            <a:ext cx="7772400" cy="8382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Tier 3 on the cloud</a:t>
            </a:r>
            <a:endParaRPr lang="en-US" sz="4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195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EC2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There have been a number of implementations for the “Tier 3 on the cloud” elsewhere.</a:t>
            </a:r>
          </a:p>
          <a:p>
            <a:pPr lvl="1"/>
            <a:r>
              <a:rPr lang="en-US" dirty="0" smtClean="0"/>
              <a:t>We have tried to do the minimum to get jobs running in a cloud environment.</a:t>
            </a:r>
          </a:p>
          <a:p>
            <a:r>
              <a:rPr lang="en-US" dirty="0" smtClean="0"/>
              <a:t>For our prototyping, we are using ‘small’ instances.</a:t>
            </a:r>
          </a:p>
          <a:p>
            <a:pPr lvl="1"/>
            <a:r>
              <a:rPr lang="en-US" dirty="0" smtClean="0"/>
              <a:t> 1 CPU / 1.7GB RAM</a:t>
            </a:r>
          </a:p>
          <a:p>
            <a:r>
              <a:rPr lang="en-US" dirty="0" smtClean="0"/>
              <a:t>We’ll need to do a bit more legwork to figure out what kind of instance sizes/prices are ideal.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0897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Similar to running on </a:t>
            </a:r>
            <a:r>
              <a:rPr lang="en-US" dirty="0" smtClean="0"/>
              <a:t>a Tier </a:t>
            </a:r>
            <a:r>
              <a:rPr lang="en-US" dirty="0" smtClean="0"/>
              <a:t>2, we use a Boxgrinder definition to run on EC2.</a:t>
            </a:r>
          </a:p>
          <a:p>
            <a:pPr lvl="1"/>
            <a:r>
              <a:rPr lang="en-US" dirty="0" smtClean="0"/>
              <a:t>Little to no modification from the Tier-3-on-Tier-2 definition.</a:t>
            </a:r>
          </a:p>
          <a:p>
            <a:pPr lvl="1"/>
            <a:r>
              <a:rPr lang="en-US" dirty="0" smtClean="0"/>
              <a:t>We simply configure Boxgrinder with our EC2 info and create an EC2 appliance instead of a KVM image.</a:t>
            </a:r>
            <a:endParaRPr lang="en-US" dirty="0"/>
          </a:p>
          <a:p>
            <a:r>
              <a:rPr lang="en-US" dirty="0" smtClean="0"/>
              <a:t>EC2 worker nodes are sitting behind NAT</a:t>
            </a:r>
            <a:endParaRPr lang="en-US" dirty="0"/>
          </a:p>
          <a:p>
            <a:pPr lvl="1"/>
            <a:r>
              <a:rPr lang="en-US" dirty="0" smtClean="0"/>
              <a:t>Solve this problem by using </a:t>
            </a:r>
            <a:r>
              <a:rPr lang="en-US" dirty="0" err="1" smtClean="0"/>
              <a:t>HTCondor’s</a:t>
            </a:r>
            <a:r>
              <a:rPr lang="en-US" dirty="0" smtClean="0"/>
              <a:t> connection brokering (CCB) mechanism.</a:t>
            </a:r>
          </a:p>
          <a:p>
            <a:r>
              <a:rPr lang="en-US" dirty="0" smtClean="0"/>
              <a:t>Like the Tier-3-on-Tier-2 scenario, </a:t>
            </a:r>
            <a:r>
              <a:rPr lang="en-US" b="1" dirty="0" smtClean="0"/>
              <a:t>this </a:t>
            </a:r>
            <a:r>
              <a:rPr lang="en-US" b="1" dirty="0" smtClean="0"/>
              <a:t>should be </a:t>
            </a:r>
            <a:r>
              <a:rPr lang="en-US" b="1" dirty="0" smtClean="0"/>
              <a:t>transparent </a:t>
            </a:r>
            <a:r>
              <a:rPr lang="en-US" b="1" dirty="0" smtClean="0"/>
              <a:t>to the end user.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1494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Some caveats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How do we mount our NFS shares?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e don’t.</a:t>
            </a:r>
          </a:p>
          <a:p>
            <a:pPr lvl="1"/>
            <a:r>
              <a:rPr lang="en-US" dirty="0" smtClean="0"/>
              <a:t>There’s a potential security hole in exposing your NFS mounts to such a large IP block.</a:t>
            </a:r>
          </a:p>
          <a:p>
            <a:pPr lvl="1"/>
            <a:r>
              <a:rPr lang="en-US" dirty="0" smtClean="0"/>
              <a:t>Just use FAX instead!</a:t>
            </a:r>
          </a:p>
          <a:p>
            <a:r>
              <a:rPr lang="en-US" dirty="0" smtClean="0"/>
              <a:t>How do we export our users?</a:t>
            </a:r>
          </a:p>
          <a:p>
            <a:pPr lvl="1"/>
            <a:r>
              <a:rPr lang="en-US" dirty="0" smtClean="0"/>
              <a:t>Again, we don’t. </a:t>
            </a:r>
          </a:p>
          <a:p>
            <a:pPr lvl="1"/>
            <a:r>
              <a:rPr lang="en-US" dirty="0" smtClean="0"/>
              <a:t>You could add them to the image or use something like puppet, but those are kind of cumbersome solutions. </a:t>
            </a:r>
          </a:p>
          <a:p>
            <a:pPr lvl="1"/>
            <a:r>
              <a:rPr lang="en-US" dirty="0" smtClean="0"/>
              <a:t>Our HTCondor configuration only relies on the ‘uct3’ user for job execution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Interactive use, PROOF, </a:t>
            </a:r>
            <a:r>
              <a:rPr lang="en-US" dirty="0" err="1" smtClean="0"/>
              <a:t>etc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ikely we’ll only want to use these resources for batch jobs. </a:t>
            </a:r>
          </a:p>
          <a:p>
            <a:pPr lvl="1"/>
            <a:r>
              <a:rPr lang="en-US" dirty="0" smtClean="0"/>
              <a:t>Users can use their existing Tier 3 resources for that type of work.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8419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Improving cloud-based Tier 3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a number of other areas where we could probably </a:t>
            </a:r>
            <a:r>
              <a:rPr lang="en-US" dirty="0" smtClean="0"/>
              <a:t>improve our use of the cloud:</a:t>
            </a:r>
            <a:endParaRPr lang="en-US" dirty="0"/>
          </a:p>
          <a:p>
            <a:pPr lvl="1"/>
            <a:r>
              <a:rPr lang="en-US" dirty="0" err="1"/>
              <a:t>Proxying</a:t>
            </a:r>
            <a:r>
              <a:rPr lang="en-US" dirty="0"/>
              <a:t> connections into Tier 3 NFS shares?</a:t>
            </a:r>
          </a:p>
          <a:p>
            <a:pPr lvl="1"/>
            <a:r>
              <a:rPr lang="en-US" dirty="0"/>
              <a:t>Setting up a Squid server in the cloud for CVMFS?</a:t>
            </a:r>
          </a:p>
          <a:p>
            <a:pPr lvl="1"/>
            <a:r>
              <a:rPr lang="en-US" dirty="0" err="1"/>
              <a:t>XrootD</a:t>
            </a:r>
            <a:r>
              <a:rPr lang="en-US" dirty="0"/>
              <a:t> + File residency manager for caching </a:t>
            </a:r>
            <a:r>
              <a:rPr lang="en-US" dirty="0" smtClean="0"/>
              <a:t>data?</a:t>
            </a:r>
            <a:endParaRPr lang="en-US" dirty="0"/>
          </a:p>
          <a:p>
            <a:r>
              <a:rPr lang="en-US" dirty="0" smtClean="0"/>
              <a:t>There is clearly more work to be done in this area.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7572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60360"/>
            <a:ext cx="7772400" cy="8382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Tier 3 on a campus grid</a:t>
            </a:r>
            <a:endParaRPr lang="en-US" sz="4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6209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very brief intro to UC3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8" name="Content Placeholder 4"/>
          <p:cNvSpPr>
            <a:spLocks noGrp="1"/>
          </p:cNvSpPr>
          <p:nvPr>
            <p:ph sz="quarter" idx="10"/>
          </p:nvPr>
        </p:nvSpPr>
        <p:spPr>
          <a:xfrm>
            <a:off x="228600" y="990600"/>
            <a:ext cx="855345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University of Chicago Computing Cooperative</a:t>
            </a:r>
          </a:p>
          <a:p>
            <a:r>
              <a:rPr lang="en-US" dirty="0" smtClean="0"/>
              <a:t>Framework for connecting campus resources</a:t>
            </a:r>
          </a:p>
          <a:p>
            <a:pPr lvl="1"/>
            <a:r>
              <a:rPr lang="en-US" dirty="0" smtClean="0"/>
              <a:t>“Seeder” cluster with a little over 500 job slots</a:t>
            </a:r>
          </a:p>
          <a:p>
            <a:pPr lvl="1"/>
            <a:r>
              <a:rPr lang="en-US" dirty="0" smtClean="0"/>
              <a:t>IT Services cluster with about 100 job slots (more on the way)</a:t>
            </a:r>
          </a:p>
          <a:p>
            <a:pPr lvl="1"/>
            <a:r>
              <a:rPr lang="en-US" dirty="0" smtClean="0"/>
              <a:t>Can run opportunistically on MWT2 (almost 6000 job slots)</a:t>
            </a:r>
          </a:p>
          <a:p>
            <a:pPr lvl="1"/>
            <a:r>
              <a:rPr lang="en-US" dirty="0" smtClean="0"/>
              <a:t>Access to the Research Computing Center’s “Midway” cluster (over 3500 job slots) via BOSCO</a:t>
            </a:r>
          </a:p>
          <a:p>
            <a:r>
              <a:rPr lang="en-US" dirty="0" smtClean="0"/>
              <a:t>Registered VO with OSG</a:t>
            </a:r>
          </a:p>
          <a:p>
            <a:pPr lvl="1"/>
            <a:r>
              <a:rPr lang="en-US" dirty="0" smtClean="0"/>
              <a:t>Jobs can also overflow onto the grid.</a:t>
            </a:r>
          </a:p>
        </p:txBody>
      </p:sp>
    </p:spTree>
    <p:extLst>
      <p:ext uri="{BB962C8B-B14F-4D97-AF65-F5344CB8AC3E}">
        <p14:creationId xmlns:p14="http://schemas.microsoft.com/office/powerpoint/2010/main" val="851517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Maximizing resource usage with parrot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Since the vast majority of jobs will require CVMFS, our users will be stuck on nodes that have CVMFS mounted.</a:t>
            </a:r>
          </a:p>
          <a:p>
            <a:r>
              <a:rPr lang="en-US" dirty="0" smtClean="0"/>
              <a:t>We can get around this limitation by using parrot to access CVMFS in user space.</a:t>
            </a:r>
          </a:p>
          <a:p>
            <a:r>
              <a:rPr lang="en-US" dirty="0" smtClean="0"/>
              <a:t>There’s a bit of complexity that we would like to abstract away from the user. </a:t>
            </a:r>
          </a:p>
          <a:p>
            <a:pPr lvl="1"/>
            <a:r>
              <a:rPr lang="en-US" dirty="0" smtClean="0"/>
              <a:t>Be sure to see </a:t>
            </a:r>
            <a:r>
              <a:rPr lang="en-US" dirty="0" err="1" smtClean="0"/>
              <a:t>Suchandra’s</a:t>
            </a:r>
            <a:r>
              <a:rPr lang="en-US" dirty="0" smtClean="0"/>
              <a:t> talk tomorrow!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0580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other advantage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5" name="Picture 14" descr="screenshot_15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" y="1371600"/>
            <a:ext cx="8927592" cy="44196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57200" y="1819870"/>
            <a:ext cx="8458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Free slots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09600" y="4648200"/>
            <a:ext cx="222874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PBS users</a:t>
            </a:r>
            <a:endParaRPr lang="en-US" sz="4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200400" y="3429000"/>
            <a:ext cx="2315229" cy="830997"/>
            <a:chOff x="3323571" y="3664803"/>
            <a:chExt cx="2315229" cy="830997"/>
          </a:xfrm>
        </p:grpSpPr>
        <p:sp>
          <p:nvSpPr>
            <p:cNvPr id="18" name="Rectangle 17"/>
            <p:cNvSpPr/>
            <p:nvPr/>
          </p:nvSpPr>
          <p:spPr>
            <a:xfrm>
              <a:off x="3552171" y="3664803"/>
              <a:ext cx="2086629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400" b="1" cap="none" spc="0" dirty="0" smtClean="0">
                  <a:ln w="6350" cmpd="sng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Tier 3</a:t>
              </a:r>
            </a:p>
            <a:p>
              <a:pPr algn="ctr"/>
              <a:r>
                <a:rPr lang="en-US" sz="2400" b="1" cap="none" spc="0" dirty="0" smtClean="0">
                  <a:ln w="6350" cmpd="sng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HTCondor user</a:t>
              </a:r>
              <a:endParaRPr lang="en-US" sz="2400" b="1" cap="none" spc="0" dirty="0">
                <a:ln w="6350" cmpd="sng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9" name="Left Arrow 18"/>
            <p:cNvSpPr/>
            <p:nvPr/>
          </p:nvSpPr>
          <p:spPr>
            <a:xfrm>
              <a:off x="3323571" y="3810000"/>
              <a:ext cx="838200" cy="228600"/>
            </a:xfrm>
            <a:prstGeom prst="leftArrow">
              <a:avLst>
                <a:gd name="adj1" fmla="val 25668"/>
                <a:gd name="adj2" fmla="val 110829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873919"/>
            <a:ext cx="8553450" cy="717351"/>
          </a:xfrm>
        </p:spPr>
        <p:txBody>
          <a:bodyPr>
            <a:normAutofit/>
          </a:bodyPr>
          <a:lstStyle/>
          <a:p>
            <a:r>
              <a:rPr lang="en-US" dirty="0" smtClean="0"/>
              <a:t>Lots of idle CPU that could be used by UC3!</a:t>
            </a:r>
          </a:p>
        </p:txBody>
      </p:sp>
    </p:spTree>
    <p:extLst>
      <p:ext uri="{BB962C8B-B14F-4D97-AF65-F5344CB8AC3E}">
        <p14:creationId xmlns:p14="http://schemas.microsoft.com/office/powerpoint/2010/main" val="3774177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Motivations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UChicago</a:t>
            </a:r>
            <a:r>
              <a:rPr lang="en-US" dirty="0" smtClean="0"/>
              <a:t> has a large Tier 3 community, but a relatively small Tier 3. </a:t>
            </a:r>
            <a:endParaRPr lang="en-US" dirty="0" smtClean="0"/>
          </a:p>
          <a:p>
            <a:r>
              <a:rPr lang="en-US" dirty="0"/>
              <a:t>There </a:t>
            </a:r>
            <a:r>
              <a:rPr lang="en-US" dirty="0" smtClean="0"/>
              <a:t>isn’t </a:t>
            </a:r>
            <a:r>
              <a:rPr lang="en-US" dirty="0"/>
              <a:t>a lot of money to spend on new hardware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Even if we did buy new hardware, our Tier 3 isn’t always 100% utilized.</a:t>
            </a:r>
          </a:p>
          <a:p>
            <a:r>
              <a:rPr lang="en-US" dirty="0" smtClean="0"/>
              <a:t>There </a:t>
            </a:r>
            <a:r>
              <a:rPr lang="en-US" dirty="0"/>
              <a:t>are existing, untapped resources available for opportunistic use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60360"/>
            <a:ext cx="7772400" cy="8382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Moving forward</a:t>
            </a:r>
            <a:endParaRPr lang="en-US" sz="4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3850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does this help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would eventually like to help small Tier 3 sites run jobs on our Tier 2</a:t>
            </a:r>
          </a:p>
          <a:p>
            <a:r>
              <a:rPr lang="en-US" dirty="0" smtClean="0"/>
              <a:t>Hopefully other Tier 2 sites will be able/willing to run jobs for smaller Tier 3 sites as well.</a:t>
            </a:r>
          </a:p>
          <a:p>
            <a:pPr marL="0" indent="-400050"/>
            <a:r>
              <a:rPr lang="en-US" dirty="0"/>
              <a:t>You can fork our Boxgrinder definition on </a:t>
            </a:r>
            <a:r>
              <a:rPr lang="en-US" dirty="0" err="1"/>
              <a:t>github</a:t>
            </a:r>
            <a:endParaRPr lang="en-US" dirty="0"/>
          </a:p>
          <a:p>
            <a:pPr lvl="1"/>
            <a:r>
              <a:rPr lang="en-US" dirty="0"/>
              <a:t>The same appliance definition should </a:t>
            </a:r>
            <a:r>
              <a:rPr lang="en-US" dirty="0" smtClean="0"/>
              <a:t>work </a:t>
            </a:r>
            <a:r>
              <a:rPr lang="en-US" dirty="0"/>
              <a:t>on </a:t>
            </a:r>
            <a:r>
              <a:rPr lang="en-US" dirty="0" smtClean="0"/>
              <a:t>most hypervisors.</a:t>
            </a:r>
            <a:endParaRPr lang="en-US" dirty="0"/>
          </a:p>
          <a:p>
            <a:pPr lvl="1"/>
            <a:r>
              <a:rPr lang="en-US" dirty="0"/>
              <a:t>You’ll need to make the appropriate changes for your site.</a:t>
            </a:r>
          </a:p>
          <a:p>
            <a:pPr lvl="1"/>
            <a:r>
              <a:rPr lang="en-US" dirty="0"/>
              <a:t>For EC2, there needs to be some discussion </a:t>
            </a:r>
            <a:r>
              <a:rPr lang="en-US" dirty="0" smtClean="0"/>
              <a:t>about how </a:t>
            </a:r>
            <a:r>
              <a:rPr lang="en-US" dirty="0"/>
              <a:t>to get the most bang for your buck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6755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732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60360"/>
            <a:ext cx="7772400" cy="8382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Bonus slides!</a:t>
            </a:r>
            <a:endParaRPr lang="en-US" sz="4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0331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Tier 3 Usage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66800"/>
            <a:ext cx="9144000" cy="5153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439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1779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Where to get resources?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a </a:t>
            </a:r>
            <a:r>
              <a:rPr lang="en-US" dirty="0" smtClean="0"/>
              <a:t>number of </a:t>
            </a:r>
            <a:r>
              <a:rPr lang="en-US" dirty="0"/>
              <a:t>ways to </a:t>
            </a:r>
            <a:r>
              <a:rPr lang="en-US" dirty="0" smtClean="0"/>
              <a:t>expand </a:t>
            </a:r>
            <a:r>
              <a:rPr lang="en-US" dirty="0"/>
              <a:t>capacity </a:t>
            </a:r>
            <a:r>
              <a:rPr lang="en-US" dirty="0" smtClean="0"/>
              <a:t>of </a:t>
            </a:r>
            <a:r>
              <a:rPr lang="en-US" dirty="0"/>
              <a:t>a Tier 3 </a:t>
            </a:r>
            <a:r>
              <a:rPr lang="en-US" dirty="0" smtClean="0"/>
              <a:t>without investing in a lot of equipment. </a:t>
            </a:r>
          </a:p>
          <a:p>
            <a:r>
              <a:rPr lang="en-US" dirty="0" smtClean="0"/>
              <a:t>A few examples:</a:t>
            </a:r>
          </a:p>
          <a:p>
            <a:pPr lvl="1"/>
            <a:r>
              <a:rPr lang="en-US" dirty="0" smtClean="0"/>
              <a:t>Run opportunistically on a Tier 2 </a:t>
            </a:r>
            <a:endParaRPr lang="en-US" dirty="0" smtClean="0"/>
          </a:p>
          <a:p>
            <a:pPr lvl="1"/>
            <a:r>
              <a:rPr lang="en-US" dirty="0"/>
              <a:t>Utilize campus grid </a:t>
            </a:r>
            <a:r>
              <a:rPr lang="en-US" dirty="0" smtClean="0"/>
              <a:t>resources</a:t>
            </a:r>
            <a:endParaRPr lang="en-US" dirty="0"/>
          </a:p>
          <a:p>
            <a:pPr lvl="1"/>
            <a:r>
              <a:rPr lang="en-US" dirty="0" smtClean="0"/>
              <a:t>Rent </a:t>
            </a:r>
            <a:r>
              <a:rPr lang="en-US" dirty="0"/>
              <a:t>someone else’s resources on </a:t>
            </a:r>
            <a:r>
              <a:rPr lang="en-US" dirty="0" smtClean="0"/>
              <a:t>the </a:t>
            </a:r>
            <a:r>
              <a:rPr lang="en-US" dirty="0" smtClean="0"/>
              <a:t>cloud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41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/>
              <a:t>a</a:t>
            </a:r>
            <a:r>
              <a:rPr lang="en-US" dirty="0" smtClean="0"/>
              <a:t> Tier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MWT2, for example, is over pledged on compute resources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It would be nice if Tier 3 users could use a Tier 2 when it’s drained</a:t>
            </a:r>
          </a:p>
          <a:p>
            <a:pPr lvl="1"/>
            <a:r>
              <a:rPr lang="en-US" dirty="0" smtClean="0"/>
              <a:t>We could have Tier 3 jobs in the mix with other opportunistic jobs.</a:t>
            </a:r>
            <a:endParaRPr lang="en-US" dirty="0" smtClean="0"/>
          </a:p>
          <a:p>
            <a:r>
              <a:rPr lang="en-US" dirty="0" smtClean="0"/>
              <a:t>MWT2 is also deploying a new virtual machine infrastructure.</a:t>
            </a:r>
          </a:p>
          <a:p>
            <a:pPr lvl="1"/>
            <a:r>
              <a:rPr lang="en-US" dirty="0" smtClean="0"/>
              <a:t>Right </a:t>
            </a:r>
            <a:r>
              <a:rPr lang="en-US" dirty="0"/>
              <a:t>now it’s just a KVM implementation, but eventually this will use OpenStack or a similar hybrid cloud technology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could send some Tier </a:t>
            </a:r>
            <a:r>
              <a:rPr lang="en-US" dirty="0" smtClean="0"/>
              <a:t>3-based </a:t>
            </a:r>
            <a:r>
              <a:rPr lang="en-US" dirty="0"/>
              <a:t>virtual machines over there </a:t>
            </a:r>
            <a:r>
              <a:rPr lang="en-US" dirty="0" smtClean="0"/>
              <a:t>opportunistically.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133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a campus 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The University of Chicago Computing Cooperative (UC3) can support hundreds of jobs.</a:t>
            </a:r>
          </a:p>
          <a:p>
            <a:r>
              <a:rPr lang="en-US" dirty="0" smtClean="0"/>
              <a:t>We can’t send them VMs (yet) – but if we’re lightweight and/or clever enough, we can send jobs via </a:t>
            </a:r>
            <a:r>
              <a:rPr lang="en-US" dirty="0" err="1" smtClean="0"/>
              <a:t>HTCondor’s</a:t>
            </a:r>
            <a:r>
              <a:rPr lang="en-US" dirty="0" smtClean="0"/>
              <a:t> flocking mechanism.</a:t>
            </a:r>
          </a:p>
          <a:p>
            <a:r>
              <a:rPr lang="en-US" dirty="0" smtClean="0"/>
              <a:t>Plugging in to our campus grid infrastructure promotes mutual opportunity for researchers.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232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Using the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Amazon </a:t>
            </a:r>
            <a:r>
              <a:rPr lang="en-US" dirty="0"/>
              <a:t>is more than happy to take our </a:t>
            </a:r>
            <a:r>
              <a:rPr lang="en-US" dirty="0" smtClean="0"/>
              <a:t>money </a:t>
            </a:r>
            <a:r>
              <a:rPr lang="en-US" dirty="0"/>
              <a:t>and </a:t>
            </a:r>
            <a:r>
              <a:rPr lang="en-US" dirty="0" smtClean="0"/>
              <a:t>run our VMs on their Elastic </a:t>
            </a:r>
            <a:r>
              <a:rPr lang="en-US" dirty="0"/>
              <a:t>Compute Cloud (EC2</a:t>
            </a:r>
            <a:r>
              <a:rPr lang="en-US" dirty="0" smtClean="0"/>
              <a:t>).</a:t>
            </a:r>
            <a:endParaRPr lang="en-US" dirty="0"/>
          </a:p>
          <a:p>
            <a:r>
              <a:rPr lang="en-US" dirty="0"/>
              <a:t>We </a:t>
            </a:r>
            <a:r>
              <a:rPr lang="en-US" dirty="0" smtClean="0"/>
              <a:t>only </a:t>
            </a:r>
            <a:r>
              <a:rPr lang="en-US" dirty="0"/>
              <a:t>need to </a:t>
            </a:r>
            <a:r>
              <a:rPr lang="en-US" dirty="0" smtClean="0"/>
              <a:t>provide them with an appliance definition</a:t>
            </a:r>
          </a:p>
          <a:p>
            <a:r>
              <a:rPr lang="en-US" dirty="0" smtClean="0"/>
              <a:t>Since the Tier 3 is used</a:t>
            </a:r>
            <a:r>
              <a:rPr lang="en-US" dirty="0"/>
              <a:t> </a:t>
            </a:r>
            <a:r>
              <a:rPr lang="en-US" dirty="0" smtClean="0"/>
              <a:t>in bursts, we can spin up VMs on an as-needed basis.</a:t>
            </a:r>
          </a:p>
          <a:p>
            <a:pPr lvl="1"/>
            <a:r>
              <a:rPr lang="en-US" dirty="0" smtClean="0"/>
              <a:t>David Champion will talk more about this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25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Only a few tools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28600" y="990600"/>
            <a:ext cx="855345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For virtual </a:t>
            </a:r>
            <a:r>
              <a:rPr lang="en-US" dirty="0" smtClean="0"/>
              <a:t>machines (i.e., the case of MWT2 and EC2), </a:t>
            </a:r>
            <a:r>
              <a:rPr lang="en-US" dirty="0" smtClean="0"/>
              <a:t>we use </a:t>
            </a:r>
            <a:r>
              <a:rPr lang="en-US" dirty="0" err="1" smtClean="0"/>
              <a:t>BoxGrinder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Creates virtual machines and cloud appliances.</a:t>
            </a:r>
          </a:p>
          <a:p>
            <a:pPr lvl="1"/>
            <a:r>
              <a:rPr lang="en-US" dirty="0" smtClean="0"/>
              <a:t>With one recipe, we can build VMs that run on any number of virtualization platforms. </a:t>
            </a:r>
          </a:p>
          <a:p>
            <a:pPr lvl="2"/>
            <a:r>
              <a:rPr lang="en-US" dirty="0" smtClean="0"/>
              <a:t>Cloud environments like EC2, OpenStack, Nimbus</a:t>
            </a:r>
          </a:p>
          <a:p>
            <a:pPr lvl="2"/>
            <a:r>
              <a:rPr lang="en-US" dirty="0" smtClean="0"/>
              <a:t>Directly on hypervisors like KVM and </a:t>
            </a:r>
            <a:r>
              <a:rPr lang="en-US" dirty="0" err="1" smtClean="0"/>
              <a:t>Xen</a:t>
            </a:r>
            <a:endParaRPr lang="en-US" dirty="0" smtClean="0"/>
          </a:p>
          <a:p>
            <a:r>
              <a:rPr lang="en-US" dirty="0" smtClean="0"/>
              <a:t>In the case of the campus grid, </a:t>
            </a:r>
            <a:r>
              <a:rPr lang="en-US" dirty="0" smtClean="0"/>
              <a:t>we use HTCondor </a:t>
            </a:r>
            <a:r>
              <a:rPr lang="en-US" dirty="0" smtClean="0"/>
              <a:t>flocking</a:t>
            </a:r>
          </a:p>
          <a:p>
            <a:pPr lvl="1"/>
            <a:r>
              <a:rPr lang="en-US" dirty="0" smtClean="0"/>
              <a:t>We could have also done this to utilize MWT2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862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60360"/>
            <a:ext cx="7772400" cy="8382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bg1">
                    <a:lumMod val="50000"/>
                  </a:schemeClr>
                </a:solidFill>
              </a:rPr>
              <a:t>Setup</a:t>
            </a:r>
            <a:endParaRPr lang="en-US" sz="4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812974"/>
      </p:ext>
    </p:extLst>
  </p:cSld>
  <p:clrMapOvr>
    <a:masterClrMapping/>
  </p:clrMapOvr>
</p:sld>
</file>

<file path=ppt/theme/theme1.xml><?xml version="1.0" encoding="utf-8"?>
<a:theme xmlns:a="http://schemas.openxmlformats.org/drawingml/2006/main" name="CI_blue_template_V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CI_blue_template_V3.potx</Template>
  <TotalTime>17682</TotalTime>
  <Words>1857</Words>
  <Application>Microsoft Macintosh PowerPoint</Application>
  <PresentationFormat>On-screen Show (4:3)</PresentationFormat>
  <Paragraphs>177</Paragraphs>
  <Slides>35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CI_blue_template_V3</vt:lpstr>
      <vt:lpstr>Out of the basement, into the cloud: Extending the Tier 3</vt:lpstr>
      <vt:lpstr>Introduction</vt:lpstr>
      <vt:lpstr>Motivations</vt:lpstr>
      <vt:lpstr>Where to get resources?</vt:lpstr>
      <vt:lpstr>Using a Tier 2</vt:lpstr>
      <vt:lpstr>Using a campus grid</vt:lpstr>
      <vt:lpstr>Using the cloud</vt:lpstr>
      <vt:lpstr>Only a few tools needed</vt:lpstr>
      <vt:lpstr>Setup</vt:lpstr>
      <vt:lpstr>What’s our current setup?</vt:lpstr>
      <vt:lpstr>A small snag</vt:lpstr>
      <vt:lpstr>Enter the HTCondor overlay!</vt:lpstr>
      <vt:lpstr>A snapshot of the Tier 3</vt:lpstr>
      <vt:lpstr>Paradigm shifts</vt:lpstr>
      <vt:lpstr>User expectations</vt:lpstr>
      <vt:lpstr>Living without expectations</vt:lpstr>
      <vt:lpstr>Condor ClassAds</vt:lpstr>
      <vt:lpstr>Tier 3 on Tier 2</vt:lpstr>
      <vt:lpstr>Running VMs on a Tier 2</vt:lpstr>
      <vt:lpstr>Available resources</vt:lpstr>
      <vt:lpstr>Tier 3 on the cloud</vt:lpstr>
      <vt:lpstr>EC2 Background</vt:lpstr>
      <vt:lpstr>Implementation</vt:lpstr>
      <vt:lpstr>Some caveats</vt:lpstr>
      <vt:lpstr>Improving cloud-based Tier 3 resources</vt:lpstr>
      <vt:lpstr>Tier 3 on a campus grid</vt:lpstr>
      <vt:lpstr>A very brief intro to UC3</vt:lpstr>
      <vt:lpstr>Maximizing resource usage with parrot</vt:lpstr>
      <vt:lpstr>The other advantage</vt:lpstr>
      <vt:lpstr>Moving forward</vt:lpstr>
      <vt:lpstr>How does this help you?</vt:lpstr>
      <vt:lpstr>Thank you!</vt:lpstr>
      <vt:lpstr>Bonus slides!</vt:lpstr>
      <vt:lpstr>Tier 3 Usage</vt:lpstr>
      <vt:lpstr>PowerPoint Presentation</vt:lpstr>
    </vt:vector>
  </TitlesOfParts>
  <Company>Computation Institute, University of Chicago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Vas Vasiliadis</dc:creator>
  <cp:lastModifiedBy>Lincoln Bryant</cp:lastModifiedBy>
  <cp:revision>105</cp:revision>
  <dcterms:created xsi:type="dcterms:W3CDTF">2010-04-22T22:12:55Z</dcterms:created>
  <dcterms:modified xsi:type="dcterms:W3CDTF">2013-03-11T05:11:35Z</dcterms:modified>
</cp:coreProperties>
</file>