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3" r:id="rId3"/>
    <p:sldId id="278" r:id="rId4"/>
    <p:sldId id="288" r:id="rId5"/>
    <p:sldId id="258" r:id="rId6"/>
    <p:sldId id="284" r:id="rId7"/>
    <p:sldId id="282" r:id="rId8"/>
    <p:sldId id="279" r:id="rId9"/>
    <p:sldId id="286" r:id="rId10"/>
    <p:sldId id="298" r:id="rId11"/>
    <p:sldId id="287" r:id="rId12"/>
    <p:sldId id="285" r:id="rId13"/>
    <p:sldId id="289" r:id="rId14"/>
    <p:sldId id="271" r:id="rId15"/>
    <p:sldId id="290" r:id="rId16"/>
    <p:sldId id="291" r:id="rId17"/>
    <p:sldId id="261" r:id="rId18"/>
    <p:sldId id="272" r:id="rId19"/>
    <p:sldId id="292" r:id="rId20"/>
    <p:sldId id="294" r:id="rId21"/>
    <p:sldId id="296" r:id="rId22"/>
    <p:sldId id="293" r:id="rId23"/>
    <p:sldId id="260" r:id="rId24"/>
    <p:sldId id="265" r:id="rId25"/>
    <p:sldId id="266" r:id="rId26"/>
    <p:sldId id="267" r:id="rId27"/>
    <p:sldId id="297" r:id="rId28"/>
    <p:sldId id="275" r:id="rId29"/>
    <p:sldId id="276" r:id="rId3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FBF271"/>
    <a:srgbClr val="FBF376"/>
    <a:srgbClr val="E5C425"/>
    <a:srgbClr val="E3BF24"/>
    <a:srgbClr val="0000CC"/>
    <a:srgbClr val="9933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99" autoAdjust="0"/>
  </p:normalViewPr>
  <p:slideViewPr>
    <p:cSldViewPr snapToGrid="0">
      <p:cViewPr varScale="1">
        <p:scale>
          <a:sx n="96" d="100"/>
          <a:sy n="96" d="100"/>
        </p:scale>
        <p:origin x="-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B5F54B97-251E-8A4F-A848-71D42B77E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78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9D9CD0A-8BEB-074E-9E82-F548D4846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1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sg_logo_4c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"/>
            <a:ext cx="13938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 sz="24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994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A88E6-EFAF-A84D-8086-846D38937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14300"/>
            <a:ext cx="19431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00" y="114300"/>
            <a:ext cx="56769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0546-137A-F646-B533-6DCFCF4CF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C1D4C-BE29-B14B-937E-4AB638C65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0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3D092-EDBF-CC47-BF5B-D5C8307D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D9414-9EDA-3646-98FF-B2D2CCAB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8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4CCFD-28F0-D84A-B6E8-5F1B0400D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7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14D90-D6D3-D744-8E31-31C30A652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3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833D2-6156-F045-AE8E-89427A23E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8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1532-6E6A-3242-AA97-D25A2DF97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3C0C-4705-5F46-96A0-F235CEA71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28725" y="114300"/>
            <a:ext cx="6946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400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smtClean="0">
                <a:solidFill>
                  <a:srgbClr val="FF8000"/>
                </a:solidFill>
                <a:cs typeface="+mn-cs"/>
              </a:defRPr>
            </a:lvl1pPr>
          </a:lstStyle>
          <a:p>
            <a:pPr>
              <a:defRPr/>
            </a:pPr>
            <a:fld id="{0B54C5A3-339A-5349-BB0D-A8B08BBA2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6" descr="osg_logo_4c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3938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21" name="Rectangle 17"/>
          <p:cNvSpPr>
            <a:spLocks noGrp="1" noChangeArrowheads="1"/>
          </p:cNvSpPr>
          <p:nvPr/>
        </p:nvSpPr>
        <p:spPr bwMode="auto">
          <a:xfrm>
            <a:off x="0" y="6473825"/>
            <a:ext cx="22653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b"/>
          <a:lstStyle/>
          <a:p>
            <a:pPr eaLnBrk="0" hangingPunct="0">
              <a:spcBef>
                <a:spcPct val="0"/>
              </a:spcBef>
              <a:buFontTx/>
              <a:buNone/>
              <a:defRPr/>
            </a:pPr>
            <a:r>
              <a:rPr lang="en-US" sz="1200" dirty="0" smtClean="0">
                <a:solidFill>
                  <a:srgbClr val="FF8000"/>
                </a:solidFill>
              </a:rPr>
              <a:t>OSG AHM, March 13, 2013</a:t>
            </a:r>
            <a:endParaRPr lang="en-US" sz="1200" dirty="0">
              <a:solidFill>
                <a:srgbClr val="FF8000"/>
              </a:solidFill>
            </a:endParaRPr>
          </a:p>
        </p:txBody>
      </p:sp>
      <p:sp>
        <p:nvSpPr>
          <p:cNvPr id="251922" name="Line 18"/>
          <p:cNvSpPr>
            <a:spLocks noChangeShapeType="1"/>
          </p:cNvSpPr>
          <p:nvPr/>
        </p:nvSpPr>
        <p:spPr bwMode="auto">
          <a:xfrm>
            <a:off x="674688" y="1147763"/>
            <a:ext cx="8469312" cy="7937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Times" charset="0"/>
        <a:buChar char="•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Symbol" charset="0"/>
        <a:buChar char=""/>
        <a:defRPr kumimoji="1"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§"/>
        <a:defRPr kumimoji="1"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grid.iu.edu/bin/view/Security/OSGPKITraini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OSG </a:t>
            </a:r>
            <a:r>
              <a:rPr lang="en-US" dirty="0" smtClean="0"/>
              <a:t>PKI Transition:</a:t>
            </a:r>
            <a:br>
              <a:rPr lang="en-US" dirty="0" smtClean="0"/>
            </a:br>
            <a:r>
              <a:rPr lang="en-US" dirty="0" smtClean="0"/>
              <a:t>Status </a:t>
            </a:r>
            <a:r>
              <a:rPr lang="en-US" dirty="0"/>
              <a:t>and </a:t>
            </a:r>
            <a:r>
              <a:rPr lang="en-US" dirty="0" smtClean="0"/>
              <a:t>Next Steps</a:t>
            </a:r>
            <a:br>
              <a:rPr lang="en-US" dirty="0" smtClean="0"/>
            </a:br>
            <a:r>
              <a:rPr lang="en-US" dirty="0" smtClean="0"/>
              <a:t>(and Lessons Learned)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Von Welch</a:t>
            </a:r>
            <a:endParaRPr lang="en-US" sz="2000" dirty="0" smtClean="0"/>
          </a:p>
          <a:p>
            <a:r>
              <a:rPr lang="en-US" sz="2000" dirty="0" smtClean="0"/>
              <a:t>OSG PKI Transition Lead</a:t>
            </a:r>
          </a:p>
          <a:p>
            <a:r>
              <a:rPr lang="en-US" sz="2000" dirty="0" smtClean="0"/>
              <a:t>Indiana University Center for Applied Cybersecurity Research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9803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Contributors to the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Mine Altunay, </a:t>
            </a:r>
            <a:r>
              <a:rPr lang="en-US" dirty="0" smtClean="0"/>
              <a:t>Jim </a:t>
            </a:r>
            <a:r>
              <a:rPr lang="en-US" dirty="0" err="1" smtClean="0"/>
              <a:t>Basney</a:t>
            </a:r>
            <a:r>
              <a:rPr lang="en-US" dirty="0" smtClean="0"/>
              <a:t>, Tim </a:t>
            </a:r>
            <a:r>
              <a:rPr lang="en-US" dirty="0"/>
              <a:t>Cartwright, Alain Deximo, </a:t>
            </a:r>
            <a:r>
              <a:rPr lang="en-US" dirty="0" smtClean="0"/>
              <a:t>Jeremy Fischer, Soichi </a:t>
            </a:r>
            <a:r>
              <a:rPr lang="en-US" dirty="0"/>
              <a:t>Hayashi, John Hover, </a:t>
            </a:r>
            <a:r>
              <a:rPr lang="en-US" dirty="0" err="1"/>
              <a:t>Viplav</a:t>
            </a:r>
            <a:r>
              <a:rPr lang="en-US" dirty="0"/>
              <a:t> </a:t>
            </a:r>
            <a:r>
              <a:rPr lang="en-US" dirty="0" err="1"/>
              <a:t>Khadke</a:t>
            </a:r>
            <a:r>
              <a:rPr lang="en-US" dirty="0"/>
              <a:t>, Christiane A. </a:t>
            </a:r>
            <a:r>
              <a:rPr lang="en-US" dirty="0" err="1"/>
              <a:t>Ludescher</a:t>
            </a:r>
            <a:r>
              <a:rPr lang="en-US" dirty="0"/>
              <a:t>-Furth, Ruth Pordes,  </a:t>
            </a:r>
            <a:r>
              <a:rPr lang="en-US" dirty="0" err="1"/>
              <a:t>Rohan</a:t>
            </a:r>
            <a:r>
              <a:rPr lang="en-US" dirty="0"/>
              <a:t> </a:t>
            </a:r>
            <a:r>
              <a:rPr lang="en-US" dirty="0" err="1"/>
              <a:t>Mathure</a:t>
            </a:r>
            <a:r>
              <a:rPr lang="en-US" dirty="0"/>
              <a:t>, Robert Quick, </a:t>
            </a:r>
            <a:r>
              <a:rPr lang="en-US" dirty="0" smtClean="0"/>
              <a:t>Alain Roy, </a:t>
            </a:r>
            <a:r>
              <a:rPr lang="en-US" dirty="0" err="1" smtClean="0"/>
              <a:t>Chander</a:t>
            </a:r>
            <a:r>
              <a:rPr lang="en-US" dirty="0" smtClean="0"/>
              <a:t> </a:t>
            </a:r>
            <a:r>
              <a:rPr lang="en-US" dirty="0" err="1"/>
              <a:t>Sehgal</a:t>
            </a:r>
            <a:r>
              <a:rPr lang="en-US" dirty="0"/>
              <a:t>, </a:t>
            </a:r>
            <a:r>
              <a:rPr lang="en-US" dirty="0" err="1"/>
              <a:t>Mátyás</a:t>
            </a:r>
            <a:r>
              <a:rPr lang="en-US" dirty="0"/>
              <a:t> </a:t>
            </a:r>
            <a:r>
              <a:rPr lang="en-US" dirty="0" err="1" smtClean="0"/>
              <a:t>Selmeci</a:t>
            </a:r>
            <a:r>
              <a:rPr lang="en-US" dirty="0" smtClean="0"/>
              <a:t>, </a:t>
            </a:r>
            <a:r>
              <a:rPr lang="en-US" dirty="0"/>
              <a:t>Anthony </a:t>
            </a:r>
            <a:r>
              <a:rPr lang="en-US" dirty="0" err="1" smtClean="0"/>
              <a:t>Tiradani</a:t>
            </a:r>
            <a:r>
              <a:rPr lang="en-US" dirty="0" smtClean="0"/>
              <a:t>, </a:t>
            </a:r>
            <a:r>
              <a:rPr lang="en-US" dirty="0"/>
              <a:t>and John </a:t>
            </a:r>
            <a:r>
              <a:rPr lang="en-US" dirty="0" err="1" smtClean="0"/>
              <a:t>Volmer</a:t>
            </a:r>
            <a:endParaRPr lang="en-US" dirty="0" smtClean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Also thanks to </a:t>
            </a:r>
            <a:r>
              <a:rPr lang="en-US" sz="1800" dirty="0" err="1" smtClean="0"/>
              <a:t>Dhiva</a:t>
            </a:r>
            <a:r>
              <a:rPr lang="en-US" sz="1800" dirty="0" smtClean="0"/>
              <a:t> </a:t>
            </a:r>
            <a:r>
              <a:rPr lang="en-US" sz="1800" dirty="0" err="1" smtClean="0"/>
              <a:t>Muruganantham</a:t>
            </a:r>
            <a:r>
              <a:rPr lang="en-US" sz="1800" dirty="0"/>
              <a:t> </a:t>
            </a:r>
            <a:r>
              <a:rPr lang="en-US" sz="1800" dirty="0" smtClean="0"/>
              <a:t>and Lauren </a:t>
            </a:r>
            <a:r>
              <a:rPr lang="en-US" sz="1800" dirty="0" err="1" smtClean="0"/>
              <a:t>Rotman</a:t>
            </a:r>
            <a:r>
              <a:rPr lang="en-US" sz="1800" dirty="0" smtClean="0"/>
              <a:t> of ESnet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2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DOE Grids CA stops issuing new certificates March 23</a:t>
            </a:r>
            <a:r>
              <a:rPr lang="en-US" baseline="30000" dirty="0" smtClean="0"/>
              <a:t>rd</a:t>
            </a:r>
            <a:r>
              <a:rPr lang="en-US" dirty="0" smtClean="0"/>
              <a:t>, 2013.</a:t>
            </a:r>
          </a:p>
          <a:p>
            <a:pPr marL="0" indent="0" algn="ctr">
              <a:buNone/>
            </a:pPr>
            <a:r>
              <a:rPr lang="en-US" sz="2000" dirty="0" smtClean="0"/>
              <a:t>(in 10 days)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VOs should already have:</a:t>
            </a:r>
          </a:p>
          <a:p>
            <a:pPr marL="0" indent="0" algn="ctr">
              <a:buNone/>
            </a:pPr>
            <a:r>
              <a:rPr lang="en-US" dirty="0"/>
              <a:t>1) Enrolled with new OSG PKI</a:t>
            </a:r>
          </a:p>
          <a:p>
            <a:pPr marL="0" indent="0" algn="ctr">
              <a:buNone/>
            </a:pPr>
            <a:r>
              <a:rPr lang="en-US" dirty="0"/>
              <a:t>2) Be ready to handle new user identities</a:t>
            </a:r>
          </a:p>
          <a:p>
            <a:pPr marL="0" indent="0" algn="ctr">
              <a:buNone/>
            </a:pPr>
            <a:r>
              <a:rPr lang="en-US" dirty="0"/>
              <a:t>3) Updated documentation and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88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24900" y="6400800"/>
            <a:ext cx="419100" cy="457200"/>
          </a:xfrm>
        </p:spPr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81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was divided into Pilot, Planning, Development, Deployment and Transition Phases</a:t>
            </a:r>
          </a:p>
          <a:p>
            <a:r>
              <a:rPr lang="en-US" dirty="0" smtClean="0"/>
              <a:t>Allowed for good checkpoints on project</a:t>
            </a:r>
          </a:p>
          <a:p>
            <a:r>
              <a:rPr lang="en-US" dirty="0" smtClean="0"/>
              <a:t>Perhaps a couple phases too many?</a:t>
            </a:r>
          </a:p>
          <a:p>
            <a:pPr lvl="1"/>
            <a:r>
              <a:rPr lang="en-US" dirty="0" smtClean="0"/>
              <a:t>Hard to get management engaged to review five times.</a:t>
            </a:r>
          </a:p>
          <a:p>
            <a:r>
              <a:rPr lang="en-US" dirty="0" smtClean="0"/>
              <a:t>One phase too short at one month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05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Underestimated VO role in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 is responsible for both for vetting when users enroll in PKI and consuming certificates when used.</a:t>
            </a:r>
          </a:p>
          <a:p>
            <a:endParaRPr lang="en-US" dirty="0"/>
          </a:p>
          <a:p>
            <a:r>
              <a:rPr lang="en-US" dirty="0" smtClean="0"/>
              <a:t>We should have had focused effort on VO impact and communication of that from the project start.</a:t>
            </a:r>
          </a:p>
          <a:p>
            <a:endParaRPr lang="en-US" dirty="0"/>
          </a:p>
          <a:p>
            <a:r>
              <a:rPr lang="en-US" dirty="0" smtClean="0"/>
              <a:t>In particular, FNAL was central to many VOs.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35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 Engagement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via twiki, weekly calls, email list.</a:t>
            </a:r>
          </a:p>
          <a:p>
            <a:endParaRPr lang="en-US" dirty="0" smtClean="0"/>
          </a:p>
          <a:p>
            <a:r>
              <a:rPr lang="en-US" dirty="0" smtClean="0"/>
              <a:t>Worked well with those that engaged.</a:t>
            </a:r>
          </a:p>
          <a:p>
            <a:endParaRPr lang="en-US" dirty="0" smtClean="0"/>
          </a:p>
          <a:p>
            <a:r>
              <a:rPr lang="en-US" dirty="0" smtClean="0"/>
              <a:t>Needed more effort to engage with those that didn’t engage.</a:t>
            </a:r>
          </a:p>
          <a:p>
            <a:pPr lvl="1"/>
            <a:r>
              <a:rPr lang="en-US" dirty="0" smtClean="0"/>
              <a:t>Both VOs and other OSG project teams.</a:t>
            </a:r>
          </a:p>
          <a:p>
            <a:pPr lvl="1"/>
            <a:r>
              <a:rPr lang="en-US" dirty="0" smtClean="0"/>
              <a:t>Not enough budgeted effort to communication.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0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ESnet was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Coordinated communications between two organizations.</a:t>
            </a:r>
          </a:p>
          <a:p>
            <a:endParaRPr lang="en-US" dirty="0"/>
          </a:p>
          <a:p>
            <a:r>
              <a:rPr lang="en-US" dirty="0" smtClean="0"/>
              <a:t>Access to historical data about PKI usage.</a:t>
            </a:r>
          </a:p>
          <a:p>
            <a:endParaRPr lang="en-US" dirty="0"/>
          </a:p>
          <a:p>
            <a:r>
              <a:rPr lang="en-US" dirty="0" smtClean="0"/>
              <a:t>Deep insights as to how the PKI was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60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don’t know how OSG uses PKI…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 Grids CA was around for 10+ years with web and HTTP/REST interfaces</a:t>
            </a:r>
          </a:p>
          <a:p>
            <a:endParaRPr lang="en-US" dirty="0" smtClean="0"/>
          </a:p>
          <a:p>
            <a:r>
              <a:rPr lang="en-US" dirty="0" smtClean="0"/>
              <a:t>Plethora of usage patterns, client tools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still don’t </a:t>
            </a:r>
            <a:r>
              <a:rPr lang="en-US" dirty="0" smtClean="0"/>
              <a:t>know how PKI is used by all parties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71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Browser PKI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 Grids PKI used the browser heavily to generate/renew </a:t>
            </a:r>
            <a:r>
              <a:rPr lang="en-US" dirty="0" smtClean="0"/>
              <a:t>keys.</a:t>
            </a:r>
          </a:p>
          <a:p>
            <a:endParaRPr lang="en-US" dirty="0"/>
          </a:p>
          <a:p>
            <a:r>
              <a:rPr lang="en-US" dirty="0" smtClean="0"/>
              <a:t>This caused lots of browser version dependencies and issues</a:t>
            </a:r>
          </a:p>
          <a:p>
            <a:endParaRPr lang="en-US" dirty="0"/>
          </a:p>
          <a:p>
            <a:r>
              <a:rPr lang="en-US" dirty="0" smtClean="0"/>
              <a:t>Following </a:t>
            </a:r>
            <a:r>
              <a:rPr lang="en-US" dirty="0" err="1" smtClean="0"/>
              <a:t>CILogon</a:t>
            </a:r>
            <a:r>
              <a:rPr lang="en-US" dirty="0" smtClean="0"/>
              <a:t>, </a:t>
            </a:r>
            <a:r>
              <a:rPr lang="en-US" dirty="0" smtClean="0"/>
              <a:t>OSG PKI implemented key generation in OIM. Seems to have worked out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2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 VO?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sites (Argonne, ORNL, etc.) as VOs seems to be working well.</a:t>
            </a:r>
          </a:p>
          <a:p>
            <a:endParaRPr lang="en-US" dirty="0"/>
          </a:p>
          <a:p>
            <a:r>
              <a:rPr lang="en-US" dirty="0" smtClean="0"/>
              <a:t>We initially thought of host certificates requests as being an issue of domain (e.g. </a:t>
            </a:r>
            <a:r>
              <a:rPr lang="en-US" dirty="0" err="1" smtClean="0"/>
              <a:t>uiuc.edu</a:t>
            </a:r>
            <a:r>
              <a:rPr lang="en-US" dirty="0" smtClean="0"/>
              <a:t>) and not VO. This was probably wrong, and these requests should have been VO-centric.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0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DOE Grids CA stops issuing new certificates March 23</a:t>
            </a:r>
            <a:r>
              <a:rPr lang="en-US" baseline="30000" dirty="0" smtClean="0"/>
              <a:t>rd</a:t>
            </a:r>
            <a:r>
              <a:rPr lang="en-US" dirty="0" smtClean="0"/>
              <a:t>, 2013.</a:t>
            </a:r>
          </a:p>
          <a:p>
            <a:pPr marL="0" indent="0" algn="ctr">
              <a:buNone/>
            </a:pPr>
            <a:r>
              <a:rPr lang="en-US" sz="2000" dirty="0" smtClean="0"/>
              <a:t>(in 10 days)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VOs should already have:</a:t>
            </a:r>
          </a:p>
          <a:p>
            <a:pPr marL="0" indent="0" algn="ctr">
              <a:buNone/>
            </a:pPr>
            <a:r>
              <a:rPr lang="en-US" dirty="0" smtClean="0"/>
              <a:t>1) Enrolled with new OSG PKI</a:t>
            </a:r>
          </a:p>
          <a:p>
            <a:pPr marL="0" indent="0" algn="ctr">
              <a:buNone/>
            </a:pPr>
            <a:r>
              <a:rPr lang="en-US" dirty="0" smtClean="0"/>
              <a:t>2) Be ready to handle new user identities</a:t>
            </a:r>
          </a:p>
          <a:p>
            <a:pPr marL="0" indent="0" algn="ctr">
              <a:buNone/>
            </a:pPr>
            <a:r>
              <a:rPr lang="en-US" dirty="0" smtClean="0"/>
              <a:t>3) Updated documentation and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11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DigiCert (Commercial vendor)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Nomenclature was different and took time to work through.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Policy agreements were time consuming.</a:t>
            </a:r>
          </a:p>
          <a:p>
            <a:endParaRPr lang="en-US" sz="2800" dirty="0" smtClean="0"/>
          </a:p>
          <a:p>
            <a:r>
              <a:rPr lang="en-US" sz="2800" dirty="0" smtClean="0"/>
              <a:t>Contract was complicated.</a:t>
            </a:r>
          </a:p>
          <a:p>
            <a:endParaRPr lang="en-US" sz="2800" dirty="0"/>
          </a:p>
          <a:p>
            <a:r>
              <a:rPr lang="en-US" sz="2800" dirty="0" smtClean="0"/>
              <a:t>Should have budgeted more time for all the above.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95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Web (HTTPS) and Grid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focusing our relationship with DigiCert on Grid certificates and using a separate CA that doesn’t issue certificates trusted by browser, we made life much easier for all.</a:t>
            </a:r>
          </a:p>
          <a:p>
            <a:pPr lvl="1"/>
            <a:r>
              <a:rPr lang="en-US" dirty="0" smtClean="0"/>
              <a:t>Only have to meet IGTF policies and not CAB Forum policies – much lower bar.</a:t>
            </a:r>
          </a:p>
          <a:p>
            <a:endParaRPr lang="en-US" dirty="0" smtClean="0"/>
          </a:p>
          <a:p>
            <a:r>
              <a:rPr lang="en-US" dirty="0" smtClean="0"/>
              <a:t>Downside is OSG PKI certificates are not good web server certificates.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96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Request is a very special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Bulk request of host certificates is not something PKIs outside of the Grid support.</a:t>
            </a:r>
          </a:p>
          <a:p>
            <a:endParaRPr lang="en-US" sz="2800" dirty="0"/>
          </a:p>
          <a:p>
            <a:r>
              <a:rPr lang="en-US" sz="2800" dirty="0" smtClean="0"/>
              <a:t>Was a source of a lot of interaction issues with DigiCert.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Lots of tricky details.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Should have scheduled more time and effort for this specific case.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71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now undergoing our first self-audit with DigiCert.</a:t>
            </a:r>
          </a:p>
          <a:p>
            <a:pPr lvl="1"/>
            <a:r>
              <a:rPr lang="en-US" dirty="0" smtClean="0"/>
              <a:t>This is a normal annual event.</a:t>
            </a:r>
            <a:endParaRPr lang="en-US" dirty="0" smtClean="0"/>
          </a:p>
          <a:p>
            <a:r>
              <a:rPr lang="en-US" dirty="0" smtClean="0"/>
              <a:t>Audit is based on policy.</a:t>
            </a:r>
          </a:p>
          <a:p>
            <a:r>
              <a:rPr lang="en-US" dirty="0" smtClean="0"/>
              <a:t>Questions indicate some different interpretations of policy.</a:t>
            </a:r>
          </a:p>
          <a:p>
            <a:pPr lvl="1"/>
            <a:r>
              <a:rPr lang="en-US" dirty="0" smtClean="0"/>
              <a:t>Will be worked out.</a:t>
            </a:r>
          </a:p>
          <a:p>
            <a:r>
              <a:rPr lang="en-US" dirty="0" smtClean="0"/>
              <a:t>Having a test audit prior to implementation would have been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could budget over…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800" dirty="0" smtClean="0"/>
              <a:t>I would add effort for: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Use case documentation </a:t>
            </a:r>
            <a:r>
              <a:rPr lang="en-US" sz="2800" dirty="0" smtClean="0"/>
              <a:t>&amp; </a:t>
            </a:r>
            <a:r>
              <a:rPr lang="en-US" sz="2800" dirty="0" smtClean="0"/>
              <a:t>requirements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QA</a:t>
            </a:r>
            <a:r>
              <a:rPr lang="en-US" sz="2800" dirty="0"/>
              <a:t>/</a:t>
            </a:r>
            <a:r>
              <a:rPr lang="en-US" sz="2800" dirty="0" smtClean="0"/>
              <a:t>Testing</a:t>
            </a:r>
            <a:endParaRPr lang="en-US" sz="2800" dirty="0"/>
          </a:p>
          <a:p>
            <a:pPr lvl="0">
              <a:lnSpc>
                <a:spcPct val="150000"/>
              </a:lnSpc>
            </a:pPr>
            <a:r>
              <a:rPr lang="en-US" sz="2800" dirty="0"/>
              <a:t>Documentation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Communication/VO engagement</a:t>
            </a:r>
            <a:endParaRPr lang="en-US" sz="2800" dirty="0"/>
          </a:p>
          <a:p>
            <a:pPr lvl="0">
              <a:lnSpc>
                <a:spcPct val="150000"/>
              </a:lnSpc>
            </a:pPr>
            <a:r>
              <a:rPr lang="en-US" sz="2800" dirty="0"/>
              <a:t>Policy</a:t>
            </a:r>
            <a:r>
              <a:rPr lang="en-US" sz="2800" dirty="0" smtClean="0"/>
              <a:t>/legal</a:t>
            </a:r>
            <a:r>
              <a:rPr lang="en-US" sz="2800" dirty="0"/>
              <a:t>/</a:t>
            </a:r>
            <a:r>
              <a:rPr lang="en-US" sz="2800" dirty="0" smtClean="0"/>
              <a:t>contracts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94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 Client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development of CLI clients, a release often and early approach would have been nice.</a:t>
            </a:r>
          </a:p>
          <a:p>
            <a:pPr lvl="1"/>
            <a:r>
              <a:rPr lang="en-US" dirty="0" smtClean="0"/>
              <a:t>Community wants RPMs not head-of-SVN.</a:t>
            </a:r>
          </a:p>
          <a:p>
            <a:r>
              <a:rPr lang="en-US" dirty="0"/>
              <a:t>OSG doesn’t do software </a:t>
            </a:r>
            <a:r>
              <a:rPr lang="en-US" dirty="0" smtClean="0"/>
              <a:t>development, they do integration. Have limited release, testing, etc.</a:t>
            </a:r>
          </a:p>
          <a:p>
            <a:r>
              <a:rPr lang="en-US" dirty="0" smtClean="0"/>
              <a:t>Should have established own SW processes as independent team.</a:t>
            </a:r>
          </a:p>
          <a:p>
            <a:pPr lvl="1"/>
            <a:r>
              <a:rPr lang="en-US" dirty="0" smtClean="0"/>
              <a:t>And then wound down after transition.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74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Panda/</a:t>
            </a:r>
            <a:r>
              <a:rPr lang="en-US" dirty="0" err="1" smtClean="0"/>
              <a:t>Gridsite</a:t>
            </a:r>
            <a:r>
              <a:rPr lang="en-US" dirty="0" smtClean="0"/>
              <a:t>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ATLAS started testing, discovered show-stopping problem with Panda.</a:t>
            </a:r>
          </a:p>
          <a:p>
            <a:r>
              <a:rPr lang="en-US" dirty="0" smtClean="0"/>
              <a:t>Turns out Panda is not represented in the OSG test bed (ITB)</a:t>
            </a:r>
          </a:p>
          <a:p>
            <a:r>
              <a:rPr lang="en-US" dirty="0" err="1" smtClean="0"/>
              <a:t>Gridsite</a:t>
            </a:r>
            <a:r>
              <a:rPr lang="en-US" dirty="0"/>
              <a:t> </a:t>
            </a:r>
            <a:r>
              <a:rPr lang="en-US" dirty="0" smtClean="0"/>
              <a:t>(a Panda component) is known to be picky about PKI implementation.</a:t>
            </a:r>
          </a:p>
          <a:p>
            <a:r>
              <a:rPr lang="en-US" dirty="0" smtClean="0"/>
              <a:t>Should have been hit early and often with new PKI.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9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Commercial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a commercial CA for a backend is a new model and was somewhat controversial.</a:t>
            </a:r>
          </a:p>
          <a:p>
            <a:endParaRPr lang="en-US" dirty="0"/>
          </a:p>
          <a:p>
            <a:r>
              <a:rPr lang="en-US" dirty="0" smtClean="0"/>
              <a:t>I still have no doubt it was the right choice. OSG deploying and operating a CA with all the IGTF requirements would easily have been more expensive.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3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It’s </a:t>
            </a:r>
            <a:r>
              <a:rPr lang="en-US" dirty="0" smtClean="0"/>
              <a:t>not over yet, </a:t>
            </a:r>
            <a:r>
              <a:rPr lang="en-US" dirty="0" smtClean="0"/>
              <a:t>we certainly have more lessons to learn.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4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PKI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 Phase</a:t>
            </a:r>
          </a:p>
          <a:p>
            <a:pPr lvl="1"/>
            <a:r>
              <a:rPr lang="en-US" sz="1400" dirty="0"/>
              <a:t>https://osg-docdb.opensciencegrid.org:440/</a:t>
            </a:r>
            <a:r>
              <a:rPr lang="en-US" sz="1400" dirty="0" err="1"/>
              <a:t>cgi</a:t>
            </a:r>
            <a:r>
              <a:rPr lang="en-US" sz="1400" dirty="0"/>
              <a:t>-bin/</a:t>
            </a:r>
            <a:r>
              <a:rPr lang="en-US" sz="1400" dirty="0" err="1"/>
              <a:t>ShowDocument?docid</a:t>
            </a:r>
            <a:r>
              <a:rPr lang="en-US" sz="1400" dirty="0"/>
              <a:t>=1097</a:t>
            </a:r>
          </a:p>
          <a:p>
            <a:r>
              <a:rPr lang="en-US" dirty="0" smtClean="0"/>
              <a:t>Planning Phase</a:t>
            </a:r>
          </a:p>
          <a:p>
            <a:pPr lvl="1"/>
            <a:r>
              <a:rPr lang="en-US" sz="1400" dirty="0"/>
              <a:t>https://osg-docdb.opensciencegrid.org:440/</a:t>
            </a:r>
            <a:r>
              <a:rPr lang="en-US" sz="1400" dirty="0" err="1"/>
              <a:t>cgi</a:t>
            </a:r>
            <a:r>
              <a:rPr lang="en-US" sz="1400" dirty="0"/>
              <a:t>-bin/</a:t>
            </a:r>
            <a:r>
              <a:rPr lang="en-US" sz="1400" dirty="0" err="1"/>
              <a:t>ShowDocument?docid</a:t>
            </a:r>
            <a:r>
              <a:rPr lang="en-US" sz="1400" dirty="0"/>
              <a:t>=1120</a:t>
            </a:r>
          </a:p>
          <a:p>
            <a:r>
              <a:rPr lang="en-US" dirty="0" smtClean="0"/>
              <a:t>Development and Deployment Phases</a:t>
            </a:r>
          </a:p>
          <a:p>
            <a:pPr lvl="1"/>
            <a:r>
              <a:rPr lang="en-US" sz="1400" dirty="0"/>
              <a:t>http://</a:t>
            </a:r>
            <a:r>
              <a:rPr lang="en-US" sz="1400" dirty="0" err="1"/>
              <a:t>osg-docdb.opensciencegrid.org</a:t>
            </a:r>
            <a:r>
              <a:rPr lang="en-US" sz="1400" dirty="0"/>
              <a:t>/</a:t>
            </a:r>
            <a:r>
              <a:rPr lang="en-US" sz="1400" dirty="0" err="1"/>
              <a:t>cgi</a:t>
            </a:r>
            <a:r>
              <a:rPr lang="en-US" sz="1400" dirty="0"/>
              <a:t>-bin/</a:t>
            </a:r>
            <a:r>
              <a:rPr lang="en-US" sz="1400" dirty="0" err="1"/>
              <a:t>ShowDocument?docid</a:t>
            </a:r>
            <a:r>
              <a:rPr lang="en-US" sz="1400" dirty="0"/>
              <a:t>=1145</a:t>
            </a:r>
            <a:endParaRPr lang="en-US" sz="1400" dirty="0" smtClean="0"/>
          </a:p>
          <a:p>
            <a:r>
              <a:rPr lang="en-US" dirty="0" smtClean="0"/>
              <a:t>Transition Phase</a:t>
            </a:r>
          </a:p>
          <a:p>
            <a:pPr lvl="1"/>
            <a:r>
              <a:rPr lang="en-US" sz="1400" dirty="0" smtClean="0"/>
              <a:t>https</a:t>
            </a:r>
            <a:r>
              <a:rPr lang="en-US" sz="1400" dirty="0"/>
              <a:t>://osg-docdb.opensciencegrid.org:440/</a:t>
            </a:r>
            <a:r>
              <a:rPr lang="en-US" sz="1400" dirty="0" err="1"/>
              <a:t>cgi</a:t>
            </a:r>
            <a:r>
              <a:rPr lang="en-US" sz="1400" dirty="0"/>
              <a:t>-bin/</a:t>
            </a:r>
            <a:r>
              <a:rPr lang="en-US" sz="1400" dirty="0" err="1"/>
              <a:t>ShowDocument?docid</a:t>
            </a:r>
            <a:r>
              <a:rPr lang="en-US" sz="1400" dirty="0"/>
              <a:t>=</a:t>
            </a:r>
            <a:r>
              <a:rPr lang="en-US" sz="1400" dirty="0" smtClean="0"/>
              <a:t>1148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DOE/ESnet has announced shutdown of DOE Grids CA.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OSG is transitioning that CA functionality to an OSG service.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 coordination with ESnet, project goal is to manage a smooth transition of PKI functionality to the new OSG service.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2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Community-wide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Previously ESnet and now OSG, will set policy and process, and provide mechanism to issue certificates.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VO and </a:t>
            </a:r>
            <a:r>
              <a:rPr lang="en-US" dirty="0" smtClean="0"/>
              <a:t>RPs continue to vet </a:t>
            </a:r>
            <a:r>
              <a:rPr lang="en-US" dirty="0"/>
              <a:t>their user </a:t>
            </a:r>
            <a:r>
              <a:rPr lang="en-US" dirty="0" smtClean="0"/>
              <a:t>communities</a:t>
            </a:r>
            <a:r>
              <a:rPr lang="en-US" dirty="0"/>
              <a:t> </a:t>
            </a:r>
            <a:r>
              <a:rPr lang="en-US" dirty="0" smtClean="0"/>
              <a:t>and authorize based on certificates.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0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VOs </a:t>
            </a:r>
            <a:r>
              <a:rPr lang="en-US" dirty="0" smtClean="0"/>
              <a:t>need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 RAs with OSG PKI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oim.grid.iu.edu</a:t>
            </a:r>
            <a:r>
              <a:rPr lang="en-US" dirty="0"/>
              <a:t>/</a:t>
            </a:r>
            <a:r>
              <a:rPr lang="en-US" dirty="0" err="1"/>
              <a:t>oim</a:t>
            </a:r>
            <a:r>
              <a:rPr lang="en-US" dirty="0"/>
              <a:t>/</a:t>
            </a:r>
            <a:r>
              <a:rPr lang="en-US" dirty="0" err="1" smtClean="0"/>
              <a:t>vo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prepared to handle changing user identities (DNs)</a:t>
            </a:r>
          </a:p>
          <a:p>
            <a:endParaRPr lang="en-US" dirty="0" smtClean="0"/>
          </a:p>
          <a:p>
            <a:r>
              <a:rPr lang="en-US" dirty="0" smtClean="0"/>
              <a:t>Update documentation and internal processes</a:t>
            </a:r>
            <a:endParaRPr lang="en-US" dirty="0"/>
          </a:p>
          <a:p>
            <a:pPr marL="0" indent="0" algn="ctr">
              <a:buNone/>
            </a:pPr>
            <a:r>
              <a:rPr lang="en-US" sz="1600" dirty="0"/>
              <a:t>https://</a:t>
            </a:r>
            <a:r>
              <a:rPr lang="en-US" sz="1600" dirty="0" err="1"/>
              <a:t>www.opensciencegrid.org</a:t>
            </a:r>
            <a:r>
              <a:rPr lang="en-US" sz="1600" dirty="0"/>
              <a:t>/bin/view/Security/</a:t>
            </a:r>
            <a:r>
              <a:rPr lang="en-US" sz="1600" dirty="0" err="1"/>
              <a:t>PKIDocumentationIndex</a:t>
            </a:r>
            <a:endParaRPr lang="en-US" sz="16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4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OSG PKI Service: </a:t>
            </a:r>
            <a:r>
              <a:rPr lang="en-US" sz="2800" dirty="0" err="1" smtClean="0"/>
              <a:t>idmanager.opensciencegrid.org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Manuals, how-</a:t>
            </a:r>
            <a:r>
              <a:rPr lang="en-US" sz="2800" dirty="0" err="1" smtClean="0"/>
              <a:t>tos</a:t>
            </a:r>
            <a:r>
              <a:rPr lang="en-US" sz="2800" dirty="0" smtClean="0"/>
              <a:t>, experiences:</a:t>
            </a:r>
          </a:p>
          <a:p>
            <a:pPr marL="457200" lvl="1" indent="0">
              <a:buNone/>
            </a:pPr>
            <a:r>
              <a:rPr lang="en-US" sz="1400" dirty="0" smtClean="0"/>
              <a:t>https://</a:t>
            </a:r>
            <a:r>
              <a:rPr lang="en-US" sz="1400" dirty="0" err="1" smtClean="0"/>
              <a:t>www.opensciencegrid.org</a:t>
            </a:r>
            <a:r>
              <a:rPr lang="en-US" sz="1400" dirty="0" smtClean="0"/>
              <a:t>/bin/view/Security/</a:t>
            </a:r>
            <a:r>
              <a:rPr lang="en-US" sz="1400" dirty="0" err="1" smtClean="0"/>
              <a:t>PKIDocumentationIndex</a:t>
            </a:r>
            <a:endParaRPr lang="en-US" sz="1400" dirty="0" smtClean="0"/>
          </a:p>
          <a:p>
            <a:endParaRPr lang="en-US" sz="2800" dirty="0" smtClean="0"/>
          </a:p>
          <a:p>
            <a:r>
              <a:rPr lang="en-US" sz="2800" dirty="0" smtClean="0"/>
              <a:t>Tomorrow:</a:t>
            </a:r>
          </a:p>
          <a:p>
            <a:pPr lvl="1"/>
            <a:r>
              <a:rPr lang="en-US" sz="2400" dirty="0" smtClean="0"/>
              <a:t> 9</a:t>
            </a:r>
            <a:r>
              <a:rPr lang="en-US" sz="2400" dirty="0"/>
              <a:t>:45am: Security for administrators, RA, </a:t>
            </a:r>
            <a:r>
              <a:rPr lang="en-US" sz="2400" dirty="0" smtClean="0"/>
              <a:t>GA</a:t>
            </a:r>
            <a:r>
              <a:rPr lang="en-US" sz="2400" i="1" dirty="0" smtClean="0"/>
              <a:t> IT-159</a:t>
            </a:r>
          </a:p>
          <a:p>
            <a:pPr lvl="2"/>
            <a:r>
              <a:rPr lang="en-US" sz="1400" i="1" dirty="0" smtClean="0"/>
              <a:t>Also: </a:t>
            </a:r>
            <a:r>
              <a:rPr lang="en-US" sz="1400" i="1" dirty="0" smtClean="0">
                <a:hlinkClick r:id="rId2"/>
              </a:rPr>
              <a:t>https</a:t>
            </a:r>
            <a:r>
              <a:rPr lang="en-US" sz="1400" i="1" dirty="0">
                <a:hlinkClick r:id="rId2"/>
              </a:rPr>
              <a:t>://twiki.grid.iu.edu/bin/view/Security/</a:t>
            </a:r>
            <a:r>
              <a:rPr lang="en-US" sz="1400" i="1" dirty="0" smtClean="0">
                <a:hlinkClick r:id="rId2"/>
              </a:rPr>
              <a:t>OSGPKITraining</a:t>
            </a:r>
            <a:endParaRPr lang="en-US" sz="2000" dirty="0" smtClean="0"/>
          </a:p>
          <a:p>
            <a:pPr lvl="1"/>
            <a:r>
              <a:rPr lang="en-US" sz="2400" dirty="0" smtClean="0"/>
              <a:t>11:00am: Ask </a:t>
            </a:r>
            <a:r>
              <a:rPr lang="en-US" sz="2400" dirty="0"/>
              <a:t>the Experts IT-152 </a:t>
            </a:r>
            <a:r>
              <a:rPr lang="en-US" sz="2400" dirty="0" smtClean="0"/>
              <a:t> 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9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PKI is in operations – </a:t>
            </a:r>
          </a:p>
          <a:p>
            <a:pPr lvl="1"/>
            <a:r>
              <a:rPr lang="en-US" dirty="0" smtClean="0"/>
              <a:t>39 VOs registered</a:t>
            </a:r>
          </a:p>
          <a:p>
            <a:pPr lvl="1"/>
            <a:r>
              <a:rPr lang="en-US" dirty="0" smtClean="0"/>
              <a:t>Issued 300+ user certificates</a:t>
            </a:r>
          </a:p>
          <a:p>
            <a:pPr lvl="1"/>
            <a:r>
              <a:rPr lang="en-US" dirty="0" smtClean="0"/>
              <a:t>Handled 350+ host requests (some for up to 50 certificates)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Web and command-line clients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are listening </a:t>
            </a:r>
            <a:r>
              <a:rPr lang="en-US" dirty="0"/>
              <a:t>and </a:t>
            </a:r>
            <a:r>
              <a:rPr lang="en-US" dirty="0" smtClean="0"/>
              <a:t>learning </a:t>
            </a:r>
            <a:r>
              <a:rPr lang="en-US" dirty="0"/>
              <a:t>what’s missing/wrong in new PKI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0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Expect more missing features exposed as 23</a:t>
            </a:r>
            <a:r>
              <a:rPr lang="en-US" baseline="30000" dirty="0" smtClean="0"/>
              <a:t>rd</a:t>
            </a:r>
            <a:r>
              <a:rPr lang="en-US" dirty="0" smtClean="0"/>
              <a:t> approaches and passes. 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OSG PKI works at strong level (IGTF) to enable collaboration with EU and others.</a:t>
            </a:r>
            <a:r>
              <a:rPr lang="en-US" dirty="0"/>
              <a:t> </a:t>
            </a:r>
            <a:r>
              <a:rPr lang="en-US" dirty="0" smtClean="0"/>
              <a:t>There is room for other solutions (e.g. </a:t>
            </a:r>
            <a:r>
              <a:rPr lang="en-US" dirty="0" err="1" smtClean="0"/>
              <a:t>CILogon</a:t>
            </a:r>
            <a:r>
              <a:rPr lang="en-US" dirty="0" smtClean="0"/>
              <a:t>) for those with lower security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Not going to cover today, will include in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C1D4C-BE29-B14B-937E-4AB638C658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1707"/>
      </p:ext>
    </p:extLst>
  </p:cSld>
  <p:clrMapOvr>
    <a:masterClrMapping/>
  </p:clrMapOvr>
</p:sld>
</file>

<file path=ppt/theme/theme1.xml><?xml version="1.0" encoding="utf-8"?>
<a:theme xmlns:a="http://schemas.openxmlformats.org/drawingml/2006/main" name="Japanese Art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11325</TotalTime>
  <Words>1347</Words>
  <Application>Microsoft Macintosh PowerPoint</Application>
  <PresentationFormat>On-screen Show (4:3)</PresentationFormat>
  <Paragraphs>206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Japanese Art</vt:lpstr>
      <vt:lpstr>OSG PKI Transition: Status and Next Steps (and Lessons Learned)</vt:lpstr>
      <vt:lpstr>Key Message</vt:lpstr>
      <vt:lpstr>Project Overview and Goals</vt:lpstr>
      <vt:lpstr>Community-wide Responsibilities</vt:lpstr>
      <vt:lpstr>What VOs need to do…</vt:lpstr>
      <vt:lpstr>Resources</vt:lpstr>
      <vt:lpstr>Status</vt:lpstr>
      <vt:lpstr>Next Steps</vt:lpstr>
      <vt:lpstr>Lessons Learned</vt:lpstr>
      <vt:lpstr>Contributors to the Transition</vt:lpstr>
      <vt:lpstr>Conclusion</vt:lpstr>
      <vt:lpstr>Lessons Learned</vt:lpstr>
      <vt:lpstr>Project Phases</vt:lpstr>
      <vt:lpstr>Underestimated VO role in transition</vt:lpstr>
      <vt:lpstr>VO Engagement Critical</vt:lpstr>
      <vt:lpstr>Collaboration with ESnet was Critical</vt:lpstr>
      <vt:lpstr>We don’t know how OSG uses PKI…</vt:lpstr>
      <vt:lpstr>Use of Browser PKI Functionality</vt:lpstr>
      <vt:lpstr>Everything is a VO?</vt:lpstr>
      <vt:lpstr>DigiCert (Commercial vendor) Relationship</vt:lpstr>
      <vt:lpstr>Separation of Web (HTTPS) and Grid Certificates</vt:lpstr>
      <vt:lpstr>Bulk Request is a very special case</vt:lpstr>
      <vt:lpstr>Audit</vt:lpstr>
      <vt:lpstr>If I could budget over…</vt:lpstr>
      <vt:lpstr>CLI Client Development</vt:lpstr>
      <vt:lpstr>Panda/Gridsite issue</vt:lpstr>
      <vt:lpstr>Using a Commercial CA</vt:lpstr>
      <vt:lpstr>Lessons Learned Caveat</vt:lpstr>
      <vt:lpstr>OSG PKI Reports</vt:lpstr>
    </vt:vector>
  </TitlesOfParts>
  <Manager>OSG Resource Managers</Manager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OSG Finance Board Review</dc:title>
  <dc:creator>Chander Sehgal</dc:creator>
  <cp:keywords/>
  <cp:lastModifiedBy>Von Welch</cp:lastModifiedBy>
  <cp:revision>493</cp:revision>
  <cp:lastPrinted>2013-03-13T00:45:57Z</cp:lastPrinted>
  <dcterms:created xsi:type="dcterms:W3CDTF">2006-09-16T17:30:18Z</dcterms:created>
  <dcterms:modified xsi:type="dcterms:W3CDTF">2013-03-13T19:30:25Z</dcterms:modified>
</cp:coreProperties>
</file>