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7"/>
  </p:notesMasterIdLst>
  <p:sldIdLst>
    <p:sldId id="959" r:id="rId2"/>
    <p:sldId id="1030" r:id="rId3"/>
    <p:sldId id="1031" r:id="rId4"/>
    <p:sldId id="1028" r:id="rId5"/>
    <p:sldId id="1029"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S Tschirhart" initials="RST" lastIdx="0" clrIdx="0">
    <p:extLst>
      <p:ext uri="{19B8F6BF-5375-455C-9EA6-DF929625EA0E}">
        <p15:presenceInfo xmlns:p15="http://schemas.microsoft.com/office/powerpoint/2012/main" userId="Robert S Tschirhar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00"/>
    <p:restoredTop sz="94690"/>
  </p:normalViewPr>
  <p:slideViewPr>
    <p:cSldViewPr snapToGrid="0" snapToObjects="1">
      <p:cViewPr varScale="1">
        <p:scale>
          <a:sx n="128" d="100"/>
          <a:sy n="128" d="100"/>
        </p:scale>
        <p:origin x="192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50DBB0-3BD6-AB42-8D80-4EF5B6356493}" type="datetimeFigureOut">
              <a:rPr lang="en-US" smtClean="0"/>
              <a:t>9/14/22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4FFBC1-5ABE-B142-84B3-54E64CA85861}" type="slidenum">
              <a:rPr lang="en-US" smtClean="0"/>
              <a:t>‹#›</a:t>
            </a:fld>
            <a:endParaRPr lang="en-US"/>
          </a:p>
        </p:txBody>
      </p:sp>
    </p:spTree>
    <p:extLst>
      <p:ext uri="{BB962C8B-B14F-4D97-AF65-F5344CB8AC3E}">
        <p14:creationId xmlns:p14="http://schemas.microsoft.com/office/powerpoint/2010/main" val="3882835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492338"/>
            <a:ext cx="1293854" cy="237285"/>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14 Sept 2022</a:t>
            </a:r>
            <a:endParaRPr lang="en-US" dirty="0"/>
          </a:p>
        </p:txBody>
      </p:sp>
      <p:sp>
        <p:nvSpPr>
          <p:cNvPr id="9" name="Footer Placeholder 4"/>
          <p:cNvSpPr>
            <a:spLocks noGrp="1"/>
          </p:cNvSpPr>
          <p:nvPr>
            <p:ph type="ftr" sz="quarter" idx="3"/>
          </p:nvPr>
        </p:nvSpPr>
        <p:spPr>
          <a:xfrm>
            <a:off x="2125683" y="6492338"/>
            <a:ext cx="566703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MAGIS Offline Organization                           Steve Geer</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2144639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38120145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lIns="0" tIns="0" rIns="0" bIns="0" anchor="t" anchorCtr="0"/>
          <a:lstStyle>
            <a:lvl1pPr marL="0" algn="r">
              <a:defRPr sz="900">
                <a:solidFill>
                  <a:srgbClr val="004C97"/>
                </a:solidFill>
                <a:latin typeface="Helvetica"/>
              </a:defRPr>
            </a:lvl1pPr>
          </a:lstStyle>
          <a:p>
            <a:pPr>
              <a:defRPr/>
            </a:pPr>
            <a:r>
              <a:rPr lang="en-US"/>
              <a:t>14 Sept 2022</a:t>
            </a:r>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004C97"/>
                </a:solidFill>
                <a:latin typeface="Helvetica"/>
              </a:defRPr>
            </a:lvl1pPr>
          </a:lstStyle>
          <a:p>
            <a:pPr>
              <a:defRPr/>
            </a:pPr>
            <a:r>
              <a:rPr lang="en-US"/>
              <a:t>MAGIS Offline Organization                           Steve Geer</a:t>
            </a:r>
            <a:endParaRPr lang="en-US" b="1" dirty="0"/>
          </a:p>
        </p:txBody>
      </p:sp>
      <p:sp>
        <p:nvSpPr>
          <p:cNvPr id="13" name="Slide Number Placeholder 5"/>
          <p:cNvSpPr>
            <a:spLocks noGrp="1"/>
          </p:cNvSpPr>
          <p:nvPr>
            <p:ph type="sldNum" sz="quarter" idx="4"/>
          </p:nvPr>
        </p:nvSpPr>
        <p:spPr>
          <a:xfrm>
            <a:off x="228600" y="6515100"/>
            <a:ext cx="447675" cy="241300"/>
          </a:xfrm>
          <a:prstGeom prst="rect">
            <a:avLst/>
          </a:prstGeom>
        </p:spPr>
        <p:txBody>
          <a:bodyPr lIns="0" tIns="0" rIns="0" bIns="0" anchor="t" anchorCtr="0"/>
          <a:lstStyle>
            <a:lvl1pPr marL="0" algn="l">
              <a:defRPr sz="900">
                <a:solidFill>
                  <a:srgbClr val="004C97"/>
                </a:solidFill>
                <a:latin typeface="Helvetica"/>
              </a:defRPr>
            </a:lvl1pPr>
          </a:lstStyle>
          <a:p>
            <a:pPr>
              <a:defRPr/>
            </a:pPr>
            <a:fld id="{60BD2361-C18D-7544-B3B8-3C47435CAD75}" type="slidenum">
              <a:rPr lang="en-US"/>
              <a:pPr>
                <a:defRPr/>
              </a:pPr>
              <a:t>‹#›</a:t>
            </a:fld>
            <a:endParaRPr lang="en-US" dirty="0"/>
          </a:p>
        </p:txBody>
      </p:sp>
      <p:grpSp>
        <p:nvGrpSpPr>
          <p:cNvPr id="6" name="Group 5"/>
          <p:cNvGrpSpPr>
            <a:grpSpLocks noChangeAspect="1"/>
          </p:cNvGrpSpPr>
          <p:nvPr userDrawn="1"/>
        </p:nvGrpSpPr>
        <p:grpSpPr>
          <a:xfrm>
            <a:off x="215900" y="6258863"/>
            <a:ext cx="8699500" cy="197990"/>
            <a:chOff x="600217" y="6258863"/>
            <a:chExt cx="8297721" cy="188846"/>
          </a:xfrm>
        </p:grpSpPr>
        <p:cxnSp>
          <p:nvCxnSpPr>
            <p:cNvPr id="7" name="Straight Connector 6"/>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8" name="Picture 6" descr="FermiLogo_RGB_NALBlue.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78361159"/>
      </p:ext>
    </p:extLst>
  </p:cSld>
  <p:clrMap bg1="lt1" tx1="dk1" bg2="lt2" tx2="dk2" accent1="accent1" accent2="accent2" accent3="accent3" accent4="accent4" accent5="accent5" accent6="accent6" hlink="hlink" folHlink="folHlink"/>
  <p:sldLayoutIdLst>
    <p:sldLayoutId id="2147483673" r:id="rId1"/>
    <p:sldLayoutId id="2147483674" r:id="rId2"/>
  </p:sldLayoutIdLst>
  <p:hf sldNum="0" hdr="0"/>
  <p:txStyles>
    <p:titleStyle>
      <a:lvl1pPr algn="l" defTabSz="457200" rtl="0" eaLnBrk="1" fontAlgn="base" hangingPunct="1">
        <a:spcBef>
          <a:spcPct val="0"/>
        </a:spcBef>
        <a:spcAft>
          <a:spcPct val="0"/>
        </a:spcAft>
        <a:defRPr sz="1700" b="1" kern="1200">
          <a:solidFill>
            <a:srgbClr val="074184"/>
          </a:solidFill>
          <a:latin typeface="Helvetica"/>
          <a:ea typeface="ＭＳ Ｐゴシック"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46770" y="4289597"/>
            <a:ext cx="6640480" cy="1520188"/>
          </a:xfrm>
        </p:spPr>
        <p:txBody>
          <a:bodyPr>
            <a:noAutofit/>
          </a:bodyPr>
          <a:lstStyle/>
          <a:p>
            <a:r>
              <a:rPr lang="en-US" dirty="0">
                <a:latin typeface="Helvetica" charset="0"/>
                <a:ea typeface="Helvetica" charset="0"/>
                <a:cs typeface="Helvetica" charset="0"/>
              </a:rPr>
              <a:t>MAGIS-100: </a:t>
            </a:r>
            <a:br>
              <a:rPr lang="en-US" dirty="0">
                <a:latin typeface="Helvetica" charset="0"/>
                <a:ea typeface="Helvetica" charset="0"/>
                <a:cs typeface="Helvetica" charset="0"/>
              </a:rPr>
            </a:br>
            <a:r>
              <a:rPr lang="en-US" dirty="0">
                <a:latin typeface="Helvetica" charset="0"/>
                <a:ea typeface="Helvetica" charset="0"/>
                <a:cs typeface="Helvetica" charset="0"/>
              </a:rPr>
              <a:t>Towards a Proposed Offline Organization</a:t>
            </a:r>
          </a:p>
        </p:txBody>
      </p:sp>
      <p:pic>
        <p:nvPicPr>
          <p:cNvPr id="5" name="Picture 4">
            <a:extLst>
              <a:ext uri="{FF2B5EF4-FFF2-40B4-BE49-F238E27FC236}">
                <a16:creationId xmlns:a16="http://schemas.microsoft.com/office/drawing/2014/main" id="{3A3FF0EB-BB8B-3249-B240-17D4B529A806}"/>
              </a:ext>
            </a:extLst>
          </p:cNvPr>
          <p:cNvPicPr>
            <a:picLocks noChangeAspect="1"/>
          </p:cNvPicPr>
          <p:nvPr/>
        </p:nvPicPr>
        <p:blipFill>
          <a:blip r:embed="rId2"/>
          <a:stretch>
            <a:fillRect/>
          </a:stretch>
        </p:blipFill>
        <p:spPr>
          <a:xfrm>
            <a:off x="-195072" y="-237275"/>
            <a:ext cx="5327904" cy="4097676"/>
          </a:xfrm>
          <a:prstGeom prst="rect">
            <a:avLst/>
          </a:prstGeom>
        </p:spPr>
      </p:pic>
    </p:spTree>
    <p:extLst>
      <p:ext uri="{BB962C8B-B14F-4D97-AF65-F5344CB8AC3E}">
        <p14:creationId xmlns:p14="http://schemas.microsoft.com/office/powerpoint/2010/main" val="98239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370D1C9-0F03-8CAC-4483-7C095E010301}"/>
              </a:ext>
            </a:extLst>
          </p:cNvPr>
          <p:cNvSpPr>
            <a:spLocks noGrp="1"/>
          </p:cNvSpPr>
          <p:nvPr>
            <p:ph idx="1"/>
          </p:nvPr>
        </p:nvSpPr>
        <p:spPr>
          <a:xfrm>
            <a:off x="228600" y="882099"/>
            <a:ext cx="8672513" cy="5059363"/>
          </a:xfrm>
        </p:spPr>
        <p:txBody>
          <a:bodyPr/>
          <a:lstStyle/>
          <a:p>
            <a:r>
              <a:rPr lang="en-US" sz="2000" dirty="0"/>
              <a:t>In the near future there are some important offline decisions to be made that will affect the way we all do our science, and hence need buy-in from the collaboration. Examples:</a:t>
            </a:r>
          </a:p>
          <a:p>
            <a:pPr lvl="1"/>
            <a:r>
              <a:rPr lang="en-US" sz="2000" dirty="0">
                <a:solidFill>
                  <a:schemeClr val="tx1"/>
                </a:solidFill>
              </a:rPr>
              <a:t>code management system</a:t>
            </a:r>
          </a:p>
          <a:p>
            <a:pPr lvl="1"/>
            <a:r>
              <a:rPr lang="en-US" sz="2000" dirty="0">
                <a:solidFill>
                  <a:schemeClr val="tx1"/>
                </a:solidFill>
              </a:rPr>
              <a:t>software packages &amp; platforms used/supported</a:t>
            </a:r>
          </a:p>
          <a:p>
            <a:pPr lvl="1"/>
            <a:r>
              <a:rPr lang="en-US" sz="2000" dirty="0">
                <a:solidFill>
                  <a:schemeClr val="tx1"/>
                </a:solidFill>
              </a:rPr>
              <a:t>offline hardware configuration &amp; requested FNAL computing resources</a:t>
            </a:r>
          </a:p>
          <a:p>
            <a:r>
              <a:rPr lang="en-US" sz="2000" dirty="0"/>
              <a:t>Offline effort needs to expand if we are to have a system that adequately meets our needs, and since we are a fairly small collaboration, we need to deploy the available effort efficiently</a:t>
            </a:r>
          </a:p>
          <a:p>
            <a:pPr lvl="1"/>
            <a:r>
              <a:rPr lang="en-US" sz="2000" dirty="0">
                <a:solidFill>
                  <a:schemeClr val="tx1"/>
                </a:solidFill>
              </a:rPr>
              <a:t>Who do you ask if you want to know where effort is most needed and how to plug-in?</a:t>
            </a:r>
          </a:p>
          <a:p>
            <a:r>
              <a:rPr lang="en-US" sz="2000" dirty="0"/>
              <a:t>In recent project management discussions, agreed to work towards a proposal for an offline organization structure for the MAGIS management to ratify/modify. </a:t>
            </a:r>
          </a:p>
          <a:p>
            <a:pPr marL="457200" lvl="1" indent="0">
              <a:buNone/>
            </a:pPr>
            <a:r>
              <a:rPr lang="en-US" sz="2000" dirty="0">
                <a:solidFill>
                  <a:schemeClr val="tx1"/>
                </a:solidFill>
                <a:sym typeface="Wingdings" pitchFamily="2" charset="2"/>
              </a:rPr>
              <a:t>  </a:t>
            </a:r>
            <a:r>
              <a:rPr lang="en-US" sz="2000" dirty="0">
                <a:solidFill>
                  <a:schemeClr val="tx1"/>
                </a:solidFill>
              </a:rPr>
              <a:t> Get input from the collaboration on what offline organizational structure is needed and would work for MAGIS.</a:t>
            </a:r>
          </a:p>
          <a:p>
            <a:endParaRPr lang="en-US" sz="2000" dirty="0"/>
          </a:p>
        </p:txBody>
      </p:sp>
      <p:sp>
        <p:nvSpPr>
          <p:cNvPr id="4" name="Title 3">
            <a:extLst>
              <a:ext uri="{FF2B5EF4-FFF2-40B4-BE49-F238E27FC236}">
                <a16:creationId xmlns:a16="http://schemas.microsoft.com/office/drawing/2014/main" id="{240E5EAC-A827-F307-06E7-DE51044D50DE}"/>
              </a:ext>
            </a:extLst>
          </p:cNvPr>
          <p:cNvSpPr>
            <a:spLocks noGrp="1"/>
          </p:cNvSpPr>
          <p:nvPr>
            <p:ph type="title"/>
          </p:nvPr>
        </p:nvSpPr>
        <p:spPr/>
        <p:txBody>
          <a:bodyPr/>
          <a:lstStyle/>
          <a:p>
            <a:r>
              <a:rPr lang="en-US" dirty="0"/>
              <a:t>Motivation </a:t>
            </a:r>
          </a:p>
        </p:txBody>
      </p:sp>
      <p:sp>
        <p:nvSpPr>
          <p:cNvPr id="2" name="Date Placeholder 1">
            <a:extLst>
              <a:ext uri="{FF2B5EF4-FFF2-40B4-BE49-F238E27FC236}">
                <a16:creationId xmlns:a16="http://schemas.microsoft.com/office/drawing/2014/main" id="{C85B31DB-A784-20A9-A3F7-B113994E034A}"/>
              </a:ext>
            </a:extLst>
          </p:cNvPr>
          <p:cNvSpPr>
            <a:spLocks noGrp="1"/>
          </p:cNvSpPr>
          <p:nvPr>
            <p:ph type="dt" sz="half" idx="2"/>
          </p:nvPr>
        </p:nvSpPr>
        <p:spPr/>
        <p:txBody>
          <a:bodyPr/>
          <a:lstStyle/>
          <a:p>
            <a:pPr>
              <a:defRPr/>
            </a:pPr>
            <a:r>
              <a:rPr lang="en-US"/>
              <a:t>14 Sept 2022</a:t>
            </a:r>
            <a:endParaRPr lang="en-US" dirty="0"/>
          </a:p>
        </p:txBody>
      </p:sp>
      <p:sp>
        <p:nvSpPr>
          <p:cNvPr id="3" name="Footer Placeholder 2">
            <a:extLst>
              <a:ext uri="{FF2B5EF4-FFF2-40B4-BE49-F238E27FC236}">
                <a16:creationId xmlns:a16="http://schemas.microsoft.com/office/drawing/2014/main" id="{044F3348-56E5-CFEB-EF3C-D7BDA8328B18}"/>
              </a:ext>
            </a:extLst>
          </p:cNvPr>
          <p:cNvSpPr>
            <a:spLocks noGrp="1"/>
          </p:cNvSpPr>
          <p:nvPr>
            <p:ph type="ftr" sz="quarter" idx="3"/>
          </p:nvPr>
        </p:nvSpPr>
        <p:spPr/>
        <p:txBody>
          <a:bodyPr/>
          <a:lstStyle/>
          <a:p>
            <a:pPr>
              <a:defRPr/>
            </a:pPr>
            <a:r>
              <a:rPr lang="en-US"/>
              <a:t>MAGIS Offline Organization                           Steve Geer</a:t>
            </a:r>
            <a:endParaRPr lang="en-US" b="1" dirty="0"/>
          </a:p>
        </p:txBody>
      </p:sp>
    </p:spTree>
    <p:extLst>
      <p:ext uri="{BB962C8B-B14F-4D97-AF65-F5344CB8AC3E}">
        <p14:creationId xmlns:p14="http://schemas.microsoft.com/office/powerpoint/2010/main" val="3172095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370D1C9-0F03-8CAC-4483-7C095E010301}"/>
              </a:ext>
            </a:extLst>
          </p:cNvPr>
          <p:cNvSpPr>
            <a:spLocks noGrp="1"/>
          </p:cNvSpPr>
          <p:nvPr>
            <p:ph idx="1"/>
          </p:nvPr>
        </p:nvSpPr>
        <p:spPr>
          <a:xfrm>
            <a:off x="228600" y="882100"/>
            <a:ext cx="8672513" cy="2864952"/>
          </a:xfrm>
        </p:spPr>
        <p:txBody>
          <a:bodyPr/>
          <a:lstStyle/>
          <a:p>
            <a:r>
              <a:rPr lang="en-US" sz="2000" dirty="0"/>
              <a:t>Formed a small “initial discussion group” to make a first pass at an offline organization structure to facilitate this discussion.</a:t>
            </a:r>
          </a:p>
          <a:p>
            <a:pPr lvl="1"/>
            <a:r>
              <a:rPr lang="en-US" sz="2000" dirty="0">
                <a:solidFill>
                  <a:schemeClr val="tx1"/>
                </a:solidFill>
              </a:rPr>
              <a:t>Initial discussion group:  SG , Mandy, Dylan, Jeremiah, Ariel, Michael</a:t>
            </a:r>
          </a:p>
          <a:p>
            <a:r>
              <a:rPr lang="en-US" sz="2000" dirty="0"/>
              <a:t>Next Steps</a:t>
            </a:r>
          </a:p>
          <a:p>
            <a:pPr lvl="1"/>
            <a:r>
              <a:rPr lang="en-US" sz="2000" dirty="0">
                <a:solidFill>
                  <a:schemeClr val="tx1"/>
                </a:solidFill>
              </a:rPr>
              <a:t>Modify straw proposal based on input from discussions</a:t>
            </a:r>
          </a:p>
          <a:p>
            <a:pPr lvl="1"/>
            <a:r>
              <a:rPr lang="en-US" sz="2000" dirty="0">
                <a:solidFill>
                  <a:schemeClr val="tx1"/>
                </a:solidFill>
              </a:rPr>
              <a:t>Deliver proposal to MAGIS management</a:t>
            </a:r>
            <a:br>
              <a:rPr lang="en-US" sz="1300" dirty="0">
                <a:solidFill>
                  <a:schemeClr val="tx1"/>
                </a:solidFill>
              </a:rPr>
            </a:br>
            <a:endParaRPr lang="en-US" sz="1300" dirty="0">
              <a:solidFill>
                <a:schemeClr val="tx1"/>
              </a:solidFill>
            </a:endParaRPr>
          </a:p>
          <a:p>
            <a:r>
              <a:rPr lang="en-US" sz="2200" dirty="0"/>
              <a:t>Straw Proposal for Discussion:</a:t>
            </a:r>
            <a:endParaRPr lang="en-US" sz="2000" dirty="0">
              <a:solidFill>
                <a:schemeClr val="tx1"/>
              </a:solidFill>
            </a:endParaRPr>
          </a:p>
          <a:p>
            <a:endParaRPr lang="en-US" sz="2000" dirty="0"/>
          </a:p>
        </p:txBody>
      </p:sp>
      <p:sp>
        <p:nvSpPr>
          <p:cNvPr id="4" name="Title 3">
            <a:extLst>
              <a:ext uri="{FF2B5EF4-FFF2-40B4-BE49-F238E27FC236}">
                <a16:creationId xmlns:a16="http://schemas.microsoft.com/office/drawing/2014/main" id="{240E5EAC-A827-F307-06E7-DE51044D50DE}"/>
              </a:ext>
            </a:extLst>
          </p:cNvPr>
          <p:cNvSpPr>
            <a:spLocks noGrp="1"/>
          </p:cNvSpPr>
          <p:nvPr>
            <p:ph type="title"/>
          </p:nvPr>
        </p:nvSpPr>
        <p:spPr>
          <a:xfrm>
            <a:off x="238539" y="261691"/>
            <a:ext cx="8686800" cy="427877"/>
          </a:xfrm>
        </p:spPr>
        <p:txBody>
          <a:bodyPr/>
          <a:lstStyle/>
          <a:p>
            <a:r>
              <a:rPr lang="en-US" dirty="0"/>
              <a:t>Process </a:t>
            </a:r>
          </a:p>
        </p:txBody>
      </p:sp>
      <p:grpSp>
        <p:nvGrpSpPr>
          <p:cNvPr id="25" name="Group 24">
            <a:extLst>
              <a:ext uri="{FF2B5EF4-FFF2-40B4-BE49-F238E27FC236}">
                <a16:creationId xmlns:a16="http://schemas.microsoft.com/office/drawing/2014/main" id="{09472DA9-DDD0-A970-33C4-A441F749427E}"/>
              </a:ext>
            </a:extLst>
          </p:cNvPr>
          <p:cNvGrpSpPr/>
          <p:nvPr/>
        </p:nvGrpSpPr>
        <p:grpSpPr>
          <a:xfrm>
            <a:off x="87252" y="3597967"/>
            <a:ext cx="8947417" cy="2497022"/>
            <a:chOff x="87252" y="3687418"/>
            <a:chExt cx="8947417" cy="2497022"/>
          </a:xfrm>
        </p:grpSpPr>
        <p:grpSp>
          <p:nvGrpSpPr>
            <p:cNvPr id="13" name="Group 12">
              <a:extLst>
                <a:ext uri="{FF2B5EF4-FFF2-40B4-BE49-F238E27FC236}">
                  <a16:creationId xmlns:a16="http://schemas.microsoft.com/office/drawing/2014/main" id="{9062192D-CEB5-13E4-0D3C-32208A370BF2}"/>
                </a:ext>
              </a:extLst>
            </p:cNvPr>
            <p:cNvGrpSpPr/>
            <p:nvPr/>
          </p:nvGrpSpPr>
          <p:grpSpPr>
            <a:xfrm>
              <a:off x="87252" y="3687418"/>
              <a:ext cx="8947417" cy="2497022"/>
              <a:chOff x="87252" y="3687418"/>
              <a:chExt cx="8947417" cy="2497022"/>
            </a:xfrm>
          </p:grpSpPr>
          <p:sp>
            <p:nvSpPr>
              <p:cNvPr id="2" name="TextBox 1">
                <a:extLst>
                  <a:ext uri="{FF2B5EF4-FFF2-40B4-BE49-F238E27FC236}">
                    <a16:creationId xmlns:a16="http://schemas.microsoft.com/office/drawing/2014/main" id="{5DAF066B-E98A-AA30-CCA1-A8DB91F5FEE6}"/>
                  </a:ext>
                </a:extLst>
              </p:cNvPr>
              <p:cNvSpPr txBox="1"/>
              <p:nvPr/>
            </p:nvSpPr>
            <p:spPr>
              <a:xfrm>
                <a:off x="2732714" y="3786811"/>
                <a:ext cx="3668633" cy="553998"/>
              </a:xfrm>
              <a:prstGeom prst="rect">
                <a:avLst/>
              </a:prstGeom>
              <a:noFill/>
            </p:spPr>
            <p:txBody>
              <a:bodyPr wrap="none" rtlCol="0">
                <a:spAutoFit/>
              </a:bodyPr>
              <a:lstStyle/>
              <a:p>
                <a:r>
                  <a:rPr lang="en-US" u="sng" dirty="0">
                    <a:solidFill>
                      <a:schemeClr val="accent6"/>
                    </a:solidFill>
                  </a:rPr>
                  <a:t>Offline Coordinating Group (OCG)</a:t>
                </a:r>
              </a:p>
              <a:p>
                <a:pPr algn="ctr"/>
                <a:r>
                  <a:rPr lang="en-US" sz="1200" dirty="0">
                    <a:solidFill>
                      <a:schemeClr val="accent6"/>
                    </a:solidFill>
                  </a:rPr>
                  <a:t>appointed by MAGIS Management</a:t>
                </a:r>
              </a:p>
            </p:txBody>
          </p:sp>
          <p:sp>
            <p:nvSpPr>
              <p:cNvPr id="3" name="TextBox 2">
                <a:extLst>
                  <a:ext uri="{FF2B5EF4-FFF2-40B4-BE49-F238E27FC236}">
                    <a16:creationId xmlns:a16="http://schemas.microsoft.com/office/drawing/2014/main" id="{CA87A83B-7CAE-0112-14A2-0897F7A4A4C2}"/>
                  </a:ext>
                </a:extLst>
              </p:cNvPr>
              <p:cNvSpPr txBox="1"/>
              <p:nvPr/>
            </p:nvSpPr>
            <p:spPr>
              <a:xfrm>
                <a:off x="3923264" y="4502424"/>
                <a:ext cx="1287532" cy="369332"/>
              </a:xfrm>
              <a:prstGeom prst="rect">
                <a:avLst/>
              </a:prstGeom>
              <a:noFill/>
              <a:ln>
                <a:solidFill>
                  <a:schemeClr val="accent6"/>
                </a:solidFill>
              </a:ln>
            </p:spPr>
            <p:txBody>
              <a:bodyPr wrap="none" rtlCol="0">
                <a:spAutoFit/>
              </a:bodyPr>
              <a:lstStyle/>
              <a:p>
                <a:r>
                  <a:rPr lang="en-US" dirty="0"/>
                  <a:t>OCG Lead</a:t>
                </a:r>
              </a:p>
            </p:txBody>
          </p:sp>
          <p:grpSp>
            <p:nvGrpSpPr>
              <p:cNvPr id="11" name="Group 10">
                <a:extLst>
                  <a:ext uri="{FF2B5EF4-FFF2-40B4-BE49-F238E27FC236}">
                    <a16:creationId xmlns:a16="http://schemas.microsoft.com/office/drawing/2014/main" id="{AEE0E4B6-85D9-51D1-C6B2-718B9645FDF1}"/>
                  </a:ext>
                </a:extLst>
              </p:cNvPr>
              <p:cNvGrpSpPr/>
              <p:nvPr/>
            </p:nvGrpSpPr>
            <p:grpSpPr>
              <a:xfrm>
                <a:off x="156826" y="5201475"/>
                <a:ext cx="8820409" cy="923330"/>
                <a:chOff x="152403" y="5201475"/>
                <a:chExt cx="8820409" cy="923330"/>
              </a:xfrm>
            </p:grpSpPr>
            <p:sp>
              <p:nvSpPr>
                <p:cNvPr id="6" name="TextBox 5">
                  <a:extLst>
                    <a:ext uri="{FF2B5EF4-FFF2-40B4-BE49-F238E27FC236}">
                      <a16:creationId xmlns:a16="http://schemas.microsoft.com/office/drawing/2014/main" id="{5D3C4AD3-4582-5B31-0284-398A253EAFD4}"/>
                    </a:ext>
                  </a:extLst>
                </p:cNvPr>
                <p:cNvSpPr txBox="1"/>
                <p:nvPr/>
              </p:nvSpPr>
              <p:spPr>
                <a:xfrm>
                  <a:off x="152403" y="5201475"/>
                  <a:ext cx="1670869" cy="923330"/>
                </a:xfrm>
                <a:prstGeom prst="rect">
                  <a:avLst/>
                </a:prstGeom>
                <a:noFill/>
                <a:ln>
                  <a:solidFill>
                    <a:schemeClr val="accent6"/>
                  </a:solidFill>
                </a:ln>
              </p:spPr>
              <p:txBody>
                <a:bodyPr wrap="square" rtlCol="0">
                  <a:spAutoFit/>
                </a:bodyPr>
                <a:lstStyle/>
                <a:p>
                  <a:pPr algn="ctr"/>
                  <a:r>
                    <a:rPr lang="en-US" dirty="0"/>
                    <a:t>Offline Infrastructure Coordinator</a:t>
                  </a:r>
                </a:p>
              </p:txBody>
            </p:sp>
            <p:sp>
              <p:nvSpPr>
                <p:cNvPr id="7" name="TextBox 6">
                  <a:extLst>
                    <a:ext uri="{FF2B5EF4-FFF2-40B4-BE49-F238E27FC236}">
                      <a16:creationId xmlns:a16="http://schemas.microsoft.com/office/drawing/2014/main" id="{694910B5-4169-0E3B-E258-E48765F88C39}"/>
                    </a:ext>
                  </a:extLst>
                </p:cNvPr>
                <p:cNvSpPr txBox="1"/>
                <p:nvPr/>
              </p:nvSpPr>
              <p:spPr>
                <a:xfrm>
                  <a:off x="1924880" y="5201475"/>
                  <a:ext cx="1670869" cy="646331"/>
                </a:xfrm>
                <a:prstGeom prst="rect">
                  <a:avLst/>
                </a:prstGeom>
                <a:noFill/>
                <a:ln>
                  <a:solidFill>
                    <a:schemeClr val="accent6"/>
                  </a:solidFill>
                </a:ln>
              </p:spPr>
              <p:txBody>
                <a:bodyPr wrap="square" rtlCol="0">
                  <a:spAutoFit/>
                </a:bodyPr>
                <a:lstStyle/>
                <a:p>
                  <a:pPr algn="ctr"/>
                  <a:r>
                    <a:rPr lang="en-US" dirty="0"/>
                    <a:t>Analysis Tools</a:t>
                  </a:r>
                </a:p>
                <a:p>
                  <a:pPr algn="ctr"/>
                  <a:r>
                    <a:rPr lang="en-US" dirty="0"/>
                    <a:t>Coordinator</a:t>
                  </a:r>
                </a:p>
              </p:txBody>
            </p:sp>
            <p:sp>
              <p:nvSpPr>
                <p:cNvPr id="8" name="TextBox 7">
                  <a:extLst>
                    <a:ext uri="{FF2B5EF4-FFF2-40B4-BE49-F238E27FC236}">
                      <a16:creationId xmlns:a16="http://schemas.microsoft.com/office/drawing/2014/main" id="{F4B8BCA2-7367-A3E3-7969-794D1A8B4DE8}"/>
                    </a:ext>
                  </a:extLst>
                </p:cNvPr>
                <p:cNvSpPr txBox="1"/>
                <p:nvPr/>
              </p:nvSpPr>
              <p:spPr>
                <a:xfrm>
                  <a:off x="3756988" y="5201475"/>
                  <a:ext cx="1670869" cy="646331"/>
                </a:xfrm>
                <a:prstGeom prst="rect">
                  <a:avLst/>
                </a:prstGeom>
                <a:noFill/>
                <a:ln>
                  <a:solidFill>
                    <a:schemeClr val="accent6"/>
                  </a:solidFill>
                </a:ln>
              </p:spPr>
              <p:txBody>
                <a:bodyPr wrap="square" rtlCol="0">
                  <a:spAutoFit/>
                </a:bodyPr>
                <a:lstStyle/>
                <a:p>
                  <a:pPr algn="ctr"/>
                  <a:r>
                    <a:rPr lang="en-US" dirty="0"/>
                    <a:t>Simulations</a:t>
                  </a:r>
                </a:p>
                <a:p>
                  <a:pPr algn="ctr"/>
                  <a:r>
                    <a:rPr lang="en-US" dirty="0"/>
                    <a:t>Coordinator</a:t>
                  </a:r>
                </a:p>
              </p:txBody>
            </p:sp>
            <p:sp>
              <p:nvSpPr>
                <p:cNvPr id="9" name="TextBox 8">
                  <a:extLst>
                    <a:ext uri="{FF2B5EF4-FFF2-40B4-BE49-F238E27FC236}">
                      <a16:creationId xmlns:a16="http://schemas.microsoft.com/office/drawing/2014/main" id="{D25DF4B4-AE3C-4E22-C5E4-3BBD68DB1E95}"/>
                    </a:ext>
                  </a:extLst>
                </p:cNvPr>
                <p:cNvSpPr txBox="1"/>
                <p:nvPr/>
              </p:nvSpPr>
              <p:spPr>
                <a:xfrm>
                  <a:off x="5539405" y="5201475"/>
                  <a:ext cx="1670869" cy="646331"/>
                </a:xfrm>
                <a:prstGeom prst="rect">
                  <a:avLst/>
                </a:prstGeom>
                <a:noFill/>
                <a:ln>
                  <a:solidFill>
                    <a:schemeClr val="accent6"/>
                  </a:solidFill>
                </a:ln>
              </p:spPr>
              <p:txBody>
                <a:bodyPr wrap="square" rtlCol="0">
                  <a:spAutoFit/>
                </a:bodyPr>
                <a:lstStyle/>
                <a:p>
                  <a:pPr algn="ctr"/>
                  <a:r>
                    <a:rPr lang="en-US" dirty="0" err="1">
                      <a:solidFill>
                        <a:srgbClr val="00B050"/>
                      </a:solidFill>
                    </a:rPr>
                    <a:t>Liasion</a:t>
                  </a:r>
                  <a:r>
                    <a:rPr lang="en-US" dirty="0">
                      <a:solidFill>
                        <a:srgbClr val="00B050"/>
                      </a:solidFill>
                    </a:rPr>
                    <a:t> to</a:t>
                  </a:r>
                  <a:br>
                    <a:rPr lang="en-US" dirty="0">
                      <a:solidFill>
                        <a:srgbClr val="00B050"/>
                      </a:solidFill>
                    </a:rPr>
                  </a:br>
                  <a:r>
                    <a:rPr lang="en-US" dirty="0">
                      <a:solidFill>
                        <a:srgbClr val="00B050"/>
                      </a:solidFill>
                    </a:rPr>
                    <a:t>Online</a:t>
                  </a:r>
                </a:p>
              </p:txBody>
            </p:sp>
            <p:sp>
              <p:nvSpPr>
                <p:cNvPr id="10" name="TextBox 9">
                  <a:extLst>
                    <a:ext uri="{FF2B5EF4-FFF2-40B4-BE49-F238E27FC236}">
                      <a16:creationId xmlns:a16="http://schemas.microsoft.com/office/drawing/2014/main" id="{C93849AD-A01E-EC61-C994-64167812BAAC}"/>
                    </a:ext>
                  </a:extLst>
                </p:cNvPr>
                <p:cNvSpPr txBox="1"/>
                <p:nvPr/>
              </p:nvSpPr>
              <p:spPr>
                <a:xfrm>
                  <a:off x="7301943" y="5201475"/>
                  <a:ext cx="1670869" cy="646331"/>
                </a:xfrm>
                <a:prstGeom prst="rect">
                  <a:avLst/>
                </a:prstGeom>
                <a:noFill/>
                <a:ln>
                  <a:solidFill>
                    <a:schemeClr val="accent6"/>
                  </a:solidFill>
                </a:ln>
              </p:spPr>
              <p:txBody>
                <a:bodyPr wrap="square" rtlCol="0">
                  <a:spAutoFit/>
                </a:bodyPr>
                <a:lstStyle/>
                <a:p>
                  <a:pPr algn="ctr"/>
                  <a:r>
                    <a:rPr lang="en-US" dirty="0"/>
                    <a:t>Physics</a:t>
                  </a:r>
                  <a:br>
                    <a:rPr lang="en-US" dirty="0"/>
                  </a:br>
                  <a:r>
                    <a:rPr lang="en-US" dirty="0"/>
                    <a:t>Coordinator</a:t>
                  </a:r>
                </a:p>
              </p:txBody>
            </p:sp>
          </p:grpSp>
          <p:sp>
            <p:nvSpPr>
              <p:cNvPr id="12" name="Rectangle 11">
                <a:extLst>
                  <a:ext uri="{FF2B5EF4-FFF2-40B4-BE49-F238E27FC236}">
                    <a16:creationId xmlns:a16="http://schemas.microsoft.com/office/drawing/2014/main" id="{0DB1D61A-FD92-669A-BDCB-D45BD6623D17}"/>
                  </a:ext>
                </a:extLst>
              </p:cNvPr>
              <p:cNvSpPr/>
              <p:nvPr/>
            </p:nvSpPr>
            <p:spPr>
              <a:xfrm>
                <a:off x="87252" y="3687418"/>
                <a:ext cx="8947417" cy="249702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5" name="Straight Connector 14">
              <a:extLst>
                <a:ext uri="{FF2B5EF4-FFF2-40B4-BE49-F238E27FC236}">
                  <a16:creationId xmlns:a16="http://schemas.microsoft.com/office/drawing/2014/main" id="{B66D01C7-D711-B38C-3287-F91892DB6A5A}"/>
                </a:ext>
              </a:extLst>
            </p:cNvPr>
            <p:cNvCxnSpPr/>
            <p:nvPr/>
          </p:nvCxnSpPr>
          <p:spPr>
            <a:xfrm>
              <a:off x="1003852" y="5000963"/>
              <a:ext cx="7166113" cy="0"/>
            </a:xfrm>
            <a:prstGeom prst="line">
              <a:avLst/>
            </a:prstGeom>
            <a:ln w="9525"/>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id="{87D0EDF7-837A-81F5-4BE4-73D87D4B1F8E}"/>
                </a:ext>
              </a:extLst>
            </p:cNvPr>
            <p:cNvCxnSpPr>
              <a:cxnSpLocks/>
            </p:cNvCxnSpPr>
            <p:nvPr/>
          </p:nvCxnSpPr>
          <p:spPr>
            <a:xfrm flipV="1">
              <a:off x="4555428" y="4890050"/>
              <a:ext cx="0" cy="311425"/>
            </a:xfrm>
            <a:prstGeom prst="line">
              <a:avLst/>
            </a:prstGeom>
            <a:ln w="9525"/>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EF595CBE-EA96-5460-91E6-35ABF5EFD4AA}"/>
                </a:ext>
              </a:extLst>
            </p:cNvPr>
            <p:cNvCxnSpPr>
              <a:cxnSpLocks/>
            </p:cNvCxnSpPr>
            <p:nvPr/>
          </p:nvCxnSpPr>
          <p:spPr>
            <a:xfrm flipV="1">
              <a:off x="2710064" y="5000963"/>
              <a:ext cx="0" cy="203827"/>
            </a:xfrm>
            <a:prstGeom prst="line">
              <a:avLst/>
            </a:prstGeom>
            <a:ln w="9525"/>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cxnSp>
          <p:nvCxnSpPr>
            <p:cNvPr id="22" name="Straight Connector 21">
              <a:extLst>
                <a:ext uri="{FF2B5EF4-FFF2-40B4-BE49-F238E27FC236}">
                  <a16:creationId xmlns:a16="http://schemas.microsoft.com/office/drawing/2014/main" id="{8E24D7C4-5805-4661-71BC-03F2EABD09DB}"/>
                </a:ext>
              </a:extLst>
            </p:cNvPr>
            <p:cNvCxnSpPr>
              <a:cxnSpLocks/>
            </p:cNvCxnSpPr>
            <p:nvPr/>
          </p:nvCxnSpPr>
          <p:spPr>
            <a:xfrm flipV="1">
              <a:off x="1003848" y="4994339"/>
              <a:ext cx="0" cy="203827"/>
            </a:xfrm>
            <a:prstGeom prst="line">
              <a:avLst/>
            </a:prstGeom>
            <a:ln w="9525"/>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cxnSp>
          <p:nvCxnSpPr>
            <p:cNvPr id="23" name="Straight Connector 22">
              <a:extLst>
                <a:ext uri="{FF2B5EF4-FFF2-40B4-BE49-F238E27FC236}">
                  <a16:creationId xmlns:a16="http://schemas.microsoft.com/office/drawing/2014/main" id="{85453EB5-8031-C2AF-4AC9-B250B81BDECD}"/>
                </a:ext>
              </a:extLst>
            </p:cNvPr>
            <p:cNvCxnSpPr>
              <a:cxnSpLocks/>
            </p:cNvCxnSpPr>
            <p:nvPr/>
          </p:nvCxnSpPr>
          <p:spPr>
            <a:xfrm flipV="1">
              <a:off x="6370971" y="5004277"/>
              <a:ext cx="0" cy="203827"/>
            </a:xfrm>
            <a:prstGeom prst="line">
              <a:avLst/>
            </a:prstGeom>
            <a:ln w="9525"/>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CDB4227F-EDC2-A9E1-2FEA-E66815D0EB1F}"/>
                </a:ext>
              </a:extLst>
            </p:cNvPr>
            <p:cNvCxnSpPr>
              <a:cxnSpLocks/>
            </p:cNvCxnSpPr>
            <p:nvPr/>
          </p:nvCxnSpPr>
          <p:spPr>
            <a:xfrm flipV="1">
              <a:off x="8173266" y="4987714"/>
              <a:ext cx="0" cy="203827"/>
            </a:xfrm>
            <a:prstGeom prst="line">
              <a:avLst/>
            </a:prstGeom>
            <a:ln w="9525"/>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grpSp>
      <p:sp>
        <p:nvSpPr>
          <p:cNvPr id="14" name="Date Placeholder 13">
            <a:extLst>
              <a:ext uri="{FF2B5EF4-FFF2-40B4-BE49-F238E27FC236}">
                <a16:creationId xmlns:a16="http://schemas.microsoft.com/office/drawing/2014/main" id="{775F2085-6A7F-C77D-32E1-53656D2770FA}"/>
              </a:ext>
            </a:extLst>
          </p:cNvPr>
          <p:cNvSpPr>
            <a:spLocks noGrp="1"/>
          </p:cNvSpPr>
          <p:nvPr>
            <p:ph type="dt" sz="half" idx="2"/>
          </p:nvPr>
        </p:nvSpPr>
        <p:spPr/>
        <p:txBody>
          <a:bodyPr/>
          <a:lstStyle/>
          <a:p>
            <a:pPr>
              <a:defRPr/>
            </a:pPr>
            <a:r>
              <a:rPr lang="en-US"/>
              <a:t>14 Sept 2022</a:t>
            </a:r>
            <a:endParaRPr lang="en-US" dirty="0"/>
          </a:p>
        </p:txBody>
      </p:sp>
      <p:sp>
        <p:nvSpPr>
          <p:cNvPr id="17" name="Footer Placeholder 16">
            <a:extLst>
              <a:ext uri="{FF2B5EF4-FFF2-40B4-BE49-F238E27FC236}">
                <a16:creationId xmlns:a16="http://schemas.microsoft.com/office/drawing/2014/main" id="{4E6C6B1F-95A0-C792-D313-19FB2CB3B7BF}"/>
              </a:ext>
            </a:extLst>
          </p:cNvPr>
          <p:cNvSpPr>
            <a:spLocks noGrp="1"/>
          </p:cNvSpPr>
          <p:nvPr>
            <p:ph type="ftr" sz="quarter" idx="3"/>
          </p:nvPr>
        </p:nvSpPr>
        <p:spPr/>
        <p:txBody>
          <a:bodyPr/>
          <a:lstStyle/>
          <a:p>
            <a:pPr>
              <a:defRPr/>
            </a:pPr>
            <a:r>
              <a:rPr lang="en-US"/>
              <a:t>MAGIS Offline Organization                           Steve Geer</a:t>
            </a:r>
            <a:endParaRPr lang="en-US" b="1" dirty="0"/>
          </a:p>
        </p:txBody>
      </p:sp>
    </p:spTree>
    <p:extLst>
      <p:ext uri="{BB962C8B-B14F-4D97-AF65-F5344CB8AC3E}">
        <p14:creationId xmlns:p14="http://schemas.microsoft.com/office/powerpoint/2010/main" val="1247966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EF7A12-A11D-3A43-98DD-1B7A167FAAAE}"/>
              </a:ext>
            </a:extLst>
          </p:cNvPr>
          <p:cNvSpPr>
            <a:spLocks noGrp="1"/>
          </p:cNvSpPr>
          <p:nvPr>
            <p:ph idx="1"/>
          </p:nvPr>
        </p:nvSpPr>
        <p:spPr>
          <a:xfrm>
            <a:off x="129208" y="481080"/>
            <a:ext cx="8597349" cy="5601670"/>
          </a:xfrm>
          <a:ln>
            <a:noFill/>
          </a:ln>
        </p:spPr>
        <p:txBody>
          <a:bodyPr/>
          <a:lstStyle/>
          <a:p>
            <a:r>
              <a:rPr lang="en-US" sz="1600" b="1" dirty="0"/>
              <a:t>Offline Coordination Group. (OCG)</a:t>
            </a:r>
          </a:p>
          <a:p>
            <a:pPr lvl="1"/>
            <a:r>
              <a:rPr lang="en-US" sz="1600" dirty="0"/>
              <a:t>Collaborators appointed by MAGIS management to serve terms that are long enough to take us through commissioning and early data taking.</a:t>
            </a:r>
          </a:p>
          <a:p>
            <a:pPr lvl="1"/>
            <a:r>
              <a:rPr lang="en-US" sz="1600" dirty="0"/>
              <a:t>OCs responsible for organizing effort within their areas &amp; communicating to  collab-oration progress &amp; opportunities for added contributions. Their first task will be to refine their areas-of-responsibility so there are no holes or duplication within the OCG.</a:t>
            </a:r>
          </a:p>
          <a:p>
            <a:pPr lvl="1"/>
            <a:r>
              <a:rPr lang="en-US" sz="1600" dirty="0"/>
              <a:t>OCG Members (2 coordinators per role) </a:t>
            </a:r>
          </a:p>
          <a:p>
            <a:pPr lvl="2"/>
            <a:r>
              <a:rPr lang="en-US" sz="1400" b="1" dirty="0"/>
              <a:t>OCG Lead:</a:t>
            </a:r>
            <a:r>
              <a:rPr lang="en-US" sz="1400" dirty="0"/>
              <a:t>  Senior member of the collaboration familiar with the “big picture”. Calls regular meetings of the OCG. Makes sure all offline tasks are covered, all the pieces fit together. Talks with the online coordination group. </a:t>
            </a:r>
          </a:p>
          <a:p>
            <a:pPr lvl="2"/>
            <a:r>
              <a:rPr lang="en-US" sz="1400" b="1" dirty="0"/>
              <a:t>Offline Infrastructure Coordinator</a:t>
            </a:r>
            <a:r>
              <a:rPr lang="en-US" sz="1400" dirty="0"/>
              <a:t>: Main interface with FNAL SCD. Responsible for coordinating design &amp; implementation of the computing system: grid submission scripts, databases, bookkeeping/management scripts, data pipeline &amp; calibrations, MC/sim production &amp; reconstruction. Coordinate production runs (using tools developed by other areas). </a:t>
            </a:r>
          </a:p>
          <a:p>
            <a:pPr lvl="2"/>
            <a:r>
              <a:rPr lang="en-US" sz="1400" b="1" dirty="0"/>
              <a:t>Analysis Tools Coordinator</a:t>
            </a:r>
            <a:r>
              <a:rPr lang="en-US" sz="1400" dirty="0"/>
              <a:t>: Responsible for coordinating development and testing of official reconstruction, calibration and analysis algorithms, and the maintenance of a well documented working toolset. , reconstruction code, core software to coordinate the algorithms</a:t>
            </a:r>
          </a:p>
          <a:p>
            <a:pPr lvl="2"/>
            <a:r>
              <a:rPr lang="en-US" sz="1400" b="1" dirty="0"/>
              <a:t>Simulations Coordinator</a:t>
            </a:r>
            <a:r>
              <a:rPr lang="en-US" sz="1400" dirty="0"/>
              <a:t>: Responsible for coordinating development of all simulation tools for science &amp; technical studies, and the maintenance of a well documented working toolset. Includes incorporating real data into simulations. Prepare official simulation datasets. </a:t>
            </a:r>
          </a:p>
          <a:p>
            <a:pPr lvl="2"/>
            <a:r>
              <a:rPr lang="en-US" sz="1400" b="1" i="1" dirty="0"/>
              <a:t>Liaison from Online: </a:t>
            </a:r>
            <a:r>
              <a:rPr lang="en-US" sz="1400" i="1" dirty="0"/>
              <a:t>It is anticipated there will be common algorithms shared with the online reconstruction/monitoring. Responsibility from online group to provide person. </a:t>
            </a:r>
          </a:p>
          <a:p>
            <a:pPr lvl="2"/>
            <a:r>
              <a:rPr lang="en-US" sz="1400" b="1" i="1" dirty="0"/>
              <a:t>Physics Coordinator</a:t>
            </a:r>
            <a:r>
              <a:rPr lang="en-US" sz="1400" i="1" dirty="0"/>
              <a:t>: Probably not required yet, but eventually will need someone or some group that covers this.</a:t>
            </a:r>
          </a:p>
          <a:p>
            <a:pPr marL="0" indent="0">
              <a:buNone/>
            </a:pPr>
            <a:endParaRPr lang="en-US" sz="1000" dirty="0"/>
          </a:p>
        </p:txBody>
      </p:sp>
      <p:sp>
        <p:nvSpPr>
          <p:cNvPr id="3" name="Title 2">
            <a:extLst>
              <a:ext uri="{FF2B5EF4-FFF2-40B4-BE49-F238E27FC236}">
                <a16:creationId xmlns:a16="http://schemas.microsoft.com/office/drawing/2014/main" id="{E8AE0FA8-048B-9E4F-B145-885514562B2D}"/>
              </a:ext>
            </a:extLst>
          </p:cNvPr>
          <p:cNvSpPr>
            <a:spLocks noGrp="1"/>
          </p:cNvSpPr>
          <p:nvPr>
            <p:ph type="title"/>
          </p:nvPr>
        </p:nvSpPr>
        <p:spPr>
          <a:xfrm>
            <a:off x="228600" y="17337"/>
            <a:ext cx="8686800" cy="427877"/>
          </a:xfrm>
        </p:spPr>
        <p:txBody>
          <a:bodyPr/>
          <a:lstStyle/>
          <a:p>
            <a:r>
              <a:rPr lang="en-US" sz="2400" dirty="0"/>
              <a:t>Offline Organization: Straw Proposal</a:t>
            </a:r>
          </a:p>
        </p:txBody>
      </p:sp>
      <p:sp>
        <p:nvSpPr>
          <p:cNvPr id="4" name="Date Placeholder 3">
            <a:extLst>
              <a:ext uri="{FF2B5EF4-FFF2-40B4-BE49-F238E27FC236}">
                <a16:creationId xmlns:a16="http://schemas.microsoft.com/office/drawing/2014/main" id="{FCE44719-AB9C-0FDE-4372-2E59AD66885B}"/>
              </a:ext>
            </a:extLst>
          </p:cNvPr>
          <p:cNvSpPr>
            <a:spLocks noGrp="1"/>
          </p:cNvSpPr>
          <p:nvPr>
            <p:ph type="dt" sz="half" idx="2"/>
          </p:nvPr>
        </p:nvSpPr>
        <p:spPr/>
        <p:txBody>
          <a:bodyPr/>
          <a:lstStyle/>
          <a:p>
            <a:pPr>
              <a:defRPr/>
            </a:pPr>
            <a:r>
              <a:rPr lang="en-US"/>
              <a:t>14 Sept 2022</a:t>
            </a:r>
            <a:endParaRPr lang="en-US" dirty="0"/>
          </a:p>
        </p:txBody>
      </p:sp>
      <p:sp>
        <p:nvSpPr>
          <p:cNvPr id="7" name="Footer Placeholder 6">
            <a:extLst>
              <a:ext uri="{FF2B5EF4-FFF2-40B4-BE49-F238E27FC236}">
                <a16:creationId xmlns:a16="http://schemas.microsoft.com/office/drawing/2014/main" id="{A039A9B5-1C95-1E4E-A072-EAF6D19CB3D3}"/>
              </a:ext>
            </a:extLst>
          </p:cNvPr>
          <p:cNvSpPr>
            <a:spLocks noGrp="1"/>
          </p:cNvSpPr>
          <p:nvPr>
            <p:ph type="ftr" sz="quarter" idx="3"/>
          </p:nvPr>
        </p:nvSpPr>
        <p:spPr/>
        <p:txBody>
          <a:bodyPr/>
          <a:lstStyle/>
          <a:p>
            <a:pPr>
              <a:defRPr/>
            </a:pPr>
            <a:r>
              <a:rPr lang="en-US"/>
              <a:t>MAGIS Offline Organization                           Steve Geer</a:t>
            </a:r>
            <a:endParaRPr lang="en-US" b="1" dirty="0"/>
          </a:p>
        </p:txBody>
      </p:sp>
    </p:spTree>
    <p:extLst>
      <p:ext uri="{BB962C8B-B14F-4D97-AF65-F5344CB8AC3E}">
        <p14:creationId xmlns:p14="http://schemas.microsoft.com/office/powerpoint/2010/main" val="2303248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370D1C9-0F03-8CAC-4483-7C095E010301}"/>
              </a:ext>
            </a:extLst>
          </p:cNvPr>
          <p:cNvSpPr>
            <a:spLocks noGrp="1"/>
          </p:cNvSpPr>
          <p:nvPr>
            <p:ph idx="1"/>
          </p:nvPr>
        </p:nvSpPr>
        <p:spPr/>
        <p:txBody>
          <a:bodyPr/>
          <a:lstStyle/>
          <a:p>
            <a:r>
              <a:rPr lang="en-US" dirty="0"/>
              <a:t>Some of the coordination roles could be initially combined and split later if/when needed</a:t>
            </a:r>
          </a:p>
          <a:p>
            <a:pPr lvl="1"/>
            <a:r>
              <a:rPr lang="en-US" dirty="0">
                <a:solidFill>
                  <a:schemeClr val="tx1"/>
                </a:solidFill>
              </a:rPr>
              <a:t>Simulation &amp; Analysis </a:t>
            </a:r>
          </a:p>
          <a:p>
            <a:pPr lvl="1"/>
            <a:r>
              <a:rPr lang="en-US" dirty="0">
                <a:solidFill>
                  <a:schemeClr val="tx1"/>
                </a:solidFill>
              </a:rPr>
              <a:t>Analysis &amp; Physics</a:t>
            </a:r>
          </a:p>
          <a:p>
            <a:r>
              <a:rPr lang="en-US" dirty="0"/>
              <a:t>Some of the roles (offline infrastructure for example) are big coordination tasks as defined … and it would be good to have two coordinators for these roles if practical.</a:t>
            </a:r>
          </a:p>
          <a:p>
            <a:r>
              <a:rPr lang="en-US" dirty="0"/>
              <a:t>The coordination tasks are important and expected to be time consuming</a:t>
            </a:r>
          </a:p>
          <a:p>
            <a:pPr lvl="1"/>
            <a:r>
              <a:rPr lang="en-US" dirty="0">
                <a:solidFill>
                  <a:schemeClr val="tx1"/>
                </a:solidFill>
              </a:rPr>
              <a:t>Coordinate existing effort </a:t>
            </a:r>
          </a:p>
          <a:p>
            <a:pPr lvl="1"/>
            <a:r>
              <a:rPr lang="en-US" dirty="0">
                <a:solidFill>
                  <a:schemeClr val="tx1"/>
                </a:solidFill>
              </a:rPr>
              <a:t>Identify what’s missing and recruit required additional effort from within the collaboration</a:t>
            </a:r>
          </a:p>
          <a:p>
            <a:pPr lvl="1"/>
            <a:r>
              <a:rPr lang="en-US" dirty="0">
                <a:solidFill>
                  <a:schemeClr val="tx1"/>
                </a:solidFill>
              </a:rPr>
              <a:t>Keep track of progress &amp; communicate to Collaboration</a:t>
            </a:r>
          </a:p>
          <a:p>
            <a:endParaRPr lang="en-US" dirty="0"/>
          </a:p>
        </p:txBody>
      </p:sp>
      <p:sp>
        <p:nvSpPr>
          <p:cNvPr id="4" name="Title 3">
            <a:extLst>
              <a:ext uri="{FF2B5EF4-FFF2-40B4-BE49-F238E27FC236}">
                <a16:creationId xmlns:a16="http://schemas.microsoft.com/office/drawing/2014/main" id="{240E5EAC-A827-F307-06E7-DE51044D50DE}"/>
              </a:ext>
            </a:extLst>
          </p:cNvPr>
          <p:cNvSpPr>
            <a:spLocks noGrp="1"/>
          </p:cNvSpPr>
          <p:nvPr>
            <p:ph type="title"/>
          </p:nvPr>
        </p:nvSpPr>
        <p:spPr>
          <a:xfrm>
            <a:off x="228600" y="251752"/>
            <a:ext cx="8686800" cy="427877"/>
          </a:xfrm>
        </p:spPr>
        <p:txBody>
          <a:bodyPr/>
          <a:lstStyle/>
          <a:p>
            <a:r>
              <a:rPr lang="en-US" dirty="0"/>
              <a:t>Some Discussion Points</a:t>
            </a:r>
          </a:p>
        </p:txBody>
      </p:sp>
      <p:sp>
        <p:nvSpPr>
          <p:cNvPr id="2" name="Date Placeholder 1">
            <a:extLst>
              <a:ext uri="{FF2B5EF4-FFF2-40B4-BE49-F238E27FC236}">
                <a16:creationId xmlns:a16="http://schemas.microsoft.com/office/drawing/2014/main" id="{423FBD9F-CF65-C8DC-092C-0798CC10DB5D}"/>
              </a:ext>
            </a:extLst>
          </p:cNvPr>
          <p:cNvSpPr>
            <a:spLocks noGrp="1"/>
          </p:cNvSpPr>
          <p:nvPr>
            <p:ph type="dt" sz="half" idx="2"/>
          </p:nvPr>
        </p:nvSpPr>
        <p:spPr/>
        <p:txBody>
          <a:bodyPr/>
          <a:lstStyle/>
          <a:p>
            <a:pPr>
              <a:defRPr/>
            </a:pPr>
            <a:r>
              <a:rPr lang="en-US"/>
              <a:t>14 Sept 2022</a:t>
            </a:r>
            <a:endParaRPr lang="en-US" dirty="0"/>
          </a:p>
        </p:txBody>
      </p:sp>
      <p:sp>
        <p:nvSpPr>
          <p:cNvPr id="3" name="Footer Placeholder 2">
            <a:extLst>
              <a:ext uri="{FF2B5EF4-FFF2-40B4-BE49-F238E27FC236}">
                <a16:creationId xmlns:a16="http://schemas.microsoft.com/office/drawing/2014/main" id="{B961BE41-8278-2F29-DD56-1EF7A6ACCA4A}"/>
              </a:ext>
            </a:extLst>
          </p:cNvPr>
          <p:cNvSpPr>
            <a:spLocks noGrp="1"/>
          </p:cNvSpPr>
          <p:nvPr>
            <p:ph type="ftr" sz="quarter" idx="3"/>
          </p:nvPr>
        </p:nvSpPr>
        <p:spPr/>
        <p:txBody>
          <a:bodyPr/>
          <a:lstStyle/>
          <a:p>
            <a:pPr>
              <a:defRPr/>
            </a:pPr>
            <a:r>
              <a:rPr lang="en-US"/>
              <a:t>MAGIS Offline Organization                           Steve Geer</a:t>
            </a:r>
            <a:endParaRPr lang="en-US" b="1" dirty="0"/>
          </a:p>
        </p:txBody>
      </p:sp>
    </p:spTree>
    <p:extLst>
      <p:ext uri="{BB962C8B-B14F-4D97-AF65-F5344CB8AC3E}">
        <p14:creationId xmlns:p14="http://schemas.microsoft.com/office/powerpoint/2010/main" val="3685541848"/>
      </p:ext>
    </p:extLst>
  </p:cSld>
  <p:clrMapOvr>
    <a:masterClrMapping/>
  </p:clrMapOvr>
</p:sld>
</file>

<file path=ppt/theme/theme1.xml><?xml version="1.0" encoding="utf-8"?>
<a:theme xmlns:a="http://schemas.openxmlformats.org/drawingml/2006/main" name="FermilabTemplate">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11431</TotalTime>
  <Words>676</Words>
  <Application>Microsoft Macintosh PowerPoint</Application>
  <PresentationFormat>On-screen Show (4:3)</PresentationFormat>
  <Paragraphs>55</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Helvetica</vt:lpstr>
      <vt:lpstr>FermilabTemplate</vt:lpstr>
      <vt:lpstr>PowerPoint Presentation</vt:lpstr>
      <vt:lpstr>Motivation </vt:lpstr>
      <vt:lpstr>Process </vt:lpstr>
      <vt:lpstr>Offline Organization: Straw Proposal</vt:lpstr>
      <vt:lpstr>Some Discussion Points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Quantum Metrology Techniques for Dark Matter Axion Detection</dc:title>
  <dc:creator>Aaron S Chou</dc:creator>
  <cp:lastModifiedBy>Stephen Geer</cp:lastModifiedBy>
  <cp:revision>325</cp:revision>
  <dcterms:created xsi:type="dcterms:W3CDTF">2018-08-05T22:31:24Z</dcterms:created>
  <dcterms:modified xsi:type="dcterms:W3CDTF">2022-09-14T15:58:51Z</dcterms:modified>
</cp:coreProperties>
</file>