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36"/>
  </p:notesMasterIdLst>
  <p:handoutMasterIdLst>
    <p:handoutMasterId r:id="rId37"/>
  </p:handoutMasterIdLst>
  <p:sldIdLst>
    <p:sldId id="256" r:id="rId3"/>
    <p:sldId id="276" r:id="rId4"/>
    <p:sldId id="284" r:id="rId5"/>
    <p:sldId id="261" r:id="rId6"/>
    <p:sldId id="262" r:id="rId7"/>
    <p:sldId id="263" r:id="rId8"/>
    <p:sldId id="264" r:id="rId9"/>
    <p:sldId id="316" r:id="rId10"/>
    <p:sldId id="287" r:id="rId11"/>
    <p:sldId id="270" r:id="rId12"/>
    <p:sldId id="295" r:id="rId13"/>
    <p:sldId id="317" r:id="rId14"/>
    <p:sldId id="273" r:id="rId15"/>
    <p:sldId id="274" r:id="rId16"/>
    <p:sldId id="296" r:id="rId17"/>
    <p:sldId id="297" r:id="rId18"/>
    <p:sldId id="298" r:id="rId19"/>
    <p:sldId id="299" r:id="rId20"/>
    <p:sldId id="300" r:id="rId21"/>
    <p:sldId id="301" r:id="rId22"/>
    <p:sldId id="302" r:id="rId23"/>
    <p:sldId id="303" r:id="rId24"/>
    <p:sldId id="305" r:id="rId25"/>
    <p:sldId id="306" r:id="rId26"/>
    <p:sldId id="307" r:id="rId27"/>
    <p:sldId id="308" r:id="rId28"/>
    <p:sldId id="309" r:id="rId29"/>
    <p:sldId id="310" r:id="rId30"/>
    <p:sldId id="311" r:id="rId31"/>
    <p:sldId id="312" r:id="rId32"/>
    <p:sldId id="313" r:id="rId33"/>
    <p:sldId id="315" r:id="rId34"/>
    <p:sldId id="314" r:id="rId35"/>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p15:clr>
            <a:srgbClr val="A4A3A4"/>
          </p15:clr>
        </p15:guide>
        <p15:guide id="2" orient="horz" pos="480" userDrawn="1">
          <p15:clr>
            <a:srgbClr val="A4A3A4"/>
          </p15:clr>
        </p15:guide>
        <p15:guide id="3" orient="horz" pos="1464" userDrawn="1">
          <p15:clr>
            <a:srgbClr val="A4A3A4"/>
          </p15:clr>
        </p15:guide>
        <p15:guide id="4" orient="horz" pos="984" userDrawn="1">
          <p15:clr>
            <a:srgbClr val="A4A3A4"/>
          </p15:clr>
        </p15:guide>
        <p15:guide id="5" orient="horz" pos="1872" userDrawn="1">
          <p15:clr>
            <a:srgbClr val="A4A3A4"/>
          </p15:clr>
        </p15:guide>
        <p15:guide id="6" orient="horz" pos="3600" userDrawn="1">
          <p15:clr>
            <a:srgbClr val="A4A3A4"/>
          </p15:clr>
        </p15:guide>
        <p15:guide id="7" pos="2190">
          <p15:clr>
            <a:srgbClr val="A4A3A4"/>
          </p15:clr>
        </p15:guide>
        <p15:guide id="8" pos="2188">
          <p15:clr>
            <a:srgbClr val="A4A3A4"/>
          </p15:clr>
        </p15:guide>
        <p15:guide id="9" pos="5040" userDrawn="1">
          <p15:clr>
            <a:srgbClr val="A4A3A4"/>
          </p15:clr>
        </p15:guide>
        <p15:guide id="10" pos="2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76FF"/>
    <a:srgbClr val="F37C23"/>
    <a:srgbClr val="090403"/>
    <a:srgbClr val="EFBF8E"/>
    <a:srgbClr val="FF83FF"/>
    <a:srgbClr val="E95125"/>
    <a:srgbClr val="3C5A77"/>
    <a:srgbClr val="BC5F2B"/>
    <a:srgbClr val="32547A"/>
    <a:srgbClr val="B856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4" autoAdjust="0"/>
    <p:restoredTop sz="94534"/>
  </p:normalViewPr>
  <p:slideViewPr>
    <p:cSldViewPr snapToGrid="0" snapToObjects="1">
      <p:cViewPr varScale="1">
        <p:scale>
          <a:sx n="183" d="100"/>
          <a:sy n="183" d="100"/>
        </p:scale>
        <p:origin x="1720" y="200"/>
      </p:cViewPr>
      <p:guideLst>
        <p:guide orient="horz" pos="4204"/>
        <p:guide orient="horz" pos="480"/>
        <p:guide orient="horz" pos="1464"/>
        <p:guide orient="horz" pos="984"/>
        <p:guide orient="horz" pos="1872"/>
        <p:guide orient="horz" pos="3600"/>
        <p:guide pos="2190"/>
        <p:guide pos="2188"/>
        <p:guide pos="5040"/>
        <p:guide pos="26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9/29/22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9/29/22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712731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EA82294-BF3E-954A-9E49-35D72A5F0004}" type="slidenum">
              <a:rPr lang="en-US" smtClean="0"/>
              <a:pPr>
                <a:defRPr/>
              </a:pPr>
              <a:t>22</a:t>
            </a:fld>
            <a:endParaRPr lang="en-US"/>
          </a:p>
        </p:txBody>
      </p:sp>
    </p:spTree>
    <p:extLst>
      <p:ext uri="{BB962C8B-B14F-4D97-AF65-F5344CB8AC3E}">
        <p14:creationId xmlns:p14="http://schemas.microsoft.com/office/powerpoint/2010/main" val="2592289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pic>
        <p:nvPicPr>
          <p:cNvPr id="6" name="Picture 5">
            <a:extLst>
              <a:ext uri="{FF2B5EF4-FFF2-40B4-BE49-F238E27FC236}">
                <a16:creationId xmlns:a16="http://schemas.microsoft.com/office/drawing/2014/main" id="{4543079A-4C4C-684B-A16C-C80CDD46D4E7}"/>
              </a:ext>
            </a:extLst>
          </p:cNvPr>
          <p:cNvPicPr>
            <a:picLocks noChangeAspect="1"/>
          </p:cNvPicPr>
          <p:nvPr userDrawn="1"/>
        </p:nvPicPr>
        <p:blipFill>
          <a:blip r:embed="rId2"/>
          <a:stretch>
            <a:fillRect/>
          </a:stretch>
        </p:blipFill>
        <p:spPr>
          <a:xfrm>
            <a:off x="5093767" y="5826238"/>
            <a:ext cx="1819927" cy="981658"/>
          </a:xfrm>
          <a:prstGeom prst="rect">
            <a:avLst/>
          </a:prstGeom>
        </p:spPr>
      </p:pic>
      <p:sp>
        <p:nvSpPr>
          <p:cNvPr id="5" name="Slide Number Placeholder 5">
            <a:extLst>
              <a:ext uri="{FF2B5EF4-FFF2-40B4-BE49-F238E27FC236}">
                <a16:creationId xmlns:a16="http://schemas.microsoft.com/office/drawing/2014/main" id="{D2ABD777-B60B-484D-9D19-ABB9D0E8E27F}"/>
              </a:ext>
            </a:extLst>
          </p:cNvPr>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22023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p:cNvSpPr>
            <a:spLocks noGrp="1"/>
          </p:cNvSpPr>
          <p:nvPr>
            <p:ph type="ftr" sz="quarter" idx="3"/>
          </p:nvPr>
        </p:nvSpPr>
        <p:spPr>
          <a:xfrm>
            <a:off x="1301589" y="6549548"/>
            <a:ext cx="4898796"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9" name="Footer Placeholder 4"/>
          <p:cNvSpPr>
            <a:spLocks noGrp="1"/>
          </p:cNvSpPr>
          <p:nvPr>
            <p:ph type="ftr" sz="quarter" idx="3"/>
          </p:nvPr>
        </p:nvSpPr>
        <p:spPr>
          <a:xfrm>
            <a:off x="1314115" y="6549548"/>
            <a:ext cx="4886270"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1" name="Footer Placeholder 4"/>
          <p:cNvSpPr>
            <a:spLocks noGrp="1"/>
          </p:cNvSpPr>
          <p:nvPr>
            <p:ph type="ftr" sz="quarter" idx="3"/>
          </p:nvPr>
        </p:nvSpPr>
        <p:spPr>
          <a:xfrm>
            <a:off x="1877785" y="6436814"/>
            <a:ext cx="4911322" cy="308452"/>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dirty="0"/>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Footer Placeholder 4"/>
          <p:cNvSpPr>
            <a:spLocks noGrp="1"/>
          </p:cNvSpPr>
          <p:nvPr>
            <p:ph type="ftr" sz="quarter" idx="3"/>
          </p:nvPr>
        </p:nvSpPr>
        <p:spPr>
          <a:xfrm>
            <a:off x="1877785" y="6549548"/>
            <a:ext cx="4923848"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dirty="0"/>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image" Target="../media/image6.png"/><Relationship Id="rId4" Type="http://schemas.openxmlformats.org/officeDocument/2006/relationships/slideLayout" Target="../slideLayouts/slideLayout5.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
        <p:nvSpPr>
          <p:cNvPr id="11" name="Slide Number Placeholder 5">
            <a:extLst>
              <a:ext uri="{FF2B5EF4-FFF2-40B4-BE49-F238E27FC236}">
                <a16:creationId xmlns:a16="http://schemas.microsoft.com/office/drawing/2014/main" id="{153CB6B4-CB4C-474E-B0D5-5F98B386E9E8}"/>
              </a:ext>
            </a:extLst>
          </p:cNvPr>
          <p:cNvSpPr>
            <a:spLocks noGrp="1"/>
          </p:cNvSpPr>
          <p:nvPr>
            <p:ph type="sldNum" sz="quarter" idx="4"/>
          </p:nvPr>
        </p:nvSpPr>
        <p:spPr>
          <a:xfrm>
            <a:off x="454026" y="653938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endParaRPr lang="en-GB" dirty="0"/>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2" name="Picture 1">
            <a:extLst>
              <a:ext uri="{FF2B5EF4-FFF2-40B4-BE49-F238E27FC236}">
                <a16:creationId xmlns:a16="http://schemas.microsoft.com/office/drawing/2014/main" id="{F2F3C3CC-FE7F-C349-B277-E5289D8BEA3C}"/>
              </a:ext>
            </a:extLst>
          </p:cNvPr>
          <p:cNvPicPr>
            <a:picLocks noChangeAspect="1"/>
          </p:cNvPicPr>
          <p:nvPr userDrawn="1"/>
        </p:nvPicPr>
        <p:blipFill>
          <a:blip r:embed="rId10"/>
          <a:stretch>
            <a:fillRect/>
          </a:stretch>
        </p:blipFill>
        <p:spPr>
          <a:xfrm>
            <a:off x="6858101" y="6466944"/>
            <a:ext cx="1185271" cy="323903"/>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indico.fnal.gov/event/22423/" TargetMode="External"/><Relationship Id="rId2" Type="http://schemas.openxmlformats.org/officeDocument/2006/relationships/hyperlink" Target="https://indico.fnal.gov/event/19084/" TargetMode="External"/><Relationship Id="rId1" Type="http://schemas.openxmlformats.org/officeDocument/2006/relationships/slideLayout" Target="../slideLayouts/slideLayout3.xml"/><Relationship Id="rId6" Type="http://schemas.openxmlformats.org/officeDocument/2006/relationships/hyperlink" Target="https://indico.fnal.gov/event/53072/" TargetMode="External"/><Relationship Id="rId5" Type="http://schemas.openxmlformats.org/officeDocument/2006/relationships/hyperlink" Target="https://indico.fnal.gov/event/49771/" TargetMode="External"/><Relationship Id="rId4" Type="http://schemas.openxmlformats.org/officeDocument/2006/relationships/hyperlink" Target="http://indico.fnal.gov/event/2280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edms.cern.ch/document/2782297/" TargetMode="External"/><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hyperlink" Target="https://edms.cern.ch/document/2782297/"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hyperlink" Target="https://edms.cern.ch/document/240109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hyperlink" Target="https://edms.cern.ch/document/2780876" TargetMode="External"/><Relationship Id="rId4" Type="http://schemas.openxmlformats.org/officeDocument/2006/relationships/hyperlink" Target="https://edms.cern.ch/document/2570048"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s://edms.cern.ch/document/2782297"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hyperlink" Target="https://edms.cern.ch/document/2782614"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tif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Overview of the FD1 TPC Electronics</a:t>
            </a:r>
          </a:p>
        </p:txBody>
      </p:sp>
      <p:sp>
        <p:nvSpPr>
          <p:cNvPr id="3" name="Text Placeholder 2"/>
          <p:cNvSpPr>
            <a:spLocks noGrp="1"/>
          </p:cNvSpPr>
          <p:nvPr>
            <p:ph type="body" sz="quarter" idx="10"/>
          </p:nvPr>
        </p:nvSpPr>
        <p:spPr/>
        <p:txBody>
          <a:bodyPr/>
          <a:lstStyle/>
          <a:p>
            <a:r>
              <a:rPr lang="en-GB" dirty="0"/>
              <a:t>Cheng-Ju Lin</a:t>
            </a:r>
          </a:p>
          <a:p>
            <a:r>
              <a:rPr lang="en-GB" dirty="0"/>
              <a:t>Lawrence Berkeley National Laboratory</a:t>
            </a:r>
          </a:p>
          <a:p>
            <a:endParaRPr lang="en-GB" dirty="0"/>
          </a:p>
          <a:p>
            <a:r>
              <a:rPr lang="en-GB" dirty="0"/>
              <a:t>FD1 TPC Electronics Final Design Review</a:t>
            </a:r>
          </a:p>
          <a:p>
            <a:r>
              <a:rPr lang="en-GB" dirty="0"/>
              <a:t>29-30 September 2022</a:t>
            </a:r>
          </a:p>
        </p:txBody>
      </p:sp>
    </p:spTree>
    <p:extLst>
      <p:ext uri="{BB962C8B-B14F-4D97-AF65-F5344CB8AC3E}">
        <p14:creationId xmlns:p14="http://schemas.microsoft.com/office/powerpoint/2010/main" val="1741762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192CF7-1D31-6141-940F-5F36785345AA}"/>
              </a:ext>
            </a:extLst>
          </p:cNvPr>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
        <p:nvSpPr>
          <p:cNvPr id="10" name="Title 1">
            <a:extLst>
              <a:ext uri="{FF2B5EF4-FFF2-40B4-BE49-F238E27FC236}">
                <a16:creationId xmlns:a16="http://schemas.microsoft.com/office/drawing/2014/main" id="{5B4AF46E-72C0-CA47-81EF-C44B93F1589B}"/>
              </a:ext>
            </a:extLst>
          </p:cNvPr>
          <p:cNvSpPr>
            <a:spLocks noGrp="1"/>
          </p:cNvSpPr>
          <p:nvPr>
            <p:ph type="title"/>
          </p:nvPr>
        </p:nvSpPr>
        <p:spPr>
          <a:xfrm>
            <a:off x="1714165" y="-57150"/>
            <a:ext cx="7498080" cy="647102"/>
          </a:xfrm>
        </p:spPr>
        <p:txBody>
          <a:bodyPr/>
          <a:lstStyle/>
          <a:p>
            <a:r>
              <a:rPr lang="en-US" sz="3000" dirty="0" err="1"/>
              <a:t>ProtoDUNE</a:t>
            </a:r>
            <a:r>
              <a:rPr lang="en-US" sz="3000" dirty="0"/>
              <a:t> Run-1 Performance</a:t>
            </a:r>
          </a:p>
        </p:txBody>
      </p:sp>
      <p:grpSp>
        <p:nvGrpSpPr>
          <p:cNvPr id="3" name="Group 2">
            <a:extLst>
              <a:ext uri="{FF2B5EF4-FFF2-40B4-BE49-F238E27FC236}">
                <a16:creationId xmlns:a16="http://schemas.microsoft.com/office/drawing/2014/main" id="{C3248F47-F84E-8FB1-A5A8-675A08FAD44D}"/>
              </a:ext>
            </a:extLst>
          </p:cNvPr>
          <p:cNvGrpSpPr/>
          <p:nvPr/>
        </p:nvGrpSpPr>
        <p:grpSpPr>
          <a:xfrm>
            <a:off x="0" y="334890"/>
            <a:ext cx="9144000" cy="5982480"/>
            <a:chOff x="0" y="334890"/>
            <a:chExt cx="9144000" cy="5982480"/>
          </a:xfrm>
        </p:grpSpPr>
        <p:pic>
          <p:nvPicPr>
            <p:cNvPr id="8" name="Picture 7" descr="Diagram&#10;&#10;Description automatically generated with medium confidence">
              <a:extLst>
                <a:ext uri="{FF2B5EF4-FFF2-40B4-BE49-F238E27FC236}">
                  <a16:creationId xmlns:a16="http://schemas.microsoft.com/office/drawing/2014/main" id="{7E97DDD3-19D4-8142-906F-E55BF4DB5333}"/>
                </a:ext>
              </a:extLst>
            </p:cNvPr>
            <p:cNvPicPr>
              <a:picLocks noChangeAspect="1"/>
            </p:cNvPicPr>
            <p:nvPr/>
          </p:nvPicPr>
          <p:blipFill>
            <a:blip r:embed="rId2"/>
            <a:stretch>
              <a:fillRect/>
            </a:stretch>
          </p:blipFill>
          <p:spPr>
            <a:xfrm>
              <a:off x="0" y="334890"/>
              <a:ext cx="9144000" cy="5982480"/>
            </a:xfrm>
            <a:prstGeom prst="rect">
              <a:avLst/>
            </a:prstGeom>
          </p:spPr>
        </p:pic>
        <p:sp>
          <p:nvSpPr>
            <p:cNvPr id="2" name="Rectangle 1">
              <a:extLst>
                <a:ext uri="{FF2B5EF4-FFF2-40B4-BE49-F238E27FC236}">
                  <a16:creationId xmlns:a16="http://schemas.microsoft.com/office/drawing/2014/main" id="{4B5EED75-CEBF-1B7B-0E2E-114C8CDAF48A}"/>
                </a:ext>
              </a:extLst>
            </p:cNvPr>
            <p:cNvSpPr/>
            <p:nvPr/>
          </p:nvSpPr>
          <p:spPr>
            <a:xfrm>
              <a:off x="107896" y="5405480"/>
              <a:ext cx="5022454" cy="6471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759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C462E9-30DB-7BD9-EF4F-3BE20262DBC6}"/>
              </a:ext>
            </a:extLst>
          </p:cNvPr>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6" name="Title 1">
            <a:extLst>
              <a:ext uri="{FF2B5EF4-FFF2-40B4-BE49-F238E27FC236}">
                <a16:creationId xmlns:a16="http://schemas.microsoft.com/office/drawing/2014/main" id="{1EFAA7F4-E3BC-4EAA-7874-F01461966727}"/>
              </a:ext>
            </a:extLst>
          </p:cNvPr>
          <p:cNvSpPr>
            <a:spLocks noGrp="1"/>
          </p:cNvSpPr>
          <p:nvPr>
            <p:ph type="title"/>
          </p:nvPr>
        </p:nvSpPr>
        <p:spPr>
          <a:xfrm>
            <a:off x="879220" y="125745"/>
            <a:ext cx="7546974" cy="647102"/>
          </a:xfrm>
        </p:spPr>
        <p:txBody>
          <a:bodyPr/>
          <a:lstStyle/>
          <a:p>
            <a:r>
              <a:rPr lang="en-US" sz="2800" dirty="0"/>
              <a:t>TPC Electronics Design Review History</a:t>
            </a:r>
          </a:p>
        </p:txBody>
      </p:sp>
      <p:sp>
        <p:nvSpPr>
          <p:cNvPr id="7" name="TextBox 6">
            <a:extLst>
              <a:ext uri="{FF2B5EF4-FFF2-40B4-BE49-F238E27FC236}">
                <a16:creationId xmlns:a16="http://schemas.microsoft.com/office/drawing/2014/main" id="{A4836DB6-B21F-9D3C-4291-423BF3AC807E}"/>
              </a:ext>
            </a:extLst>
          </p:cNvPr>
          <p:cNvSpPr txBox="1"/>
          <p:nvPr/>
        </p:nvSpPr>
        <p:spPr>
          <a:xfrm>
            <a:off x="419100" y="666302"/>
            <a:ext cx="6072550" cy="830997"/>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endParaRPr lang="en-US" sz="2400" dirty="0"/>
          </a:p>
        </p:txBody>
      </p:sp>
      <p:sp>
        <p:nvSpPr>
          <p:cNvPr id="8" name="TextBox 7">
            <a:extLst>
              <a:ext uri="{FF2B5EF4-FFF2-40B4-BE49-F238E27FC236}">
                <a16:creationId xmlns:a16="http://schemas.microsoft.com/office/drawing/2014/main" id="{30D8D973-10EB-7867-DEFC-13B28097FF7B}"/>
              </a:ext>
            </a:extLst>
          </p:cNvPr>
          <p:cNvSpPr txBox="1"/>
          <p:nvPr/>
        </p:nvSpPr>
        <p:spPr>
          <a:xfrm>
            <a:off x="249554" y="996623"/>
            <a:ext cx="8644892"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All subsystems have gone through Preliminary Design Review</a:t>
            </a:r>
          </a:p>
          <a:p>
            <a:pPr marL="800100" lvl="1" indent="-342900">
              <a:buFont typeface="System Font Regular"/>
              <a:buChar char="−"/>
            </a:pPr>
            <a:r>
              <a:rPr lang="en-US" sz="2400" dirty="0"/>
              <a:t>Mechanical structure PDR (</a:t>
            </a:r>
            <a:r>
              <a:rPr lang="en-US" sz="2400" dirty="0">
                <a:hlinkClick r:id="rId2"/>
              </a:rPr>
              <a:t>11-12 Feb 2019</a:t>
            </a:r>
            <a:r>
              <a:rPr lang="en-US" sz="2400" dirty="0"/>
              <a:t>)</a:t>
            </a:r>
          </a:p>
          <a:p>
            <a:pPr marL="800100" lvl="1" indent="-342900">
              <a:buFont typeface="System Font Regular"/>
              <a:buChar char="−"/>
            </a:pPr>
            <a:r>
              <a:rPr lang="en-US" sz="2400" dirty="0"/>
              <a:t>ASICs and FEMB PDR (</a:t>
            </a:r>
            <a:r>
              <a:rPr lang="en-US" sz="2400" dirty="0">
                <a:hlinkClick r:id="rId3"/>
              </a:rPr>
              <a:t>5-7 Feb 2020</a:t>
            </a:r>
            <a:r>
              <a:rPr lang="en-US" sz="2400" dirty="0"/>
              <a:t>)</a:t>
            </a:r>
          </a:p>
          <a:p>
            <a:pPr marL="800100" lvl="1" indent="-342900">
              <a:buFont typeface="System Font Regular"/>
              <a:buChar char="−"/>
            </a:pPr>
            <a:r>
              <a:rPr lang="en-US" sz="2400" dirty="0"/>
              <a:t>Warm Electronics PDR (</a:t>
            </a:r>
            <a:r>
              <a:rPr lang="en-US" sz="2400" dirty="0">
                <a:hlinkClick r:id="rId4"/>
              </a:rPr>
              <a:t>17-March to 7-Apr 2020</a:t>
            </a:r>
            <a:r>
              <a:rPr lang="en-US" sz="2400" dirty="0"/>
              <a:t>)</a:t>
            </a:r>
          </a:p>
          <a:p>
            <a:pPr marL="800100" lvl="1" indent="-342900">
              <a:buFont typeface="System Font Regular"/>
              <a:buChar char="−"/>
            </a:pPr>
            <a:endParaRPr lang="en-US" sz="2400" dirty="0"/>
          </a:p>
          <a:p>
            <a:pPr marL="342900" indent="-342900">
              <a:buFont typeface="Arial" panose="020B0604020202020204" pitchFamily="34" charset="0"/>
              <a:buChar char="•"/>
            </a:pPr>
            <a:r>
              <a:rPr lang="en-US" sz="2400" dirty="0"/>
              <a:t>All three custom ASICs (</a:t>
            </a:r>
            <a:r>
              <a:rPr lang="en-US" sz="2400" dirty="0" err="1"/>
              <a:t>LArASIC</a:t>
            </a:r>
            <a:r>
              <a:rPr lang="en-US" sz="2400" dirty="0"/>
              <a:t>, </a:t>
            </a:r>
            <a:r>
              <a:rPr lang="en-US" sz="2400" dirty="0" err="1"/>
              <a:t>ColdADC</a:t>
            </a:r>
            <a:r>
              <a:rPr lang="en-US" sz="2400" dirty="0"/>
              <a:t>, COLDATA) have gone through Final Design Review (</a:t>
            </a:r>
            <a:r>
              <a:rPr lang="en-US" sz="2400" dirty="0">
                <a:hlinkClick r:id="rId5"/>
              </a:rPr>
              <a:t>21-22 Jul 2021</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a:t>LArASIC</a:t>
            </a:r>
            <a:r>
              <a:rPr lang="en-US" sz="2400" dirty="0"/>
              <a:t> has gone through Production Readiness Review (</a:t>
            </a:r>
            <a:r>
              <a:rPr lang="en-US" sz="2400" dirty="0">
                <a:hlinkClick r:id="rId6"/>
              </a:rPr>
              <a:t>7-8 Mar 2022</a:t>
            </a:r>
            <a:r>
              <a:rPr lang="en-US"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For this FDR, we are reviewing everything except the ASICs</a:t>
            </a:r>
          </a:p>
        </p:txBody>
      </p:sp>
      <p:sp>
        <p:nvSpPr>
          <p:cNvPr id="9" name="TextBox 8">
            <a:extLst>
              <a:ext uri="{FF2B5EF4-FFF2-40B4-BE49-F238E27FC236}">
                <a16:creationId xmlns:a16="http://schemas.microsoft.com/office/drawing/2014/main" id="{D04DE18A-43D3-E72C-1DA2-654B17B149ED}"/>
              </a:ext>
            </a:extLst>
          </p:cNvPr>
          <p:cNvSpPr txBox="1"/>
          <p:nvPr/>
        </p:nvSpPr>
        <p:spPr>
          <a:xfrm>
            <a:off x="3299002" y="6007032"/>
            <a:ext cx="5653984" cy="369332"/>
          </a:xfrm>
          <a:prstGeom prst="rect">
            <a:avLst/>
          </a:prstGeom>
          <a:noFill/>
        </p:spPr>
        <p:txBody>
          <a:bodyPr wrap="none" rtlCol="0">
            <a:spAutoFit/>
          </a:bodyPr>
          <a:lstStyle/>
          <a:p>
            <a:r>
              <a:rPr lang="en-US" dirty="0">
                <a:solidFill>
                  <a:srgbClr val="0070C0"/>
                </a:solidFill>
              </a:rPr>
              <a:t>(Note: click on the review dates to link to the review page)</a:t>
            </a:r>
          </a:p>
        </p:txBody>
      </p:sp>
    </p:spTree>
    <p:extLst>
      <p:ext uri="{BB962C8B-B14F-4D97-AF65-F5344CB8AC3E}">
        <p14:creationId xmlns:p14="http://schemas.microsoft.com/office/powerpoint/2010/main" val="3606985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E6A831-6283-DC45-BB6A-91B62FA894EF}"/>
              </a:ext>
            </a:extLst>
          </p:cNvPr>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pic>
        <p:nvPicPr>
          <p:cNvPr id="8" name="Picture 7" descr="Graphical user interface&#10;&#10;Description automatically generated with low confidence">
            <a:extLst>
              <a:ext uri="{FF2B5EF4-FFF2-40B4-BE49-F238E27FC236}">
                <a16:creationId xmlns:a16="http://schemas.microsoft.com/office/drawing/2014/main" id="{EC0C96A7-F4BE-3A48-9CB9-74DB39DDB7F8}"/>
              </a:ext>
            </a:extLst>
          </p:cNvPr>
          <p:cNvPicPr>
            <a:picLocks noChangeAspect="1"/>
          </p:cNvPicPr>
          <p:nvPr/>
        </p:nvPicPr>
        <p:blipFill>
          <a:blip r:embed="rId2"/>
          <a:stretch>
            <a:fillRect/>
          </a:stretch>
        </p:blipFill>
        <p:spPr>
          <a:xfrm>
            <a:off x="0" y="529166"/>
            <a:ext cx="9144000" cy="5799667"/>
          </a:xfrm>
          <a:prstGeom prst="rect">
            <a:avLst/>
          </a:prstGeom>
          <a:solidFill>
            <a:schemeClr val="bg1"/>
          </a:solidFill>
        </p:spPr>
      </p:pic>
      <p:sp>
        <p:nvSpPr>
          <p:cNvPr id="2" name="Rectangle 1">
            <a:extLst>
              <a:ext uri="{FF2B5EF4-FFF2-40B4-BE49-F238E27FC236}">
                <a16:creationId xmlns:a16="http://schemas.microsoft.com/office/drawing/2014/main" id="{ABA29ABC-A8F1-CA69-F7DB-94923B141447}"/>
              </a:ext>
            </a:extLst>
          </p:cNvPr>
          <p:cNvSpPr/>
          <p:nvPr/>
        </p:nvSpPr>
        <p:spPr>
          <a:xfrm>
            <a:off x="69801" y="1003398"/>
            <a:ext cx="4620862" cy="18863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5DDCF6F-4276-CB46-A83A-73890B1C395A}"/>
              </a:ext>
            </a:extLst>
          </p:cNvPr>
          <p:cNvSpPr>
            <a:spLocks noGrp="1"/>
          </p:cNvSpPr>
          <p:nvPr>
            <p:ph type="title"/>
          </p:nvPr>
        </p:nvSpPr>
        <p:spPr>
          <a:xfrm>
            <a:off x="2297430" y="0"/>
            <a:ext cx="4034790" cy="647102"/>
          </a:xfrm>
        </p:spPr>
        <p:txBody>
          <a:bodyPr/>
          <a:lstStyle/>
          <a:p>
            <a:r>
              <a:rPr lang="en-US" sz="3600" dirty="0" err="1"/>
              <a:t>LArASIC</a:t>
            </a:r>
            <a:r>
              <a:rPr lang="en-US" sz="3600" dirty="0"/>
              <a:t> ASIC</a:t>
            </a:r>
          </a:p>
        </p:txBody>
      </p:sp>
      <p:sp>
        <p:nvSpPr>
          <p:cNvPr id="5" name="Rectangle 4">
            <a:extLst>
              <a:ext uri="{FF2B5EF4-FFF2-40B4-BE49-F238E27FC236}">
                <a16:creationId xmlns:a16="http://schemas.microsoft.com/office/drawing/2014/main" id="{0080B7D8-89DA-1079-2324-C39A205F7F53}"/>
              </a:ext>
            </a:extLst>
          </p:cNvPr>
          <p:cNvSpPr/>
          <p:nvPr/>
        </p:nvSpPr>
        <p:spPr>
          <a:xfrm>
            <a:off x="69801" y="1062729"/>
            <a:ext cx="4774425" cy="1767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995254D-AE29-1383-7816-5FEA4B676D1C}"/>
              </a:ext>
            </a:extLst>
          </p:cNvPr>
          <p:cNvSpPr/>
          <p:nvPr/>
        </p:nvSpPr>
        <p:spPr>
          <a:xfrm>
            <a:off x="551432" y="1482766"/>
            <a:ext cx="3570930" cy="17633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31E4968-7257-A1DB-8127-77AE087E6248}"/>
              </a:ext>
            </a:extLst>
          </p:cNvPr>
          <p:cNvPicPr>
            <a:picLocks noChangeAspect="1"/>
          </p:cNvPicPr>
          <p:nvPr/>
        </p:nvPicPr>
        <p:blipFill>
          <a:blip r:embed="rId3"/>
          <a:stretch>
            <a:fillRect/>
          </a:stretch>
        </p:blipFill>
        <p:spPr>
          <a:xfrm>
            <a:off x="0" y="1082154"/>
            <a:ext cx="5563182" cy="1748297"/>
          </a:xfrm>
          <a:prstGeom prst="rect">
            <a:avLst/>
          </a:prstGeom>
        </p:spPr>
      </p:pic>
    </p:spTree>
    <p:extLst>
      <p:ext uri="{BB962C8B-B14F-4D97-AF65-F5344CB8AC3E}">
        <p14:creationId xmlns:p14="http://schemas.microsoft.com/office/powerpoint/2010/main" val="3907879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32761AC-6098-AD49-856E-E35400064959}"/>
              </a:ext>
            </a:extLst>
          </p:cNvPr>
          <p:cNvSpPr txBox="1"/>
          <p:nvPr/>
        </p:nvSpPr>
        <p:spPr>
          <a:xfrm>
            <a:off x="879220" y="3933447"/>
            <a:ext cx="8689974" cy="2616101"/>
          </a:xfrm>
          <a:prstGeom prst="rect">
            <a:avLst/>
          </a:prstGeom>
          <a:noFill/>
        </p:spPr>
        <p:txBody>
          <a:bodyPr wrap="square" rtlCol="0">
            <a:spAutoFit/>
          </a:bodyPr>
          <a:lstStyle/>
          <a:p>
            <a:r>
              <a:rPr lang="en-US" sz="2000" b="1" dirty="0"/>
              <a:t>Key Features</a:t>
            </a:r>
          </a:p>
          <a:p>
            <a:pPr marL="342900" indent="-342900">
              <a:buFont typeface="Arial" panose="020B0604020202020204" pitchFamily="34" charset="0"/>
              <a:buChar char="•"/>
            </a:pPr>
            <a:r>
              <a:rPr lang="en-US" sz="2000" dirty="0"/>
              <a:t>16-channel, 14-bit 2MS/s digitizer ASIC for 77-89K</a:t>
            </a:r>
          </a:p>
          <a:p>
            <a:pPr marL="342900" indent="-342900">
              <a:buFont typeface="Arial" panose="020B0604020202020204" pitchFamily="34" charset="0"/>
              <a:buChar char="•"/>
            </a:pPr>
            <a:r>
              <a:rPr lang="en-US" sz="2000" dirty="0"/>
              <a:t>Two 15-stage piped-line ADCs</a:t>
            </a:r>
          </a:p>
          <a:p>
            <a:pPr marL="342900" indent="-342900">
              <a:buFont typeface="Arial" panose="020B0604020202020204" pitchFamily="34" charset="0"/>
              <a:buChar char="•"/>
            </a:pPr>
            <a:r>
              <a:rPr lang="en-US" sz="2000" dirty="0"/>
              <a:t>Low-noise and long lifetime operation in </a:t>
            </a:r>
            <a:r>
              <a:rPr lang="en-US" sz="2000" dirty="0" err="1"/>
              <a:t>LAr</a:t>
            </a:r>
            <a:endParaRPr lang="en-US" sz="2000" dirty="0"/>
          </a:p>
          <a:p>
            <a:pPr marL="342900" indent="-342900">
              <a:buFont typeface="Arial" panose="020B0604020202020204" pitchFamily="34" charset="0"/>
              <a:buChar char="•"/>
            </a:pPr>
            <a:r>
              <a:rPr lang="en-US" sz="2000" dirty="0"/>
              <a:t>65nm CMOS process, 9 metal stack</a:t>
            </a:r>
          </a:p>
          <a:p>
            <a:pPr marL="342900" indent="-342900">
              <a:buFont typeface="Arial" panose="020B0604020202020204" pitchFamily="34" charset="0"/>
              <a:buChar char="•"/>
            </a:pPr>
            <a:r>
              <a:rPr lang="en-US" sz="2000" dirty="0"/>
              <a:t>Digital self-calibration for interstage gains</a:t>
            </a:r>
          </a:p>
          <a:p>
            <a:pPr marL="342900" indent="-342900">
              <a:buFont typeface="Arial" panose="020B0604020202020204" pitchFamily="34" charset="0"/>
              <a:buChar char="•"/>
            </a:pPr>
            <a:r>
              <a:rPr lang="en-US" sz="2000" dirty="0"/>
              <a:t>Chip size: 6860 </a:t>
            </a:r>
            <a:r>
              <a:rPr lang="en-US" sz="2000" dirty="0">
                <a:latin typeface="Symbol" pitchFamily="2" charset="2"/>
              </a:rPr>
              <a:t>m</a:t>
            </a:r>
            <a:r>
              <a:rPr lang="en-US" sz="2000" dirty="0"/>
              <a:t>m x 7610 </a:t>
            </a:r>
            <a:r>
              <a:rPr lang="en-US" sz="2000" dirty="0">
                <a:latin typeface="Symbol" pitchFamily="2" charset="2"/>
              </a:rPr>
              <a:t>m</a:t>
            </a:r>
            <a:r>
              <a:rPr lang="en-US" sz="2000" dirty="0"/>
              <a:t>m</a:t>
            </a:r>
          </a:p>
          <a:p>
            <a:endParaRPr lang="en-US" sz="2400" b="1" dirty="0"/>
          </a:p>
        </p:txBody>
      </p:sp>
      <p:sp>
        <p:nvSpPr>
          <p:cNvPr id="4" name="Slide Number Placeholder 3">
            <a:extLst>
              <a:ext uri="{FF2B5EF4-FFF2-40B4-BE49-F238E27FC236}">
                <a16:creationId xmlns:a16="http://schemas.microsoft.com/office/drawing/2014/main" id="{D000E447-EED0-AF41-9F68-612E805FE084}"/>
              </a:ext>
            </a:extLst>
          </p:cNvPr>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7" name="Title 1">
            <a:extLst>
              <a:ext uri="{FF2B5EF4-FFF2-40B4-BE49-F238E27FC236}">
                <a16:creationId xmlns:a16="http://schemas.microsoft.com/office/drawing/2014/main" id="{09D9A8D3-2F95-6B40-A91F-09226DD0A38A}"/>
              </a:ext>
            </a:extLst>
          </p:cNvPr>
          <p:cNvSpPr>
            <a:spLocks noGrp="1"/>
          </p:cNvSpPr>
          <p:nvPr>
            <p:ph type="title"/>
          </p:nvPr>
        </p:nvSpPr>
        <p:spPr>
          <a:xfrm>
            <a:off x="2891790" y="0"/>
            <a:ext cx="4034790" cy="647102"/>
          </a:xfrm>
        </p:spPr>
        <p:txBody>
          <a:bodyPr/>
          <a:lstStyle/>
          <a:p>
            <a:r>
              <a:rPr lang="en-US" sz="3600" dirty="0" err="1"/>
              <a:t>ColdADC</a:t>
            </a:r>
            <a:r>
              <a:rPr lang="en-US" sz="3600" dirty="0"/>
              <a:t> ASIC</a:t>
            </a:r>
          </a:p>
        </p:txBody>
      </p:sp>
      <p:pic>
        <p:nvPicPr>
          <p:cNvPr id="11" name="Picture 10" descr="Diagram&#10;&#10;Description automatically generated">
            <a:extLst>
              <a:ext uri="{FF2B5EF4-FFF2-40B4-BE49-F238E27FC236}">
                <a16:creationId xmlns:a16="http://schemas.microsoft.com/office/drawing/2014/main" id="{BA0298E8-2DE4-264E-AF82-95A664DA40CE}"/>
              </a:ext>
            </a:extLst>
          </p:cNvPr>
          <p:cNvPicPr>
            <a:picLocks noChangeAspect="1"/>
          </p:cNvPicPr>
          <p:nvPr/>
        </p:nvPicPr>
        <p:blipFill>
          <a:blip r:embed="rId2"/>
          <a:stretch>
            <a:fillRect/>
          </a:stretch>
        </p:blipFill>
        <p:spPr>
          <a:xfrm>
            <a:off x="131210" y="647102"/>
            <a:ext cx="4476395" cy="3224235"/>
          </a:xfrm>
          <a:prstGeom prst="rect">
            <a:avLst/>
          </a:prstGeom>
        </p:spPr>
      </p:pic>
      <p:pic>
        <p:nvPicPr>
          <p:cNvPr id="12" name="Picture 11" descr="Chart&#10;&#10;Description automatically generated">
            <a:extLst>
              <a:ext uri="{FF2B5EF4-FFF2-40B4-BE49-F238E27FC236}">
                <a16:creationId xmlns:a16="http://schemas.microsoft.com/office/drawing/2014/main" id="{43EAB928-1BD9-C240-BFBB-CC763D594E2D}"/>
              </a:ext>
            </a:extLst>
          </p:cNvPr>
          <p:cNvPicPr>
            <a:picLocks noChangeAspect="1"/>
          </p:cNvPicPr>
          <p:nvPr/>
        </p:nvPicPr>
        <p:blipFill rotWithShape="1">
          <a:blip r:embed="rId3"/>
          <a:srcRect t="11899" r="8524"/>
          <a:stretch/>
        </p:blipFill>
        <p:spPr>
          <a:xfrm>
            <a:off x="4680353" y="762000"/>
            <a:ext cx="4463647" cy="3224235"/>
          </a:xfrm>
          <a:prstGeom prst="rect">
            <a:avLst/>
          </a:prstGeom>
        </p:spPr>
      </p:pic>
      <p:sp>
        <p:nvSpPr>
          <p:cNvPr id="16" name="TextBox 15">
            <a:extLst>
              <a:ext uri="{FF2B5EF4-FFF2-40B4-BE49-F238E27FC236}">
                <a16:creationId xmlns:a16="http://schemas.microsoft.com/office/drawing/2014/main" id="{9273A0FA-98CE-994F-8BA0-6E881D88A5B7}"/>
              </a:ext>
            </a:extLst>
          </p:cNvPr>
          <p:cNvSpPr txBox="1"/>
          <p:nvPr/>
        </p:nvSpPr>
        <p:spPr>
          <a:xfrm>
            <a:off x="200025" y="375621"/>
            <a:ext cx="2017395" cy="369332"/>
          </a:xfrm>
          <a:prstGeom prst="rect">
            <a:avLst/>
          </a:prstGeom>
          <a:noFill/>
        </p:spPr>
        <p:txBody>
          <a:bodyPr wrap="square" rtlCol="0">
            <a:spAutoFit/>
          </a:bodyPr>
          <a:lstStyle/>
          <a:p>
            <a:r>
              <a:rPr lang="en-US" b="1" dirty="0"/>
              <a:t>ADC Block Diagram</a:t>
            </a:r>
          </a:p>
        </p:txBody>
      </p:sp>
      <p:sp>
        <p:nvSpPr>
          <p:cNvPr id="17" name="TextBox 16">
            <a:extLst>
              <a:ext uri="{FF2B5EF4-FFF2-40B4-BE49-F238E27FC236}">
                <a16:creationId xmlns:a16="http://schemas.microsoft.com/office/drawing/2014/main" id="{108FE359-0240-E441-B4E6-8D869B119AF6}"/>
              </a:ext>
            </a:extLst>
          </p:cNvPr>
          <p:cNvSpPr txBox="1"/>
          <p:nvPr/>
        </p:nvSpPr>
        <p:spPr>
          <a:xfrm>
            <a:off x="6317737" y="462436"/>
            <a:ext cx="2566425" cy="369332"/>
          </a:xfrm>
          <a:prstGeom prst="rect">
            <a:avLst/>
          </a:prstGeom>
          <a:noFill/>
        </p:spPr>
        <p:txBody>
          <a:bodyPr wrap="square" rtlCol="0">
            <a:spAutoFit/>
          </a:bodyPr>
          <a:lstStyle/>
          <a:p>
            <a:r>
              <a:rPr lang="en-US" b="1" dirty="0"/>
              <a:t>ADC Static Linearity</a:t>
            </a:r>
          </a:p>
        </p:txBody>
      </p:sp>
    </p:spTree>
    <p:extLst>
      <p:ext uri="{BB962C8B-B14F-4D97-AF65-F5344CB8AC3E}">
        <p14:creationId xmlns:p14="http://schemas.microsoft.com/office/powerpoint/2010/main" val="225638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297430" y="0"/>
            <a:ext cx="4034790" cy="647102"/>
          </a:xfrm>
        </p:spPr>
        <p:txBody>
          <a:bodyPr/>
          <a:lstStyle/>
          <a:p>
            <a:r>
              <a:rPr lang="en-US" sz="3600" dirty="0"/>
              <a:t>COLDATA ASIC</a:t>
            </a:r>
          </a:p>
        </p:txBody>
      </p:sp>
      <p:grpSp>
        <p:nvGrpSpPr>
          <p:cNvPr id="5" name="Group 4">
            <a:extLst>
              <a:ext uri="{FF2B5EF4-FFF2-40B4-BE49-F238E27FC236}">
                <a16:creationId xmlns:a16="http://schemas.microsoft.com/office/drawing/2014/main" id="{235ABCEC-6B04-9A33-5FB1-7FD85B75A2BC}"/>
              </a:ext>
            </a:extLst>
          </p:cNvPr>
          <p:cNvGrpSpPr/>
          <p:nvPr/>
        </p:nvGrpSpPr>
        <p:grpSpPr>
          <a:xfrm>
            <a:off x="0" y="560037"/>
            <a:ext cx="9144000" cy="5737926"/>
            <a:chOff x="0" y="560037"/>
            <a:chExt cx="9144000" cy="5737926"/>
          </a:xfrm>
        </p:grpSpPr>
        <p:pic>
          <p:nvPicPr>
            <p:cNvPr id="8" name="Picture 7" descr="Diagram, schematic&#10;&#10;Description automatically generated">
              <a:extLst>
                <a:ext uri="{FF2B5EF4-FFF2-40B4-BE49-F238E27FC236}">
                  <a16:creationId xmlns:a16="http://schemas.microsoft.com/office/drawing/2014/main" id="{9AB7D95C-DC89-AA4C-9595-67828B80C302}"/>
                </a:ext>
              </a:extLst>
            </p:cNvPr>
            <p:cNvPicPr>
              <a:picLocks noChangeAspect="1"/>
            </p:cNvPicPr>
            <p:nvPr/>
          </p:nvPicPr>
          <p:blipFill>
            <a:blip r:embed="rId2"/>
            <a:stretch>
              <a:fillRect/>
            </a:stretch>
          </p:blipFill>
          <p:spPr>
            <a:xfrm>
              <a:off x="0" y="560037"/>
              <a:ext cx="9144000" cy="5737926"/>
            </a:xfrm>
            <a:prstGeom prst="rect">
              <a:avLst/>
            </a:prstGeom>
          </p:spPr>
        </p:pic>
        <p:sp>
          <p:nvSpPr>
            <p:cNvPr id="2" name="Rectangle 1">
              <a:extLst>
                <a:ext uri="{FF2B5EF4-FFF2-40B4-BE49-F238E27FC236}">
                  <a16:creationId xmlns:a16="http://schemas.microsoft.com/office/drawing/2014/main" id="{A9C82FAB-FB6F-67CA-A229-4CA81A220975}"/>
                </a:ext>
              </a:extLst>
            </p:cNvPr>
            <p:cNvSpPr/>
            <p:nvPr/>
          </p:nvSpPr>
          <p:spPr>
            <a:xfrm>
              <a:off x="4879497" y="833480"/>
              <a:ext cx="3212538" cy="1861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9244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297430" y="0"/>
            <a:ext cx="4034790" cy="647102"/>
          </a:xfrm>
        </p:spPr>
        <p:txBody>
          <a:bodyPr/>
          <a:lstStyle/>
          <a:p>
            <a:r>
              <a:rPr lang="en-US" sz="3600" dirty="0"/>
              <a:t>Monolithic FEMB</a:t>
            </a:r>
          </a:p>
        </p:txBody>
      </p:sp>
      <p:pic>
        <p:nvPicPr>
          <p:cNvPr id="3" name="image66.png">
            <a:extLst>
              <a:ext uri="{FF2B5EF4-FFF2-40B4-BE49-F238E27FC236}">
                <a16:creationId xmlns:a16="http://schemas.microsoft.com/office/drawing/2014/main" id="{63A89EFD-3905-C07B-FD7D-0D3908F5CF42}"/>
              </a:ext>
            </a:extLst>
          </p:cNvPr>
          <p:cNvPicPr/>
          <p:nvPr/>
        </p:nvPicPr>
        <p:blipFill>
          <a:blip r:embed="rId2"/>
          <a:srcRect/>
          <a:stretch>
            <a:fillRect/>
          </a:stretch>
        </p:blipFill>
        <p:spPr>
          <a:xfrm>
            <a:off x="4693380" y="3147541"/>
            <a:ext cx="4379814" cy="31544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368B0B8D-16FB-6F7A-20CA-9D5B5B2BB8EC}"/>
              </a:ext>
            </a:extLst>
          </p:cNvPr>
          <p:cNvSpPr txBox="1"/>
          <p:nvPr/>
        </p:nvSpPr>
        <p:spPr>
          <a:xfrm>
            <a:off x="207830" y="518773"/>
            <a:ext cx="4379814" cy="3693319"/>
          </a:xfrm>
          <a:prstGeom prst="rect">
            <a:avLst/>
          </a:prstGeom>
          <a:noFill/>
        </p:spPr>
        <p:txBody>
          <a:bodyPr wrap="square" rtlCol="0">
            <a:spAutoFit/>
          </a:bodyPr>
          <a:lstStyle/>
          <a:p>
            <a:pPr marL="285750" indent="-285750">
              <a:buFont typeface="Arial" panose="020B0604020202020204" pitchFamily="34" charset="0"/>
              <a:buChar char="•"/>
            </a:pPr>
            <a:r>
              <a:rPr lang="en-US" dirty="0" err="1"/>
              <a:t>ProtoDUNE</a:t>
            </a:r>
            <a:r>
              <a:rPr lang="en-US" dirty="0"/>
              <a:t>-I FEMB uses previous generation of </a:t>
            </a:r>
            <a:r>
              <a:rPr lang="en-US" dirty="0" err="1"/>
              <a:t>LArASIC</a:t>
            </a:r>
            <a:r>
              <a:rPr lang="en-US" dirty="0"/>
              <a:t>, ADCs and a commercial FPGA on a mezzanine card</a:t>
            </a:r>
          </a:p>
          <a:p>
            <a:pPr marL="285750" indent="-285750">
              <a:buFont typeface="Arial" panose="020B0604020202020204" pitchFamily="34" charset="0"/>
              <a:buChar char="•"/>
            </a:pPr>
            <a:r>
              <a:rPr lang="en-US" dirty="0" err="1"/>
              <a:t>ProtoDUNE</a:t>
            </a:r>
            <a:r>
              <a:rPr lang="en-US" dirty="0"/>
              <a:t>-II FEMB uses final custom ASICs on a single PCB (monolithic FEMB)</a:t>
            </a:r>
          </a:p>
          <a:p>
            <a:pPr marL="285750" indent="-285750">
              <a:buFont typeface="Arial" panose="020B0604020202020204" pitchFamily="34" charset="0"/>
              <a:buChar char="•"/>
            </a:pPr>
            <a:r>
              <a:rPr lang="en-US" dirty="0"/>
              <a:t>Many other changes and improvements. See </a:t>
            </a:r>
            <a:r>
              <a:rPr lang="en-US" dirty="0">
                <a:hlinkClick r:id="rId3"/>
              </a:rPr>
              <a:t>EDMS#2782297 </a:t>
            </a:r>
            <a:r>
              <a:rPr lang="en-US" dirty="0"/>
              <a:t>for the complete list</a:t>
            </a:r>
          </a:p>
          <a:p>
            <a:pPr marL="285750" indent="-285750">
              <a:buFont typeface="Arial" panose="020B0604020202020204" pitchFamily="34" charset="0"/>
              <a:buChar char="•"/>
            </a:pPr>
            <a:r>
              <a:rPr lang="en-US" dirty="0"/>
              <a:t>Analog monitoring of channel response, bandgap reference, temperature, </a:t>
            </a:r>
            <a:r>
              <a:rPr lang="en-US" dirty="0" err="1"/>
              <a:t>ColdADC</a:t>
            </a:r>
            <a:r>
              <a:rPr lang="en-US" dirty="0"/>
              <a:t> reference voltages, etc.</a:t>
            </a:r>
          </a:p>
          <a:p>
            <a:pPr marL="285750" indent="-285750">
              <a:buFont typeface="Arial" panose="020B0604020202020204" pitchFamily="34" charset="0"/>
              <a:buChar char="•"/>
            </a:pPr>
            <a:r>
              <a:rPr lang="en-US" dirty="0"/>
              <a:t>Improved SAMTEC cable connection based on </a:t>
            </a:r>
            <a:r>
              <a:rPr lang="en-US" dirty="0" err="1"/>
              <a:t>ProtoDUNE</a:t>
            </a:r>
            <a:r>
              <a:rPr lang="en-US" dirty="0"/>
              <a:t>-I lessons-learned</a:t>
            </a:r>
          </a:p>
          <a:p>
            <a:pPr marL="742950" lvl="1" indent="-285750">
              <a:buFont typeface="Arial" panose="020B0604020202020204" pitchFamily="34" charset="0"/>
              <a:buChar char="•"/>
            </a:pPr>
            <a:endParaRPr lang="en-US" dirty="0"/>
          </a:p>
        </p:txBody>
      </p:sp>
      <p:pic>
        <p:nvPicPr>
          <p:cNvPr id="11" name="Picture 10">
            <a:extLst>
              <a:ext uri="{FF2B5EF4-FFF2-40B4-BE49-F238E27FC236}">
                <a16:creationId xmlns:a16="http://schemas.microsoft.com/office/drawing/2014/main" id="{739C3CA7-D788-A991-717A-21C229C02B46}"/>
              </a:ext>
            </a:extLst>
          </p:cNvPr>
          <p:cNvPicPr>
            <a:picLocks noChangeAspect="1"/>
          </p:cNvPicPr>
          <p:nvPr/>
        </p:nvPicPr>
        <p:blipFill>
          <a:blip r:embed="rId4"/>
          <a:stretch>
            <a:fillRect/>
          </a:stretch>
        </p:blipFill>
        <p:spPr>
          <a:xfrm>
            <a:off x="4732155" y="522722"/>
            <a:ext cx="4302264" cy="2312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99F2E450-5754-F816-C9A4-D81F1E2CDC81}"/>
              </a:ext>
            </a:extLst>
          </p:cNvPr>
          <p:cNvSpPr txBox="1"/>
          <p:nvPr/>
        </p:nvSpPr>
        <p:spPr>
          <a:xfrm>
            <a:off x="4732155" y="2158019"/>
            <a:ext cx="1967846" cy="369332"/>
          </a:xfrm>
          <a:prstGeom prst="rect">
            <a:avLst/>
          </a:prstGeom>
          <a:noFill/>
        </p:spPr>
        <p:txBody>
          <a:bodyPr wrap="none" rtlCol="0">
            <a:spAutoFit/>
          </a:bodyPr>
          <a:lstStyle/>
          <a:p>
            <a:r>
              <a:rPr lang="en-US" dirty="0" err="1">
                <a:highlight>
                  <a:srgbClr val="FFFF00"/>
                </a:highlight>
              </a:rPr>
              <a:t>ProtoDUNE</a:t>
            </a:r>
            <a:r>
              <a:rPr lang="en-US" dirty="0">
                <a:highlight>
                  <a:srgbClr val="FFFF00"/>
                </a:highlight>
              </a:rPr>
              <a:t>-I FEMB</a:t>
            </a:r>
          </a:p>
        </p:txBody>
      </p:sp>
      <p:sp>
        <p:nvSpPr>
          <p:cNvPr id="13" name="TextBox 12">
            <a:extLst>
              <a:ext uri="{FF2B5EF4-FFF2-40B4-BE49-F238E27FC236}">
                <a16:creationId xmlns:a16="http://schemas.microsoft.com/office/drawing/2014/main" id="{94139F9B-5A35-095D-B5BE-774002768C76}"/>
              </a:ext>
            </a:extLst>
          </p:cNvPr>
          <p:cNvSpPr txBox="1"/>
          <p:nvPr/>
        </p:nvSpPr>
        <p:spPr>
          <a:xfrm>
            <a:off x="7238735" y="3086553"/>
            <a:ext cx="1795684" cy="369332"/>
          </a:xfrm>
          <a:prstGeom prst="rect">
            <a:avLst/>
          </a:prstGeom>
          <a:noFill/>
        </p:spPr>
        <p:txBody>
          <a:bodyPr wrap="none" rtlCol="0">
            <a:spAutoFit/>
          </a:bodyPr>
          <a:lstStyle/>
          <a:p>
            <a:r>
              <a:rPr lang="en-US" dirty="0">
                <a:highlight>
                  <a:srgbClr val="FFFF00"/>
                </a:highlight>
              </a:rPr>
              <a:t>Monolithic FEMB</a:t>
            </a:r>
          </a:p>
        </p:txBody>
      </p:sp>
      <p:pic>
        <p:nvPicPr>
          <p:cNvPr id="16" name="Picture 15" descr="Diagram&#10;&#10;Description automatically generated">
            <a:extLst>
              <a:ext uri="{FF2B5EF4-FFF2-40B4-BE49-F238E27FC236}">
                <a16:creationId xmlns:a16="http://schemas.microsoft.com/office/drawing/2014/main" id="{1512459E-A251-B68C-DF60-849241643673}"/>
              </a:ext>
            </a:extLst>
          </p:cNvPr>
          <p:cNvPicPr>
            <a:picLocks noChangeAspect="1"/>
          </p:cNvPicPr>
          <p:nvPr/>
        </p:nvPicPr>
        <p:blipFill>
          <a:blip r:embed="rId5"/>
          <a:stretch>
            <a:fillRect/>
          </a:stretch>
        </p:blipFill>
        <p:spPr>
          <a:xfrm>
            <a:off x="276341" y="3943331"/>
            <a:ext cx="4242791" cy="23505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76496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525983" y="0"/>
            <a:ext cx="8019206" cy="647102"/>
          </a:xfrm>
        </p:spPr>
        <p:txBody>
          <a:bodyPr/>
          <a:lstStyle/>
          <a:p>
            <a:r>
              <a:rPr lang="en-US" sz="2800" dirty="0"/>
              <a:t>Benchtop Performance of Monolithic FEMB</a:t>
            </a:r>
          </a:p>
        </p:txBody>
      </p:sp>
      <p:pic>
        <p:nvPicPr>
          <p:cNvPr id="2" name="image26.png">
            <a:extLst>
              <a:ext uri="{FF2B5EF4-FFF2-40B4-BE49-F238E27FC236}">
                <a16:creationId xmlns:a16="http://schemas.microsoft.com/office/drawing/2014/main" id="{21461B08-3950-B95D-BC75-6AFE41731F0C}"/>
              </a:ext>
            </a:extLst>
          </p:cNvPr>
          <p:cNvPicPr/>
          <p:nvPr/>
        </p:nvPicPr>
        <p:blipFill rotWithShape="1">
          <a:blip r:embed="rId2"/>
          <a:srcRect l="3710" t="9669" r="7930"/>
          <a:stretch/>
        </p:blipFill>
        <p:spPr>
          <a:xfrm>
            <a:off x="126775" y="647102"/>
            <a:ext cx="4088164" cy="2541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image23.png">
            <a:extLst>
              <a:ext uri="{FF2B5EF4-FFF2-40B4-BE49-F238E27FC236}">
                <a16:creationId xmlns:a16="http://schemas.microsoft.com/office/drawing/2014/main" id="{F6C3E7EB-F37D-3FF3-6747-5DD62E3952CF}"/>
              </a:ext>
            </a:extLst>
          </p:cNvPr>
          <p:cNvPicPr/>
          <p:nvPr/>
        </p:nvPicPr>
        <p:blipFill>
          <a:blip r:embed="rId3"/>
          <a:srcRect/>
          <a:stretch>
            <a:fillRect/>
          </a:stretch>
        </p:blipFill>
        <p:spPr>
          <a:xfrm>
            <a:off x="126775" y="3428999"/>
            <a:ext cx="4088164" cy="2764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5.png">
            <a:extLst>
              <a:ext uri="{FF2B5EF4-FFF2-40B4-BE49-F238E27FC236}">
                <a16:creationId xmlns:a16="http://schemas.microsoft.com/office/drawing/2014/main" id="{ECB99FC1-F3BA-4914-58CD-ADD6A39D2CB0}"/>
              </a:ext>
            </a:extLst>
          </p:cNvPr>
          <p:cNvPicPr/>
          <p:nvPr/>
        </p:nvPicPr>
        <p:blipFill rotWithShape="1">
          <a:blip r:embed="rId4"/>
          <a:srcRect l="5124" t="9671" r="8622"/>
          <a:stretch/>
        </p:blipFill>
        <p:spPr>
          <a:xfrm>
            <a:off x="4710574" y="647102"/>
            <a:ext cx="4160320" cy="25411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79CFF6A-21CA-8E40-E714-8B8AD87B1203}"/>
              </a:ext>
            </a:extLst>
          </p:cNvPr>
          <p:cNvSpPr txBox="1"/>
          <p:nvPr/>
        </p:nvSpPr>
        <p:spPr>
          <a:xfrm>
            <a:off x="5494492" y="825388"/>
            <a:ext cx="2731710" cy="369332"/>
          </a:xfrm>
          <a:prstGeom prst="rect">
            <a:avLst/>
          </a:prstGeom>
          <a:noFill/>
        </p:spPr>
        <p:txBody>
          <a:bodyPr wrap="none" rtlCol="0">
            <a:spAutoFit/>
          </a:bodyPr>
          <a:lstStyle/>
          <a:p>
            <a:r>
              <a:rPr lang="en-US" dirty="0"/>
              <a:t>Linearity requirement &lt; 1%</a:t>
            </a:r>
          </a:p>
        </p:txBody>
      </p:sp>
      <p:sp>
        <p:nvSpPr>
          <p:cNvPr id="10" name="TextBox 9">
            <a:extLst>
              <a:ext uri="{FF2B5EF4-FFF2-40B4-BE49-F238E27FC236}">
                <a16:creationId xmlns:a16="http://schemas.microsoft.com/office/drawing/2014/main" id="{29D4CE93-ECE1-1687-B24B-B590E1EC138B}"/>
              </a:ext>
            </a:extLst>
          </p:cNvPr>
          <p:cNvSpPr txBox="1"/>
          <p:nvPr/>
        </p:nvSpPr>
        <p:spPr>
          <a:xfrm>
            <a:off x="606904" y="695771"/>
            <a:ext cx="3261090" cy="307777"/>
          </a:xfrm>
          <a:prstGeom prst="rect">
            <a:avLst/>
          </a:prstGeom>
          <a:noFill/>
        </p:spPr>
        <p:txBody>
          <a:bodyPr wrap="square" rtlCol="0">
            <a:spAutoFit/>
          </a:bodyPr>
          <a:lstStyle/>
          <a:p>
            <a:r>
              <a:rPr lang="en-US" sz="1400" dirty="0"/>
              <a:t>Noise requirement &lt; 100 e- ENC (in </a:t>
            </a:r>
            <a:r>
              <a:rPr lang="en-US" sz="1400" dirty="0" err="1"/>
              <a:t>LAr</a:t>
            </a:r>
            <a:r>
              <a:rPr lang="en-US" sz="1400" dirty="0"/>
              <a:t>)</a:t>
            </a:r>
          </a:p>
        </p:txBody>
      </p:sp>
      <p:sp>
        <p:nvSpPr>
          <p:cNvPr id="14" name="TextBox 13">
            <a:extLst>
              <a:ext uri="{FF2B5EF4-FFF2-40B4-BE49-F238E27FC236}">
                <a16:creationId xmlns:a16="http://schemas.microsoft.com/office/drawing/2014/main" id="{774D59B2-EC32-CA5A-2D76-343E57A9D010}"/>
              </a:ext>
            </a:extLst>
          </p:cNvPr>
          <p:cNvSpPr txBox="1"/>
          <p:nvPr/>
        </p:nvSpPr>
        <p:spPr>
          <a:xfrm>
            <a:off x="419100" y="3730219"/>
            <a:ext cx="2004437" cy="646331"/>
          </a:xfrm>
          <a:prstGeom prst="rect">
            <a:avLst/>
          </a:prstGeom>
          <a:noFill/>
        </p:spPr>
        <p:txBody>
          <a:bodyPr wrap="square" rtlCol="0">
            <a:spAutoFit/>
          </a:bodyPr>
          <a:lstStyle/>
          <a:p>
            <a:r>
              <a:rPr lang="en-US" dirty="0"/>
              <a:t>Channel cross talk requirement &lt; 1%</a:t>
            </a:r>
          </a:p>
        </p:txBody>
      </p:sp>
      <p:sp>
        <p:nvSpPr>
          <p:cNvPr id="15" name="TextBox 14">
            <a:extLst>
              <a:ext uri="{FF2B5EF4-FFF2-40B4-BE49-F238E27FC236}">
                <a16:creationId xmlns:a16="http://schemas.microsoft.com/office/drawing/2014/main" id="{D3E1A0F4-C91E-5A44-34B8-08F87875403B}"/>
              </a:ext>
            </a:extLst>
          </p:cNvPr>
          <p:cNvSpPr txBox="1"/>
          <p:nvPr/>
        </p:nvSpPr>
        <p:spPr>
          <a:xfrm>
            <a:off x="4324498" y="3704589"/>
            <a:ext cx="465226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Performance of monolithic FEMB  well exceeds DUNE requirements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Detailed FEMB QA/QC procedure in the documentation (</a:t>
            </a:r>
            <a:r>
              <a:rPr lang="en-US" sz="2400" dirty="0">
                <a:hlinkClick r:id="rId5"/>
              </a:rPr>
              <a:t>EDMS#2782297</a:t>
            </a:r>
            <a:r>
              <a:rPr lang="en-US" sz="2400" dirty="0"/>
              <a:t>)</a:t>
            </a:r>
          </a:p>
        </p:txBody>
      </p:sp>
      <p:sp>
        <p:nvSpPr>
          <p:cNvPr id="17" name="TextBox 16">
            <a:extLst>
              <a:ext uri="{FF2B5EF4-FFF2-40B4-BE49-F238E27FC236}">
                <a16:creationId xmlns:a16="http://schemas.microsoft.com/office/drawing/2014/main" id="{A6608470-F678-D304-136B-2CC6557778E7}"/>
              </a:ext>
            </a:extLst>
          </p:cNvPr>
          <p:cNvSpPr txBox="1"/>
          <p:nvPr/>
        </p:nvSpPr>
        <p:spPr>
          <a:xfrm>
            <a:off x="2992802" y="2530763"/>
            <a:ext cx="1086836" cy="369332"/>
          </a:xfrm>
          <a:prstGeom prst="rect">
            <a:avLst/>
          </a:prstGeom>
          <a:noFill/>
        </p:spPr>
        <p:txBody>
          <a:bodyPr wrap="none" rtlCol="0">
            <a:spAutoFit/>
          </a:bodyPr>
          <a:lstStyle/>
          <a:p>
            <a:r>
              <a:rPr lang="en-US" dirty="0"/>
              <a:t>Cd=150pf</a:t>
            </a:r>
          </a:p>
        </p:txBody>
      </p:sp>
      <p:sp>
        <p:nvSpPr>
          <p:cNvPr id="19" name="TextBox 18">
            <a:extLst>
              <a:ext uri="{FF2B5EF4-FFF2-40B4-BE49-F238E27FC236}">
                <a16:creationId xmlns:a16="http://schemas.microsoft.com/office/drawing/2014/main" id="{AFABC84C-0452-10A9-D096-D2B9FF00CCFD}"/>
              </a:ext>
            </a:extLst>
          </p:cNvPr>
          <p:cNvSpPr txBox="1"/>
          <p:nvPr/>
        </p:nvSpPr>
        <p:spPr>
          <a:xfrm>
            <a:off x="7765178" y="2039941"/>
            <a:ext cx="883575" cy="369332"/>
          </a:xfrm>
          <a:prstGeom prst="rect">
            <a:avLst/>
          </a:prstGeom>
          <a:noFill/>
        </p:spPr>
        <p:txBody>
          <a:bodyPr wrap="none" rtlCol="0">
            <a:spAutoFit/>
          </a:bodyPr>
          <a:lstStyle/>
          <a:p>
            <a:r>
              <a:rPr lang="en-US" dirty="0"/>
              <a:t>(In LN</a:t>
            </a:r>
            <a:r>
              <a:rPr lang="en-US" baseline="-25000" dirty="0"/>
              <a:t>2</a:t>
            </a:r>
            <a:r>
              <a:rPr lang="en-US" dirty="0"/>
              <a:t>)</a:t>
            </a:r>
          </a:p>
        </p:txBody>
      </p:sp>
      <p:sp>
        <p:nvSpPr>
          <p:cNvPr id="20" name="TextBox 19">
            <a:extLst>
              <a:ext uri="{FF2B5EF4-FFF2-40B4-BE49-F238E27FC236}">
                <a16:creationId xmlns:a16="http://schemas.microsoft.com/office/drawing/2014/main" id="{F6AA57BD-33DA-01FB-2103-154D8AB1E47C}"/>
              </a:ext>
            </a:extLst>
          </p:cNvPr>
          <p:cNvSpPr txBox="1"/>
          <p:nvPr/>
        </p:nvSpPr>
        <p:spPr>
          <a:xfrm>
            <a:off x="2551014" y="5646006"/>
            <a:ext cx="883575" cy="369332"/>
          </a:xfrm>
          <a:prstGeom prst="rect">
            <a:avLst/>
          </a:prstGeom>
          <a:noFill/>
        </p:spPr>
        <p:txBody>
          <a:bodyPr wrap="none" rtlCol="0">
            <a:spAutoFit/>
          </a:bodyPr>
          <a:lstStyle/>
          <a:p>
            <a:r>
              <a:rPr lang="en-US" dirty="0"/>
              <a:t>(In LN</a:t>
            </a:r>
            <a:r>
              <a:rPr lang="en-US" baseline="-25000" dirty="0"/>
              <a:t>2</a:t>
            </a:r>
            <a:r>
              <a:rPr lang="en-US" dirty="0"/>
              <a:t>)</a:t>
            </a:r>
          </a:p>
        </p:txBody>
      </p:sp>
    </p:spTree>
    <p:extLst>
      <p:ext uri="{BB962C8B-B14F-4D97-AF65-F5344CB8AC3E}">
        <p14:creationId xmlns:p14="http://schemas.microsoft.com/office/powerpoint/2010/main" val="2570627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551014" y="0"/>
            <a:ext cx="3553655" cy="647102"/>
          </a:xfrm>
        </p:spPr>
        <p:txBody>
          <a:bodyPr/>
          <a:lstStyle/>
          <a:p>
            <a:r>
              <a:rPr lang="en-US" sz="2800" dirty="0"/>
              <a:t>New CE Box Design</a:t>
            </a:r>
          </a:p>
        </p:txBody>
      </p:sp>
      <p:pic>
        <p:nvPicPr>
          <p:cNvPr id="6" name="Picture 5" descr="A picture containing graphical user interface&#10;&#10;Description automatically generated">
            <a:extLst>
              <a:ext uri="{FF2B5EF4-FFF2-40B4-BE49-F238E27FC236}">
                <a16:creationId xmlns:a16="http://schemas.microsoft.com/office/drawing/2014/main" id="{C544F26C-0B54-9EEB-3440-2BAA2225B4C2}"/>
              </a:ext>
            </a:extLst>
          </p:cNvPr>
          <p:cNvPicPr>
            <a:picLocks noChangeAspect="1"/>
          </p:cNvPicPr>
          <p:nvPr/>
        </p:nvPicPr>
        <p:blipFill>
          <a:blip r:embed="rId2"/>
          <a:stretch>
            <a:fillRect/>
          </a:stretch>
        </p:blipFill>
        <p:spPr>
          <a:xfrm>
            <a:off x="178026" y="679732"/>
            <a:ext cx="5584242" cy="25087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picture containing indoor, electronics&#10;&#10;Description automatically generated">
            <a:extLst>
              <a:ext uri="{FF2B5EF4-FFF2-40B4-BE49-F238E27FC236}">
                <a16:creationId xmlns:a16="http://schemas.microsoft.com/office/drawing/2014/main" id="{1628C920-069A-0FE8-0AE0-9FFF2C7A85DC}"/>
              </a:ext>
            </a:extLst>
          </p:cNvPr>
          <p:cNvPicPr>
            <a:picLocks noChangeAspect="1"/>
          </p:cNvPicPr>
          <p:nvPr/>
        </p:nvPicPr>
        <p:blipFill>
          <a:blip r:embed="rId3"/>
          <a:stretch>
            <a:fillRect/>
          </a:stretch>
        </p:blipFill>
        <p:spPr>
          <a:xfrm>
            <a:off x="6070278" y="925757"/>
            <a:ext cx="2727016" cy="1895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7">
            <a:extLst>
              <a:ext uri="{FF2B5EF4-FFF2-40B4-BE49-F238E27FC236}">
                <a16:creationId xmlns:a16="http://schemas.microsoft.com/office/drawing/2014/main" id="{134ADF75-B5C3-8CAA-7C4C-5D6ADDC843D9}"/>
              </a:ext>
            </a:extLst>
          </p:cNvPr>
          <p:cNvSpPr txBox="1"/>
          <p:nvPr/>
        </p:nvSpPr>
        <p:spPr>
          <a:xfrm>
            <a:off x="250853" y="3536219"/>
            <a:ext cx="8804135" cy="2954655"/>
          </a:xfrm>
          <a:prstGeom prst="rect">
            <a:avLst/>
          </a:prstGeom>
          <a:noFill/>
        </p:spPr>
        <p:txBody>
          <a:bodyPr wrap="square" rtlCol="0">
            <a:spAutoFit/>
          </a:bodyPr>
          <a:lstStyle/>
          <a:p>
            <a:pPr marL="285750" indent="-285750">
              <a:buFont typeface="Arial" panose="020B0604020202020204" pitchFamily="34" charset="0"/>
              <a:buChar char="•"/>
            </a:pPr>
            <a:r>
              <a:rPr lang="en-US" sz="2400" dirty="0"/>
              <a:t>Thinner enclosure box for the monolithic FEMB</a:t>
            </a:r>
          </a:p>
          <a:p>
            <a:pPr marL="285750" indent="-285750">
              <a:buFont typeface="Arial" panose="020B0604020202020204" pitchFamily="34" charset="0"/>
              <a:buChar char="•"/>
            </a:pPr>
            <a:r>
              <a:rPr lang="en-US" sz="2400" dirty="0"/>
              <a:t>Change material from stainless steel to aluminum to reduce weight (~50% lighter). This change is important for FD2 since CE boxes mounted on the CRPs introduce significant stress on the structure of the CRP composite frame </a:t>
            </a:r>
          </a:p>
          <a:p>
            <a:pPr marL="285750" indent="-285750">
              <a:buFont typeface="Arial" panose="020B0604020202020204" pitchFamily="34" charset="0"/>
              <a:buChar char="•"/>
            </a:pPr>
            <a:r>
              <a:rPr lang="en-US" sz="2400" dirty="0"/>
              <a:t>Same enclosure design is compatible for FD1 APA and FD2 CRP mounts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97146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731696" y="0"/>
            <a:ext cx="5729161" cy="647102"/>
          </a:xfrm>
        </p:spPr>
        <p:txBody>
          <a:bodyPr/>
          <a:lstStyle/>
          <a:p>
            <a:r>
              <a:rPr lang="en-US" sz="2800" dirty="0"/>
              <a:t>Cold Cables and Strain Relief</a:t>
            </a:r>
          </a:p>
        </p:txBody>
      </p:sp>
      <p:pic>
        <p:nvPicPr>
          <p:cNvPr id="2" name="image43.png">
            <a:extLst>
              <a:ext uri="{FF2B5EF4-FFF2-40B4-BE49-F238E27FC236}">
                <a16:creationId xmlns:a16="http://schemas.microsoft.com/office/drawing/2014/main" id="{BCBC20B9-B8D2-65C5-354A-BEE66A07B382}"/>
              </a:ext>
            </a:extLst>
          </p:cNvPr>
          <p:cNvPicPr/>
          <p:nvPr/>
        </p:nvPicPr>
        <p:blipFill rotWithShape="1">
          <a:blip r:embed="rId2"/>
          <a:srcRect l="11331" b="57801"/>
          <a:stretch/>
        </p:blipFill>
        <p:spPr>
          <a:xfrm>
            <a:off x="105196" y="843394"/>
            <a:ext cx="4199766" cy="23136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image24.png">
            <a:extLst>
              <a:ext uri="{FF2B5EF4-FFF2-40B4-BE49-F238E27FC236}">
                <a16:creationId xmlns:a16="http://schemas.microsoft.com/office/drawing/2014/main" id="{5268A85B-D7CA-A2C1-3BA7-DD266A591889}"/>
              </a:ext>
            </a:extLst>
          </p:cNvPr>
          <p:cNvPicPr/>
          <p:nvPr/>
        </p:nvPicPr>
        <p:blipFill rotWithShape="1">
          <a:blip r:embed="rId3"/>
          <a:srcRect t="20039" b="34248"/>
          <a:stretch/>
        </p:blipFill>
        <p:spPr>
          <a:xfrm>
            <a:off x="4596276" y="1050677"/>
            <a:ext cx="4345423" cy="1899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Diagram&#10;&#10;Description automatically generated">
            <a:extLst>
              <a:ext uri="{FF2B5EF4-FFF2-40B4-BE49-F238E27FC236}">
                <a16:creationId xmlns:a16="http://schemas.microsoft.com/office/drawing/2014/main" id="{80D7656F-8D06-3B3C-C13D-1026A628E581}"/>
              </a:ext>
            </a:extLst>
          </p:cNvPr>
          <p:cNvPicPr>
            <a:picLocks noChangeAspect="1"/>
          </p:cNvPicPr>
          <p:nvPr/>
        </p:nvPicPr>
        <p:blipFill>
          <a:blip r:embed="rId4"/>
          <a:stretch>
            <a:fillRect/>
          </a:stretch>
        </p:blipFill>
        <p:spPr>
          <a:xfrm>
            <a:off x="413566" y="3275313"/>
            <a:ext cx="2752978" cy="29870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3866A972-5440-D879-291B-51D0DC2A8BB2}"/>
              </a:ext>
            </a:extLst>
          </p:cNvPr>
          <p:cNvSpPr txBox="1"/>
          <p:nvPr/>
        </p:nvSpPr>
        <p:spPr>
          <a:xfrm>
            <a:off x="809203" y="934324"/>
            <a:ext cx="1777410" cy="307777"/>
          </a:xfrm>
          <a:prstGeom prst="rect">
            <a:avLst/>
          </a:prstGeom>
          <a:noFill/>
        </p:spPr>
        <p:txBody>
          <a:bodyPr wrap="none" rtlCol="0">
            <a:spAutoFit/>
          </a:bodyPr>
          <a:lstStyle/>
          <a:p>
            <a:r>
              <a:rPr lang="en-US" sz="1400" b="1" dirty="0">
                <a:solidFill>
                  <a:srgbClr val="FF0000"/>
                </a:solidFill>
              </a:rPr>
              <a:t>Signal Cable (</a:t>
            </a:r>
            <a:r>
              <a:rPr lang="en-US" sz="1400" b="1" dirty="0" err="1">
                <a:solidFill>
                  <a:srgbClr val="FF0000"/>
                </a:solidFill>
              </a:rPr>
              <a:t>Samtec</a:t>
            </a:r>
            <a:r>
              <a:rPr lang="en-US" sz="1400" b="1" dirty="0">
                <a:solidFill>
                  <a:srgbClr val="FF0000"/>
                </a:solidFill>
              </a:rPr>
              <a:t>)</a:t>
            </a:r>
          </a:p>
        </p:txBody>
      </p:sp>
      <p:sp>
        <p:nvSpPr>
          <p:cNvPr id="10" name="TextBox 9">
            <a:extLst>
              <a:ext uri="{FF2B5EF4-FFF2-40B4-BE49-F238E27FC236}">
                <a16:creationId xmlns:a16="http://schemas.microsoft.com/office/drawing/2014/main" id="{46D7FD2C-CA5A-9495-E2D5-1C6E6666DCB2}"/>
              </a:ext>
            </a:extLst>
          </p:cNvPr>
          <p:cNvSpPr txBox="1"/>
          <p:nvPr/>
        </p:nvSpPr>
        <p:spPr>
          <a:xfrm>
            <a:off x="5712095" y="678556"/>
            <a:ext cx="2113784" cy="307777"/>
          </a:xfrm>
          <a:prstGeom prst="rect">
            <a:avLst/>
          </a:prstGeom>
          <a:noFill/>
        </p:spPr>
        <p:txBody>
          <a:bodyPr wrap="none" rtlCol="0">
            <a:spAutoFit/>
          </a:bodyPr>
          <a:lstStyle/>
          <a:p>
            <a:r>
              <a:rPr lang="en-US" sz="1400" b="1" dirty="0">
                <a:solidFill>
                  <a:srgbClr val="FF0000"/>
                </a:solidFill>
              </a:rPr>
              <a:t>Low Voltage Power Cable</a:t>
            </a:r>
          </a:p>
        </p:txBody>
      </p:sp>
      <p:sp>
        <p:nvSpPr>
          <p:cNvPr id="11" name="TextBox 10">
            <a:extLst>
              <a:ext uri="{FF2B5EF4-FFF2-40B4-BE49-F238E27FC236}">
                <a16:creationId xmlns:a16="http://schemas.microsoft.com/office/drawing/2014/main" id="{2D0F480D-73C7-7D6F-E3D9-91DF72562E12}"/>
              </a:ext>
            </a:extLst>
          </p:cNvPr>
          <p:cNvSpPr txBox="1"/>
          <p:nvPr/>
        </p:nvSpPr>
        <p:spPr>
          <a:xfrm>
            <a:off x="397381" y="3209427"/>
            <a:ext cx="2548119" cy="523220"/>
          </a:xfrm>
          <a:prstGeom prst="rect">
            <a:avLst/>
          </a:prstGeom>
          <a:noFill/>
        </p:spPr>
        <p:txBody>
          <a:bodyPr wrap="square" rtlCol="0">
            <a:spAutoFit/>
          </a:bodyPr>
          <a:lstStyle/>
          <a:p>
            <a:r>
              <a:rPr lang="en-US" sz="1400" b="1" dirty="0">
                <a:solidFill>
                  <a:srgbClr val="FF0000"/>
                </a:solidFill>
              </a:rPr>
              <a:t>Strain Relief At Feedthrough Flange</a:t>
            </a:r>
          </a:p>
        </p:txBody>
      </p:sp>
      <p:sp>
        <p:nvSpPr>
          <p:cNvPr id="12" name="TextBox 11">
            <a:extLst>
              <a:ext uri="{FF2B5EF4-FFF2-40B4-BE49-F238E27FC236}">
                <a16:creationId xmlns:a16="http://schemas.microsoft.com/office/drawing/2014/main" id="{705D20B5-6591-5C98-B55B-93C3FB9784F5}"/>
              </a:ext>
            </a:extLst>
          </p:cNvPr>
          <p:cNvSpPr txBox="1"/>
          <p:nvPr/>
        </p:nvSpPr>
        <p:spPr>
          <a:xfrm>
            <a:off x="3641417" y="3312846"/>
            <a:ext cx="5300282"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Fewer conductors needed for the monolithic FEMB:</a:t>
            </a:r>
          </a:p>
          <a:p>
            <a:pPr marL="800100" lvl="1" indent="-342900">
              <a:buFont typeface="System Font Regular"/>
              <a:buChar char="−"/>
            </a:pPr>
            <a:r>
              <a:rPr lang="en-US" sz="2400" dirty="0"/>
              <a:t>Signal cable 12 </a:t>
            </a:r>
            <a:r>
              <a:rPr lang="en-US" sz="2400" dirty="0">
                <a:sym typeface="Wingdings" pitchFamily="2" charset="2"/>
              </a:rPr>
              <a:t> 10 </a:t>
            </a:r>
            <a:r>
              <a:rPr lang="en-US" sz="2400" dirty="0" err="1">
                <a:sym typeface="Wingdings" pitchFamily="2" charset="2"/>
              </a:rPr>
              <a:t>twinax</a:t>
            </a:r>
            <a:r>
              <a:rPr lang="en-US" sz="2400" dirty="0">
                <a:sym typeface="Wingdings" pitchFamily="2" charset="2"/>
              </a:rPr>
              <a:t> pairs</a:t>
            </a:r>
          </a:p>
          <a:p>
            <a:pPr marL="800100" lvl="1" indent="-342900">
              <a:buFont typeface="System Font Regular"/>
              <a:buChar char="−"/>
            </a:pPr>
            <a:r>
              <a:rPr lang="en-US" sz="2400" dirty="0">
                <a:sym typeface="Wingdings" pitchFamily="2" charset="2"/>
              </a:rPr>
              <a:t>Power cable 9  8 twisted pairs</a:t>
            </a:r>
          </a:p>
          <a:p>
            <a:pPr marL="342900" indent="-342900">
              <a:buFont typeface="Arial" panose="020B0604020202020204" pitchFamily="34" charset="0"/>
              <a:buChar char="•"/>
            </a:pPr>
            <a:r>
              <a:rPr lang="en-US" sz="2400" dirty="0">
                <a:sym typeface="Wingdings" pitchFamily="2" charset="2"/>
              </a:rPr>
              <a:t>FD1 needs 9m and 22m lengths.  Will use the same length in </a:t>
            </a:r>
            <a:r>
              <a:rPr lang="en-US" sz="2400" dirty="0" err="1">
                <a:sym typeface="Wingdings" pitchFamily="2" charset="2"/>
              </a:rPr>
              <a:t>ProtoDUNE</a:t>
            </a:r>
            <a:r>
              <a:rPr lang="en-US" sz="2400" dirty="0">
                <a:sym typeface="Wingdings" pitchFamily="2" charset="2"/>
              </a:rPr>
              <a:t>-II</a:t>
            </a:r>
          </a:p>
          <a:p>
            <a:pPr marL="342900" indent="-342900">
              <a:buFont typeface="Arial" panose="020B0604020202020204" pitchFamily="34" charset="0"/>
              <a:buChar char="•"/>
            </a:pPr>
            <a:r>
              <a:rPr lang="en-US" sz="2400" dirty="0">
                <a:sym typeface="Wingdings" pitchFamily="2" charset="2"/>
              </a:rPr>
              <a:t>Flange cable strain relief modified to accommodate the thinner cables</a:t>
            </a:r>
            <a:endParaRPr lang="en-US" sz="2400" dirty="0"/>
          </a:p>
        </p:txBody>
      </p:sp>
    </p:spTree>
    <p:extLst>
      <p:ext uri="{BB962C8B-B14F-4D97-AF65-F5344CB8AC3E}">
        <p14:creationId xmlns:p14="http://schemas.microsoft.com/office/powerpoint/2010/main" val="3943247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011504" y="0"/>
            <a:ext cx="6989496" cy="647102"/>
          </a:xfrm>
        </p:spPr>
        <p:txBody>
          <a:bodyPr/>
          <a:lstStyle/>
          <a:p>
            <a:r>
              <a:rPr lang="en-US" sz="2800" dirty="0"/>
              <a:t>Warm Interface Electronic Crate (WIEC)</a:t>
            </a:r>
          </a:p>
        </p:txBody>
      </p:sp>
      <p:pic>
        <p:nvPicPr>
          <p:cNvPr id="5" name="image52.png">
            <a:extLst>
              <a:ext uri="{FF2B5EF4-FFF2-40B4-BE49-F238E27FC236}">
                <a16:creationId xmlns:a16="http://schemas.microsoft.com/office/drawing/2014/main" id="{A272C5B5-DBB9-A2F5-ADCC-C3B9A0596B9D}"/>
              </a:ext>
            </a:extLst>
          </p:cNvPr>
          <p:cNvPicPr/>
          <p:nvPr/>
        </p:nvPicPr>
        <p:blipFill>
          <a:blip r:embed="rId2"/>
          <a:srcRect/>
          <a:stretch>
            <a:fillRect/>
          </a:stretch>
        </p:blipFill>
        <p:spPr>
          <a:xfrm>
            <a:off x="190047" y="574273"/>
            <a:ext cx="5624195" cy="3644265"/>
          </a:xfrm>
          <a:prstGeom prst="rect">
            <a:avLst/>
          </a:prstGeom>
          <a:ln/>
        </p:spPr>
      </p:pic>
      <p:pic>
        <p:nvPicPr>
          <p:cNvPr id="13" name="Picture 12" descr="A picture containing toy&#10;&#10;Description automatically generated">
            <a:extLst>
              <a:ext uri="{FF2B5EF4-FFF2-40B4-BE49-F238E27FC236}">
                <a16:creationId xmlns:a16="http://schemas.microsoft.com/office/drawing/2014/main" id="{61FDE57F-FBA0-8BF3-32D6-719348F0C6D4}"/>
              </a:ext>
            </a:extLst>
          </p:cNvPr>
          <p:cNvPicPr>
            <a:picLocks noChangeAspect="1"/>
          </p:cNvPicPr>
          <p:nvPr/>
        </p:nvPicPr>
        <p:blipFill>
          <a:blip r:embed="rId3"/>
          <a:stretch>
            <a:fillRect/>
          </a:stretch>
        </p:blipFill>
        <p:spPr>
          <a:xfrm>
            <a:off x="6161200" y="582719"/>
            <a:ext cx="2661257" cy="3482761"/>
          </a:xfrm>
          <a:prstGeom prst="rect">
            <a:avLst/>
          </a:prstGeom>
        </p:spPr>
      </p:pic>
      <p:sp>
        <p:nvSpPr>
          <p:cNvPr id="14" name="TextBox 13">
            <a:extLst>
              <a:ext uri="{FF2B5EF4-FFF2-40B4-BE49-F238E27FC236}">
                <a16:creationId xmlns:a16="http://schemas.microsoft.com/office/drawing/2014/main" id="{497CBB5A-BB9B-18F4-863A-8182BD2CB3C7}"/>
              </a:ext>
            </a:extLst>
          </p:cNvPr>
          <p:cNvSpPr txBox="1"/>
          <p:nvPr/>
        </p:nvSpPr>
        <p:spPr>
          <a:xfrm>
            <a:off x="439716" y="4232700"/>
            <a:ext cx="8574812"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WIEC design is largely the same as </a:t>
            </a:r>
            <a:r>
              <a:rPr lang="en-US" sz="2400" dirty="0" err="1"/>
              <a:t>ProtoDUNE</a:t>
            </a:r>
            <a:r>
              <a:rPr lang="en-US" sz="2400" dirty="0"/>
              <a:t>-I</a:t>
            </a:r>
          </a:p>
          <a:p>
            <a:pPr marL="342900" indent="-342900">
              <a:buFont typeface="Arial" panose="020B0604020202020204" pitchFamily="34" charset="0"/>
              <a:buChar char="•"/>
            </a:pPr>
            <a:r>
              <a:rPr lang="en-US" sz="2400" dirty="0"/>
              <a:t>New flange board design to accommodate the new cold cables</a:t>
            </a:r>
          </a:p>
          <a:p>
            <a:pPr marL="342900" indent="-342900">
              <a:buFont typeface="Arial" panose="020B0604020202020204" pitchFamily="34" charset="0"/>
              <a:buChar char="•"/>
            </a:pPr>
            <a:r>
              <a:rPr lang="en-US" sz="2400" dirty="0"/>
              <a:t>New PTB backplane to accommodate future PTC upgrade</a:t>
            </a:r>
          </a:p>
          <a:p>
            <a:pPr marL="342900" indent="-342900">
              <a:buFont typeface="Arial" panose="020B0604020202020204" pitchFamily="34" charset="0"/>
              <a:buChar char="•"/>
            </a:pPr>
            <a:r>
              <a:rPr lang="en-US" sz="2400" dirty="0"/>
              <a:t>Filter box for APA wire bias voltages, FC termination, and ground plane monitor</a:t>
            </a:r>
          </a:p>
        </p:txBody>
      </p:sp>
    </p:spTree>
    <p:extLst>
      <p:ext uri="{BB962C8B-B14F-4D97-AF65-F5344CB8AC3E}">
        <p14:creationId xmlns:p14="http://schemas.microsoft.com/office/powerpoint/2010/main" val="3127160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B6A8-FC32-F849-BBCC-57B1FC433601}"/>
              </a:ext>
            </a:extLst>
          </p:cNvPr>
          <p:cNvSpPr>
            <a:spLocks noGrp="1"/>
          </p:cNvSpPr>
          <p:nvPr>
            <p:ph type="title"/>
          </p:nvPr>
        </p:nvSpPr>
        <p:spPr>
          <a:xfrm>
            <a:off x="566057" y="3178959"/>
            <a:ext cx="8218488" cy="1143000"/>
          </a:xfrm>
        </p:spPr>
        <p:txBody>
          <a:bodyPr/>
          <a:lstStyle/>
          <a:p>
            <a:br>
              <a:rPr lang="en-US" dirty="0"/>
            </a:br>
            <a:br>
              <a:rPr lang="en-US" dirty="0"/>
            </a:br>
            <a:br>
              <a:rPr lang="en-US" dirty="0"/>
            </a:br>
            <a:r>
              <a:rPr lang="en-US" dirty="0">
                <a:solidFill>
                  <a:schemeClr val="accent1"/>
                </a:solidFill>
                <a:latin typeface="Calibri" panose="020F0502020204030204" pitchFamily="34" charset="0"/>
                <a:cs typeface="Calibri" panose="020F0502020204030204" pitchFamily="34" charset="0"/>
              </a:rPr>
              <a:t>Thank you for taking time to serve on the FD1 TPC Electronics FDR Committee</a:t>
            </a:r>
            <a:br>
              <a:rPr lang="en-US" dirty="0">
                <a:solidFill>
                  <a:schemeClr val="accent1"/>
                </a:solidFill>
                <a:latin typeface="Calibri" panose="020F0502020204030204" pitchFamily="34" charset="0"/>
                <a:cs typeface="Calibri" panose="020F0502020204030204" pitchFamily="34" charset="0"/>
              </a:rPr>
            </a:br>
            <a:br>
              <a:rPr lang="en-US" dirty="0">
                <a:solidFill>
                  <a:schemeClr val="accent1"/>
                </a:solidFill>
                <a:latin typeface="Calibri" panose="020F0502020204030204" pitchFamily="34" charset="0"/>
                <a:cs typeface="Calibri" panose="020F0502020204030204" pitchFamily="34" charset="0"/>
              </a:rPr>
            </a:br>
            <a:r>
              <a:rPr lang="en-US" dirty="0">
                <a:solidFill>
                  <a:schemeClr val="accent1"/>
                </a:solidFill>
                <a:latin typeface="Calibri" panose="020F0502020204030204" pitchFamily="34" charset="0"/>
                <a:cs typeface="Calibri" panose="020F0502020204030204" pitchFamily="34" charset="0"/>
              </a:rPr>
              <a:t>Your assessments and recommendations are important to us</a:t>
            </a:r>
          </a:p>
        </p:txBody>
      </p:sp>
      <p:sp>
        <p:nvSpPr>
          <p:cNvPr id="3" name="Slide Number Placeholder 5">
            <a:extLst>
              <a:ext uri="{FF2B5EF4-FFF2-40B4-BE49-F238E27FC236}">
                <a16:creationId xmlns:a16="http://schemas.microsoft.com/office/drawing/2014/main" id="{F6ABB717-A2F3-734C-81B3-3FF31B354399}"/>
              </a:ext>
            </a:extLst>
          </p:cNvPr>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2</a:t>
            </a:fld>
            <a:endParaRPr lang="en-US" dirty="0"/>
          </a:p>
        </p:txBody>
      </p:sp>
    </p:spTree>
    <p:extLst>
      <p:ext uri="{BB962C8B-B14F-4D97-AF65-F5344CB8AC3E}">
        <p14:creationId xmlns:p14="http://schemas.microsoft.com/office/powerpoint/2010/main" val="2170627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20</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087745" y="0"/>
            <a:ext cx="4968510" cy="647102"/>
          </a:xfrm>
        </p:spPr>
        <p:txBody>
          <a:bodyPr/>
          <a:lstStyle/>
          <a:p>
            <a:r>
              <a:rPr lang="en-US" sz="2800" dirty="0"/>
              <a:t>Warm Interface Board (WIB)</a:t>
            </a:r>
          </a:p>
        </p:txBody>
      </p:sp>
      <p:pic>
        <p:nvPicPr>
          <p:cNvPr id="6" name="Picture 5">
            <a:extLst>
              <a:ext uri="{FF2B5EF4-FFF2-40B4-BE49-F238E27FC236}">
                <a16:creationId xmlns:a16="http://schemas.microsoft.com/office/drawing/2014/main" id="{3DB7E2F4-924E-466F-551C-EFE56CCCF08D}"/>
              </a:ext>
            </a:extLst>
          </p:cNvPr>
          <p:cNvPicPr>
            <a:picLocks noChangeAspect="1"/>
          </p:cNvPicPr>
          <p:nvPr/>
        </p:nvPicPr>
        <p:blipFill rotWithShape="1">
          <a:blip r:embed="rId2"/>
          <a:srcRect l="27408" t="6450"/>
          <a:stretch/>
        </p:blipFill>
        <p:spPr>
          <a:xfrm rot="10800000">
            <a:off x="5032474" y="1211652"/>
            <a:ext cx="4036674" cy="4434696"/>
          </a:xfrm>
          <a:prstGeom prst="rect">
            <a:avLst/>
          </a:prstGeom>
        </p:spPr>
      </p:pic>
      <p:sp>
        <p:nvSpPr>
          <p:cNvPr id="7" name="TextBox 6">
            <a:extLst>
              <a:ext uri="{FF2B5EF4-FFF2-40B4-BE49-F238E27FC236}">
                <a16:creationId xmlns:a16="http://schemas.microsoft.com/office/drawing/2014/main" id="{B0487EDE-A53E-C65D-6E7A-08F1E8F1B17A}"/>
              </a:ext>
            </a:extLst>
          </p:cNvPr>
          <p:cNvSpPr txBox="1"/>
          <p:nvPr/>
        </p:nvSpPr>
        <p:spPr>
          <a:xfrm>
            <a:off x="0" y="857756"/>
            <a:ext cx="5042589"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New WIB design for </a:t>
            </a:r>
            <a:r>
              <a:rPr lang="en-US" sz="2400" dirty="0" err="1"/>
              <a:t>ProtoDUNE</a:t>
            </a:r>
            <a:r>
              <a:rPr lang="en-US" sz="2400" dirty="0"/>
              <a:t>-II</a:t>
            </a:r>
          </a:p>
          <a:p>
            <a:pPr marL="342900" indent="-342900">
              <a:buFont typeface="Arial" panose="020B0604020202020204" pitchFamily="34" charset="0"/>
              <a:buChar char="•"/>
            </a:pPr>
            <a:r>
              <a:rPr lang="en-US" sz="2400" dirty="0"/>
              <a:t>Replaced </a:t>
            </a:r>
            <a:r>
              <a:rPr lang="en-US" sz="2400" dirty="0" err="1"/>
              <a:t>Arria</a:t>
            </a:r>
            <a:r>
              <a:rPr lang="en-US" sz="2400" dirty="0"/>
              <a:t> V FPGA with Xilinx Zynq </a:t>
            </a:r>
            <a:r>
              <a:rPr lang="en-US" sz="2400" dirty="0" err="1"/>
              <a:t>UltraScale</a:t>
            </a:r>
            <a:r>
              <a:rPr lang="en-US" sz="2400" dirty="0"/>
              <a:t>+ </a:t>
            </a:r>
            <a:r>
              <a:rPr lang="en-US" sz="2400" dirty="0" err="1"/>
              <a:t>MPSoC</a:t>
            </a:r>
            <a:r>
              <a:rPr lang="en-US" sz="2400" dirty="0"/>
              <a:t> FPGA</a:t>
            </a:r>
          </a:p>
          <a:p>
            <a:pPr marL="342900" indent="-342900">
              <a:buFont typeface="Arial" panose="020B0604020202020204" pitchFamily="34" charset="0"/>
              <a:buChar char="•"/>
            </a:pPr>
            <a:r>
              <a:rPr lang="en-US" sz="2400" dirty="0"/>
              <a:t>FEMB power scheme modified</a:t>
            </a:r>
          </a:p>
          <a:p>
            <a:pPr marL="342900" indent="-342900">
              <a:buFont typeface="Arial" panose="020B0604020202020204" pitchFamily="34" charset="0"/>
              <a:buChar char="•"/>
            </a:pPr>
            <a:r>
              <a:rPr lang="en-US" sz="2400" dirty="0"/>
              <a:t>QSFP replaced with dual SFP</a:t>
            </a:r>
          </a:p>
          <a:p>
            <a:pPr marL="342900" indent="-342900">
              <a:buFont typeface="Arial" panose="020B0604020202020204" pitchFamily="34" charset="0"/>
              <a:buChar char="•"/>
            </a:pPr>
            <a:r>
              <a:rPr lang="en-US" sz="2400" dirty="0"/>
              <a:t>Direct path from CDR clock to FPGA</a:t>
            </a:r>
          </a:p>
          <a:p>
            <a:pPr marL="342900" indent="-342900">
              <a:buFont typeface="Arial" panose="020B0604020202020204" pitchFamily="34" charset="0"/>
              <a:buChar char="•"/>
            </a:pPr>
            <a:r>
              <a:rPr lang="en-US" sz="2400" dirty="0"/>
              <a:t>16-bit DAC for calibration pulse injection to the FEMBs</a:t>
            </a:r>
          </a:p>
          <a:p>
            <a:pPr marL="342900" indent="-342900">
              <a:buFont typeface="Arial" panose="020B0604020202020204" pitchFamily="34" charset="0"/>
              <a:buChar char="•"/>
            </a:pPr>
            <a:r>
              <a:rPr lang="en-US" sz="2400" dirty="0"/>
              <a:t>New firmware written for the FPGA</a:t>
            </a:r>
          </a:p>
          <a:p>
            <a:pPr marL="342900" indent="-342900">
              <a:buFont typeface="Arial" panose="020B0604020202020204" pitchFamily="34" charset="0"/>
              <a:buChar char="•"/>
            </a:pPr>
            <a:r>
              <a:rPr lang="en-US" sz="2400" dirty="0"/>
              <a:t>+ many other improvements</a:t>
            </a:r>
          </a:p>
          <a:p>
            <a:pPr marL="342900" indent="-342900">
              <a:buFont typeface="Arial" panose="020B0604020202020204" pitchFamily="34" charset="0"/>
              <a:buChar char="•"/>
            </a:pPr>
            <a:r>
              <a:rPr lang="en-US" sz="2400" dirty="0"/>
              <a:t>A number of system integration tests: test-stand at BNL, ICEBERG at Fermilab, Vertical Slice Test-stand at CERN, and APA Cold Box at CERN</a:t>
            </a:r>
          </a:p>
        </p:txBody>
      </p:sp>
      <p:sp>
        <p:nvSpPr>
          <p:cNvPr id="8" name="TextBox 7">
            <a:extLst>
              <a:ext uri="{FF2B5EF4-FFF2-40B4-BE49-F238E27FC236}">
                <a16:creationId xmlns:a16="http://schemas.microsoft.com/office/drawing/2014/main" id="{4A628490-0F62-272A-A924-3A3D13C90EB2}"/>
              </a:ext>
            </a:extLst>
          </p:cNvPr>
          <p:cNvSpPr txBox="1"/>
          <p:nvPr/>
        </p:nvSpPr>
        <p:spPr>
          <a:xfrm>
            <a:off x="6119818" y="903875"/>
            <a:ext cx="1861985" cy="307777"/>
          </a:xfrm>
          <a:prstGeom prst="rect">
            <a:avLst/>
          </a:prstGeom>
          <a:noFill/>
        </p:spPr>
        <p:txBody>
          <a:bodyPr wrap="none" rtlCol="0">
            <a:spAutoFit/>
          </a:bodyPr>
          <a:lstStyle/>
          <a:p>
            <a:r>
              <a:rPr lang="en-US" sz="1400" b="1" dirty="0" err="1">
                <a:solidFill>
                  <a:srgbClr val="FF0000"/>
                </a:solidFill>
              </a:rPr>
              <a:t>ProtoDUNE</a:t>
            </a:r>
            <a:r>
              <a:rPr lang="en-US" sz="1400" b="1" dirty="0">
                <a:solidFill>
                  <a:srgbClr val="FF0000"/>
                </a:solidFill>
              </a:rPr>
              <a:t>-II WIB (v3)</a:t>
            </a:r>
          </a:p>
        </p:txBody>
      </p:sp>
    </p:spTree>
    <p:extLst>
      <p:ext uri="{BB962C8B-B14F-4D97-AF65-F5344CB8AC3E}">
        <p14:creationId xmlns:p14="http://schemas.microsoft.com/office/powerpoint/2010/main" val="5657845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087745" y="0"/>
            <a:ext cx="4968510" cy="647102"/>
          </a:xfrm>
        </p:spPr>
        <p:txBody>
          <a:bodyPr/>
          <a:lstStyle/>
          <a:p>
            <a:r>
              <a:rPr lang="en-US" sz="2800" dirty="0"/>
              <a:t>Power &amp; Timing Card (PTC)</a:t>
            </a:r>
          </a:p>
        </p:txBody>
      </p:sp>
      <p:sp>
        <p:nvSpPr>
          <p:cNvPr id="3" name="TextBox 2">
            <a:extLst>
              <a:ext uri="{FF2B5EF4-FFF2-40B4-BE49-F238E27FC236}">
                <a16:creationId xmlns:a16="http://schemas.microsoft.com/office/drawing/2014/main" id="{99D75E41-A740-7A49-51B5-12ECAE37BDF6}"/>
              </a:ext>
            </a:extLst>
          </p:cNvPr>
          <p:cNvSpPr txBox="1"/>
          <p:nvPr/>
        </p:nvSpPr>
        <p:spPr>
          <a:xfrm>
            <a:off x="0" y="506611"/>
            <a:ext cx="5485953" cy="6217087"/>
          </a:xfrm>
          <a:prstGeom prst="rect">
            <a:avLst/>
          </a:prstGeom>
          <a:noFill/>
        </p:spPr>
        <p:txBody>
          <a:bodyPr wrap="square" rtlCol="0">
            <a:spAutoFit/>
          </a:bodyPr>
          <a:lstStyle/>
          <a:p>
            <a:pPr marL="342900" indent="-342900">
              <a:buFont typeface="Arial" panose="020B0604020202020204" pitchFamily="34" charset="0"/>
              <a:buChar char="•"/>
            </a:pPr>
            <a:r>
              <a:rPr lang="en-US" sz="2200" dirty="0" err="1"/>
              <a:t>ProtoDUNE</a:t>
            </a:r>
            <a:r>
              <a:rPr lang="en-US" sz="2200" dirty="0"/>
              <a:t>-I PTC meets all DUNE requirements</a:t>
            </a:r>
          </a:p>
          <a:p>
            <a:pPr marL="342900" indent="-342900">
              <a:buFont typeface="Arial" panose="020B0604020202020204" pitchFamily="34" charset="0"/>
              <a:buChar char="•"/>
            </a:pPr>
            <a:r>
              <a:rPr lang="en-US" sz="2200" dirty="0"/>
              <a:t>Same PTC is being used for </a:t>
            </a:r>
            <a:r>
              <a:rPr lang="en-US" sz="2200" dirty="0" err="1"/>
              <a:t>ProtoDUNE</a:t>
            </a:r>
            <a:r>
              <a:rPr lang="en-US" sz="2200" dirty="0"/>
              <a:t>-II</a:t>
            </a:r>
          </a:p>
          <a:p>
            <a:pPr marL="342900" indent="-342900">
              <a:buFont typeface="Arial" panose="020B0604020202020204" pitchFamily="34" charset="0"/>
              <a:buChar char="•"/>
            </a:pPr>
            <a:r>
              <a:rPr lang="en-US" sz="2200" dirty="0"/>
              <a:t>Existing PTC simply fanout the DUNE timing signal and power to the WIBs</a:t>
            </a:r>
          </a:p>
          <a:p>
            <a:pPr marL="342900" indent="-342900">
              <a:buFont typeface="Arial" panose="020B0604020202020204" pitchFamily="34" charset="0"/>
              <a:buChar char="•"/>
            </a:pPr>
            <a:r>
              <a:rPr lang="en-US" sz="2200" dirty="0"/>
              <a:t>New PTC is not needed for DUNE, but we are planning an upgrade now to increase the functionality of PTC</a:t>
            </a:r>
          </a:p>
          <a:p>
            <a:pPr marL="342900" indent="-342900">
              <a:buFont typeface="Arial" panose="020B0604020202020204" pitchFamily="34" charset="0"/>
              <a:buChar char="•"/>
            </a:pPr>
            <a:r>
              <a:rPr lang="en-US" sz="2200" dirty="0"/>
              <a:t>Adding an FPGA to the PTC so it </a:t>
            </a:r>
            <a:r>
              <a:rPr lang="en-US" sz="2200"/>
              <a:t>can communicate </a:t>
            </a:r>
            <a:r>
              <a:rPr lang="en-US" sz="2200" dirty="0"/>
              <a:t>with Slow Control and DUNE Detector Safety System</a:t>
            </a:r>
          </a:p>
          <a:p>
            <a:pPr marL="342900" indent="-342900">
              <a:buFont typeface="Arial" panose="020B0604020202020204" pitchFamily="34" charset="0"/>
              <a:buChar char="•"/>
            </a:pPr>
            <a:r>
              <a:rPr lang="en-US" sz="2200" dirty="0"/>
              <a:t>Current status: schematic design is completed, layout is about 20% complete</a:t>
            </a:r>
          </a:p>
          <a:p>
            <a:pPr marL="342900" indent="-342900">
              <a:buFont typeface="Arial" panose="020B0604020202020204" pitchFamily="34" charset="0"/>
              <a:buChar char="•"/>
            </a:pPr>
            <a:r>
              <a:rPr lang="en-US" sz="2200" dirty="0"/>
              <a:t>Expect prototype PTCs to be available in early 2023</a:t>
            </a:r>
          </a:p>
          <a:p>
            <a:pPr marL="342900" indent="-342900">
              <a:buFont typeface="Arial" panose="020B0604020202020204" pitchFamily="34" charset="0"/>
              <a:buChar char="•"/>
            </a:pPr>
            <a:r>
              <a:rPr lang="en-US" sz="2200" dirty="0"/>
              <a:t>Plan to integrate it for VD module-0</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BC0BCFDD-0579-404F-CD9B-1C23529BD0AC}"/>
              </a:ext>
            </a:extLst>
          </p:cNvPr>
          <p:cNvPicPr>
            <a:picLocks noChangeAspect="1"/>
          </p:cNvPicPr>
          <p:nvPr/>
        </p:nvPicPr>
        <p:blipFill>
          <a:blip r:embed="rId2"/>
          <a:stretch>
            <a:fillRect/>
          </a:stretch>
        </p:blipFill>
        <p:spPr>
          <a:xfrm>
            <a:off x="5496609" y="830572"/>
            <a:ext cx="3582654" cy="2657095"/>
          </a:xfrm>
          <a:prstGeom prst="rect">
            <a:avLst/>
          </a:prstGeom>
        </p:spPr>
      </p:pic>
      <p:sp>
        <p:nvSpPr>
          <p:cNvPr id="7" name="TextBox 6">
            <a:extLst>
              <a:ext uri="{FF2B5EF4-FFF2-40B4-BE49-F238E27FC236}">
                <a16:creationId xmlns:a16="http://schemas.microsoft.com/office/drawing/2014/main" id="{78E2F70F-DA1E-732A-9C7B-64F9014541A2}"/>
              </a:ext>
            </a:extLst>
          </p:cNvPr>
          <p:cNvSpPr txBox="1"/>
          <p:nvPr/>
        </p:nvSpPr>
        <p:spPr>
          <a:xfrm>
            <a:off x="6502785" y="506611"/>
            <a:ext cx="1570302" cy="307777"/>
          </a:xfrm>
          <a:prstGeom prst="rect">
            <a:avLst/>
          </a:prstGeom>
          <a:noFill/>
        </p:spPr>
        <p:txBody>
          <a:bodyPr wrap="none" rtlCol="0">
            <a:spAutoFit/>
          </a:bodyPr>
          <a:lstStyle/>
          <a:p>
            <a:r>
              <a:rPr lang="en-US" sz="1400" b="1" dirty="0">
                <a:solidFill>
                  <a:srgbClr val="FF0000"/>
                </a:solidFill>
              </a:rPr>
              <a:t>Layout of New PTC</a:t>
            </a:r>
          </a:p>
        </p:txBody>
      </p:sp>
      <p:pic>
        <p:nvPicPr>
          <p:cNvPr id="8" name="Picture 7">
            <a:extLst>
              <a:ext uri="{FF2B5EF4-FFF2-40B4-BE49-F238E27FC236}">
                <a16:creationId xmlns:a16="http://schemas.microsoft.com/office/drawing/2014/main" id="{B6F4F08A-FD62-422E-FB0A-0B3A32B1F4DC}"/>
              </a:ext>
            </a:extLst>
          </p:cNvPr>
          <p:cNvPicPr>
            <a:picLocks noChangeAspect="1"/>
          </p:cNvPicPr>
          <p:nvPr/>
        </p:nvPicPr>
        <p:blipFill>
          <a:blip r:embed="rId3"/>
          <a:stretch>
            <a:fillRect/>
          </a:stretch>
        </p:blipFill>
        <p:spPr>
          <a:xfrm>
            <a:off x="5342834" y="3858636"/>
            <a:ext cx="3753104" cy="2299404"/>
          </a:xfrm>
          <a:prstGeom prst="rect">
            <a:avLst/>
          </a:prstGeom>
        </p:spPr>
      </p:pic>
      <p:sp>
        <p:nvSpPr>
          <p:cNvPr id="10" name="TextBox 9">
            <a:extLst>
              <a:ext uri="{FF2B5EF4-FFF2-40B4-BE49-F238E27FC236}">
                <a16:creationId xmlns:a16="http://schemas.microsoft.com/office/drawing/2014/main" id="{0490F94D-EFE3-13B9-898E-B21A2CB73B63}"/>
              </a:ext>
            </a:extLst>
          </p:cNvPr>
          <p:cNvSpPr txBox="1"/>
          <p:nvPr/>
        </p:nvSpPr>
        <p:spPr>
          <a:xfrm>
            <a:off x="6510877" y="3607502"/>
            <a:ext cx="1335109" cy="307777"/>
          </a:xfrm>
          <a:prstGeom prst="rect">
            <a:avLst/>
          </a:prstGeom>
          <a:noFill/>
        </p:spPr>
        <p:txBody>
          <a:bodyPr wrap="none" rtlCol="0">
            <a:spAutoFit/>
          </a:bodyPr>
          <a:lstStyle/>
          <a:p>
            <a:r>
              <a:rPr lang="en-US" sz="1400" b="1" dirty="0">
                <a:solidFill>
                  <a:srgbClr val="FF0000"/>
                </a:solidFill>
              </a:rPr>
              <a:t>Firmware Block</a:t>
            </a:r>
          </a:p>
        </p:txBody>
      </p:sp>
    </p:spTree>
    <p:extLst>
      <p:ext uri="{BB962C8B-B14F-4D97-AF65-F5344CB8AC3E}">
        <p14:creationId xmlns:p14="http://schemas.microsoft.com/office/powerpoint/2010/main" val="560426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22</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2087745" y="0"/>
            <a:ext cx="4968510" cy="647102"/>
          </a:xfrm>
        </p:spPr>
        <p:txBody>
          <a:bodyPr/>
          <a:lstStyle/>
          <a:p>
            <a:r>
              <a:rPr lang="en-US" sz="2800" dirty="0"/>
              <a:t>CE Hardware Interlock</a:t>
            </a:r>
          </a:p>
        </p:txBody>
      </p:sp>
      <p:sp>
        <p:nvSpPr>
          <p:cNvPr id="3" name="TextBox 2">
            <a:extLst>
              <a:ext uri="{FF2B5EF4-FFF2-40B4-BE49-F238E27FC236}">
                <a16:creationId xmlns:a16="http://schemas.microsoft.com/office/drawing/2014/main" id="{99D75E41-A740-7A49-51B5-12ECAE37BDF6}"/>
              </a:ext>
            </a:extLst>
          </p:cNvPr>
          <p:cNvSpPr txBox="1"/>
          <p:nvPr/>
        </p:nvSpPr>
        <p:spPr>
          <a:xfrm>
            <a:off x="72828" y="377959"/>
            <a:ext cx="8836503"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Using commercial Beckhoff PLC for hardware interlock for the fans, RTDs, HV bias, and low voltage power supplies</a:t>
            </a:r>
          </a:p>
          <a:p>
            <a:pPr marL="342900" indent="-342900">
              <a:buFont typeface="Arial" panose="020B0604020202020204" pitchFamily="34" charset="0"/>
              <a:buChar char="•"/>
            </a:pPr>
            <a:r>
              <a:rPr lang="en-US" sz="2400" dirty="0"/>
              <a:t>Design is completed. See </a:t>
            </a:r>
            <a:r>
              <a:rPr lang="en-US" sz="2400" dirty="0">
                <a:hlinkClick r:id="rId3"/>
              </a:rPr>
              <a:t>EDMS#2401090</a:t>
            </a:r>
            <a:r>
              <a:rPr lang="en-US" sz="2400" dirty="0"/>
              <a:t> for design detail, parts list, action matrix, power analysis, etc.</a:t>
            </a:r>
          </a:p>
          <a:p>
            <a:pPr marL="342900" indent="-342900">
              <a:buFont typeface="Arial" panose="020B0604020202020204" pitchFamily="34" charset="0"/>
              <a:buChar char="•"/>
            </a:pPr>
            <a:r>
              <a:rPr lang="en-US" sz="2400" dirty="0"/>
              <a:t>Components for the prototype systems have been purchased</a:t>
            </a:r>
          </a:p>
          <a:p>
            <a:pPr marL="342900" indent="-342900">
              <a:buFont typeface="Arial" panose="020B0604020202020204" pitchFamily="34" charset="0"/>
              <a:buChar char="•"/>
            </a:pPr>
            <a:r>
              <a:rPr lang="en-US" sz="2400" dirty="0"/>
              <a:t>Plan to first integrate the system at the ICEBERG test-stand at Fermilab</a:t>
            </a:r>
          </a:p>
          <a:p>
            <a:pPr marL="342900" indent="-342900">
              <a:buFont typeface="Arial" panose="020B0604020202020204" pitchFamily="34" charset="0"/>
              <a:buChar char="•"/>
            </a:pPr>
            <a:r>
              <a:rPr lang="en-US" sz="2400" dirty="0"/>
              <a:t>Depending on the time scale, could also integrate the interlock in VD module-0 at CERN</a:t>
            </a:r>
          </a:p>
        </p:txBody>
      </p:sp>
      <p:pic>
        <p:nvPicPr>
          <p:cNvPr id="2" name="Picture 1">
            <a:extLst>
              <a:ext uri="{FF2B5EF4-FFF2-40B4-BE49-F238E27FC236}">
                <a16:creationId xmlns:a16="http://schemas.microsoft.com/office/drawing/2014/main" id="{7A78CEC8-2EF9-23B5-67D1-ED20BBACBE78}"/>
              </a:ext>
            </a:extLst>
          </p:cNvPr>
          <p:cNvPicPr>
            <a:picLocks noChangeAspect="1"/>
          </p:cNvPicPr>
          <p:nvPr/>
        </p:nvPicPr>
        <p:blipFill>
          <a:blip r:embed="rId4"/>
          <a:stretch>
            <a:fillRect/>
          </a:stretch>
        </p:blipFill>
        <p:spPr>
          <a:xfrm>
            <a:off x="1038876" y="3948168"/>
            <a:ext cx="3386672" cy="2403221"/>
          </a:xfrm>
          <a:prstGeom prst="rect">
            <a:avLst/>
          </a:prstGeom>
        </p:spPr>
      </p:pic>
      <p:sp>
        <p:nvSpPr>
          <p:cNvPr id="6" name="TextBox 5">
            <a:extLst>
              <a:ext uri="{FF2B5EF4-FFF2-40B4-BE49-F238E27FC236}">
                <a16:creationId xmlns:a16="http://schemas.microsoft.com/office/drawing/2014/main" id="{F71CAFDB-9420-40C7-A7BD-C408F231D8D6}"/>
              </a:ext>
            </a:extLst>
          </p:cNvPr>
          <p:cNvSpPr txBox="1"/>
          <p:nvPr/>
        </p:nvSpPr>
        <p:spPr>
          <a:xfrm>
            <a:off x="-6689" y="4307477"/>
            <a:ext cx="999633" cy="738664"/>
          </a:xfrm>
          <a:prstGeom prst="rect">
            <a:avLst/>
          </a:prstGeom>
          <a:noFill/>
        </p:spPr>
        <p:txBody>
          <a:bodyPr wrap="none" rtlCol="0">
            <a:spAutoFit/>
          </a:bodyPr>
          <a:lstStyle/>
          <a:p>
            <a:pPr algn="ctr"/>
            <a:r>
              <a:rPr lang="en-US" sz="1400" dirty="0">
                <a:solidFill>
                  <a:srgbClr val="0070C0"/>
                </a:solidFill>
              </a:rPr>
              <a:t>9 Instances</a:t>
            </a:r>
          </a:p>
          <a:p>
            <a:pPr algn="ctr"/>
            <a:r>
              <a:rPr lang="en-US" sz="1400" dirty="0">
                <a:solidFill>
                  <a:srgbClr val="0070C0"/>
                </a:solidFill>
              </a:rPr>
              <a:t>per rack</a:t>
            </a:r>
          </a:p>
          <a:p>
            <a:pPr algn="ctr"/>
            <a:r>
              <a:rPr lang="en-US" sz="1400" dirty="0">
                <a:solidFill>
                  <a:srgbClr val="0070C0"/>
                </a:solidFill>
              </a:rPr>
              <a:t>(45 total)</a:t>
            </a:r>
          </a:p>
        </p:txBody>
      </p:sp>
      <p:sp>
        <p:nvSpPr>
          <p:cNvPr id="12" name="TextBox 11">
            <a:extLst>
              <a:ext uri="{FF2B5EF4-FFF2-40B4-BE49-F238E27FC236}">
                <a16:creationId xmlns:a16="http://schemas.microsoft.com/office/drawing/2014/main" id="{6284BCDA-1503-3F6E-FD32-C934F5E75C83}"/>
              </a:ext>
            </a:extLst>
          </p:cNvPr>
          <p:cNvSpPr txBox="1"/>
          <p:nvPr/>
        </p:nvSpPr>
        <p:spPr>
          <a:xfrm>
            <a:off x="-139466" y="5615527"/>
            <a:ext cx="1320903" cy="800219"/>
          </a:xfrm>
          <a:prstGeom prst="rect">
            <a:avLst/>
          </a:prstGeom>
          <a:noFill/>
        </p:spPr>
        <p:txBody>
          <a:bodyPr wrap="square" rtlCol="0">
            <a:spAutoFit/>
          </a:bodyPr>
          <a:lstStyle/>
          <a:p>
            <a:pPr algn="ctr"/>
            <a:r>
              <a:rPr lang="en-US" sz="1400" dirty="0">
                <a:solidFill>
                  <a:srgbClr val="0070C0"/>
                </a:solidFill>
              </a:rPr>
              <a:t>ISEG</a:t>
            </a:r>
          </a:p>
          <a:p>
            <a:pPr algn="ctr"/>
            <a:r>
              <a:rPr lang="en-US" sz="1400" dirty="0">
                <a:solidFill>
                  <a:srgbClr val="0070C0"/>
                </a:solidFill>
              </a:rPr>
              <a:t>Interlocks</a:t>
            </a:r>
          </a:p>
          <a:p>
            <a:pPr algn="ctr"/>
            <a:r>
              <a:rPr lang="en-US" sz="1400" dirty="0">
                <a:solidFill>
                  <a:srgbClr val="0070C0"/>
                </a:solidFill>
              </a:rPr>
              <a:t>(16 channels</a:t>
            </a:r>
            <a:r>
              <a:rPr lang="en-US" dirty="0">
                <a:solidFill>
                  <a:srgbClr val="0070C0"/>
                </a:solidFill>
              </a:rPr>
              <a:t>)</a:t>
            </a:r>
          </a:p>
        </p:txBody>
      </p:sp>
      <p:cxnSp>
        <p:nvCxnSpPr>
          <p:cNvPr id="13" name="Straight Arrow Connector 12">
            <a:extLst>
              <a:ext uri="{FF2B5EF4-FFF2-40B4-BE49-F238E27FC236}">
                <a16:creationId xmlns:a16="http://schemas.microsoft.com/office/drawing/2014/main" id="{CD14D4DE-AD0C-0555-8B2D-8D893034A29D}"/>
              </a:ext>
            </a:extLst>
          </p:cNvPr>
          <p:cNvCxnSpPr>
            <a:cxnSpLocks/>
          </p:cNvCxnSpPr>
          <p:nvPr/>
        </p:nvCxnSpPr>
        <p:spPr>
          <a:xfrm>
            <a:off x="879220" y="6015636"/>
            <a:ext cx="302217" cy="17477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04DBEDF-DDDD-0985-AB3C-6038EDCE70DB}"/>
              </a:ext>
            </a:extLst>
          </p:cNvPr>
          <p:cNvSpPr txBox="1"/>
          <p:nvPr/>
        </p:nvSpPr>
        <p:spPr>
          <a:xfrm>
            <a:off x="1327093" y="3697035"/>
            <a:ext cx="2411427" cy="307777"/>
          </a:xfrm>
          <a:prstGeom prst="rect">
            <a:avLst/>
          </a:prstGeom>
          <a:noFill/>
        </p:spPr>
        <p:txBody>
          <a:bodyPr wrap="square" rtlCol="0">
            <a:spAutoFit/>
          </a:bodyPr>
          <a:lstStyle/>
          <a:p>
            <a:pPr algn="ctr"/>
            <a:r>
              <a:rPr lang="en-US" sz="1400" dirty="0">
                <a:solidFill>
                  <a:srgbClr val="0070C0"/>
                </a:solidFill>
              </a:rPr>
              <a:t>Bias HV Racks Wiring Diagram</a:t>
            </a:r>
          </a:p>
        </p:txBody>
      </p:sp>
      <p:pic>
        <p:nvPicPr>
          <p:cNvPr id="18" name="Picture 17" descr="Graphical user interface&#10;&#10;Description automatically generated">
            <a:extLst>
              <a:ext uri="{FF2B5EF4-FFF2-40B4-BE49-F238E27FC236}">
                <a16:creationId xmlns:a16="http://schemas.microsoft.com/office/drawing/2014/main" id="{CCA8D5F7-CD54-B3F2-DFE3-076DA22D39C7}"/>
              </a:ext>
            </a:extLst>
          </p:cNvPr>
          <p:cNvPicPr>
            <a:picLocks noChangeAspect="1"/>
          </p:cNvPicPr>
          <p:nvPr/>
        </p:nvPicPr>
        <p:blipFill>
          <a:blip r:embed="rId5"/>
          <a:stretch>
            <a:fillRect/>
          </a:stretch>
        </p:blipFill>
        <p:spPr>
          <a:xfrm>
            <a:off x="4718454" y="4503308"/>
            <a:ext cx="4268030" cy="1512328"/>
          </a:xfrm>
          <a:prstGeom prst="rect">
            <a:avLst/>
          </a:prstGeom>
        </p:spPr>
      </p:pic>
      <p:sp>
        <p:nvSpPr>
          <p:cNvPr id="19" name="TextBox 18">
            <a:extLst>
              <a:ext uri="{FF2B5EF4-FFF2-40B4-BE49-F238E27FC236}">
                <a16:creationId xmlns:a16="http://schemas.microsoft.com/office/drawing/2014/main" id="{7DC6FBB1-FB3A-853B-0263-5B283D06C3B8}"/>
              </a:ext>
            </a:extLst>
          </p:cNvPr>
          <p:cNvSpPr txBox="1"/>
          <p:nvPr/>
        </p:nvSpPr>
        <p:spPr>
          <a:xfrm>
            <a:off x="5775691" y="4195531"/>
            <a:ext cx="2411427" cy="307777"/>
          </a:xfrm>
          <a:prstGeom prst="rect">
            <a:avLst/>
          </a:prstGeom>
          <a:noFill/>
        </p:spPr>
        <p:txBody>
          <a:bodyPr wrap="square" rtlCol="0">
            <a:spAutoFit/>
          </a:bodyPr>
          <a:lstStyle/>
          <a:p>
            <a:pPr algn="ctr"/>
            <a:r>
              <a:rPr lang="en-US" sz="1400" dirty="0">
                <a:solidFill>
                  <a:srgbClr val="0070C0"/>
                </a:solidFill>
              </a:rPr>
              <a:t>Beckhoff Modules</a:t>
            </a:r>
          </a:p>
        </p:txBody>
      </p:sp>
    </p:spTree>
    <p:extLst>
      <p:ext uri="{BB962C8B-B14F-4D97-AF65-F5344CB8AC3E}">
        <p14:creationId xmlns:p14="http://schemas.microsoft.com/office/powerpoint/2010/main" val="4292225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23</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836682" y="0"/>
            <a:ext cx="7470635" cy="647102"/>
          </a:xfrm>
        </p:spPr>
        <p:txBody>
          <a:bodyPr/>
          <a:lstStyle/>
          <a:p>
            <a:r>
              <a:rPr lang="en-US" sz="2400" dirty="0"/>
              <a:t>CE Cryostat Penetration and Cable Clamping Plate</a:t>
            </a:r>
          </a:p>
        </p:txBody>
      </p:sp>
      <p:pic>
        <p:nvPicPr>
          <p:cNvPr id="5" name="image45.png">
            <a:extLst>
              <a:ext uri="{FF2B5EF4-FFF2-40B4-BE49-F238E27FC236}">
                <a16:creationId xmlns:a16="http://schemas.microsoft.com/office/drawing/2014/main" id="{B1D554FD-675F-BC79-35EC-1FCAFC507099}"/>
              </a:ext>
            </a:extLst>
          </p:cNvPr>
          <p:cNvPicPr/>
          <p:nvPr/>
        </p:nvPicPr>
        <p:blipFill>
          <a:blip r:embed="rId2"/>
          <a:srcRect/>
          <a:stretch>
            <a:fillRect/>
          </a:stretch>
        </p:blipFill>
        <p:spPr>
          <a:xfrm>
            <a:off x="736857" y="647102"/>
            <a:ext cx="7570460" cy="4167659"/>
          </a:xfrm>
          <a:prstGeom prst="rect">
            <a:avLst/>
          </a:prstGeom>
          <a:ln/>
        </p:spPr>
      </p:pic>
      <p:sp>
        <p:nvSpPr>
          <p:cNvPr id="7" name="TextBox 6">
            <a:extLst>
              <a:ext uri="{FF2B5EF4-FFF2-40B4-BE49-F238E27FC236}">
                <a16:creationId xmlns:a16="http://schemas.microsoft.com/office/drawing/2014/main" id="{E52F9AF7-BF0F-A870-3905-C548896F4390}"/>
              </a:ext>
            </a:extLst>
          </p:cNvPr>
          <p:cNvSpPr txBox="1"/>
          <p:nvPr/>
        </p:nvSpPr>
        <p:spPr>
          <a:xfrm>
            <a:off x="1035781" y="5046364"/>
            <a:ext cx="6531788" cy="830997"/>
          </a:xfrm>
          <a:prstGeom prst="rect">
            <a:avLst/>
          </a:prstGeom>
          <a:noFill/>
        </p:spPr>
        <p:txBody>
          <a:bodyPr wrap="none" rtlCol="0">
            <a:spAutoFit/>
          </a:bodyPr>
          <a:lstStyle/>
          <a:p>
            <a:pPr marL="342900" indent="-342900">
              <a:buFont typeface="Arial" panose="020B0604020202020204" pitchFamily="34" charset="0"/>
              <a:buChar char="•"/>
            </a:pPr>
            <a:r>
              <a:rPr lang="en-US" sz="2400" dirty="0" err="1"/>
              <a:t>ProtoDUNE</a:t>
            </a:r>
            <a:r>
              <a:rPr lang="en-US" sz="2400" dirty="0"/>
              <a:t>-I design had 1 WIEC per penetration</a:t>
            </a:r>
          </a:p>
          <a:p>
            <a:pPr marL="342900" indent="-342900">
              <a:buFont typeface="Arial" panose="020B0604020202020204" pitchFamily="34" charset="0"/>
              <a:buChar char="•"/>
            </a:pPr>
            <a:r>
              <a:rPr lang="en-US" sz="2400" dirty="0" err="1"/>
              <a:t>ProtoDUNE</a:t>
            </a:r>
            <a:r>
              <a:rPr lang="en-US" sz="2400" dirty="0"/>
              <a:t>-II is using the same design as FD1</a:t>
            </a:r>
          </a:p>
        </p:txBody>
      </p:sp>
    </p:spTree>
    <p:extLst>
      <p:ext uri="{BB962C8B-B14F-4D97-AF65-F5344CB8AC3E}">
        <p14:creationId xmlns:p14="http://schemas.microsoft.com/office/powerpoint/2010/main" val="42410687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24</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836682" y="0"/>
            <a:ext cx="8493435" cy="647102"/>
          </a:xfrm>
        </p:spPr>
        <p:txBody>
          <a:bodyPr/>
          <a:lstStyle/>
          <a:p>
            <a:r>
              <a:rPr lang="en-US" sz="3200" dirty="0"/>
              <a:t>Mechanical Support Inside the Cryostat</a:t>
            </a:r>
          </a:p>
        </p:txBody>
      </p:sp>
      <p:pic>
        <p:nvPicPr>
          <p:cNvPr id="2" name="image15.png">
            <a:extLst>
              <a:ext uri="{FF2B5EF4-FFF2-40B4-BE49-F238E27FC236}">
                <a16:creationId xmlns:a16="http://schemas.microsoft.com/office/drawing/2014/main" id="{61F698D1-43C6-94DC-FDCB-4CD127EC3BBE}"/>
              </a:ext>
            </a:extLst>
          </p:cNvPr>
          <p:cNvPicPr/>
          <p:nvPr/>
        </p:nvPicPr>
        <p:blipFill>
          <a:blip r:embed="rId2"/>
          <a:srcRect/>
          <a:stretch>
            <a:fillRect/>
          </a:stretch>
        </p:blipFill>
        <p:spPr>
          <a:xfrm>
            <a:off x="0" y="771441"/>
            <a:ext cx="4911865" cy="2424775"/>
          </a:xfrm>
          <a:prstGeom prst="rect">
            <a:avLst/>
          </a:prstGeom>
          <a:ln/>
        </p:spPr>
      </p:pic>
      <p:sp>
        <p:nvSpPr>
          <p:cNvPr id="3" name="TextBox 2">
            <a:extLst>
              <a:ext uri="{FF2B5EF4-FFF2-40B4-BE49-F238E27FC236}">
                <a16:creationId xmlns:a16="http://schemas.microsoft.com/office/drawing/2014/main" id="{E951C95E-9DF9-4317-25ED-1269A7AF6A7E}"/>
              </a:ext>
            </a:extLst>
          </p:cNvPr>
          <p:cNvSpPr txBox="1"/>
          <p:nvPr/>
        </p:nvSpPr>
        <p:spPr>
          <a:xfrm>
            <a:off x="1019596" y="402109"/>
            <a:ext cx="2761397" cy="369332"/>
          </a:xfrm>
          <a:prstGeom prst="rect">
            <a:avLst/>
          </a:prstGeom>
          <a:noFill/>
        </p:spPr>
        <p:txBody>
          <a:bodyPr wrap="none" rtlCol="0">
            <a:spAutoFit/>
          </a:bodyPr>
          <a:lstStyle/>
          <a:p>
            <a:r>
              <a:rPr lang="en-US" dirty="0"/>
              <a:t>CE Box Mounting Hardware</a:t>
            </a:r>
          </a:p>
        </p:txBody>
      </p:sp>
      <p:pic>
        <p:nvPicPr>
          <p:cNvPr id="8" name="Picture 7" descr="Diagram&#10;&#10;Description automatically generated">
            <a:extLst>
              <a:ext uri="{FF2B5EF4-FFF2-40B4-BE49-F238E27FC236}">
                <a16:creationId xmlns:a16="http://schemas.microsoft.com/office/drawing/2014/main" id="{9A2D8635-8745-5051-6B63-352F98B48314}"/>
              </a:ext>
            </a:extLst>
          </p:cNvPr>
          <p:cNvPicPr>
            <a:picLocks noChangeAspect="1"/>
          </p:cNvPicPr>
          <p:nvPr/>
        </p:nvPicPr>
        <p:blipFill>
          <a:blip r:embed="rId3"/>
          <a:stretch>
            <a:fillRect/>
          </a:stretch>
        </p:blipFill>
        <p:spPr>
          <a:xfrm>
            <a:off x="5083399" y="857530"/>
            <a:ext cx="3765494" cy="34517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58527671-4808-7533-16BC-0B8E3FF01F4F}"/>
              </a:ext>
            </a:extLst>
          </p:cNvPr>
          <p:cNvSpPr txBox="1"/>
          <p:nvPr/>
        </p:nvSpPr>
        <p:spPr>
          <a:xfrm>
            <a:off x="5237820" y="488198"/>
            <a:ext cx="3456652" cy="369332"/>
          </a:xfrm>
          <a:prstGeom prst="rect">
            <a:avLst/>
          </a:prstGeom>
          <a:noFill/>
        </p:spPr>
        <p:txBody>
          <a:bodyPr wrap="none" rtlCol="0">
            <a:spAutoFit/>
          </a:bodyPr>
          <a:lstStyle/>
          <a:p>
            <a:r>
              <a:rPr lang="en-US" dirty="0"/>
              <a:t>Cable Tray Supported by DSS Beam</a:t>
            </a:r>
          </a:p>
        </p:txBody>
      </p:sp>
      <p:sp>
        <p:nvSpPr>
          <p:cNvPr id="13" name="TextBox 12">
            <a:extLst>
              <a:ext uri="{FF2B5EF4-FFF2-40B4-BE49-F238E27FC236}">
                <a16:creationId xmlns:a16="http://schemas.microsoft.com/office/drawing/2014/main" id="{DAD0070A-AA94-4345-53A7-8A7051DDEE5F}"/>
              </a:ext>
            </a:extLst>
          </p:cNvPr>
          <p:cNvSpPr txBox="1"/>
          <p:nvPr/>
        </p:nvSpPr>
        <p:spPr>
          <a:xfrm>
            <a:off x="4597121" y="4675054"/>
            <a:ext cx="4530120"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t>Detailed structural analysis have been performed</a:t>
            </a:r>
          </a:p>
          <a:p>
            <a:pPr marL="285750" indent="-285750">
              <a:buFont typeface="Arial" panose="020B0604020202020204" pitchFamily="34" charset="0"/>
              <a:buChar char="•"/>
            </a:pPr>
            <a:r>
              <a:rPr lang="en-US" sz="1600" dirty="0"/>
              <a:t>Compliance Office has signed off on the studies:</a:t>
            </a:r>
          </a:p>
          <a:p>
            <a:pPr marL="742950" lvl="1" indent="-285750">
              <a:buFont typeface="System Font Regular"/>
              <a:buChar char="−"/>
            </a:pPr>
            <a:r>
              <a:rPr lang="en-US" sz="1600" dirty="0">
                <a:hlinkClick r:id="rId4"/>
              </a:rPr>
              <a:t>EDMS#2570048</a:t>
            </a:r>
            <a:r>
              <a:rPr lang="en-US" sz="1600" dirty="0"/>
              <a:t>: analysis plan and results</a:t>
            </a:r>
          </a:p>
          <a:p>
            <a:pPr marL="742950" lvl="1" indent="-285750">
              <a:buFont typeface="System Font Regular"/>
              <a:buChar char="−"/>
            </a:pPr>
            <a:r>
              <a:rPr lang="en-US" sz="1600" dirty="0">
                <a:hlinkClick r:id="rId5"/>
              </a:rPr>
              <a:t>EDMS#2780876</a:t>
            </a:r>
            <a:r>
              <a:rPr lang="en-US" sz="1600" dirty="0"/>
              <a:t>: CO report</a:t>
            </a:r>
          </a:p>
        </p:txBody>
      </p:sp>
      <p:pic>
        <p:nvPicPr>
          <p:cNvPr id="6" name="Picture 5" descr="A picture containing graphical user interface&#10;&#10;Description automatically generated">
            <a:extLst>
              <a:ext uri="{FF2B5EF4-FFF2-40B4-BE49-F238E27FC236}">
                <a16:creationId xmlns:a16="http://schemas.microsoft.com/office/drawing/2014/main" id="{82995185-4B8F-5CAB-6572-37722DE43826}"/>
              </a:ext>
            </a:extLst>
          </p:cNvPr>
          <p:cNvPicPr>
            <a:picLocks noChangeAspect="1"/>
          </p:cNvPicPr>
          <p:nvPr/>
        </p:nvPicPr>
        <p:blipFill>
          <a:blip r:embed="rId6"/>
          <a:stretch>
            <a:fillRect/>
          </a:stretch>
        </p:blipFill>
        <p:spPr>
          <a:xfrm>
            <a:off x="32194" y="3615230"/>
            <a:ext cx="4558939" cy="2234138"/>
          </a:xfrm>
          <a:prstGeom prst="rect">
            <a:avLst/>
          </a:prstGeom>
        </p:spPr>
      </p:pic>
    </p:spTree>
    <p:extLst>
      <p:ext uri="{BB962C8B-B14F-4D97-AF65-F5344CB8AC3E}">
        <p14:creationId xmlns:p14="http://schemas.microsoft.com/office/powerpoint/2010/main" val="2004160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25</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111682" y="425791"/>
            <a:ext cx="8969497" cy="6370975"/>
          </a:xfrm>
          <a:prstGeom prst="rect">
            <a:avLst/>
          </a:prstGeom>
          <a:noFill/>
        </p:spPr>
        <p:txBody>
          <a:bodyPr wrap="square" rtlCol="0">
            <a:spAutoFit/>
          </a:bodyPr>
          <a:lstStyle/>
          <a:p>
            <a:pPr marL="285750" indent="-285750">
              <a:buFont typeface="Arial" panose="020B0604020202020204" pitchFamily="34" charset="0"/>
              <a:buChar char="•"/>
            </a:pPr>
            <a:r>
              <a:rPr lang="en-US" sz="2400" dirty="0"/>
              <a:t>Detailed information addressing the charge questions are in the list of review documentation </a:t>
            </a:r>
          </a:p>
          <a:p>
            <a:pPr marL="285750" indent="-285750">
              <a:buFont typeface="Arial" panose="020B0604020202020204" pitchFamily="34" charset="0"/>
              <a:buChar char="•"/>
            </a:pPr>
            <a:r>
              <a:rPr lang="en-US" sz="2400" dirty="0"/>
              <a:t>Charge # 1: Has the TPC consortium responded appropriately to recommendations from past reviews?</a:t>
            </a:r>
          </a:p>
          <a:p>
            <a:pPr marL="800100" lvl="1" indent="-342900">
              <a:buFont typeface="Wingdings" pitchFamily="2" charset="2"/>
              <a:buChar char="ü"/>
            </a:pPr>
            <a:r>
              <a:rPr lang="en-US" sz="2400" dirty="0">
                <a:solidFill>
                  <a:srgbClr val="0070C0"/>
                </a:solidFill>
              </a:rPr>
              <a:t>We believe we have.  See the report from Technical Coordination and Review Office</a:t>
            </a:r>
          </a:p>
          <a:p>
            <a:pPr marL="342900" indent="-342900">
              <a:buFont typeface="Arial" panose="020B0604020202020204" pitchFamily="34" charset="0"/>
              <a:buChar char="•"/>
            </a:pPr>
            <a:r>
              <a:rPr lang="en-US" sz="2400" dirty="0"/>
              <a:t>Charge #2: Are the full specifications, the design files and complete documentation of all the components of the TPC Electronics system available in EDMS?</a:t>
            </a:r>
          </a:p>
          <a:p>
            <a:pPr marL="800100" lvl="1" indent="-342900">
              <a:buFont typeface="Wingdings" pitchFamily="2" charset="2"/>
              <a:buChar char="ü"/>
            </a:pPr>
            <a:r>
              <a:rPr lang="en-US" sz="2400" dirty="0">
                <a:solidFill>
                  <a:srgbClr val="0070C0"/>
                </a:solidFill>
              </a:rPr>
              <a:t>We have uploaded the requirement and specification documents to EDMS</a:t>
            </a:r>
          </a:p>
          <a:p>
            <a:pPr marL="800100" lvl="1" indent="-342900">
              <a:buFont typeface="Wingdings" pitchFamily="2" charset="2"/>
              <a:buChar char="ü"/>
            </a:pPr>
            <a:r>
              <a:rPr lang="en-US" sz="2400" dirty="0">
                <a:solidFill>
                  <a:srgbClr val="0070C0"/>
                </a:solidFill>
              </a:rPr>
              <a:t>3-D CAD models, parts drawings, assembly drawings, schematics, PCB layout, BOM, etc. are available in EDMS</a:t>
            </a:r>
          </a:p>
          <a:p>
            <a:pPr marL="800100" lvl="1" indent="-342900">
              <a:buFont typeface="Wingdings" pitchFamily="2" charset="2"/>
              <a:buChar char="ü"/>
            </a:pPr>
            <a:r>
              <a:rPr lang="en-US" sz="2400" dirty="0">
                <a:solidFill>
                  <a:srgbClr val="0070C0"/>
                </a:solidFill>
              </a:rPr>
              <a:t>Index files are provided to help reviewer navigate through the maze of drawings</a:t>
            </a:r>
          </a:p>
          <a:p>
            <a:pPr marL="800100" lvl="1" indent="-342900">
              <a:buFont typeface="Wingdings" pitchFamily="2" charset="2"/>
              <a:buChar char="ü"/>
            </a:pPr>
            <a:r>
              <a:rPr lang="en-US" sz="2400" dirty="0">
                <a:solidFill>
                  <a:srgbClr val="0070C0"/>
                </a:solidFill>
              </a:rPr>
              <a:t>See TDR chapter and </a:t>
            </a:r>
            <a:r>
              <a:rPr lang="en-US" sz="2400" dirty="0">
                <a:solidFill>
                  <a:srgbClr val="0070C0"/>
                </a:solidFill>
                <a:hlinkClick r:id="rId2">
                  <a:extLst>
                    <a:ext uri="{A12FA001-AC4F-418D-AE19-62706E023703}">
                      <ahyp:hlinkClr xmlns:ahyp="http://schemas.microsoft.com/office/drawing/2018/hyperlinkcolor" val="tx"/>
                    </a:ext>
                  </a:extLst>
                </a:hlinkClick>
              </a:rPr>
              <a:t>EDMS#2782297 </a:t>
            </a:r>
            <a:r>
              <a:rPr lang="en-US" sz="2400" dirty="0">
                <a:solidFill>
                  <a:srgbClr val="0070C0"/>
                </a:solidFill>
              </a:rPr>
              <a:t>for standalone test results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461795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26</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174503" y="893461"/>
            <a:ext cx="8969497" cy="4524315"/>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#3: Do the standalone tests of the new generation of components indicate that the design goals have been achieved? Do these design goals meet the detector requirements? Have all issues observed in previous versions of the components been addressed? Do the performance measurements obtained from test-stands meet the expected performance?</a:t>
            </a:r>
          </a:p>
          <a:p>
            <a:pPr marL="800100" lvl="1" indent="-342900">
              <a:buFont typeface="Wingdings" pitchFamily="2" charset="2"/>
              <a:buChar char="ü"/>
            </a:pPr>
            <a:r>
              <a:rPr lang="en-US" sz="2400" dirty="0">
                <a:solidFill>
                  <a:srgbClr val="0070C0"/>
                </a:solidFill>
              </a:rPr>
              <a:t>All benchtop test results have shown that the new generation of components satisfy DUNE requirements and our expectations</a:t>
            </a:r>
          </a:p>
          <a:p>
            <a:pPr marL="800100" lvl="1" indent="-342900">
              <a:buFont typeface="Wingdings" pitchFamily="2" charset="2"/>
              <a:buChar char="ü"/>
            </a:pPr>
            <a:r>
              <a:rPr lang="en-US" sz="2400" dirty="0">
                <a:solidFill>
                  <a:srgbClr val="0070C0"/>
                </a:solidFill>
              </a:rPr>
              <a:t>Important lessons and problems from </a:t>
            </a:r>
            <a:r>
              <a:rPr lang="en-US" sz="2400" dirty="0" err="1">
                <a:solidFill>
                  <a:srgbClr val="0070C0"/>
                </a:solidFill>
              </a:rPr>
              <a:t>ProtoDUNE</a:t>
            </a:r>
            <a:r>
              <a:rPr lang="en-US" sz="2400" dirty="0">
                <a:solidFill>
                  <a:srgbClr val="0070C0"/>
                </a:solidFill>
              </a:rPr>
              <a:t>-I have been addressed (e.g. cable connector flaws, issues with ADC ASIC, etc.). These issues are discussed in more details in the </a:t>
            </a:r>
            <a:r>
              <a:rPr lang="en-US" sz="2400" dirty="0" err="1">
                <a:solidFill>
                  <a:srgbClr val="0070C0"/>
                </a:solidFill>
              </a:rPr>
              <a:t>ProtoDUNE</a:t>
            </a:r>
            <a:r>
              <a:rPr lang="en-US" sz="2400" dirty="0">
                <a:solidFill>
                  <a:srgbClr val="0070C0"/>
                </a:solidFill>
              </a:rPr>
              <a:t>-I lessons learned document</a:t>
            </a:r>
          </a:p>
        </p:txBody>
      </p:sp>
    </p:spTree>
    <p:extLst>
      <p:ext uri="{BB962C8B-B14F-4D97-AF65-F5344CB8AC3E}">
        <p14:creationId xmlns:p14="http://schemas.microsoft.com/office/powerpoint/2010/main" val="1542128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87251" y="558414"/>
            <a:ext cx="8969497"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#4: What is the outcome of system tests? What are the plans and timeline for future tests?</a:t>
            </a:r>
          </a:p>
          <a:p>
            <a:pPr marL="342900" indent="-342900">
              <a:buFont typeface="Arial" panose="020B0604020202020204" pitchFamily="34" charset="0"/>
              <a:buChar char="•"/>
            </a:pPr>
            <a:endParaRPr lang="en-US" sz="2400" dirty="0"/>
          </a:p>
          <a:p>
            <a:pPr marL="800100" lvl="1" indent="-342900">
              <a:buFont typeface="Wingdings" pitchFamily="2" charset="2"/>
              <a:buChar char="ü"/>
            </a:pPr>
            <a:r>
              <a:rPr lang="en-US" sz="2400" dirty="0" err="1">
                <a:solidFill>
                  <a:srgbClr val="0070C0"/>
                </a:solidFill>
              </a:rPr>
              <a:t>ProtoDUNE</a:t>
            </a:r>
            <a:r>
              <a:rPr lang="en-US" sz="2400" dirty="0">
                <a:solidFill>
                  <a:srgbClr val="0070C0"/>
                </a:solidFill>
              </a:rPr>
              <a:t>-II installation at CERN is ongoing. 3 out of 4 APAs have already been tested in the Cold Box with good performance. See </a:t>
            </a:r>
            <a:r>
              <a:rPr lang="en-US" sz="2400" dirty="0">
                <a:solidFill>
                  <a:srgbClr val="0070C0"/>
                </a:solidFill>
                <a:hlinkClick r:id="rId2"/>
              </a:rPr>
              <a:t>EDMS#2782614</a:t>
            </a:r>
            <a:endParaRPr lang="en-US" sz="2400" dirty="0">
              <a:solidFill>
                <a:srgbClr val="0070C0"/>
              </a:solidFill>
            </a:endParaRPr>
          </a:p>
          <a:p>
            <a:pPr marL="800100" lvl="1" indent="-342900">
              <a:buFont typeface="Wingdings" pitchFamily="2" charset="2"/>
              <a:buChar char="ü"/>
            </a:pPr>
            <a:r>
              <a:rPr lang="en-US" sz="2400" dirty="0">
                <a:solidFill>
                  <a:srgbClr val="0070C0"/>
                </a:solidFill>
              </a:rPr>
              <a:t>Installation of the APAs in NP04 cryostat will start soon. Expect the installation to be completed by November 2022</a:t>
            </a:r>
          </a:p>
          <a:p>
            <a:pPr marL="800100" lvl="1" indent="-342900">
              <a:buFont typeface="Wingdings" pitchFamily="2" charset="2"/>
              <a:buChar char="ü"/>
            </a:pPr>
            <a:r>
              <a:rPr lang="en-US" sz="2400" dirty="0">
                <a:solidFill>
                  <a:srgbClr val="0070C0"/>
                </a:solidFill>
              </a:rPr>
              <a:t>Due to </a:t>
            </a:r>
            <a:r>
              <a:rPr lang="en-US" sz="2400" dirty="0" err="1">
                <a:solidFill>
                  <a:srgbClr val="0070C0"/>
                </a:solidFill>
              </a:rPr>
              <a:t>LAr</a:t>
            </a:r>
            <a:r>
              <a:rPr lang="en-US" sz="2400" dirty="0">
                <a:solidFill>
                  <a:srgbClr val="0070C0"/>
                </a:solidFill>
              </a:rPr>
              <a:t> shortage in Europe. Testing in </a:t>
            </a:r>
            <a:r>
              <a:rPr lang="en-US" sz="2400" dirty="0" err="1">
                <a:solidFill>
                  <a:srgbClr val="0070C0"/>
                </a:solidFill>
              </a:rPr>
              <a:t>LAr</a:t>
            </a:r>
            <a:r>
              <a:rPr lang="en-US" sz="2400" dirty="0">
                <a:solidFill>
                  <a:srgbClr val="0070C0"/>
                </a:solidFill>
              </a:rPr>
              <a:t> and in beam will likely happen in the second half of 2023</a:t>
            </a:r>
          </a:p>
          <a:p>
            <a:pPr marL="800100" lvl="1" indent="-342900">
              <a:buFont typeface="Wingdings" pitchFamily="2" charset="2"/>
              <a:buChar char="ü"/>
            </a:pPr>
            <a:r>
              <a:rPr lang="en-US" sz="2400" dirty="0">
                <a:solidFill>
                  <a:srgbClr val="0070C0"/>
                </a:solidFill>
              </a:rPr>
              <a:t>Same electronics will also be used in FD2 tests as well:</a:t>
            </a:r>
          </a:p>
          <a:p>
            <a:pPr marL="1257300" lvl="2" indent="-342900">
              <a:buFont typeface="Wingdings" pitchFamily="2" charset="2"/>
              <a:buChar char="v"/>
            </a:pPr>
            <a:r>
              <a:rPr lang="en-US" sz="2400" dirty="0">
                <a:solidFill>
                  <a:srgbClr val="0070C0"/>
                </a:solidFill>
              </a:rPr>
              <a:t>CRP5A test (12 FEMBs) in LN2 next month at BNL</a:t>
            </a:r>
          </a:p>
          <a:p>
            <a:pPr marL="1257300" lvl="2" indent="-342900">
              <a:buFont typeface="Wingdings" pitchFamily="2" charset="2"/>
              <a:buChar char="v"/>
            </a:pPr>
            <a:r>
              <a:rPr lang="en-US" sz="2400" dirty="0">
                <a:solidFill>
                  <a:srgbClr val="0070C0"/>
                </a:solidFill>
              </a:rPr>
              <a:t>CRP4 (24 FEMBs) in </a:t>
            </a:r>
            <a:r>
              <a:rPr lang="en-US" sz="2400" dirty="0" err="1">
                <a:solidFill>
                  <a:srgbClr val="0070C0"/>
                </a:solidFill>
              </a:rPr>
              <a:t>LAr</a:t>
            </a:r>
            <a:r>
              <a:rPr lang="en-US" sz="2400" dirty="0">
                <a:solidFill>
                  <a:srgbClr val="0070C0"/>
                </a:solidFill>
              </a:rPr>
              <a:t> at CERN cold box</a:t>
            </a:r>
          </a:p>
          <a:p>
            <a:pPr marL="1257300" lvl="2" indent="-342900">
              <a:buFont typeface="Wingdings" pitchFamily="2" charset="2"/>
              <a:buChar char="v"/>
            </a:pPr>
            <a:r>
              <a:rPr lang="en-US" sz="2400" dirty="0">
                <a:solidFill>
                  <a:srgbClr val="0070C0"/>
                </a:solidFill>
              </a:rPr>
              <a:t>Module-0 installation early next year</a:t>
            </a:r>
          </a:p>
        </p:txBody>
      </p:sp>
    </p:spTree>
    <p:extLst>
      <p:ext uri="{BB962C8B-B14F-4D97-AF65-F5344CB8AC3E}">
        <p14:creationId xmlns:p14="http://schemas.microsoft.com/office/powerpoint/2010/main" val="3764027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28</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84079" y="443081"/>
            <a:ext cx="8969497"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#4: What is the outcome of system tests? What are the plans and timeline for future tests?</a:t>
            </a:r>
          </a:p>
          <a:p>
            <a:pPr lvl="1"/>
            <a:endParaRPr lang="en-US" sz="2400" dirty="0">
              <a:solidFill>
                <a:srgbClr val="0070C0"/>
              </a:solidFill>
            </a:endParaRPr>
          </a:p>
        </p:txBody>
      </p:sp>
      <p:pic>
        <p:nvPicPr>
          <p:cNvPr id="3" name="Picture 2" descr="Chart&#10;&#10;Description automatically generated">
            <a:extLst>
              <a:ext uri="{FF2B5EF4-FFF2-40B4-BE49-F238E27FC236}">
                <a16:creationId xmlns:a16="http://schemas.microsoft.com/office/drawing/2014/main" id="{F62F17A0-3BFD-573A-E3AC-EDAE15A4CF66}"/>
              </a:ext>
            </a:extLst>
          </p:cNvPr>
          <p:cNvPicPr>
            <a:picLocks noChangeAspect="1"/>
          </p:cNvPicPr>
          <p:nvPr/>
        </p:nvPicPr>
        <p:blipFill>
          <a:blip r:embed="rId2"/>
          <a:stretch>
            <a:fillRect/>
          </a:stretch>
        </p:blipFill>
        <p:spPr>
          <a:xfrm>
            <a:off x="419100" y="1223286"/>
            <a:ext cx="3986687" cy="2508201"/>
          </a:xfrm>
          <a:prstGeom prst="rect">
            <a:avLst/>
          </a:prstGeom>
        </p:spPr>
      </p:pic>
      <p:pic>
        <p:nvPicPr>
          <p:cNvPr id="7" name="Picture 6" descr="Chart, scatter chart&#10;&#10;Description automatically generated">
            <a:extLst>
              <a:ext uri="{FF2B5EF4-FFF2-40B4-BE49-F238E27FC236}">
                <a16:creationId xmlns:a16="http://schemas.microsoft.com/office/drawing/2014/main" id="{2B44CEB8-4819-84D9-3969-54CB398F3984}"/>
              </a:ext>
            </a:extLst>
          </p:cNvPr>
          <p:cNvPicPr>
            <a:picLocks noChangeAspect="1"/>
          </p:cNvPicPr>
          <p:nvPr/>
        </p:nvPicPr>
        <p:blipFill>
          <a:blip r:embed="rId3"/>
          <a:stretch>
            <a:fillRect/>
          </a:stretch>
        </p:blipFill>
        <p:spPr>
          <a:xfrm>
            <a:off x="4673661" y="1231719"/>
            <a:ext cx="3986687" cy="2499768"/>
          </a:xfrm>
          <a:prstGeom prst="rect">
            <a:avLst/>
          </a:prstGeom>
        </p:spPr>
      </p:pic>
      <p:pic>
        <p:nvPicPr>
          <p:cNvPr id="10" name="Picture 9" descr="Chart&#10;&#10;Description automatically generated with medium confidence">
            <a:extLst>
              <a:ext uri="{FF2B5EF4-FFF2-40B4-BE49-F238E27FC236}">
                <a16:creationId xmlns:a16="http://schemas.microsoft.com/office/drawing/2014/main" id="{82EA690F-D3A3-0064-C1DD-351A33FD0519}"/>
              </a:ext>
            </a:extLst>
          </p:cNvPr>
          <p:cNvPicPr>
            <a:picLocks noChangeAspect="1"/>
          </p:cNvPicPr>
          <p:nvPr/>
        </p:nvPicPr>
        <p:blipFill>
          <a:blip r:embed="rId4"/>
          <a:stretch>
            <a:fillRect/>
          </a:stretch>
        </p:blipFill>
        <p:spPr>
          <a:xfrm>
            <a:off x="454026" y="3786764"/>
            <a:ext cx="3951761" cy="2499768"/>
          </a:xfrm>
          <a:prstGeom prst="rect">
            <a:avLst/>
          </a:prstGeom>
        </p:spPr>
      </p:pic>
      <p:sp>
        <p:nvSpPr>
          <p:cNvPr id="11" name="TextBox 10">
            <a:extLst>
              <a:ext uri="{FF2B5EF4-FFF2-40B4-BE49-F238E27FC236}">
                <a16:creationId xmlns:a16="http://schemas.microsoft.com/office/drawing/2014/main" id="{42A4226A-9C80-0183-8A4A-F57F6BE6755F}"/>
              </a:ext>
            </a:extLst>
          </p:cNvPr>
          <p:cNvSpPr txBox="1"/>
          <p:nvPr/>
        </p:nvSpPr>
        <p:spPr>
          <a:xfrm>
            <a:off x="4059132" y="4157386"/>
            <a:ext cx="4994444" cy="1477328"/>
          </a:xfrm>
          <a:prstGeom prst="rect">
            <a:avLst/>
          </a:prstGeom>
          <a:noFill/>
        </p:spPr>
        <p:txBody>
          <a:bodyPr wrap="square" rtlCol="0">
            <a:spAutoFit/>
          </a:bodyPr>
          <a:lstStyle/>
          <a:p>
            <a:pPr marL="285750" indent="-285750">
              <a:buFont typeface="Arial" panose="020B0604020202020204" pitchFamily="34" charset="0"/>
              <a:buChar char="•"/>
            </a:pPr>
            <a:r>
              <a:rPr lang="en-US" dirty="0" err="1"/>
              <a:t>ProtoDUNE</a:t>
            </a:r>
            <a:r>
              <a:rPr lang="en-US" dirty="0"/>
              <a:t>-II cold box results</a:t>
            </a:r>
          </a:p>
          <a:p>
            <a:pPr marL="285750" indent="-285750">
              <a:buFont typeface="Arial" panose="020B0604020202020204" pitchFamily="34" charset="0"/>
              <a:buChar char="•"/>
            </a:pPr>
            <a:r>
              <a:rPr lang="en-US" dirty="0"/>
              <a:t>FEMB configuration: 2us shaping time; 14 mV/</a:t>
            </a:r>
            <a:r>
              <a:rPr lang="en-US" dirty="0" err="1"/>
              <a:t>fC</a:t>
            </a:r>
            <a:r>
              <a:rPr lang="en-US" dirty="0"/>
              <a:t> gain, single-ended input</a:t>
            </a:r>
          </a:p>
          <a:p>
            <a:pPr marL="285750" indent="-285750">
              <a:buFont typeface="Arial" panose="020B0604020202020204" pitchFamily="34" charset="0"/>
              <a:buChar char="•"/>
            </a:pPr>
            <a:r>
              <a:rPr lang="en-US" dirty="0"/>
              <a:t>Noise performance exceeds DUNE requirements of &lt; 1000 e- ENC in </a:t>
            </a:r>
            <a:r>
              <a:rPr lang="en-US" dirty="0" err="1"/>
              <a:t>LAr</a:t>
            </a:r>
            <a:endParaRPr lang="en-US" dirty="0"/>
          </a:p>
        </p:txBody>
      </p:sp>
    </p:spTree>
    <p:extLst>
      <p:ext uri="{BB962C8B-B14F-4D97-AF65-F5344CB8AC3E}">
        <p14:creationId xmlns:p14="http://schemas.microsoft.com/office/powerpoint/2010/main" val="3535344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29</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87251" y="558414"/>
            <a:ext cx="8969497"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#5: Are there any issues with the design of the TPC Electronics system that will complicate the procurement strategy and manufacturing plans for the different components</a:t>
            </a:r>
          </a:p>
          <a:p>
            <a:pPr marL="342900" indent="-342900">
              <a:buFont typeface="Arial" panose="020B0604020202020204" pitchFamily="34" charset="0"/>
              <a:buChar char="•"/>
            </a:pPr>
            <a:endParaRPr lang="en-US" sz="2400" dirty="0"/>
          </a:p>
          <a:p>
            <a:pPr marL="800100" lvl="1" indent="-342900">
              <a:buFont typeface="Wingdings" pitchFamily="2" charset="2"/>
              <a:buChar char="ü"/>
            </a:pPr>
            <a:r>
              <a:rPr lang="en-US" sz="2400" dirty="0">
                <a:solidFill>
                  <a:srgbClr val="0070C0"/>
                </a:solidFill>
              </a:rPr>
              <a:t>The main issue for us is the supply chain problem.  Many of the components for our system have very long lead time (~&gt; 1 year)</a:t>
            </a:r>
          </a:p>
          <a:p>
            <a:pPr marL="800100" lvl="1" indent="-342900">
              <a:buFont typeface="Wingdings" pitchFamily="2" charset="2"/>
              <a:buChar char="ü"/>
            </a:pPr>
            <a:r>
              <a:rPr lang="en-US" sz="2400" dirty="0">
                <a:solidFill>
                  <a:srgbClr val="0070C0"/>
                </a:solidFill>
              </a:rPr>
              <a:t>To mitigate this risk, we are procuring most of the components early under CD-3a (long lead procurement) cope</a:t>
            </a:r>
          </a:p>
          <a:p>
            <a:pPr marL="800100" lvl="1" indent="-342900">
              <a:buFont typeface="Wingdings" pitchFamily="2" charset="2"/>
              <a:buChar char="ü"/>
            </a:pPr>
            <a:r>
              <a:rPr lang="en-US" sz="2400" dirty="0">
                <a:solidFill>
                  <a:srgbClr val="0070C0"/>
                </a:solidFill>
              </a:rPr>
              <a:t>FD1 CD-3a scope:</a:t>
            </a:r>
          </a:p>
          <a:p>
            <a:pPr marL="1257300" lvl="2" indent="-342900">
              <a:buFont typeface="Wingdings" pitchFamily="2" charset="2"/>
              <a:buChar char="v"/>
            </a:pPr>
            <a:r>
              <a:rPr lang="en-US" sz="2400" dirty="0">
                <a:solidFill>
                  <a:srgbClr val="0070C0"/>
                </a:solidFill>
              </a:rPr>
              <a:t>All three ASICs</a:t>
            </a:r>
          </a:p>
          <a:p>
            <a:pPr marL="1257300" lvl="2" indent="-342900">
              <a:buFont typeface="Wingdings" pitchFamily="2" charset="2"/>
              <a:buChar char="v"/>
            </a:pPr>
            <a:r>
              <a:rPr lang="en-US" sz="2400" dirty="0">
                <a:solidFill>
                  <a:srgbClr val="0070C0"/>
                </a:solidFill>
              </a:rPr>
              <a:t>All FPGAs for the WIBs and PTCs</a:t>
            </a:r>
          </a:p>
          <a:p>
            <a:pPr marL="1257300" lvl="2" indent="-342900">
              <a:buFont typeface="Wingdings" pitchFamily="2" charset="2"/>
              <a:buChar char="v"/>
            </a:pPr>
            <a:r>
              <a:rPr lang="en-US" sz="2400" dirty="0">
                <a:solidFill>
                  <a:srgbClr val="0070C0"/>
                </a:solidFill>
              </a:rPr>
              <a:t>All discrete components for the FEMBs</a:t>
            </a:r>
          </a:p>
          <a:p>
            <a:pPr marL="1257300" lvl="2" indent="-342900">
              <a:buFont typeface="Wingdings" pitchFamily="2" charset="2"/>
              <a:buChar char="v"/>
            </a:pPr>
            <a:r>
              <a:rPr lang="en-US" sz="2400" dirty="0">
                <a:solidFill>
                  <a:srgbClr val="0070C0"/>
                </a:solidFill>
              </a:rPr>
              <a:t>50% of the discrete components for the WIBs</a:t>
            </a:r>
          </a:p>
          <a:p>
            <a:pPr marL="1257300" lvl="2" indent="-342900">
              <a:buFont typeface="Wingdings" pitchFamily="2" charset="2"/>
              <a:buChar char="v"/>
            </a:pPr>
            <a:r>
              <a:rPr lang="en-US" sz="2400" dirty="0">
                <a:solidFill>
                  <a:srgbClr val="0070C0"/>
                </a:solidFill>
              </a:rPr>
              <a:t>50% of the discrete components for the PTCs</a:t>
            </a:r>
          </a:p>
        </p:txBody>
      </p:sp>
    </p:spTree>
    <p:extLst>
      <p:ext uri="{BB962C8B-B14F-4D97-AF65-F5344CB8AC3E}">
        <p14:creationId xmlns:p14="http://schemas.microsoft.com/office/powerpoint/2010/main" val="227293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AB31B8-E15F-6A46-AA85-4574A634DAC3}"/>
              </a:ext>
            </a:extLst>
          </p:cNvPr>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7" name="Title 1">
            <a:extLst>
              <a:ext uri="{FF2B5EF4-FFF2-40B4-BE49-F238E27FC236}">
                <a16:creationId xmlns:a16="http://schemas.microsoft.com/office/drawing/2014/main" id="{A788B327-92D0-1442-9208-863A366FEA84}"/>
              </a:ext>
            </a:extLst>
          </p:cNvPr>
          <p:cNvSpPr txBox="1">
            <a:spLocks/>
          </p:cNvSpPr>
          <p:nvPr/>
        </p:nvSpPr>
        <p:spPr>
          <a:xfrm>
            <a:off x="2334140" y="114898"/>
            <a:ext cx="4475720" cy="647102"/>
          </a:xfrm>
          <a:prstGeom prst="rect">
            <a:avLst/>
          </a:prstGeom>
        </p:spPr>
        <p:txBody>
          <a:bodyPr vert="horz" lIns="0" tIns="0" rIns="0" bIns="0"/>
          <a:lstStyle>
            <a:lvl1pPr algn="l" defTabSz="457200" rtl="0" fontAlgn="base">
              <a:spcBef>
                <a:spcPct val="0"/>
              </a:spcBef>
              <a:spcAft>
                <a:spcPct val="0"/>
              </a:spcAft>
              <a:defRPr sz="4400" b="1" i="0" kern="1200" baseline="0">
                <a:solidFill>
                  <a:srgbClr val="E95125"/>
                </a:solidFill>
                <a:latin typeface="Helvetica"/>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a:lstStyle>
          <a:p>
            <a:r>
              <a:rPr lang="en-US" sz="2800" dirty="0"/>
              <a:t>Agenda for this Review</a:t>
            </a:r>
          </a:p>
        </p:txBody>
      </p:sp>
      <p:sp>
        <p:nvSpPr>
          <p:cNvPr id="6" name="Slide Number Placeholder 5">
            <a:extLst>
              <a:ext uri="{FF2B5EF4-FFF2-40B4-BE49-F238E27FC236}">
                <a16:creationId xmlns:a16="http://schemas.microsoft.com/office/drawing/2014/main" id="{2D39CF8D-ABB6-8240-B74B-AFB5DBA0C962}"/>
              </a:ext>
            </a:extLst>
          </p:cNvPr>
          <p:cNvSpPr txBox="1">
            <a:spLocks/>
          </p:cNvSpPr>
          <p:nvPr/>
        </p:nvSpPr>
        <p:spPr>
          <a:xfrm>
            <a:off x="454026" y="6549548"/>
            <a:ext cx="425194" cy="158697"/>
          </a:xfrm>
          <a:prstGeom prst="rect">
            <a:avLst/>
          </a:prstGeom>
        </p:spPr>
        <p:txBody>
          <a:bodyPr lIns="0" tIns="0" rIns="0" bIns="0" anchor="b" anchorCtr="0"/>
          <a:lstStyle>
            <a:defPPr>
              <a:defRPr lang="en-US"/>
            </a:defPPr>
            <a:lvl1pPr algn="l" defTabSz="457200" rtl="0" fontAlgn="auto">
              <a:spcBef>
                <a:spcPts val="0"/>
              </a:spcBef>
              <a:spcAft>
                <a:spcPts val="0"/>
              </a:spcAft>
              <a:defRPr sz="1200" b="1" i="0" kern="1200" baseline="0" smtClean="0">
                <a:solidFill>
                  <a:srgbClr val="E95125"/>
                </a:solidFill>
                <a:latin typeface="Helvetica"/>
                <a:ea typeface="+mn-ea"/>
                <a:cs typeface="Helvetica"/>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a:lstStyle>
          <a:p>
            <a:pPr>
              <a:defRPr/>
            </a:pPr>
            <a:fld id="{0C39C72E-2A13-EB4D-AD45-6D4E6ACAED8D}" type="slidenum">
              <a:rPr lang="en-US" smtClean="0"/>
              <a:pPr>
                <a:defRPr/>
              </a:pPr>
              <a:t>3</a:t>
            </a:fld>
            <a:endParaRPr lang="en-US" dirty="0"/>
          </a:p>
        </p:txBody>
      </p:sp>
      <p:sp>
        <p:nvSpPr>
          <p:cNvPr id="8" name="TextBox 7">
            <a:extLst>
              <a:ext uri="{FF2B5EF4-FFF2-40B4-BE49-F238E27FC236}">
                <a16:creationId xmlns:a16="http://schemas.microsoft.com/office/drawing/2014/main" id="{7F050EF3-498A-D2D9-E003-63686049F5A3}"/>
              </a:ext>
            </a:extLst>
          </p:cNvPr>
          <p:cNvSpPr txBox="1"/>
          <p:nvPr/>
        </p:nvSpPr>
        <p:spPr>
          <a:xfrm>
            <a:off x="537152" y="592604"/>
            <a:ext cx="8355996"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Document-based review. Reviewers will have a few weeks to go over the documentation and ask questions</a:t>
            </a:r>
          </a:p>
          <a:p>
            <a:pPr marL="285750" indent="-285750">
              <a:buFont typeface="Arial" panose="020B0604020202020204" pitchFamily="34" charset="0"/>
              <a:buChar char="•"/>
            </a:pPr>
            <a:r>
              <a:rPr lang="en-US" sz="2400" dirty="0"/>
              <a:t>Two presentations today: overview talk and another one on the documentation</a:t>
            </a:r>
          </a:p>
          <a:p>
            <a:pPr marL="285750" indent="-285750">
              <a:buFont typeface="Arial" panose="020B0604020202020204" pitchFamily="34" charset="0"/>
              <a:buChar char="•"/>
            </a:pPr>
            <a:r>
              <a:rPr lang="en-US" sz="2400" dirty="0"/>
              <a:t>Plenty of time for discussion</a:t>
            </a:r>
          </a:p>
        </p:txBody>
      </p:sp>
      <p:pic>
        <p:nvPicPr>
          <p:cNvPr id="16" name="Picture 15" descr="Graphical user interface, text, application, email&#10;&#10;Description automatically generated">
            <a:extLst>
              <a:ext uri="{FF2B5EF4-FFF2-40B4-BE49-F238E27FC236}">
                <a16:creationId xmlns:a16="http://schemas.microsoft.com/office/drawing/2014/main" id="{7F8B213B-DBFE-3482-1B72-58E14C8B579C}"/>
              </a:ext>
            </a:extLst>
          </p:cNvPr>
          <p:cNvPicPr>
            <a:picLocks noChangeAspect="1"/>
          </p:cNvPicPr>
          <p:nvPr/>
        </p:nvPicPr>
        <p:blipFill>
          <a:blip r:embed="rId2"/>
          <a:stretch>
            <a:fillRect/>
          </a:stretch>
        </p:blipFill>
        <p:spPr>
          <a:xfrm>
            <a:off x="4409579" y="3070745"/>
            <a:ext cx="4703457" cy="3056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Graphical user interface, text, application&#10;&#10;Description automatically generated">
            <a:extLst>
              <a:ext uri="{FF2B5EF4-FFF2-40B4-BE49-F238E27FC236}">
                <a16:creationId xmlns:a16="http://schemas.microsoft.com/office/drawing/2014/main" id="{A2B69293-613C-51A7-28D1-AFC09857E474}"/>
              </a:ext>
            </a:extLst>
          </p:cNvPr>
          <p:cNvPicPr>
            <a:picLocks noChangeAspect="1"/>
          </p:cNvPicPr>
          <p:nvPr/>
        </p:nvPicPr>
        <p:blipFill>
          <a:blip r:embed="rId3"/>
          <a:stretch>
            <a:fillRect/>
          </a:stretch>
        </p:blipFill>
        <p:spPr>
          <a:xfrm>
            <a:off x="31334" y="3070745"/>
            <a:ext cx="4346266" cy="30567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890664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30</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87251" y="558414"/>
            <a:ext cx="8969497"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#6: Is the QA/QC plan complete and documented? Have sufficient resources been allocated to successfully execute the QA/QC plan?</a:t>
            </a:r>
          </a:p>
          <a:p>
            <a:pPr marL="342900" indent="-342900">
              <a:buFont typeface="Arial" panose="020B0604020202020204" pitchFamily="34" charset="0"/>
              <a:buChar char="•"/>
            </a:pPr>
            <a:endParaRPr lang="en-US" sz="2400" dirty="0"/>
          </a:p>
          <a:p>
            <a:pPr marL="800100" lvl="1" indent="-342900">
              <a:buFont typeface="Wingdings" pitchFamily="2" charset="2"/>
              <a:buChar char="ü"/>
            </a:pPr>
            <a:r>
              <a:rPr lang="en-US" sz="2400" dirty="0">
                <a:solidFill>
                  <a:srgbClr val="0070C0"/>
                </a:solidFill>
              </a:rPr>
              <a:t>QA/QC plans are discussed in a number of documents. See the document spreadsheet</a:t>
            </a:r>
          </a:p>
          <a:p>
            <a:pPr marL="800100" lvl="1" indent="-342900">
              <a:buFont typeface="Wingdings" pitchFamily="2" charset="2"/>
              <a:buChar char="ü"/>
            </a:pPr>
            <a:r>
              <a:rPr lang="en-US" sz="2400" dirty="0">
                <a:solidFill>
                  <a:srgbClr val="0070C0"/>
                </a:solidFill>
              </a:rPr>
              <a:t>We have met with PIs from university groups to discuss QC contributions.  At the moment we have 3 national labs and 7 university groups committed to QC testing. All QC testing needs have an institution assigned</a:t>
            </a:r>
          </a:p>
          <a:p>
            <a:pPr marL="800100" lvl="1" indent="-342900">
              <a:buFont typeface="Wingdings" pitchFamily="2" charset="2"/>
              <a:buChar char="ü"/>
            </a:pPr>
            <a:r>
              <a:rPr lang="en-US" sz="2400" dirty="0">
                <a:solidFill>
                  <a:srgbClr val="0070C0"/>
                </a:solidFill>
              </a:rPr>
              <a:t>In P6, we have allocated budget for QC testing equipment, engineering and technician supports.  In addition, we have contingency in the schedule and risk registry to provide more funding support if needed</a:t>
            </a:r>
          </a:p>
        </p:txBody>
      </p:sp>
    </p:spTree>
    <p:extLst>
      <p:ext uri="{BB962C8B-B14F-4D97-AF65-F5344CB8AC3E}">
        <p14:creationId xmlns:p14="http://schemas.microsoft.com/office/powerpoint/2010/main" val="34399915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31</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87251" y="558414"/>
            <a:ext cx="8969497"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Charge #7: Is the probability that tests not yet performed or not yet fully understood may require a further design iteration negligible? Is the TPC electronics consortium ready for launching the preproduction of the components?</a:t>
            </a:r>
          </a:p>
          <a:p>
            <a:pPr marL="342900" indent="-342900">
              <a:buFont typeface="Arial" panose="020B0604020202020204" pitchFamily="34" charset="0"/>
              <a:buChar char="•"/>
            </a:pPr>
            <a:endParaRPr lang="en-US" sz="2400" dirty="0"/>
          </a:p>
          <a:p>
            <a:pPr marL="800100" lvl="1" indent="-342900">
              <a:buFont typeface="Wingdings" pitchFamily="2" charset="2"/>
              <a:buChar char="ü"/>
            </a:pPr>
            <a:r>
              <a:rPr lang="en-US" sz="2400" dirty="0">
                <a:solidFill>
                  <a:srgbClr val="0070C0"/>
                </a:solidFill>
              </a:rPr>
              <a:t>We learned a lot from the prototype electronics with &gt; 2 years of operational experience from </a:t>
            </a:r>
            <a:r>
              <a:rPr lang="en-US" sz="2400" dirty="0" err="1">
                <a:solidFill>
                  <a:srgbClr val="0070C0"/>
                </a:solidFill>
              </a:rPr>
              <a:t>ProtoDUNE</a:t>
            </a:r>
            <a:r>
              <a:rPr lang="en-US" sz="2400" dirty="0">
                <a:solidFill>
                  <a:srgbClr val="0070C0"/>
                </a:solidFill>
              </a:rPr>
              <a:t>-I</a:t>
            </a:r>
          </a:p>
          <a:p>
            <a:pPr marL="800100" lvl="1" indent="-342900">
              <a:buFont typeface="Wingdings" pitchFamily="2" charset="2"/>
              <a:buChar char="ü"/>
            </a:pPr>
            <a:r>
              <a:rPr lang="en-US" sz="2400" dirty="0">
                <a:solidFill>
                  <a:srgbClr val="0070C0"/>
                </a:solidFill>
              </a:rPr>
              <a:t>Recent </a:t>
            </a:r>
            <a:r>
              <a:rPr lang="en-US" sz="2400" dirty="0" err="1">
                <a:solidFill>
                  <a:srgbClr val="0070C0"/>
                </a:solidFill>
              </a:rPr>
              <a:t>ProtoDUNE</a:t>
            </a:r>
            <a:r>
              <a:rPr lang="en-US" sz="2400" dirty="0">
                <a:solidFill>
                  <a:srgbClr val="0070C0"/>
                </a:solidFill>
              </a:rPr>
              <a:t>-II cold box test results have given us confidence that we have a system that meet the DUNE requirements. It is unlikely that we will need any significant revision on the components</a:t>
            </a:r>
          </a:p>
          <a:p>
            <a:pPr marL="800100" lvl="1" indent="-342900">
              <a:buFont typeface="Wingdings" pitchFamily="2" charset="2"/>
              <a:buChar char="ü"/>
            </a:pPr>
            <a:r>
              <a:rPr lang="en-US" sz="2400" dirty="0">
                <a:solidFill>
                  <a:srgbClr val="0070C0"/>
                </a:solidFill>
              </a:rPr>
              <a:t>Fabrication of components for </a:t>
            </a:r>
            <a:r>
              <a:rPr lang="en-US" sz="2400" dirty="0" err="1">
                <a:solidFill>
                  <a:srgbClr val="0070C0"/>
                </a:solidFill>
              </a:rPr>
              <a:t>ProtoDUNE</a:t>
            </a:r>
            <a:r>
              <a:rPr lang="en-US" sz="2400" dirty="0">
                <a:solidFill>
                  <a:srgbClr val="0070C0"/>
                </a:solidFill>
              </a:rPr>
              <a:t>-II is ~ our preproduction run. In combination with FD2, we’ll have more preproduction experiences</a:t>
            </a:r>
          </a:p>
        </p:txBody>
      </p:sp>
    </p:spTree>
    <p:extLst>
      <p:ext uri="{BB962C8B-B14F-4D97-AF65-F5344CB8AC3E}">
        <p14:creationId xmlns:p14="http://schemas.microsoft.com/office/powerpoint/2010/main" val="3706788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32</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1541677" y="0"/>
            <a:ext cx="5717681" cy="647102"/>
          </a:xfrm>
        </p:spPr>
        <p:txBody>
          <a:bodyPr/>
          <a:lstStyle/>
          <a:p>
            <a:r>
              <a:rPr lang="en-US" sz="3200" dirty="0"/>
              <a:t>Answer to Charge Questions</a:t>
            </a:r>
          </a:p>
        </p:txBody>
      </p:sp>
      <p:sp>
        <p:nvSpPr>
          <p:cNvPr id="5" name="TextBox 4">
            <a:extLst>
              <a:ext uri="{FF2B5EF4-FFF2-40B4-BE49-F238E27FC236}">
                <a16:creationId xmlns:a16="http://schemas.microsoft.com/office/drawing/2014/main" id="{BC5B5106-C0FA-ED73-BDB3-6880033B6E39}"/>
              </a:ext>
            </a:extLst>
          </p:cNvPr>
          <p:cNvSpPr txBox="1"/>
          <p:nvPr/>
        </p:nvSpPr>
        <p:spPr>
          <a:xfrm>
            <a:off x="174503" y="1562100"/>
            <a:ext cx="8969497" cy="3108543"/>
          </a:xfrm>
          <a:prstGeom prst="rect">
            <a:avLst/>
          </a:prstGeom>
          <a:noFill/>
        </p:spPr>
        <p:txBody>
          <a:bodyPr wrap="square" rtlCol="0">
            <a:spAutoFit/>
          </a:bodyPr>
          <a:lstStyle/>
          <a:p>
            <a:pPr marL="342900" indent="-342900">
              <a:buFont typeface="Arial" panose="020B0604020202020204" pitchFamily="34" charset="0"/>
              <a:buChar char="•"/>
            </a:pPr>
            <a:r>
              <a:rPr lang="en-US" sz="2800" dirty="0"/>
              <a:t>Charge #8: Are the Parts Breakdown structure, interfaces with other detector components, cost estimates, and schedule fully documented?</a:t>
            </a:r>
          </a:p>
          <a:p>
            <a:pPr marL="342900" indent="-342900">
              <a:buFont typeface="Arial" panose="020B0604020202020204" pitchFamily="34" charset="0"/>
              <a:buChar char="•"/>
            </a:pPr>
            <a:endParaRPr lang="en-US" sz="2800" dirty="0"/>
          </a:p>
          <a:p>
            <a:pPr marL="800100" lvl="1" indent="-342900">
              <a:buFont typeface="Wingdings" pitchFamily="2" charset="2"/>
              <a:buChar char="ü"/>
            </a:pPr>
            <a:r>
              <a:rPr lang="en-US" sz="2800" dirty="0">
                <a:solidFill>
                  <a:srgbClr val="0070C0"/>
                </a:solidFill>
              </a:rPr>
              <a:t>Yes, see review documentation list for more information</a:t>
            </a:r>
          </a:p>
          <a:p>
            <a:pPr marL="800100" lvl="1" indent="-342900">
              <a:buFont typeface="Wingdings" pitchFamily="2" charset="2"/>
              <a:buChar char="ü"/>
            </a:pPr>
            <a:r>
              <a:rPr lang="en-US" sz="2800" dirty="0">
                <a:solidFill>
                  <a:srgbClr val="0070C0"/>
                </a:solidFill>
              </a:rPr>
              <a:t>Please reach out if more detail is needed</a:t>
            </a:r>
          </a:p>
        </p:txBody>
      </p:sp>
    </p:spTree>
    <p:extLst>
      <p:ext uri="{BB962C8B-B14F-4D97-AF65-F5344CB8AC3E}">
        <p14:creationId xmlns:p14="http://schemas.microsoft.com/office/powerpoint/2010/main" val="3719134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72C400-2B59-7444-91BF-2F76B1883250}"/>
              </a:ext>
            </a:extLst>
          </p:cNvPr>
          <p:cNvSpPr>
            <a:spLocks noGrp="1"/>
          </p:cNvSpPr>
          <p:nvPr>
            <p:ph type="sldNum" sz="quarter" idx="4"/>
          </p:nvPr>
        </p:nvSpPr>
        <p:spPr/>
        <p:txBody>
          <a:bodyPr/>
          <a:lstStyle/>
          <a:p>
            <a:pPr>
              <a:defRPr/>
            </a:pPr>
            <a:fld id="{0C39C72E-2A13-EB4D-AD45-6D4E6ACAED8D}" type="slidenum">
              <a:rPr lang="en-US" smtClean="0"/>
              <a:pPr>
                <a:defRPr/>
              </a:pPr>
              <a:t>33</a:t>
            </a:fld>
            <a:endParaRPr lang="en-US" dirty="0"/>
          </a:p>
        </p:txBody>
      </p:sp>
      <p:sp>
        <p:nvSpPr>
          <p:cNvPr id="9" name="Title 1">
            <a:extLst>
              <a:ext uri="{FF2B5EF4-FFF2-40B4-BE49-F238E27FC236}">
                <a16:creationId xmlns:a16="http://schemas.microsoft.com/office/drawing/2014/main" id="{35DA22A9-C0E1-DE48-A809-5A65F2864043}"/>
              </a:ext>
            </a:extLst>
          </p:cNvPr>
          <p:cNvSpPr>
            <a:spLocks noGrp="1"/>
          </p:cNvSpPr>
          <p:nvPr>
            <p:ph type="title"/>
          </p:nvPr>
        </p:nvSpPr>
        <p:spPr>
          <a:xfrm>
            <a:off x="3315393" y="0"/>
            <a:ext cx="2325243" cy="647102"/>
          </a:xfrm>
        </p:spPr>
        <p:txBody>
          <a:bodyPr/>
          <a:lstStyle/>
          <a:p>
            <a:r>
              <a:rPr lang="en-US" sz="3200" dirty="0"/>
              <a:t>Summary</a:t>
            </a:r>
          </a:p>
        </p:txBody>
      </p:sp>
      <p:sp>
        <p:nvSpPr>
          <p:cNvPr id="5" name="TextBox 4">
            <a:extLst>
              <a:ext uri="{FF2B5EF4-FFF2-40B4-BE49-F238E27FC236}">
                <a16:creationId xmlns:a16="http://schemas.microsoft.com/office/drawing/2014/main" id="{BC5B5106-C0FA-ED73-BDB3-6880033B6E39}"/>
              </a:ext>
            </a:extLst>
          </p:cNvPr>
          <p:cNvSpPr txBox="1"/>
          <p:nvPr/>
        </p:nvSpPr>
        <p:spPr>
          <a:xfrm>
            <a:off x="87251" y="647102"/>
            <a:ext cx="8969497"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Since this is supposed to be a document-based review, the presentation is not exhaustive. I selectively picked a few highlights to discuss. More information is in the documentation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Preliminary results from </a:t>
            </a:r>
            <a:r>
              <a:rPr lang="en-US" sz="2400" dirty="0" err="1"/>
              <a:t>ProtoDUNE</a:t>
            </a:r>
            <a:r>
              <a:rPr lang="en-US" sz="2400" dirty="0"/>
              <a:t>-II is very encouraging. So far the performance of the system has met or exceed our expectations</a:t>
            </a:r>
          </a:p>
          <a:p>
            <a:endParaRPr lang="en-US" sz="2400" dirty="0"/>
          </a:p>
          <a:p>
            <a:pPr marL="342900" indent="-342900">
              <a:buFont typeface="Arial" panose="020B0604020202020204" pitchFamily="34" charset="0"/>
              <a:buChar char="•"/>
            </a:pPr>
            <a:r>
              <a:rPr lang="en-US" sz="2400" dirty="0"/>
              <a:t>If you have trouble finding documents or need other info, feel free to contact us</a:t>
            </a:r>
          </a:p>
          <a:p>
            <a:endParaRPr lang="en-US" sz="2400" dirty="0"/>
          </a:p>
          <a:p>
            <a:pPr marL="342900" indent="-342900">
              <a:buFont typeface="Arial" panose="020B0604020202020204" pitchFamily="34" charset="0"/>
              <a:buChar char="•"/>
            </a:pPr>
            <a:r>
              <a:rPr lang="en-US" sz="2400" dirty="0"/>
              <a:t>Let us know if we should meet again tomorrow</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A very big thank you!!!!</a:t>
            </a:r>
          </a:p>
          <a:p>
            <a:endParaRPr lang="en-US" sz="2400" dirty="0"/>
          </a:p>
        </p:txBody>
      </p:sp>
    </p:spTree>
    <p:extLst>
      <p:ext uri="{BB962C8B-B14F-4D97-AF65-F5344CB8AC3E}">
        <p14:creationId xmlns:p14="http://schemas.microsoft.com/office/powerpoint/2010/main" val="1111947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A1B6F-FA98-8E4E-B760-C49533A737B5}"/>
              </a:ext>
            </a:extLst>
          </p:cNvPr>
          <p:cNvSpPr>
            <a:spLocks noGrp="1"/>
          </p:cNvSpPr>
          <p:nvPr>
            <p:ph type="title"/>
          </p:nvPr>
        </p:nvSpPr>
        <p:spPr>
          <a:xfrm>
            <a:off x="639729" y="73726"/>
            <a:ext cx="8229600" cy="647102"/>
          </a:xfrm>
        </p:spPr>
        <p:txBody>
          <a:bodyPr/>
          <a:lstStyle/>
          <a:p>
            <a:r>
              <a:rPr lang="en-US" sz="2800" dirty="0"/>
              <a:t>Deep Underground Neutrino Experiment (DUNE)</a:t>
            </a:r>
          </a:p>
        </p:txBody>
      </p:sp>
      <p:sp>
        <p:nvSpPr>
          <p:cNvPr id="4" name="Slide Number Placeholder 3">
            <a:extLst>
              <a:ext uri="{FF2B5EF4-FFF2-40B4-BE49-F238E27FC236}">
                <a16:creationId xmlns:a16="http://schemas.microsoft.com/office/drawing/2014/main" id="{8F79F432-5FF4-9744-87E9-50C75D778101}"/>
              </a:ext>
            </a:extLst>
          </p:cNvPr>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pic>
        <p:nvPicPr>
          <p:cNvPr id="8" name="Picture 7" descr="Diagram&#10;&#10;Description automatically generated">
            <a:extLst>
              <a:ext uri="{FF2B5EF4-FFF2-40B4-BE49-F238E27FC236}">
                <a16:creationId xmlns:a16="http://schemas.microsoft.com/office/drawing/2014/main" id="{421DA2F0-7CBF-5048-8EEF-5537AF5B30D3}"/>
              </a:ext>
            </a:extLst>
          </p:cNvPr>
          <p:cNvPicPr>
            <a:picLocks noChangeAspect="1"/>
          </p:cNvPicPr>
          <p:nvPr/>
        </p:nvPicPr>
        <p:blipFill>
          <a:blip r:embed="rId2"/>
          <a:stretch>
            <a:fillRect/>
          </a:stretch>
        </p:blipFill>
        <p:spPr>
          <a:xfrm>
            <a:off x="0" y="551486"/>
            <a:ext cx="9144000" cy="3002032"/>
          </a:xfrm>
          <a:prstGeom prst="rect">
            <a:avLst/>
          </a:prstGeom>
        </p:spPr>
      </p:pic>
      <p:sp>
        <p:nvSpPr>
          <p:cNvPr id="11" name="TextBox 10">
            <a:extLst>
              <a:ext uri="{FF2B5EF4-FFF2-40B4-BE49-F238E27FC236}">
                <a16:creationId xmlns:a16="http://schemas.microsoft.com/office/drawing/2014/main" id="{106D0690-273B-8041-AF3E-CCDD29DFC69B}"/>
              </a:ext>
            </a:extLst>
          </p:cNvPr>
          <p:cNvSpPr txBox="1"/>
          <p:nvPr/>
        </p:nvSpPr>
        <p:spPr>
          <a:xfrm>
            <a:off x="336177" y="3716858"/>
            <a:ext cx="86868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Future flagship neutrino oscillation experiment</a:t>
            </a:r>
          </a:p>
          <a:p>
            <a:pPr marL="342900" indent="-342900">
              <a:buFont typeface="Arial" panose="020B0604020202020204" pitchFamily="34" charset="0"/>
              <a:buChar char="•"/>
            </a:pPr>
            <a:r>
              <a:rPr lang="en-US" sz="2400" dirty="0"/>
              <a:t>Three major components: neutrino beamline, near detector, and liquid Argon far detector modules</a:t>
            </a:r>
          </a:p>
          <a:p>
            <a:pPr marL="342900" indent="-342900">
              <a:buFont typeface="Arial" panose="020B0604020202020204" pitchFamily="34" charset="0"/>
              <a:buChar char="•"/>
            </a:pPr>
            <a:r>
              <a:rPr lang="en-US" sz="2400" dirty="0"/>
              <a:t>Broad physics program: BSM studies supernovae, solar neutrinos, three-flavor oscillation measurements</a:t>
            </a:r>
          </a:p>
          <a:p>
            <a:pPr marL="342900" indent="-342900">
              <a:buFont typeface="Arial" panose="020B0604020202020204" pitchFamily="34" charset="0"/>
              <a:buChar char="•"/>
            </a:pPr>
            <a:r>
              <a:rPr lang="en-US" sz="2400" dirty="0"/>
              <a:t>&gt;1300 people, &gt; 200 institutions, 33 countries + CERN</a:t>
            </a:r>
          </a:p>
        </p:txBody>
      </p:sp>
    </p:spTree>
    <p:extLst>
      <p:ext uri="{BB962C8B-B14F-4D97-AF65-F5344CB8AC3E}">
        <p14:creationId xmlns:p14="http://schemas.microsoft.com/office/powerpoint/2010/main" val="36809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F47EB7-5F71-4566-05D7-BEA1BD8F1051}"/>
              </a:ext>
            </a:extLst>
          </p:cNvPr>
          <p:cNvPicPr>
            <a:picLocks noChangeAspect="1"/>
          </p:cNvPicPr>
          <p:nvPr/>
        </p:nvPicPr>
        <p:blipFill>
          <a:blip r:embed="rId2"/>
          <a:stretch>
            <a:fillRect/>
          </a:stretch>
        </p:blipFill>
        <p:spPr>
          <a:xfrm>
            <a:off x="80011" y="3429000"/>
            <a:ext cx="4206240" cy="25946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6B3C1260-5C0A-3142-B85D-408DF59B13E3}"/>
              </a:ext>
            </a:extLst>
          </p:cNvPr>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
        <p:nvSpPr>
          <p:cNvPr id="10" name="Title 1">
            <a:extLst>
              <a:ext uri="{FF2B5EF4-FFF2-40B4-BE49-F238E27FC236}">
                <a16:creationId xmlns:a16="http://schemas.microsoft.com/office/drawing/2014/main" id="{F80D4BAD-784A-D34A-A231-AF4EF5B9BC06}"/>
              </a:ext>
            </a:extLst>
          </p:cNvPr>
          <p:cNvSpPr>
            <a:spLocks noGrp="1"/>
          </p:cNvSpPr>
          <p:nvPr>
            <p:ph type="title"/>
          </p:nvPr>
        </p:nvSpPr>
        <p:spPr>
          <a:xfrm>
            <a:off x="2215403" y="56403"/>
            <a:ext cx="4713194" cy="647102"/>
          </a:xfrm>
        </p:spPr>
        <p:txBody>
          <a:bodyPr/>
          <a:lstStyle/>
          <a:p>
            <a:r>
              <a:rPr lang="en-US" sz="3600" dirty="0"/>
              <a:t>DUNE Far Detectors</a:t>
            </a:r>
          </a:p>
        </p:txBody>
      </p:sp>
      <p:pic>
        <p:nvPicPr>
          <p:cNvPr id="12" name="Picture 11">
            <a:extLst>
              <a:ext uri="{FF2B5EF4-FFF2-40B4-BE49-F238E27FC236}">
                <a16:creationId xmlns:a16="http://schemas.microsoft.com/office/drawing/2014/main" id="{15B636A3-3534-954C-9E60-69A2D1CC48D9}"/>
              </a:ext>
            </a:extLst>
          </p:cNvPr>
          <p:cNvPicPr>
            <a:picLocks noChangeAspect="1"/>
          </p:cNvPicPr>
          <p:nvPr/>
        </p:nvPicPr>
        <p:blipFill>
          <a:blip r:embed="rId3"/>
          <a:stretch>
            <a:fillRect/>
          </a:stretch>
        </p:blipFill>
        <p:spPr>
          <a:xfrm>
            <a:off x="4477871" y="2559111"/>
            <a:ext cx="4594649" cy="36757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F9C8EB43-3AF4-7D46-B0DB-55725D48DE72}"/>
              </a:ext>
            </a:extLst>
          </p:cNvPr>
          <p:cNvPicPr>
            <a:picLocks noChangeAspect="1"/>
          </p:cNvPicPr>
          <p:nvPr/>
        </p:nvPicPr>
        <p:blipFill rotWithShape="1">
          <a:blip r:embed="rId4"/>
          <a:srcRect t="7711" b="28919"/>
          <a:stretch/>
        </p:blipFill>
        <p:spPr>
          <a:xfrm>
            <a:off x="105370" y="605082"/>
            <a:ext cx="4841753" cy="22468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6" name="Straight Arrow Connector 15">
            <a:extLst>
              <a:ext uri="{FF2B5EF4-FFF2-40B4-BE49-F238E27FC236}">
                <a16:creationId xmlns:a16="http://schemas.microsoft.com/office/drawing/2014/main" id="{144156E5-9948-0D48-A3C1-7433507ECF0F}"/>
              </a:ext>
            </a:extLst>
          </p:cNvPr>
          <p:cNvCxnSpPr>
            <a:cxnSpLocks/>
          </p:cNvCxnSpPr>
          <p:nvPr/>
        </p:nvCxnSpPr>
        <p:spPr>
          <a:xfrm>
            <a:off x="4046220" y="5063490"/>
            <a:ext cx="3126740" cy="195906"/>
          </a:xfrm>
          <a:prstGeom prst="straightConnector1">
            <a:avLst/>
          </a:prstGeom>
          <a:ln w="539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A587BD-DEBF-9143-BE05-0A34DEC4D72C}"/>
              </a:ext>
            </a:extLst>
          </p:cNvPr>
          <p:cNvSpPr txBox="1"/>
          <p:nvPr/>
        </p:nvSpPr>
        <p:spPr>
          <a:xfrm>
            <a:off x="5307191" y="690662"/>
            <a:ext cx="4036161" cy="1815882"/>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Four 10-kTon (fiducial) liquid argon detectors</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~1500m underground</a:t>
            </a:r>
          </a:p>
        </p:txBody>
      </p:sp>
      <p:cxnSp>
        <p:nvCxnSpPr>
          <p:cNvPr id="14" name="Straight Arrow Connector 13">
            <a:extLst>
              <a:ext uri="{FF2B5EF4-FFF2-40B4-BE49-F238E27FC236}">
                <a16:creationId xmlns:a16="http://schemas.microsoft.com/office/drawing/2014/main" id="{8029D8C2-B295-AA45-A890-ACE5C030EB52}"/>
              </a:ext>
            </a:extLst>
          </p:cNvPr>
          <p:cNvCxnSpPr>
            <a:cxnSpLocks/>
          </p:cNvCxnSpPr>
          <p:nvPr/>
        </p:nvCxnSpPr>
        <p:spPr>
          <a:xfrm>
            <a:off x="1291590" y="2709583"/>
            <a:ext cx="0" cy="2246832"/>
          </a:xfrm>
          <a:prstGeom prst="straightConnector1">
            <a:avLst/>
          </a:prstGeom>
          <a:ln w="539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BDF4D8-F2CF-0C4D-8E1C-7F000833F36D}"/>
              </a:ext>
            </a:extLst>
          </p:cNvPr>
          <p:cNvCxnSpPr>
            <a:cxnSpLocks/>
          </p:cNvCxnSpPr>
          <p:nvPr/>
        </p:nvCxnSpPr>
        <p:spPr>
          <a:xfrm flipH="1">
            <a:off x="1885950" y="2048495"/>
            <a:ext cx="1798573" cy="2466355"/>
          </a:xfrm>
          <a:prstGeom prst="straightConnector1">
            <a:avLst/>
          </a:prstGeom>
          <a:ln w="53975">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EDECA7D-B834-2C9B-58EC-847BCFF999D8}"/>
              </a:ext>
            </a:extLst>
          </p:cNvPr>
          <p:cNvSpPr txBox="1"/>
          <p:nvPr/>
        </p:nvSpPr>
        <p:spPr>
          <a:xfrm rot="19435469">
            <a:off x="2707970" y="3765557"/>
            <a:ext cx="550151" cy="369332"/>
          </a:xfrm>
          <a:prstGeom prst="rect">
            <a:avLst/>
          </a:prstGeom>
          <a:solidFill>
            <a:srgbClr val="FFFF00"/>
          </a:solidFill>
        </p:spPr>
        <p:txBody>
          <a:bodyPr wrap="none" rtlCol="0">
            <a:spAutoFit/>
          </a:bodyPr>
          <a:lstStyle/>
          <a:p>
            <a:r>
              <a:rPr lang="en-US" dirty="0"/>
              <a:t>FD1</a:t>
            </a:r>
          </a:p>
        </p:txBody>
      </p:sp>
      <p:sp>
        <p:nvSpPr>
          <p:cNvPr id="9" name="TextBox 8">
            <a:extLst>
              <a:ext uri="{FF2B5EF4-FFF2-40B4-BE49-F238E27FC236}">
                <a16:creationId xmlns:a16="http://schemas.microsoft.com/office/drawing/2014/main" id="{F82FAB40-1106-462B-664C-05DE1873ADC7}"/>
              </a:ext>
            </a:extLst>
          </p:cNvPr>
          <p:cNvSpPr txBox="1"/>
          <p:nvPr/>
        </p:nvSpPr>
        <p:spPr>
          <a:xfrm rot="19435469">
            <a:off x="3440077" y="4612971"/>
            <a:ext cx="550151" cy="369332"/>
          </a:xfrm>
          <a:prstGeom prst="rect">
            <a:avLst/>
          </a:prstGeom>
          <a:solidFill>
            <a:srgbClr val="FFFF00"/>
          </a:solidFill>
        </p:spPr>
        <p:txBody>
          <a:bodyPr wrap="none" rtlCol="0">
            <a:spAutoFit/>
          </a:bodyPr>
          <a:lstStyle/>
          <a:p>
            <a:r>
              <a:rPr lang="en-US" dirty="0"/>
              <a:t>FD2</a:t>
            </a:r>
          </a:p>
        </p:txBody>
      </p:sp>
    </p:spTree>
    <p:extLst>
      <p:ext uri="{BB962C8B-B14F-4D97-AF65-F5344CB8AC3E}">
        <p14:creationId xmlns:p14="http://schemas.microsoft.com/office/powerpoint/2010/main" val="1133398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C3B2D8-EF09-FC4C-BA8D-ADCBE8AAFDB0}"/>
              </a:ext>
            </a:extLst>
          </p:cNvPr>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7" name="Title 1">
            <a:extLst>
              <a:ext uri="{FF2B5EF4-FFF2-40B4-BE49-F238E27FC236}">
                <a16:creationId xmlns:a16="http://schemas.microsoft.com/office/drawing/2014/main" id="{D02E7CAD-2A24-D748-BEEA-A66272FAB8BF}"/>
              </a:ext>
            </a:extLst>
          </p:cNvPr>
          <p:cNvSpPr>
            <a:spLocks noGrp="1"/>
          </p:cNvSpPr>
          <p:nvPr>
            <p:ph type="title"/>
          </p:nvPr>
        </p:nvSpPr>
        <p:spPr>
          <a:xfrm>
            <a:off x="2300492" y="42872"/>
            <a:ext cx="5191237" cy="647102"/>
          </a:xfrm>
        </p:spPr>
        <p:txBody>
          <a:bodyPr/>
          <a:lstStyle/>
          <a:p>
            <a:r>
              <a:rPr lang="en-US" sz="3600" dirty="0"/>
              <a:t>DUNE Far Detector #1</a:t>
            </a:r>
          </a:p>
        </p:txBody>
      </p:sp>
      <p:pic>
        <p:nvPicPr>
          <p:cNvPr id="8" name="Picture 7">
            <a:extLst>
              <a:ext uri="{FF2B5EF4-FFF2-40B4-BE49-F238E27FC236}">
                <a16:creationId xmlns:a16="http://schemas.microsoft.com/office/drawing/2014/main" id="{A24DB324-CA0F-664B-AAF3-1BE0CAF17056}"/>
              </a:ext>
            </a:extLst>
          </p:cNvPr>
          <p:cNvPicPr>
            <a:picLocks noChangeAspect="1"/>
          </p:cNvPicPr>
          <p:nvPr/>
        </p:nvPicPr>
        <p:blipFill rotWithShape="1">
          <a:blip r:embed="rId2"/>
          <a:srcRect l="13316" t="872" r="3262"/>
          <a:stretch/>
        </p:blipFill>
        <p:spPr>
          <a:xfrm>
            <a:off x="0" y="572513"/>
            <a:ext cx="3932810" cy="3376778"/>
          </a:xfrm>
          <a:prstGeom prst="rect">
            <a:avLst/>
          </a:prstGeom>
        </p:spPr>
      </p:pic>
      <p:pic>
        <p:nvPicPr>
          <p:cNvPr id="9" name="Picture 8">
            <a:extLst>
              <a:ext uri="{FF2B5EF4-FFF2-40B4-BE49-F238E27FC236}">
                <a16:creationId xmlns:a16="http://schemas.microsoft.com/office/drawing/2014/main" id="{275338D9-A372-6842-8EA3-F0A39DD74CB8}"/>
              </a:ext>
            </a:extLst>
          </p:cNvPr>
          <p:cNvPicPr>
            <a:picLocks noChangeAspect="1"/>
          </p:cNvPicPr>
          <p:nvPr/>
        </p:nvPicPr>
        <p:blipFill rotWithShape="1">
          <a:blip r:embed="rId3"/>
          <a:srcRect r="1126"/>
          <a:stretch/>
        </p:blipFill>
        <p:spPr>
          <a:xfrm>
            <a:off x="92622" y="3863340"/>
            <a:ext cx="3860350" cy="2450214"/>
          </a:xfrm>
          <a:prstGeom prst="rect">
            <a:avLst/>
          </a:prstGeom>
        </p:spPr>
      </p:pic>
      <p:sp>
        <p:nvSpPr>
          <p:cNvPr id="11" name="TextBox 10">
            <a:extLst>
              <a:ext uri="{FF2B5EF4-FFF2-40B4-BE49-F238E27FC236}">
                <a16:creationId xmlns:a16="http://schemas.microsoft.com/office/drawing/2014/main" id="{7027F398-EA34-4B4D-8135-C1CD87EC7325}"/>
              </a:ext>
            </a:extLst>
          </p:cNvPr>
          <p:cNvSpPr txBox="1"/>
          <p:nvPr/>
        </p:nvSpPr>
        <p:spPr>
          <a:xfrm>
            <a:off x="3829050" y="1227650"/>
            <a:ext cx="5418710" cy="4893647"/>
          </a:xfrm>
          <a:prstGeom prst="rect">
            <a:avLst/>
          </a:prstGeom>
          <a:noFill/>
        </p:spPr>
        <p:txBody>
          <a:bodyPr wrap="square" rtlCol="0">
            <a:spAutoFit/>
          </a:bodyPr>
          <a:lstStyle/>
          <a:p>
            <a:r>
              <a:rPr lang="en-US" sz="2400" dirty="0"/>
              <a:t>Cryostat dimensions: </a:t>
            </a:r>
          </a:p>
          <a:p>
            <a:r>
              <a:rPr lang="en-US" sz="2400" dirty="0"/>
              <a:t>     ~65m (L) x 19m (W) x 18m (H)</a:t>
            </a:r>
          </a:p>
          <a:p>
            <a:endParaRPr lang="en-US" sz="2400" dirty="0"/>
          </a:p>
          <a:p>
            <a:endParaRPr lang="en-US" sz="2400" dirty="0"/>
          </a:p>
          <a:p>
            <a:r>
              <a:rPr lang="en-US" sz="2400" dirty="0"/>
              <a:t>Time Projection Chamber (TPC) Elements:</a:t>
            </a:r>
          </a:p>
          <a:p>
            <a:pPr marL="342900" indent="-342900">
              <a:buFont typeface="Arial" panose="020B0604020202020204" pitchFamily="34" charset="0"/>
              <a:buChar char="•"/>
            </a:pPr>
            <a:r>
              <a:rPr lang="en-US" sz="2400" dirty="0"/>
              <a:t>Anode Plane Assembly (APA). Sense wires for detecting drift electrons in the TPC</a:t>
            </a:r>
          </a:p>
          <a:p>
            <a:pPr marL="342900" indent="-342900">
              <a:buFont typeface="Arial" panose="020B0604020202020204" pitchFamily="34" charset="0"/>
              <a:buChar char="•"/>
            </a:pPr>
            <a:r>
              <a:rPr lang="en-US" sz="2400" dirty="0"/>
              <a:t>Cathode Plane Assembly (CPA) at           -180kV. Electron drift field of 500V/cm</a:t>
            </a:r>
          </a:p>
          <a:p>
            <a:pPr marL="342900" indent="-342900">
              <a:buFont typeface="Arial" panose="020B0604020202020204" pitchFamily="34" charset="0"/>
              <a:buChar char="•"/>
            </a:pPr>
            <a:r>
              <a:rPr lang="en-US" sz="2400" dirty="0"/>
              <a:t>Distance between CPA and APA plane = 3.5m (maximum electron drift distance)</a:t>
            </a:r>
          </a:p>
        </p:txBody>
      </p:sp>
      <p:sp>
        <p:nvSpPr>
          <p:cNvPr id="12" name="TextBox 11">
            <a:extLst>
              <a:ext uri="{FF2B5EF4-FFF2-40B4-BE49-F238E27FC236}">
                <a16:creationId xmlns:a16="http://schemas.microsoft.com/office/drawing/2014/main" id="{C65B1383-C43C-4D4F-B2F7-1850B899F6D6}"/>
              </a:ext>
            </a:extLst>
          </p:cNvPr>
          <p:cNvSpPr txBox="1"/>
          <p:nvPr/>
        </p:nvSpPr>
        <p:spPr>
          <a:xfrm>
            <a:off x="2061569" y="6032760"/>
            <a:ext cx="2030635" cy="369332"/>
          </a:xfrm>
          <a:prstGeom prst="rect">
            <a:avLst/>
          </a:prstGeom>
          <a:noFill/>
        </p:spPr>
        <p:txBody>
          <a:bodyPr wrap="square" rtlCol="0">
            <a:spAutoFit/>
          </a:bodyPr>
          <a:lstStyle/>
          <a:p>
            <a:r>
              <a:rPr lang="en-US" dirty="0">
                <a:highlight>
                  <a:srgbClr val="FFFF00"/>
                </a:highlight>
              </a:rPr>
              <a:t>Inside the Cryostat</a:t>
            </a:r>
          </a:p>
        </p:txBody>
      </p:sp>
      <p:sp>
        <p:nvSpPr>
          <p:cNvPr id="13" name="TextBox 12">
            <a:extLst>
              <a:ext uri="{FF2B5EF4-FFF2-40B4-BE49-F238E27FC236}">
                <a16:creationId xmlns:a16="http://schemas.microsoft.com/office/drawing/2014/main" id="{42A4CCCE-1231-2443-BFB0-9FF9F7EFBE7E}"/>
              </a:ext>
            </a:extLst>
          </p:cNvPr>
          <p:cNvSpPr txBox="1"/>
          <p:nvPr/>
        </p:nvSpPr>
        <p:spPr>
          <a:xfrm>
            <a:off x="501327" y="858318"/>
            <a:ext cx="1465078" cy="369332"/>
          </a:xfrm>
          <a:prstGeom prst="rect">
            <a:avLst/>
          </a:prstGeom>
          <a:noFill/>
        </p:spPr>
        <p:txBody>
          <a:bodyPr wrap="square" rtlCol="0">
            <a:spAutoFit/>
          </a:bodyPr>
          <a:lstStyle/>
          <a:p>
            <a:r>
              <a:rPr lang="en-US" dirty="0" err="1">
                <a:highlight>
                  <a:srgbClr val="FFFF00"/>
                </a:highlight>
              </a:rPr>
              <a:t>LAr</a:t>
            </a:r>
            <a:r>
              <a:rPr lang="en-US" dirty="0">
                <a:highlight>
                  <a:srgbClr val="FFFF00"/>
                </a:highlight>
              </a:rPr>
              <a:t> Cryostat</a:t>
            </a:r>
          </a:p>
        </p:txBody>
      </p:sp>
    </p:spTree>
    <p:extLst>
      <p:ext uri="{BB962C8B-B14F-4D97-AF65-F5344CB8AC3E}">
        <p14:creationId xmlns:p14="http://schemas.microsoft.com/office/powerpoint/2010/main" val="3316528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A832F-4B4E-B013-2E25-09F0538145CB}"/>
              </a:ext>
            </a:extLst>
          </p:cNvPr>
          <p:cNvPicPr>
            <a:picLocks noChangeAspect="1"/>
          </p:cNvPicPr>
          <p:nvPr/>
        </p:nvPicPr>
        <p:blipFill rotWithShape="1">
          <a:blip r:embed="rId2"/>
          <a:srcRect l="19804" t="5580" r="26706" b="6306"/>
          <a:stretch/>
        </p:blipFill>
        <p:spPr>
          <a:xfrm>
            <a:off x="73570" y="277989"/>
            <a:ext cx="2834640" cy="6042801"/>
          </a:xfrm>
          <a:prstGeom prst="rect">
            <a:avLst/>
          </a:prstGeom>
        </p:spPr>
      </p:pic>
      <p:sp>
        <p:nvSpPr>
          <p:cNvPr id="4" name="Slide Number Placeholder 3">
            <a:extLst>
              <a:ext uri="{FF2B5EF4-FFF2-40B4-BE49-F238E27FC236}">
                <a16:creationId xmlns:a16="http://schemas.microsoft.com/office/drawing/2014/main" id="{7973F5B5-075E-CE46-B4B2-D6D2D8CDE7EC}"/>
              </a:ext>
            </a:extLst>
          </p:cNvPr>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11" name="TextBox 1">
            <a:extLst>
              <a:ext uri="{FF2B5EF4-FFF2-40B4-BE49-F238E27FC236}">
                <a16:creationId xmlns:a16="http://schemas.microsoft.com/office/drawing/2014/main" id="{E781F690-0586-4F4D-B368-40CDEE7CDE41}"/>
              </a:ext>
            </a:extLst>
          </p:cNvPr>
          <p:cNvSpPr txBox="1"/>
          <p:nvPr/>
        </p:nvSpPr>
        <p:spPr>
          <a:xfrm>
            <a:off x="2563553" y="5042138"/>
            <a:ext cx="6351847" cy="4001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000">
                <a:solidFill>
                  <a:srgbClr val="000000"/>
                </a:solidFill>
                <a:latin typeface="+mj-lt"/>
                <a:ea typeface="+mj-ea"/>
                <a:cs typeface="+mj-cs"/>
                <a:sym typeface="Calibri"/>
              </a:defRPr>
            </a:lvl1pPr>
          </a:lstStyle>
          <a:p>
            <a:endParaRPr dirty="0">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8B0F4505-3DB6-F249-81ED-023A5CFF4E52}"/>
              </a:ext>
            </a:extLst>
          </p:cNvPr>
          <p:cNvCxnSpPr>
            <a:cxnSpLocks/>
          </p:cNvCxnSpPr>
          <p:nvPr/>
        </p:nvCxnSpPr>
        <p:spPr>
          <a:xfrm flipH="1">
            <a:off x="1665655" y="2798470"/>
            <a:ext cx="89789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62EB8E53-C3F5-8C4D-BCE0-23445CCBEFDB}"/>
              </a:ext>
            </a:extLst>
          </p:cNvPr>
          <p:cNvSpPr>
            <a:spLocks noGrp="1"/>
          </p:cNvSpPr>
          <p:nvPr>
            <p:ph type="title"/>
          </p:nvPr>
        </p:nvSpPr>
        <p:spPr>
          <a:xfrm>
            <a:off x="2023110" y="-26213"/>
            <a:ext cx="6892290" cy="647102"/>
          </a:xfrm>
        </p:spPr>
        <p:txBody>
          <a:bodyPr/>
          <a:lstStyle/>
          <a:p>
            <a:r>
              <a:rPr lang="en-US" sz="3600" dirty="0"/>
              <a:t>Anode Plane Assembly (APA)</a:t>
            </a:r>
          </a:p>
        </p:txBody>
      </p:sp>
      <p:sp>
        <p:nvSpPr>
          <p:cNvPr id="14" name="TextBox 13">
            <a:extLst>
              <a:ext uri="{FF2B5EF4-FFF2-40B4-BE49-F238E27FC236}">
                <a16:creationId xmlns:a16="http://schemas.microsoft.com/office/drawing/2014/main" id="{675BF6AA-9FBF-CD4C-BDC8-772B257F69E0}"/>
              </a:ext>
            </a:extLst>
          </p:cNvPr>
          <p:cNvSpPr txBox="1"/>
          <p:nvPr/>
        </p:nvSpPr>
        <p:spPr>
          <a:xfrm>
            <a:off x="3071450" y="842993"/>
            <a:ext cx="6072550"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a:t>Far detector #1 has 150 APAs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Each APA  has four wire planes:</a:t>
            </a:r>
          </a:p>
          <a:p>
            <a:pPr marL="800100" lvl="1" indent="-342900">
              <a:buFont typeface="Wingdings" pitchFamily="2" charset="2"/>
              <a:buChar char="Ø"/>
            </a:pPr>
            <a:r>
              <a:rPr lang="en-US" sz="2400" dirty="0"/>
              <a:t>960 grid wires (un-instrumented)</a:t>
            </a:r>
          </a:p>
          <a:p>
            <a:pPr marL="800100" lvl="1" indent="-342900">
              <a:buFont typeface="Wingdings" pitchFamily="2" charset="2"/>
              <a:buChar char="Ø"/>
            </a:pPr>
            <a:r>
              <a:rPr lang="en-US" sz="2400" dirty="0"/>
              <a:t>800 U (1</a:t>
            </a:r>
            <a:r>
              <a:rPr lang="en-US" sz="2400" baseline="30000" dirty="0"/>
              <a:t>st</a:t>
            </a:r>
            <a:r>
              <a:rPr lang="en-US" sz="2400" dirty="0"/>
              <a:t> induction wires)</a:t>
            </a:r>
          </a:p>
          <a:p>
            <a:pPr marL="800100" lvl="1" indent="-342900">
              <a:buFont typeface="Wingdings" pitchFamily="2" charset="2"/>
              <a:buChar char="Ø"/>
            </a:pPr>
            <a:r>
              <a:rPr lang="en-US" sz="2400" dirty="0"/>
              <a:t>800 V (2</a:t>
            </a:r>
            <a:r>
              <a:rPr lang="en-US" sz="2400" baseline="30000" dirty="0"/>
              <a:t>nd</a:t>
            </a:r>
            <a:r>
              <a:rPr lang="en-US" sz="2400" dirty="0"/>
              <a:t> induction wires)</a:t>
            </a:r>
          </a:p>
          <a:p>
            <a:pPr marL="800100" lvl="1" indent="-342900">
              <a:buFont typeface="Wingdings" pitchFamily="2" charset="2"/>
              <a:buChar char="Ø"/>
            </a:pPr>
            <a:r>
              <a:rPr lang="en-US" sz="2400" dirty="0"/>
              <a:t>960 X (collection wires)</a:t>
            </a:r>
          </a:p>
          <a:p>
            <a:pPr marL="800100" lvl="1" indent="-342900">
              <a:buFont typeface="Wingdings" pitchFamily="2" charset="2"/>
              <a:buChar char="Ø"/>
            </a:pPr>
            <a:endParaRPr lang="en-US" sz="2400" dirty="0"/>
          </a:p>
          <a:p>
            <a:pPr marL="285750" indent="-285750">
              <a:buFont typeface="Arial" panose="020B0604020202020204" pitchFamily="34" charset="0"/>
              <a:buChar char="•"/>
            </a:pPr>
            <a:r>
              <a:rPr lang="en-US" sz="2400" dirty="0"/>
              <a:t>Readout electronics are integrated close to the sense wires on the APA and immersed in </a:t>
            </a:r>
            <a:r>
              <a:rPr lang="en-US" sz="2400" dirty="0" err="1"/>
              <a:t>LAr</a:t>
            </a:r>
            <a:r>
              <a:rPr lang="en-US" sz="2400" dirty="0"/>
              <a:t> to yield the best SNR </a:t>
            </a:r>
            <a:r>
              <a:rPr lang="en-US" sz="2400" dirty="0">
                <a:sym typeface="Wingdings" pitchFamily="2" charset="2"/>
              </a:rPr>
              <a:t> </a:t>
            </a:r>
            <a:r>
              <a:rPr lang="en-US" sz="2400" dirty="0">
                <a:highlight>
                  <a:srgbClr val="FFFF00"/>
                </a:highlight>
                <a:sym typeface="Wingdings" pitchFamily="2" charset="2"/>
              </a:rPr>
              <a:t>Cold Electronics</a:t>
            </a:r>
          </a:p>
          <a:p>
            <a:pPr marL="285750" indent="-285750">
              <a:buFont typeface="Arial" panose="020B0604020202020204" pitchFamily="34" charset="0"/>
              <a:buChar char="•"/>
            </a:pPr>
            <a:endParaRPr lang="en-US" sz="2400" dirty="0">
              <a:sym typeface="Wingdings" pitchFamily="2" charset="2"/>
            </a:endParaRPr>
          </a:p>
          <a:p>
            <a:pPr marL="285750" indent="-285750">
              <a:buFont typeface="Arial" panose="020B0604020202020204" pitchFamily="34" charset="0"/>
              <a:buChar char="•"/>
            </a:pPr>
            <a:r>
              <a:rPr lang="en-US" sz="2400" dirty="0">
                <a:sym typeface="Wingdings" pitchFamily="2" charset="2"/>
              </a:rPr>
              <a:t>20 Cold Electronic (CE) Boxes are mounted on the top of each APA and connected to 2560 sense wires</a:t>
            </a:r>
            <a:endParaRPr lang="en-US" sz="2400" dirty="0"/>
          </a:p>
        </p:txBody>
      </p:sp>
      <p:sp>
        <p:nvSpPr>
          <p:cNvPr id="27" name="TextBox 26">
            <a:extLst>
              <a:ext uri="{FF2B5EF4-FFF2-40B4-BE49-F238E27FC236}">
                <a16:creationId xmlns:a16="http://schemas.microsoft.com/office/drawing/2014/main" id="{0AFC8A6B-617D-BB44-8553-72E30CBC4DD8}"/>
              </a:ext>
            </a:extLst>
          </p:cNvPr>
          <p:cNvSpPr txBox="1"/>
          <p:nvPr/>
        </p:nvSpPr>
        <p:spPr>
          <a:xfrm>
            <a:off x="2415494" y="2480901"/>
            <a:ext cx="1699711" cy="923330"/>
          </a:xfrm>
          <a:prstGeom prst="rect">
            <a:avLst/>
          </a:prstGeom>
          <a:noFill/>
        </p:spPr>
        <p:txBody>
          <a:bodyPr wrap="square" rtlCol="0">
            <a:spAutoFit/>
          </a:bodyPr>
          <a:lstStyle/>
          <a:p>
            <a:r>
              <a:rPr lang="en-US" dirty="0">
                <a:solidFill>
                  <a:srgbClr val="FF0000"/>
                </a:solidFill>
              </a:rPr>
              <a:t>20 Cold Electronics boxes</a:t>
            </a:r>
          </a:p>
        </p:txBody>
      </p:sp>
    </p:spTree>
    <p:extLst>
      <p:ext uri="{BB962C8B-B14F-4D97-AF65-F5344CB8AC3E}">
        <p14:creationId xmlns:p14="http://schemas.microsoft.com/office/powerpoint/2010/main" val="2220183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5F1142-A87F-6C8A-3087-CBCF5297B05E}"/>
              </a:ext>
            </a:extLst>
          </p:cNvPr>
          <p:cNvPicPr>
            <a:picLocks noChangeAspect="1"/>
          </p:cNvPicPr>
          <p:nvPr/>
        </p:nvPicPr>
        <p:blipFill>
          <a:blip r:embed="rId2"/>
          <a:stretch>
            <a:fillRect/>
          </a:stretch>
        </p:blipFill>
        <p:spPr>
          <a:xfrm rot="16200000">
            <a:off x="447350" y="-358253"/>
            <a:ext cx="6274354" cy="8119751"/>
          </a:xfrm>
          <a:prstGeom prst="rect">
            <a:avLst/>
          </a:prstGeom>
        </p:spPr>
      </p:pic>
      <p:sp>
        <p:nvSpPr>
          <p:cNvPr id="4" name="Slide Number Placeholder 3">
            <a:extLst>
              <a:ext uri="{FF2B5EF4-FFF2-40B4-BE49-F238E27FC236}">
                <a16:creationId xmlns:a16="http://schemas.microsoft.com/office/drawing/2014/main" id="{9F20E2B9-FB27-784A-BDF9-496F037D6326}"/>
              </a:ext>
            </a:extLst>
          </p:cNvPr>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13" name="TextBox 12">
            <a:extLst>
              <a:ext uri="{FF2B5EF4-FFF2-40B4-BE49-F238E27FC236}">
                <a16:creationId xmlns:a16="http://schemas.microsoft.com/office/drawing/2014/main" id="{53637EC3-C2EE-FE4E-84CA-22A5B027B0CB}"/>
              </a:ext>
            </a:extLst>
          </p:cNvPr>
          <p:cNvSpPr txBox="1"/>
          <p:nvPr/>
        </p:nvSpPr>
        <p:spPr>
          <a:xfrm>
            <a:off x="-194308" y="1004295"/>
            <a:ext cx="4583430" cy="2308324"/>
          </a:xfrm>
          <a:prstGeom prst="rect">
            <a:avLst/>
          </a:prstGeom>
          <a:noFill/>
        </p:spPr>
        <p:txBody>
          <a:bodyPr wrap="square">
            <a:spAutoFit/>
          </a:bodyPr>
          <a:lstStyle/>
          <a:p>
            <a:br>
              <a:rPr lang="en-US" dirty="0">
                <a:effectLst/>
                <a:latin typeface="Times New Roman" panose="02020603050405020304" pitchFamily="18" charset="0"/>
              </a:rPr>
            </a:br>
            <a:endParaRPr lang="en-US" dirty="0">
              <a:effectLst/>
              <a:latin typeface="Times New Roman" panose="02020603050405020304" pitchFamily="18" charset="0"/>
            </a:endParaRPr>
          </a:p>
          <a:p>
            <a:br>
              <a:rPr lang="en-US" dirty="0">
                <a:effectLst/>
                <a:latin typeface="Times New Roman" panose="02020603050405020304" pitchFamily="18" charset="0"/>
              </a:rPr>
            </a:br>
            <a:endParaRPr lang="en-US" dirty="0">
              <a:effectLst/>
              <a:latin typeface="Times New Roman" panose="02020603050405020304" pitchFamily="18" charset="0"/>
            </a:endParaRPr>
          </a:p>
          <a:p>
            <a:br>
              <a:rPr lang="en-US" dirty="0">
                <a:effectLst/>
                <a:latin typeface="Times New Roman" panose="02020603050405020304" pitchFamily="18" charset="0"/>
              </a:rPr>
            </a:br>
            <a:endParaRPr lang="en-US" dirty="0">
              <a:effectLst/>
              <a:latin typeface="Times New Roman" panose="02020603050405020304" pitchFamily="18" charset="0"/>
            </a:endParaRPr>
          </a:p>
          <a:p>
            <a:br>
              <a:rPr lang="en-US" dirty="0">
                <a:effectLst/>
                <a:latin typeface="Times New Roman" panose="02020603050405020304" pitchFamily="18" charset="0"/>
              </a:rPr>
            </a:br>
            <a:endParaRPr lang="en-US" dirty="0">
              <a:effectLst/>
              <a:latin typeface="Times New Roman" panose="02020603050405020304" pitchFamily="18" charset="0"/>
            </a:endParaRPr>
          </a:p>
        </p:txBody>
      </p:sp>
      <p:sp>
        <p:nvSpPr>
          <p:cNvPr id="23" name="TextBox 22">
            <a:extLst>
              <a:ext uri="{FF2B5EF4-FFF2-40B4-BE49-F238E27FC236}">
                <a16:creationId xmlns:a16="http://schemas.microsoft.com/office/drawing/2014/main" id="{4F69FAED-6BED-3942-99E7-DD0DC44B2272}"/>
              </a:ext>
            </a:extLst>
          </p:cNvPr>
          <p:cNvSpPr txBox="1"/>
          <p:nvPr/>
        </p:nvSpPr>
        <p:spPr>
          <a:xfrm>
            <a:off x="102870" y="1034940"/>
            <a:ext cx="2834640" cy="1200329"/>
          </a:xfrm>
          <a:prstGeom prst="rect">
            <a:avLst/>
          </a:prstGeom>
          <a:noFill/>
        </p:spPr>
        <p:txBody>
          <a:bodyPr wrap="square" rtlCol="0">
            <a:spAutoFit/>
          </a:bodyPr>
          <a:lstStyle/>
          <a:p>
            <a:r>
              <a:rPr lang="en-US" b="1" dirty="0">
                <a:solidFill>
                  <a:srgbClr val="0070C0"/>
                </a:solidFill>
              </a:rPr>
              <a:t>Warm interface electronics:</a:t>
            </a:r>
          </a:p>
          <a:p>
            <a:pPr marL="285750" indent="-285750">
              <a:buFont typeface="Arial" panose="020B0604020202020204" pitchFamily="34" charset="0"/>
              <a:buChar char="•"/>
            </a:pPr>
            <a:r>
              <a:rPr lang="en-US" dirty="0">
                <a:solidFill>
                  <a:srgbClr val="0070C0"/>
                </a:solidFill>
              </a:rPr>
              <a:t>Outside the cryostat</a:t>
            </a:r>
          </a:p>
          <a:p>
            <a:pPr marL="285750" indent="-285750">
              <a:buFont typeface="Arial" panose="020B0604020202020204" pitchFamily="34" charset="0"/>
              <a:buChar char="•"/>
            </a:pPr>
            <a:r>
              <a:rPr lang="en-US" dirty="0">
                <a:solidFill>
                  <a:srgbClr val="0070C0"/>
                </a:solidFill>
              </a:rPr>
              <a:t>Interface with the online DAQ system</a:t>
            </a:r>
          </a:p>
        </p:txBody>
      </p:sp>
      <p:sp>
        <p:nvSpPr>
          <p:cNvPr id="24" name="TextBox 23">
            <a:extLst>
              <a:ext uri="{FF2B5EF4-FFF2-40B4-BE49-F238E27FC236}">
                <a16:creationId xmlns:a16="http://schemas.microsoft.com/office/drawing/2014/main" id="{C43248AA-F598-C946-A0E8-2F2819656761}"/>
              </a:ext>
            </a:extLst>
          </p:cNvPr>
          <p:cNvSpPr txBox="1"/>
          <p:nvPr/>
        </p:nvSpPr>
        <p:spPr>
          <a:xfrm>
            <a:off x="6561455" y="1062738"/>
            <a:ext cx="2582546" cy="1477328"/>
          </a:xfrm>
          <a:prstGeom prst="rect">
            <a:avLst/>
          </a:prstGeom>
          <a:noFill/>
        </p:spPr>
        <p:txBody>
          <a:bodyPr wrap="square" rtlCol="0">
            <a:spAutoFit/>
          </a:bodyPr>
          <a:lstStyle/>
          <a:p>
            <a:r>
              <a:rPr lang="en-US" b="1" dirty="0">
                <a:solidFill>
                  <a:srgbClr val="0070C0"/>
                </a:solidFill>
              </a:rPr>
              <a:t>CE Flange:</a:t>
            </a:r>
          </a:p>
          <a:p>
            <a:pPr marL="285750" indent="-285750">
              <a:buFont typeface="Arial" panose="020B0604020202020204" pitchFamily="34" charset="0"/>
              <a:buChar char="•"/>
            </a:pPr>
            <a:r>
              <a:rPr lang="en-US" dirty="0">
                <a:solidFill>
                  <a:srgbClr val="0070C0"/>
                </a:solidFill>
              </a:rPr>
              <a:t>On top of the cryostat</a:t>
            </a:r>
          </a:p>
          <a:p>
            <a:pPr marL="285750" indent="-285750">
              <a:buFont typeface="Arial" panose="020B0604020202020204" pitchFamily="34" charset="0"/>
              <a:buChar char="•"/>
            </a:pPr>
            <a:r>
              <a:rPr lang="en-US" dirty="0">
                <a:solidFill>
                  <a:srgbClr val="0070C0"/>
                </a:solidFill>
              </a:rPr>
              <a:t>Connect cold cables to the Warm Interface Electronics</a:t>
            </a:r>
          </a:p>
        </p:txBody>
      </p:sp>
      <p:sp>
        <p:nvSpPr>
          <p:cNvPr id="25" name="TextBox 24">
            <a:extLst>
              <a:ext uri="{FF2B5EF4-FFF2-40B4-BE49-F238E27FC236}">
                <a16:creationId xmlns:a16="http://schemas.microsoft.com/office/drawing/2014/main" id="{9C8F7EF2-532A-4F48-AEEA-D6CCE809AC58}"/>
              </a:ext>
            </a:extLst>
          </p:cNvPr>
          <p:cNvSpPr txBox="1"/>
          <p:nvPr/>
        </p:nvSpPr>
        <p:spPr>
          <a:xfrm>
            <a:off x="6635433" y="2642615"/>
            <a:ext cx="2582546" cy="923330"/>
          </a:xfrm>
          <a:prstGeom prst="rect">
            <a:avLst/>
          </a:prstGeom>
          <a:noFill/>
        </p:spPr>
        <p:txBody>
          <a:bodyPr wrap="square" rtlCol="0">
            <a:spAutoFit/>
          </a:bodyPr>
          <a:lstStyle/>
          <a:p>
            <a:r>
              <a:rPr lang="en-US" b="1" dirty="0">
                <a:solidFill>
                  <a:srgbClr val="0070C0"/>
                </a:solidFill>
              </a:rPr>
              <a:t>Signal feedthrough:</a:t>
            </a:r>
          </a:p>
          <a:p>
            <a:pPr marL="285750" indent="-285750">
              <a:buFont typeface="Arial" panose="020B0604020202020204" pitchFamily="34" charset="0"/>
              <a:buChar char="•"/>
            </a:pPr>
            <a:r>
              <a:rPr lang="en-US" dirty="0">
                <a:solidFill>
                  <a:srgbClr val="0070C0"/>
                </a:solidFill>
              </a:rPr>
              <a:t>14” </a:t>
            </a:r>
            <a:r>
              <a:rPr lang="en-US" dirty="0" err="1">
                <a:solidFill>
                  <a:srgbClr val="0070C0"/>
                </a:solidFill>
              </a:rPr>
              <a:t>conflat</a:t>
            </a:r>
            <a:endParaRPr lang="en-US" dirty="0">
              <a:solidFill>
                <a:srgbClr val="0070C0"/>
              </a:solidFill>
            </a:endParaRPr>
          </a:p>
          <a:p>
            <a:pPr marL="285750" indent="-285750">
              <a:buFont typeface="Arial" panose="020B0604020202020204" pitchFamily="34" charset="0"/>
              <a:buChar char="•"/>
            </a:pPr>
            <a:r>
              <a:rPr lang="en-US" dirty="0">
                <a:solidFill>
                  <a:srgbClr val="0070C0"/>
                </a:solidFill>
              </a:rPr>
              <a:t>Cable strain relief</a:t>
            </a:r>
          </a:p>
        </p:txBody>
      </p:sp>
      <p:sp>
        <p:nvSpPr>
          <p:cNvPr id="26" name="TextBox 25">
            <a:extLst>
              <a:ext uri="{FF2B5EF4-FFF2-40B4-BE49-F238E27FC236}">
                <a16:creationId xmlns:a16="http://schemas.microsoft.com/office/drawing/2014/main" id="{305CCFB4-5487-CD42-8BAA-0AF3F176719F}"/>
              </a:ext>
            </a:extLst>
          </p:cNvPr>
          <p:cNvSpPr txBox="1"/>
          <p:nvPr/>
        </p:nvSpPr>
        <p:spPr>
          <a:xfrm>
            <a:off x="6600984" y="3897025"/>
            <a:ext cx="2582546" cy="1200329"/>
          </a:xfrm>
          <a:prstGeom prst="rect">
            <a:avLst/>
          </a:prstGeom>
          <a:noFill/>
        </p:spPr>
        <p:txBody>
          <a:bodyPr wrap="square" rtlCol="0">
            <a:spAutoFit/>
          </a:bodyPr>
          <a:lstStyle/>
          <a:p>
            <a:r>
              <a:rPr lang="en-US" b="1" dirty="0">
                <a:solidFill>
                  <a:srgbClr val="0070C0"/>
                </a:solidFill>
              </a:rPr>
              <a:t>Cold cables:</a:t>
            </a:r>
          </a:p>
          <a:p>
            <a:r>
              <a:rPr lang="en-US" dirty="0">
                <a:solidFill>
                  <a:srgbClr val="0070C0"/>
                </a:solidFill>
              </a:rPr>
              <a:t>Low voltage and data cable to Frontend motherboard</a:t>
            </a:r>
          </a:p>
        </p:txBody>
      </p:sp>
      <p:sp>
        <p:nvSpPr>
          <p:cNvPr id="27" name="TextBox 26">
            <a:extLst>
              <a:ext uri="{FF2B5EF4-FFF2-40B4-BE49-F238E27FC236}">
                <a16:creationId xmlns:a16="http://schemas.microsoft.com/office/drawing/2014/main" id="{54D5E060-CF67-7144-8E51-454409652480}"/>
              </a:ext>
            </a:extLst>
          </p:cNvPr>
          <p:cNvSpPr txBox="1"/>
          <p:nvPr/>
        </p:nvSpPr>
        <p:spPr>
          <a:xfrm>
            <a:off x="6561454" y="5195097"/>
            <a:ext cx="2582546" cy="1200329"/>
          </a:xfrm>
          <a:prstGeom prst="rect">
            <a:avLst/>
          </a:prstGeom>
          <a:noFill/>
        </p:spPr>
        <p:txBody>
          <a:bodyPr wrap="square" rtlCol="0">
            <a:spAutoFit/>
          </a:bodyPr>
          <a:lstStyle/>
          <a:p>
            <a:r>
              <a:rPr lang="en-US" b="1" dirty="0">
                <a:solidFill>
                  <a:srgbClr val="0070C0"/>
                </a:solidFill>
              </a:rPr>
              <a:t>Frontend Motherboard (FEMB): </a:t>
            </a:r>
            <a:r>
              <a:rPr lang="en-US" dirty="0">
                <a:solidFill>
                  <a:srgbClr val="0070C0"/>
                </a:solidFill>
              </a:rPr>
              <a:t>128 channels of digitized wire readout enclosed in CE box</a:t>
            </a:r>
          </a:p>
        </p:txBody>
      </p:sp>
      <p:sp>
        <p:nvSpPr>
          <p:cNvPr id="14" name="Title 1">
            <a:extLst>
              <a:ext uri="{FF2B5EF4-FFF2-40B4-BE49-F238E27FC236}">
                <a16:creationId xmlns:a16="http://schemas.microsoft.com/office/drawing/2014/main" id="{A9C7A36B-2F0C-8D4F-A61E-200FCCE894B7}"/>
              </a:ext>
            </a:extLst>
          </p:cNvPr>
          <p:cNvSpPr>
            <a:spLocks noGrp="1"/>
          </p:cNvSpPr>
          <p:nvPr>
            <p:ph type="title"/>
          </p:nvPr>
        </p:nvSpPr>
        <p:spPr>
          <a:xfrm>
            <a:off x="1757498" y="19200"/>
            <a:ext cx="5606143" cy="647102"/>
          </a:xfrm>
        </p:spPr>
        <p:txBody>
          <a:bodyPr/>
          <a:lstStyle/>
          <a:p>
            <a:r>
              <a:rPr lang="en-US" sz="3600" dirty="0"/>
              <a:t>TPC Readout Electronics</a:t>
            </a:r>
          </a:p>
        </p:txBody>
      </p:sp>
      <p:sp>
        <p:nvSpPr>
          <p:cNvPr id="2" name="Oval 1">
            <a:extLst>
              <a:ext uri="{FF2B5EF4-FFF2-40B4-BE49-F238E27FC236}">
                <a16:creationId xmlns:a16="http://schemas.microsoft.com/office/drawing/2014/main" id="{1CCEC158-9F1A-101E-83F4-96206FC4A7C7}"/>
              </a:ext>
            </a:extLst>
          </p:cNvPr>
          <p:cNvSpPr/>
          <p:nvPr/>
        </p:nvSpPr>
        <p:spPr>
          <a:xfrm>
            <a:off x="5304917" y="1407435"/>
            <a:ext cx="355987" cy="916666"/>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B69876C-E19B-4429-F905-CD11C9AFC769}"/>
              </a:ext>
            </a:extLst>
          </p:cNvPr>
          <p:cNvCxnSpPr/>
          <p:nvPr/>
        </p:nvCxnSpPr>
        <p:spPr>
          <a:xfrm flipH="1" flipV="1">
            <a:off x="4976849" y="4460318"/>
            <a:ext cx="1624135" cy="10679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B5B029C-BCE7-1136-BC0D-610234F73217}"/>
              </a:ext>
            </a:extLst>
          </p:cNvPr>
          <p:cNvCxnSpPr>
            <a:cxnSpLocks/>
          </p:cNvCxnSpPr>
          <p:nvPr/>
        </p:nvCxnSpPr>
        <p:spPr>
          <a:xfrm flipH="1" flipV="1">
            <a:off x="5897066" y="3232761"/>
            <a:ext cx="789920" cy="96510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90D24DE3-A7B1-90C9-ED30-F2FFFFD1381C}"/>
              </a:ext>
            </a:extLst>
          </p:cNvPr>
          <p:cNvCxnSpPr>
            <a:cxnSpLocks/>
            <a:endCxn id="2" idx="6"/>
          </p:cNvCxnSpPr>
          <p:nvPr/>
        </p:nvCxnSpPr>
        <p:spPr>
          <a:xfrm flipH="1">
            <a:off x="5660904" y="1631405"/>
            <a:ext cx="940080" cy="23436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B12A83C-A43E-F945-356A-5580840A35F3}"/>
              </a:ext>
            </a:extLst>
          </p:cNvPr>
          <p:cNvCxnSpPr>
            <a:cxnSpLocks/>
          </p:cNvCxnSpPr>
          <p:nvPr/>
        </p:nvCxnSpPr>
        <p:spPr>
          <a:xfrm>
            <a:off x="2828354" y="1211547"/>
            <a:ext cx="1122412" cy="19588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9B16D8C-E7E7-6388-13C0-0EBD32035942}"/>
              </a:ext>
            </a:extLst>
          </p:cNvPr>
          <p:cNvCxnSpPr>
            <a:cxnSpLocks/>
          </p:cNvCxnSpPr>
          <p:nvPr/>
        </p:nvCxnSpPr>
        <p:spPr>
          <a:xfrm flipH="1" flipV="1">
            <a:off x="6184415" y="2087066"/>
            <a:ext cx="545900" cy="60911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8775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75480E-1392-C648-858D-3CC0705637C6}"/>
              </a:ext>
            </a:extLst>
          </p:cNvPr>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pic>
        <p:nvPicPr>
          <p:cNvPr id="7" name="Google Shape;118;p19">
            <a:extLst>
              <a:ext uri="{FF2B5EF4-FFF2-40B4-BE49-F238E27FC236}">
                <a16:creationId xmlns:a16="http://schemas.microsoft.com/office/drawing/2014/main" id="{09F014D9-5C1B-314C-AE45-4E41DD3E50A9}"/>
              </a:ext>
            </a:extLst>
          </p:cNvPr>
          <p:cNvPicPr preferRelativeResize="0"/>
          <p:nvPr/>
        </p:nvPicPr>
        <p:blipFill>
          <a:blip r:embed="rId2">
            <a:alphaModFix/>
          </a:blip>
          <a:stretch>
            <a:fillRect/>
          </a:stretch>
        </p:blipFill>
        <p:spPr>
          <a:xfrm>
            <a:off x="5086350" y="206252"/>
            <a:ext cx="4057650" cy="1988684"/>
          </a:xfrm>
          <a:prstGeom prst="rect">
            <a:avLst/>
          </a:prstGeom>
          <a:noFill/>
          <a:ln>
            <a:noFill/>
          </a:ln>
        </p:spPr>
      </p:pic>
      <p:pic>
        <p:nvPicPr>
          <p:cNvPr id="8" name="Picture 7" descr="Picture 27">
            <a:extLst>
              <a:ext uri="{FF2B5EF4-FFF2-40B4-BE49-F238E27FC236}">
                <a16:creationId xmlns:a16="http://schemas.microsoft.com/office/drawing/2014/main" id="{9CD694E5-61C9-DE46-9B3E-AA853A440E6C}"/>
              </a:ext>
            </a:extLst>
          </p:cNvPr>
          <p:cNvPicPr>
            <a:picLocks noChangeAspect="1"/>
          </p:cNvPicPr>
          <p:nvPr/>
        </p:nvPicPr>
        <p:blipFill>
          <a:blip r:embed="rId3"/>
          <a:srcRect t="3145" r="13073"/>
          <a:stretch>
            <a:fillRect/>
          </a:stretch>
        </p:blipFill>
        <p:spPr>
          <a:xfrm>
            <a:off x="4483592" y="2520032"/>
            <a:ext cx="4557538" cy="3389404"/>
          </a:xfrm>
          <a:prstGeom prst="rect">
            <a:avLst/>
          </a:prstGeom>
          <a:ln w="3175">
            <a:solidFill>
              <a:srgbClr val="000000"/>
            </a:solidFill>
          </a:ln>
        </p:spPr>
      </p:pic>
      <p:pic>
        <p:nvPicPr>
          <p:cNvPr id="9" name="Picture 8" descr="Picture 29">
            <a:extLst>
              <a:ext uri="{FF2B5EF4-FFF2-40B4-BE49-F238E27FC236}">
                <a16:creationId xmlns:a16="http://schemas.microsoft.com/office/drawing/2014/main" id="{65B6BD72-565A-B142-932B-33FE12576C1C}"/>
              </a:ext>
            </a:extLst>
          </p:cNvPr>
          <p:cNvPicPr>
            <a:picLocks/>
          </p:cNvPicPr>
          <p:nvPr/>
        </p:nvPicPr>
        <p:blipFill>
          <a:blip r:embed="rId4"/>
          <a:srcRect r="18643" b="29170"/>
          <a:stretch>
            <a:fillRect/>
          </a:stretch>
        </p:blipFill>
        <p:spPr>
          <a:xfrm>
            <a:off x="71861" y="2505058"/>
            <a:ext cx="4399429" cy="3397144"/>
          </a:xfrm>
          <a:prstGeom prst="rect">
            <a:avLst/>
          </a:prstGeom>
          <a:ln w="3175">
            <a:solidFill>
              <a:srgbClr val="000000"/>
            </a:solidFill>
          </a:ln>
        </p:spPr>
      </p:pic>
      <p:sp>
        <p:nvSpPr>
          <p:cNvPr id="10" name="TextBox 3">
            <a:extLst>
              <a:ext uri="{FF2B5EF4-FFF2-40B4-BE49-F238E27FC236}">
                <a16:creationId xmlns:a16="http://schemas.microsoft.com/office/drawing/2014/main" id="{C1FDC004-2CDA-FD49-BED2-4D776F2F9905}"/>
              </a:ext>
            </a:extLst>
          </p:cNvPr>
          <p:cNvSpPr txBox="1"/>
          <p:nvPr/>
        </p:nvSpPr>
        <p:spPr>
          <a:xfrm>
            <a:off x="312103" y="5909436"/>
            <a:ext cx="3642344" cy="461665"/>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solidFill>
                  <a:srgbClr val="7676FF"/>
                </a:solidFill>
                <a:latin typeface="Helvetica" pitchFamily="2" charset="0"/>
              </a:rPr>
              <a:t>Beam-Right TPC Volume</a:t>
            </a:r>
          </a:p>
        </p:txBody>
      </p:sp>
      <p:sp>
        <p:nvSpPr>
          <p:cNvPr id="11" name="TextBox 4">
            <a:extLst>
              <a:ext uri="{FF2B5EF4-FFF2-40B4-BE49-F238E27FC236}">
                <a16:creationId xmlns:a16="http://schemas.microsoft.com/office/drawing/2014/main" id="{278F2068-E7A5-574B-A596-BC82471CDBA4}"/>
              </a:ext>
            </a:extLst>
          </p:cNvPr>
          <p:cNvSpPr txBox="1"/>
          <p:nvPr/>
        </p:nvSpPr>
        <p:spPr>
          <a:xfrm>
            <a:off x="5000435" y="5902202"/>
            <a:ext cx="3674404" cy="461665"/>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US" sz="2400" dirty="0">
                <a:solidFill>
                  <a:srgbClr val="7676FF"/>
                </a:solidFill>
                <a:latin typeface="Helvetica" pitchFamily="2" charset="0"/>
              </a:rPr>
              <a:t>Beam-LEFT TPC Volume</a:t>
            </a:r>
          </a:p>
        </p:txBody>
      </p:sp>
      <p:sp>
        <p:nvSpPr>
          <p:cNvPr id="12" name="TextBox 11">
            <a:extLst>
              <a:ext uri="{FF2B5EF4-FFF2-40B4-BE49-F238E27FC236}">
                <a16:creationId xmlns:a16="http://schemas.microsoft.com/office/drawing/2014/main" id="{EECBDA35-C77B-7749-B557-8EE92B1E2995}"/>
              </a:ext>
            </a:extLst>
          </p:cNvPr>
          <p:cNvSpPr txBox="1"/>
          <p:nvPr/>
        </p:nvSpPr>
        <p:spPr>
          <a:xfrm>
            <a:off x="1676075" y="4214734"/>
            <a:ext cx="914400" cy="369332"/>
          </a:xfrm>
          <a:prstGeom prst="rect">
            <a:avLst/>
          </a:prstGeom>
          <a:noFill/>
        </p:spPr>
        <p:txBody>
          <a:bodyPr wrap="square" rtlCol="0">
            <a:spAutoFit/>
          </a:bodyPr>
          <a:lstStyle/>
          <a:p>
            <a:r>
              <a:rPr lang="en-US" dirty="0">
                <a:highlight>
                  <a:srgbClr val="FFFF00"/>
                </a:highlight>
              </a:rPr>
              <a:t>APA#3</a:t>
            </a:r>
          </a:p>
        </p:txBody>
      </p:sp>
      <p:sp>
        <p:nvSpPr>
          <p:cNvPr id="13" name="TextBox 12">
            <a:extLst>
              <a:ext uri="{FF2B5EF4-FFF2-40B4-BE49-F238E27FC236}">
                <a16:creationId xmlns:a16="http://schemas.microsoft.com/office/drawing/2014/main" id="{7617A1AB-8410-BC46-947E-A6CF71E503F2}"/>
              </a:ext>
            </a:extLst>
          </p:cNvPr>
          <p:cNvSpPr txBox="1"/>
          <p:nvPr/>
        </p:nvSpPr>
        <p:spPr>
          <a:xfrm>
            <a:off x="1022549" y="3429000"/>
            <a:ext cx="914400" cy="369332"/>
          </a:xfrm>
          <a:prstGeom prst="rect">
            <a:avLst/>
          </a:prstGeom>
          <a:noFill/>
        </p:spPr>
        <p:txBody>
          <a:bodyPr wrap="square" rtlCol="0">
            <a:spAutoFit/>
          </a:bodyPr>
          <a:lstStyle/>
          <a:p>
            <a:r>
              <a:rPr lang="en-US" dirty="0">
                <a:highlight>
                  <a:srgbClr val="FFFF00"/>
                </a:highlight>
              </a:rPr>
              <a:t>APA#2</a:t>
            </a:r>
          </a:p>
        </p:txBody>
      </p:sp>
      <p:sp>
        <p:nvSpPr>
          <p:cNvPr id="14" name="TextBox 13">
            <a:extLst>
              <a:ext uri="{FF2B5EF4-FFF2-40B4-BE49-F238E27FC236}">
                <a16:creationId xmlns:a16="http://schemas.microsoft.com/office/drawing/2014/main" id="{5DBCC19F-23A0-9C42-89A4-AB79FB658E50}"/>
              </a:ext>
            </a:extLst>
          </p:cNvPr>
          <p:cNvSpPr txBox="1"/>
          <p:nvPr/>
        </p:nvSpPr>
        <p:spPr>
          <a:xfrm>
            <a:off x="255825" y="2891381"/>
            <a:ext cx="914400" cy="369332"/>
          </a:xfrm>
          <a:prstGeom prst="rect">
            <a:avLst/>
          </a:prstGeom>
          <a:noFill/>
        </p:spPr>
        <p:txBody>
          <a:bodyPr wrap="square" rtlCol="0">
            <a:spAutoFit/>
          </a:bodyPr>
          <a:lstStyle/>
          <a:p>
            <a:r>
              <a:rPr lang="en-US" dirty="0">
                <a:highlight>
                  <a:srgbClr val="FFFF00"/>
                </a:highlight>
              </a:rPr>
              <a:t>APA#1</a:t>
            </a:r>
          </a:p>
        </p:txBody>
      </p:sp>
      <p:sp>
        <p:nvSpPr>
          <p:cNvPr id="15" name="TextBox 14">
            <a:extLst>
              <a:ext uri="{FF2B5EF4-FFF2-40B4-BE49-F238E27FC236}">
                <a16:creationId xmlns:a16="http://schemas.microsoft.com/office/drawing/2014/main" id="{E4DB5CC0-26A4-FD4E-A54F-77B9C067585E}"/>
              </a:ext>
            </a:extLst>
          </p:cNvPr>
          <p:cNvSpPr txBox="1"/>
          <p:nvPr/>
        </p:nvSpPr>
        <p:spPr>
          <a:xfrm>
            <a:off x="7974596" y="3834298"/>
            <a:ext cx="914400" cy="369332"/>
          </a:xfrm>
          <a:prstGeom prst="rect">
            <a:avLst/>
          </a:prstGeom>
          <a:noFill/>
        </p:spPr>
        <p:txBody>
          <a:bodyPr wrap="square" rtlCol="0">
            <a:spAutoFit/>
          </a:bodyPr>
          <a:lstStyle/>
          <a:p>
            <a:r>
              <a:rPr lang="en-US" dirty="0">
                <a:highlight>
                  <a:srgbClr val="FFFF00"/>
                </a:highlight>
              </a:rPr>
              <a:t>APA#5</a:t>
            </a:r>
          </a:p>
        </p:txBody>
      </p:sp>
      <p:sp>
        <p:nvSpPr>
          <p:cNvPr id="16" name="TextBox 15">
            <a:extLst>
              <a:ext uri="{FF2B5EF4-FFF2-40B4-BE49-F238E27FC236}">
                <a16:creationId xmlns:a16="http://schemas.microsoft.com/office/drawing/2014/main" id="{F9C20EDB-3D3A-C048-B50C-9EBEF0CD9A20}"/>
              </a:ext>
            </a:extLst>
          </p:cNvPr>
          <p:cNvSpPr txBox="1"/>
          <p:nvPr/>
        </p:nvSpPr>
        <p:spPr>
          <a:xfrm>
            <a:off x="7573384" y="5116099"/>
            <a:ext cx="914400" cy="369332"/>
          </a:xfrm>
          <a:prstGeom prst="rect">
            <a:avLst/>
          </a:prstGeom>
          <a:noFill/>
        </p:spPr>
        <p:txBody>
          <a:bodyPr wrap="square" rtlCol="0">
            <a:spAutoFit/>
          </a:bodyPr>
          <a:lstStyle/>
          <a:p>
            <a:r>
              <a:rPr lang="en-US" dirty="0">
                <a:highlight>
                  <a:srgbClr val="FFFF00"/>
                </a:highlight>
              </a:rPr>
              <a:t>APA#6</a:t>
            </a:r>
          </a:p>
        </p:txBody>
      </p:sp>
      <p:sp>
        <p:nvSpPr>
          <p:cNvPr id="17" name="TextBox 16">
            <a:extLst>
              <a:ext uri="{FF2B5EF4-FFF2-40B4-BE49-F238E27FC236}">
                <a16:creationId xmlns:a16="http://schemas.microsoft.com/office/drawing/2014/main" id="{AF64BD06-0E4A-234D-8940-357619DA9816}"/>
              </a:ext>
            </a:extLst>
          </p:cNvPr>
          <p:cNvSpPr txBox="1"/>
          <p:nvPr/>
        </p:nvSpPr>
        <p:spPr>
          <a:xfrm>
            <a:off x="6075504" y="4076152"/>
            <a:ext cx="914400" cy="369332"/>
          </a:xfrm>
          <a:prstGeom prst="rect">
            <a:avLst/>
          </a:prstGeom>
          <a:noFill/>
        </p:spPr>
        <p:txBody>
          <a:bodyPr wrap="square" rtlCol="0">
            <a:spAutoFit/>
          </a:bodyPr>
          <a:lstStyle/>
          <a:p>
            <a:r>
              <a:rPr lang="en-US" dirty="0">
                <a:highlight>
                  <a:srgbClr val="FFFF00"/>
                </a:highlight>
              </a:rPr>
              <a:t>CPA</a:t>
            </a:r>
          </a:p>
        </p:txBody>
      </p:sp>
      <p:sp>
        <p:nvSpPr>
          <p:cNvPr id="18" name="TextBox 17">
            <a:extLst>
              <a:ext uri="{FF2B5EF4-FFF2-40B4-BE49-F238E27FC236}">
                <a16:creationId xmlns:a16="http://schemas.microsoft.com/office/drawing/2014/main" id="{B96D3B57-FA56-B448-8254-D07B3B599EF0}"/>
              </a:ext>
            </a:extLst>
          </p:cNvPr>
          <p:cNvSpPr txBox="1"/>
          <p:nvPr/>
        </p:nvSpPr>
        <p:spPr>
          <a:xfrm>
            <a:off x="3564776" y="3834298"/>
            <a:ext cx="914400" cy="369332"/>
          </a:xfrm>
          <a:prstGeom prst="rect">
            <a:avLst/>
          </a:prstGeom>
          <a:noFill/>
        </p:spPr>
        <p:txBody>
          <a:bodyPr wrap="square" rtlCol="0">
            <a:spAutoFit/>
          </a:bodyPr>
          <a:lstStyle/>
          <a:p>
            <a:r>
              <a:rPr lang="en-US" dirty="0">
                <a:highlight>
                  <a:srgbClr val="FFFF00"/>
                </a:highlight>
              </a:rPr>
              <a:t>CPA</a:t>
            </a:r>
          </a:p>
        </p:txBody>
      </p:sp>
      <p:sp>
        <p:nvSpPr>
          <p:cNvPr id="19" name="Oval 18">
            <a:extLst>
              <a:ext uri="{FF2B5EF4-FFF2-40B4-BE49-F238E27FC236}">
                <a16:creationId xmlns:a16="http://schemas.microsoft.com/office/drawing/2014/main" id="{8F0929BF-C549-A24E-8CA5-A95678039349}"/>
              </a:ext>
            </a:extLst>
          </p:cNvPr>
          <p:cNvSpPr/>
          <p:nvPr/>
        </p:nvSpPr>
        <p:spPr>
          <a:xfrm rot="17519052">
            <a:off x="7408469" y="2785839"/>
            <a:ext cx="1005829" cy="4081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467077A7-2612-B84E-9FEF-3B51CA9E2A02}"/>
              </a:ext>
            </a:extLst>
          </p:cNvPr>
          <p:cNvCxnSpPr>
            <a:cxnSpLocks/>
            <a:stCxn id="19" idx="1"/>
          </p:cNvCxnSpPr>
          <p:nvPr/>
        </p:nvCxnSpPr>
        <p:spPr>
          <a:xfrm flipH="1" flipV="1">
            <a:off x="5452110" y="2030404"/>
            <a:ext cx="2192336" cy="1235251"/>
          </a:xfrm>
          <a:prstGeom prst="straightConnector1">
            <a:avLst/>
          </a:prstGeom>
          <a:ln w="317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BED6338-42A0-7446-9A83-C4D59DF450C2}"/>
              </a:ext>
            </a:extLst>
          </p:cNvPr>
          <p:cNvCxnSpPr>
            <a:cxnSpLocks/>
          </p:cNvCxnSpPr>
          <p:nvPr/>
        </p:nvCxnSpPr>
        <p:spPr>
          <a:xfrm flipV="1">
            <a:off x="8127682" y="1308340"/>
            <a:ext cx="761314" cy="1235251"/>
          </a:xfrm>
          <a:prstGeom prst="straightConnector1">
            <a:avLst/>
          </a:prstGeom>
          <a:ln w="31750">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CEFDD5F9-3DDF-A147-8A48-7BF38641DB4E}"/>
              </a:ext>
            </a:extLst>
          </p:cNvPr>
          <p:cNvSpPr txBox="1"/>
          <p:nvPr/>
        </p:nvSpPr>
        <p:spPr>
          <a:xfrm>
            <a:off x="6239460" y="416377"/>
            <a:ext cx="2192336" cy="369332"/>
          </a:xfrm>
          <a:prstGeom prst="rect">
            <a:avLst/>
          </a:prstGeom>
          <a:noFill/>
        </p:spPr>
        <p:txBody>
          <a:bodyPr wrap="square" rtlCol="0">
            <a:spAutoFit/>
          </a:bodyPr>
          <a:lstStyle/>
          <a:p>
            <a:r>
              <a:rPr lang="en-US" b="1" dirty="0">
                <a:solidFill>
                  <a:schemeClr val="bg1"/>
                </a:solidFill>
              </a:rPr>
              <a:t>FEMB in CE Boxes</a:t>
            </a:r>
          </a:p>
        </p:txBody>
      </p:sp>
      <p:cxnSp>
        <p:nvCxnSpPr>
          <p:cNvPr id="23" name="Straight Arrow Connector 22">
            <a:extLst>
              <a:ext uri="{FF2B5EF4-FFF2-40B4-BE49-F238E27FC236}">
                <a16:creationId xmlns:a16="http://schemas.microsoft.com/office/drawing/2014/main" id="{BD4F4AE2-24F0-1F4A-89A0-18F0F7CF82A5}"/>
              </a:ext>
            </a:extLst>
          </p:cNvPr>
          <p:cNvCxnSpPr>
            <a:cxnSpLocks/>
          </p:cNvCxnSpPr>
          <p:nvPr/>
        </p:nvCxnSpPr>
        <p:spPr>
          <a:xfrm flipH="1">
            <a:off x="5679723" y="678799"/>
            <a:ext cx="880745" cy="822761"/>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6F0E9457-C2ED-0B44-AC27-D44C3E631D73}"/>
              </a:ext>
            </a:extLst>
          </p:cNvPr>
          <p:cNvCxnSpPr>
            <a:cxnSpLocks/>
          </p:cNvCxnSpPr>
          <p:nvPr/>
        </p:nvCxnSpPr>
        <p:spPr>
          <a:xfrm flipH="1">
            <a:off x="6911813" y="811731"/>
            <a:ext cx="103253" cy="479797"/>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7BD9F2E2-05AF-8340-9724-9A0F13BD5D75}"/>
              </a:ext>
            </a:extLst>
          </p:cNvPr>
          <p:cNvCxnSpPr>
            <a:cxnSpLocks/>
          </p:cNvCxnSpPr>
          <p:nvPr/>
        </p:nvCxnSpPr>
        <p:spPr>
          <a:xfrm>
            <a:off x="7490335" y="743129"/>
            <a:ext cx="1270001" cy="24935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26" name="Title 1">
            <a:extLst>
              <a:ext uri="{FF2B5EF4-FFF2-40B4-BE49-F238E27FC236}">
                <a16:creationId xmlns:a16="http://schemas.microsoft.com/office/drawing/2014/main" id="{41481C64-64EA-CA45-AC09-C95AB05568ED}"/>
              </a:ext>
            </a:extLst>
          </p:cNvPr>
          <p:cNvSpPr>
            <a:spLocks noGrp="1"/>
          </p:cNvSpPr>
          <p:nvPr>
            <p:ph type="title"/>
          </p:nvPr>
        </p:nvSpPr>
        <p:spPr>
          <a:xfrm>
            <a:off x="140542" y="573213"/>
            <a:ext cx="4903727" cy="1392084"/>
          </a:xfrm>
        </p:spPr>
        <p:txBody>
          <a:bodyPr/>
          <a:lstStyle/>
          <a:p>
            <a:r>
              <a:rPr lang="en-US" sz="3200" dirty="0"/>
              <a:t>ProtoDUNE-1 operated in </a:t>
            </a:r>
            <a:r>
              <a:rPr lang="en-US" sz="3200" dirty="0" err="1"/>
              <a:t>LAr</a:t>
            </a:r>
            <a:r>
              <a:rPr lang="en-US" sz="3200" dirty="0"/>
              <a:t> for about 2 years</a:t>
            </a:r>
          </a:p>
        </p:txBody>
      </p:sp>
    </p:spTree>
    <p:extLst>
      <p:ext uri="{BB962C8B-B14F-4D97-AF65-F5344CB8AC3E}">
        <p14:creationId xmlns:p14="http://schemas.microsoft.com/office/powerpoint/2010/main" val="3995881003"/>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5828</TotalTime>
  <Words>2237</Words>
  <Application>Microsoft Macintosh PowerPoint</Application>
  <PresentationFormat>On-screen Show (4:3)</PresentationFormat>
  <Paragraphs>282</Paragraphs>
  <Slides>33</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System Font Regular</vt:lpstr>
      <vt:lpstr>Arial</vt:lpstr>
      <vt:lpstr>Calibri</vt:lpstr>
      <vt:lpstr>Helvetica</vt:lpstr>
      <vt:lpstr>Lucida Grande</vt:lpstr>
      <vt:lpstr>Symbol</vt:lpstr>
      <vt:lpstr>Times New Roman</vt:lpstr>
      <vt:lpstr>Wingdings</vt:lpstr>
      <vt:lpstr>Dune Template_051215</vt:lpstr>
      <vt:lpstr>LBNF Content-Footer Theme</vt:lpstr>
      <vt:lpstr>Overview of the FD1 TPC Electronics</vt:lpstr>
      <vt:lpstr>   Thank you for taking time to serve on the FD1 TPC Electronics FDR Committee  Your assessments and recommendations are important to us</vt:lpstr>
      <vt:lpstr>PowerPoint Presentation</vt:lpstr>
      <vt:lpstr>Deep Underground Neutrino Experiment (DUNE)</vt:lpstr>
      <vt:lpstr>DUNE Far Detectors</vt:lpstr>
      <vt:lpstr>DUNE Far Detector #1</vt:lpstr>
      <vt:lpstr>Anode Plane Assembly (APA)</vt:lpstr>
      <vt:lpstr>TPC Readout Electronics</vt:lpstr>
      <vt:lpstr>ProtoDUNE-1 operated in LAr for about 2 years</vt:lpstr>
      <vt:lpstr>ProtoDUNE Run-1 Performance</vt:lpstr>
      <vt:lpstr>TPC Electronics Design Review History</vt:lpstr>
      <vt:lpstr>LArASIC ASIC</vt:lpstr>
      <vt:lpstr>ColdADC ASIC</vt:lpstr>
      <vt:lpstr>COLDATA ASIC</vt:lpstr>
      <vt:lpstr>Monolithic FEMB</vt:lpstr>
      <vt:lpstr>Benchtop Performance of Monolithic FEMB</vt:lpstr>
      <vt:lpstr>New CE Box Design</vt:lpstr>
      <vt:lpstr>Cold Cables and Strain Relief</vt:lpstr>
      <vt:lpstr>Warm Interface Electronic Crate (WIEC)</vt:lpstr>
      <vt:lpstr>Warm Interface Board (WIB)</vt:lpstr>
      <vt:lpstr>Power &amp; Timing Card (PTC)</vt:lpstr>
      <vt:lpstr>CE Hardware Interlock</vt:lpstr>
      <vt:lpstr>CE Cryostat Penetration and Cable Clamping Plate</vt:lpstr>
      <vt:lpstr>Mechanical Support Inside the Cryostat</vt:lpstr>
      <vt:lpstr>Answer to Charge Questions</vt:lpstr>
      <vt:lpstr>Answer to Charge Questions</vt:lpstr>
      <vt:lpstr>Answer to Charge Questions</vt:lpstr>
      <vt:lpstr>Answer to Charge Questions</vt:lpstr>
      <vt:lpstr>Answer to Charge Questions</vt:lpstr>
      <vt:lpstr>Answer to Charge Questions</vt:lpstr>
      <vt:lpstr>Answer to Charge Questions</vt:lpstr>
      <vt:lpstr>Answer to Charge Questions</vt:lpstr>
      <vt:lpstr>Summary</vt:lpstr>
    </vt:vector>
  </TitlesOfParts>
  <Manager/>
  <Company>Sandbox Studio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DUNE PowerPoint Presentation</dc:title>
  <dc:subject/>
  <dc:creator>Sandbox Studio</dc:creator>
  <cp:keywords/>
  <dc:description>Modified by A. Weber</dc:description>
  <cp:lastModifiedBy>Cheng-Ju Stephen Lin</cp:lastModifiedBy>
  <cp:revision>140</cp:revision>
  <dcterms:created xsi:type="dcterms:W3CDTF">2015-04-30T14:29:22Z</dcterms:created>
  <dcterms:modified xsi:type="dcterms:W3CDTF">2022-09-29T12:47:37Z</dcterms:modified>
  <cp:category/>
</cp:coreProperties>
</file>