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4" r:id="rId5"/>
  </p:sldMasterIdLst>
  <p:notesMasterIdLst>
    <p:notesMasterId r:id="rId20"/>
  </p:notesMasterIdLst>
  <p:handoutMasterIdLst>
    <p:handoutMasterId r:id="rId21"/>
  </p:handoutMasterIdLst>
  <p:sldIdLst>
    <p:sldId id="299" r:id="rId6"/>
    <p:sldId id="345" r:id="rId7"/>
    <p:sldId id="346" r:id="rId8"/>
    <p:sldId id="347" r:id="rId9"/>
    <p:sldId id="340" r:id="rId10"/>
    <p:sldId id="303" r:id="rId11"/>
    <p:sldId id="296" r:id="rId12"/>
    <p:sldId id="341" r:id="rId13"/>
    <p:sldId id="301" r:id="rId14"/>
    <p:sldId id="304" r:id="rId15"/>
    <p:sldId id="305" r:id="rId16"/>
    <p:sldId id="343" r:id="rId17"/>
    <p:sldId id="306" r:id="rId18"/>
    <p:sldId id="344" r:id="rId1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3666A"/>
    <a:srgbClr val="505050"/>
    <a:srgbClr val="0C2C53"/>
    <a:srgbClr val="002955"/>
    <a:srgbClr val="004C97"/>
    <a:srgbClr val="50504E"/>
    <a:srgbClr val="4E4E4E"/>
    <a:srgbClr val="404040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729D82-2305-CF43-BFA2-8667A8EA423F}" v="155" dt="2021-06-21T20:25:38.728"/>
    <p1510:client id="{76898052-37B3-4191-9E6A-DA1C4165474F}" v="517" dt="2022-08-23T22:23:50.53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3"/>
  </p:normalViewPr>
  <p:slideViewPr>
    <p:cSldViewPr snapToGrid="0" snapToObjects="1">
      <p:cViewPr varScale="1">
        <p:scale>
          <a:sx n="88" d="100"/>
          <a:sy n="88" d="100"/>
        </p:scale>
        <p:origin x="684" y="6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1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factory&#10;&#10;Description automatically generated with low confidence">
            <a:extLst>
              <a:ext uri="{FF2B5EF4-FFF2-40B4-BE49-F238E27FC236}">
                <a16:creationId xmlns:a16="http://schemas.microsoft.com/office/drawing/2014/main" id="{6981BFD7-6588-0D4B-8CC1-3092F9D89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314" b="26860"/>
          <a:stretch/>
        </p:blipFill>
        <p:spPr>
          <a:xfrm>
            <a:off x="-17762" y="-486547"/>
            <a:ext cx="9161762" cy="35301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291EDF-F712-3D43-8EEC-DDEAB4C756BA}"/>
              </a:ext>
            </a:extLst>
          </p:cNvPr>
          <p:cNvSpPr/>
          <p:nvPr userDrawn="1"/>
        </p:nvSpPr>
        <p:spPr>
          <a:xfrm>
            <a:off x="-17763" y="-486547"/>
            <a:ext cx="9161762" cy="35301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52000">
                <a:schemeClr val="accent1">
                  <a:tint val="50000"/>
                  <a:shade val="100000"/>
                  <a:satMod val="350000"/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22385" y="4624911"/>
            <a:ext cx="2432848" cy="22983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1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Month/Day/Year – Helvetica 11pt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486547"/>
            <a:ext cx="9161762" cy="1084887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Presentation Title – Helvetica 24pt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10" name="Picture 4" descr="quantum sensor back piece">
            <a:extLst>
              <a:ext uri="{FF2B5EF4-FFF2-40B4-BE49-F238E27FC236}">
                <a16:creationId xmlns:a16="http://schemas.microsoft.com/office/drawing/2014/main" id="{58996D56-0C7D-0545-97D5-1614214A0A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23" y="658523"/>
            <a:ext cx="1184754" cy="174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quantum sensor board">
            <a:extLst>
              <a:ext uri="{FF2B5EF4-FFF2-40B4-BE49-F238E27FC236}">
                <a16:creationId xmlns:a16="http://schemas.microsoft.com/office/drawing/2014/main" id="{B970DDA0-C74F-5046-A378-DDCACA046D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51" y="987224"/>
            <a:ext cx="889941" cy="11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quantum sensor front wire">
            <a:extLst>
              <a:ext uri="{FF2B5EF4-FFF2-40B4-BE49-F238E27FC236}">
                <a16:creationId xmlns:a16="http://schemas.microsoft.com/office/drawing/2014/main" id="{8E223E00-B323-724E-B6CA-F8C7BC74BF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78" y="1479305"/>
            <a:ext cx="458312" cy="7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quantum sensor front piece">
            <a:extLst>
              <a:ext uri="{FF2B5EF4-FFF2-40B4-BE49-F238E27FC236}">
                <a16:creationId xmlns:a16="http://schemas.microsoft.com/office/drawing/2014/main" id="{F43291D3-2C06-EF44-866C-4C41505D5F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" y="1153592"/>
            <a:ext cx="1267601" cy="17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32A1F0-4E7A-E244-8810-AC7326853167}"/>
              </a:ext>
            </a:extLst>
          </p:cNvPr>
          <p:cNvSpPr/>
          <p:nvPr userDrawn="1"/>
        </p:nvSpPr>
        <p:spPr>
          <a:xfrm>
            <a:off x="4977442" y="109365"/>
            <a:ext cx="1424084" cy="465826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FF97E303-7D0D-0140-8C19-6B3554D43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18224" b="32124"/>
          <a:stretch/>
        </p:blipFill>
        <p:spPr>
          <a:xfrm>
            <a:off x="5074971" y="181351"/>
            <a:ext cx="1229025" cy="29008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3AC8FA2-90E7-D148-8B12-B15FB0A339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30017" y="4505383"/>
            <a:ext cx="1611139" cy="40845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05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Insert partner logo here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245080E3-9504-414A-AA23-AB0CE37FF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9290" y="4110207"/>
            <a:ext cx="2041405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Presenter 1 name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6F8C807F-204C-8B4F-9A59-26AA04D8C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9035" y="4110207"/>
            <a:ext cx="2041405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Presenter 2 name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8AAB08ED-6551-B547-9C66-87D5717422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8780" y="4104604"/>
            <a:ext cx="2041405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Presenter 3 name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794227" y="4864198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C12FA1B-911D-BC47-8107-350ED252092F}" type="datetime1">
              <a:rPr lang="en-US" smtClean="0"/>
              <a:t>10/3/2022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9834" y="4861187"/>
            <a:ext cx="4222887" cy="180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9650" y="4864198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6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FCA3AA6-21D7-4643-BCE8-ACC8193579D0}" type="datetime1">
              <a:rPr lang="en-US" smtClean="0"/>
              <a:t>10/3/2022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0835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5D9F62AE-D81B-9E45-8552-8E7140D1C9C1}" type="datetime1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2295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611B8A8-4FE5-0D4E-BD13-7BA10C0D9F82}" type="datetime1">
              <a:rPr lang="en-US" smtClean="0"/>
              <a:t>10/3/2022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2646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E1DC8316-3083-B44D-92FF-03C83EBE96D5}" type="datetime1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74466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F34984-AE29-BF45-AB35-51A03633E710}" type="datetime1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955036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46E9-A768-4471-AD71-0E7E556AD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9674C-079E-4D27-B7C2-47FFF4FB5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3D089-E774-4AA9-A4C2-5C3A84FE3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7176-8E7E-4671-816C-C709E293730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BED81-367A-4ACA-8E40-B0BF4936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0709A-59BD-435B-B7AC-D0B59378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158-87B8-4FD9-B09B-A9C3B92F82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85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200150"/>
            <a:ext cx="7391400" cy="2457450"/>
          </a:xfrm>
        </p:spPr>
        <p:txBody>
          <a:bodyPr/>
          <a:lstStyle>
            <a:lvl1pPr>
              <a:buFontTx/>
              <a:buNone/>
              <a:defRPr sz="21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1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Presentation Title</a:t>
            </a:r>
          </a:p>
          <a:p>
            <a:pPr lvl="1"/>
            <a:r>
              <a:rPr lang="en-US" dirty="0"/>
              <a:t>Title slide 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300719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139F2-E76D-49A4-B0EF-75F2F71E5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494F5-162A-4F31-B807-D42FA8113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7176-8E7E-4671-816C-C709E293730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7DDAE-4A69-4CD9-8BFF-4E3D31D96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29283-D660-4B68-9852-00F4CDBC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7158-87B8-4FD9-B09B-A9C3B92F82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9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E06BCD8-7AE2-644C-B33E-DE87792CE2EC}"/>
              </a:ext>
            </a:extLst>
          </p:cNvPr>
          <p:cNvSpPr txBox="1">
            <a:spLocks/>
          </p:cNvSpPr>
          <p:nvPr userDrawn="1"/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D911CFC9-9956-B44E-BAB6-83E292F8D241}" type="datetime1">
              <a:rPr lang="en-US" smtClean="0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60FB5DE-2BBF-E942-B18F-431AEB78E818}"/>
              </a:ext>
            </a:extLst>
          </p:cNvPr>
          <p:cNvSpPr txBox="1">
            <a:spLocks/>
          </p:cNvSpPr>
          <p:nvPr userDrawn="1"/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Tommaso Bonaccorsi| Nanofabrication of Josephson junction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CC9F928-A55A-6F48-B4D1-652C0647D14B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B680134-5D92-7242-BBA1-886BF9DEE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10/3/2022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EA271B4-4C3E-BD4E-913B-EA929FC68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F2E4B72-D638-994A-B26D-1991D3D7B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D1E85FB-9D24-E742-A183-0032C25D314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10/3/2022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638AA5-9B26-B243-A739-BD432267B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A7B224-0DB2-BE4D-A5A0-3951E09FD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7828938-55C4-D54F-97BC-6558BFC0A55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10/3/2022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B46EA44-3E02-F848-9364-CFD6DEC4B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FB1EB2-998A-C145-B854-F76D30907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3 Pictures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7828938-55C4-D54F-97BC-6558BFC0A55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10/3/2022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B46EA44-3E02-F848-9364-CFD6DEC4B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FB1EB2-998A-C145-B854-F76D30907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201775C-AD98-2244-BFD9-9D2B630B749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185115" y="720589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FDDEADE-6168-E74A-B5A8-27F6C2E38AF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146157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6628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04DE35B-43B2-5E46-BB2A-7F0C47F49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B08929-45CB-4844-8FAB-490E069AA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369265-93AE-D948-8118-B1D479510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llage -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003E816-DE23-7A4B-A7F1-1C444743B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10/3/2022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DF94F28-0184-8042-9D48-11789A42E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9F1936B-7E4C-D74A-AB55-2D8B530D4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51E7-30DA-C84C-A5AB-2086F8A61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764" y="331685"/>
            <a:ext cx="9189720" cy="2789736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8627"/>
            <a:ext cx="9189720" cy="672702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10" name="Picture 4" descr="quantum sensor back piece">
            <a:extLst>
              <a:ext uri="{FF2B5EF4-FFF2-40B4-BE49-F238E27FC236}">
                <a16:creationId xmlns:a16="http://schemas.microsoft.com/office/drawing/2014/main" id="{58996D56-0C7D-0545-97D5-1614214A0A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63" y="644569"/>
            <a:ext cx="1634213" cy="240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quantum sensor board">
            <a:extLst>
              <a:ext uri="{FF2B5EF4-FFF2-40B4-BE49-F238E27FC236}">
                <a16:creationId xmlns:a16="http://schemas.microsoft.com/office/drawing/2014/main" id="{B970DDA0-C74F-5046-A378-DDCACA046D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53" y="1145465"/>
            <a:ext cx="1227558" cy="155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quantum sensor front wire">
            <a:extLst>
              <a:ext uri="{FF2B5EF4-FFF2-40B4-BE49-F238E27FC236}">
                <a16:creationId xmlns:a16="http://schemas.microsoft.com/office/drawing/2014/main" id="{8E223E00-B323-724E-B6CA-F8C7BC74BF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178" y="1295695"/>
            <a:ext cx="632183" cy="10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quantum sensor front piece">
            <a:extLst>
              <a:ext uri="{FF2B5EF4-FFF2-40B4-BE49-F238E27FC236}">
                <a16:creationId xmlns:a16="http://schemas.microsoft.com/office/drawing/2014/main" id="{F43291D3-2C06-EF44-866C-4C41505D5F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9" y="575191"/>
            <a:ext cx="1748491" cy="246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AD9120A3-6407-D142-9929-1288F92AD1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37" y="636469"/>
            <a:ext cx="4080139" cy="99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32A1F0-4E7A-E244-8810-AC7326853167}"/>
              </a:ext>
            </a:extLst>
          </p:cNvPr>
          <p:cNvSpPr/>
          <p:nvPr userDrawn="1"/>
        </p:nvSpPr>
        <p:spPr>
          <a:xfrm>
            <a:off x="4977442" y="109365"/>
            <a:ext cx="1424084" cy="465826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QMS">
            <a:extLst>
              <a:ext uri="{FF2B5EF4-FFF2-40B4-BE49-F238E27FC236}">
                <a16:creationId xmlns:a16="http://schemas.microsoft.com/office/drawing/2014/main" id="{18AD3C20-655F-8F44-A623-211D726934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47" y="182268"/>
            <a:ext cx="1277559" cy="28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8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10/3/2022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65187-3540-D045-BEB5-7C17D7CC50C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59624" y="4792740"/>
            <a:ext cx="2664926" cy="2651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3" r:id="rId6"/>
    <p:sldLayoutId id="2147484122" r:id="rId7"/>
    <p:sldLayoutId id="2147484116" r:id="rId8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30183F-E8C9-CD41-AA50-91037A07EDB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4425138"/>
            <a:ext cx="2270125" cy="718362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784702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10/3/2022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0309" y="4878161"/>
            <a:ext cx="4230695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0125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22052F-79A3-1A49-88BF-CD24DE0FC3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13396" y="4524783"/>
            <a:ext cx="1707672" cy="76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2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03BD9D-ECE8-944E-A97A-9BF1CC9DD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45720" rIns="0" bIns="45720" anchor="t">
            <a:noAutofit/>
          </a:bodyPr>
          <a:lstStyle/>
          <a:p>
            <a:r>
              <a:rPr lang="en-US" dirty="0"/>
              <a:t>09/09/2022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02EC5-09C7-B947-822E-33AC53B9A6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wrap="square" lIns="0" tIns="45720" rIns="91440" bIns="45720" anchor="ctr" anchorCtr="0">
            <a:normAutofit/>
          </a:bodyPr>
          <a:lstStyle/>
          <a:p>
            <a:r>
              <a:rPr lang="en-US" dirty="0"/>
              <a:t>Nano/Micro-fabrication of Josephson junction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6E759-E628-D94B-972E-A31ABF0C58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45720" rIns="0" bIns="45720" anchor="t">
            <a:noAutofit/>
          </a:bodyPr>
          <a:lstStyle/>
          <a:p>
            <a:r>
              <a:rPr lang="en-US" dirty="0"/>
              <a:t>Tommaso Bonaccorsi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05C50E-D9F3-8C45-8FCD-4B36EC1C47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50214" y="4110207"/>
            <a:ext cx="4540649" cy="408454"/>
          </a:xfrm>
        </p:spPr>
        <p:txBody>
          <a:bodyPr lIns="0" tIns="45720" rIns="0" bIns="45720" anchor="t">
            <a:noAutofit/>
          </a:bodyPr>
          <a:lstStyle/>
          <a:p>
            <a:r>
              <a:rPr lang="en-US" dirty="0"/>
              <a:t>University of Pisa, Department of physics "E. Fermi"</a:t>
            </a:r>
          </a:p>
        </p:txBody>
      </p:sp>
    </p:spTree>
    <p:extLst>
      <p:ext uri="{BB962C8B-B14F-4D97-AF65-F5344CB8AC3E}">
        <p14:creationId xmlns:p14="http://schemas.microsoft.com/office/powerpoint/2010/main" val="3006804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7D35C8B-5C3B-A2B3-FF6B-D4C573846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571750"/>
            <a:ext cx="3597379" cy="2207598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7A0A53ED-C3E2-917F-5AC8-5CCEE341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Second </a:t>
            </a:r>
            <a:r>
              <a:rPr lang="it-IT" dirty="0" err="1"/>
              <a:t>experiment</a:t>
            </a:r>
            <a:r>
              <a:rPr lang="it-IT" dirty="0"/>
              <a:t> with </a:t>
            </a:r>
            <a:r>
              <a:rPr lang="it-IT" dirty="0" err="1"/>
              <a:t>patching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2D42D62-3E8B-3A5A-2887-380A7829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57127"/>
            <a:ext cx="3981297" cy="18931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5F5D103-7D17-45AE-3E00-EEDBBD1E961F}"/>
              </a:ext>
            </a:extLst>
          </p:cNvPr>
          <p:cNvSpPr txBox="1"/>
          <p:nvPr/>
        </p:nvSpPr>
        <p:spPr>
          <a:xfrm>
            <a:off x="361150" y="875980"/>
            <a:ext cx="8306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deposited JJs between the pads to protect the junction from any charge build-up. In that case the electric contact is established between the parts only at the end.</a:t>
            </a:r>
          </a:p>
        </p:txBody>
      </p:sp>
    </p:spTree>
    <p:extLst>
      <p:ext uri="{BB962C8B-B14F-4D97-AF65-F5344CB8AC3E}">
        <p14:creationId xmlns:p14="http://schemas.microsoft.com/office/powerpoint/2010/main" val="2849614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C46CAA38-0D9C-6FB9-B39C-66A61263D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99" y="568210"/>
            <a:ext cx="2705790" cy="320908"/>
          </a:xfrm>
        </p:spPr>
        <p:txBody>
          <a:bodyPr/>
          <a:lstStyle/>
          <a:p>
            <a:r>
              <a:rPr lang="en-US" dirty="0"/>
              <a:t>2° experiment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E713C45-ECC6-DDDC-14D8-18804983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</a:t>
            </a:r>
          </a:p>
        </p:txBody>
      </p:sp>
      <p:sp>
        <p:nvSpPr>
          <p:cNvPr id="5" name="Segnaposto contenuto 1">
            <a:extLst>
              <a:ext uri="{FF2B5EF4-FFF2-40B4-BE49-F238E27FC236}">
                <a16:creationId xmlns:a16="http://schemas.microsoft.com/office/drawing/2014/main" id="{14FC0F06-8134-99F1-1B4F-5FFA1D1BD722}"/>
              </a:ext>
            </a:extLst>
          </p:cNvPr>
          <p:cNvSpPr txBox="1">
            <a:spLocks/>
          </p:cNvSpPr>
          <p:nvPr/>
        </p:nvSpPr>
        <p:spPr>
          <a:xfrm>
            <a:off x="6114195" y="509722"/>
            <a:ext cx="2705790" cy="32090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1° experiment</a:t>
            </a:r>
          </a:p>
        </p:txBody>
      </p:sp>
      <p:graphicFrame>
        <p:nvGraphicFramePr>
          <p:cNvPr id="11" name="Tabella 11">
            <a:extLst>
              <a:ext uri="{FF2B5EF4-FFF2-40B4-BE49-F238E27FC236}">
                <a16:creationId xmlns:a16="http://schemas.microsoft.com/office/drawing/2014/main" id="{6567CF5E-E987-896C-9CB2-4541A436D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031170"/>
              </p:ext>
            </p:extLst>
          </p:nvPr>
        </p:nvGraphicFramePr>
        <p:xfrm>
          <a:off x="200199" y="836792"/>
          <a:ext cx="838200" cy="395301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175269931"/>
                    </a:ext>
                  </a:extLst>
                </a:gridCol>
              </a:tblGrid>
              <a:tr h="661171">
                <a:tc>
                  <a:txBody>
                    <a:bodyPr/>
                    <a:lstStyle/>
                    <a:p>
                      <a:r>
                        <a:rPr lang="en-US" sz="1200" dirty="0"/>
                        <a:t>JJ surface [µm^2]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394586"/>
                  </a:ext>
                </a:extLst>
              </a:tr>
              <a:tr h="363417">
                <a:tc>
                  <a:txBody>
                    <a:bodyPr/>
                    <a:lstStyle/>
                    <a:p>
                      <a:r>
                        <a:rPr lang="en-US" dirty="0"/>
                        <a:t>0.014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783683"/>
                  </a:ext>
                </a:extLst>
              </a:tr>
              <a:tr h="363417">
                <a:tc>
                  <a:txBody>
                    <a:bodyPr/>
                    <a:lstStyle/>
                    <a:p>
                      <a:r>
                        <a:rPr lang="en-US" dirty="0"/>
                        <a:t>0.018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6910"/>
                  </a:ext>
                </a:extLst>
              </a:tr>
              <a:tr h="363417">
                <a:tc>
                  <a:txBody>
                    <a:bodyPr/>
                    <a:lstStyle/>
                    <a:p>
                      <a:r>
                        <a:rPr lang="en-US" dirty="0"/>
                        <a:t>0.023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158290"/>
                  </a:ext>
                </a:extLst>
              </a:tr>
              <a:tr h="363417">
                <a:tc>
                  <a:txBody>
                    <a:bodyPr/>
                    <a:lstStyle/>
                    <a:p>
                      <a:r>
                        <a:rPr lang="en-US" dirty="0"/>
                        <a:t>0.030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288048"/>
                  </a:ext>
                </a:extLst>
              </a:tr>
              <a:tr h="363417">
                <a:tc>
                  <a:txBody>
                    <a:bodyPr/>
                    <a:lstStyle/>
                    <a:p>
                      <a:r>
                        <a:rPr lang="en-US" dirty="0"/>
                        <a:t>0.039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039510"/>
                  </a:ext>
                </a:extLst>
              </a:tr>
              <a:tr h="363417">
                <a:tc>
                  <a:txBody>
                    <a:bodyPr/>
                    <a:lstStyle/>
                    <a:p>
                      <a:r>
                        <a:rPr lang="en-US" dirty="0"/>
                        <a:t>0.050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638273"/>
                  </a:ext>
                </a:extLst>
              </a:tr>
              <a:tr h="363417">
                <a:tc>
                  <a:txBody>
                    <a:bodyPr/>
                    <a:lstStyle/>
                    <a:p>
                      <a:r>
                        <a:rPr lang="en-US" dirty="0"/>
                        <a:t>0.061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713352"/>
                  </a:ext>
                </a:extLst>
              </a:tr>
              <a:tr h="363417">
                <a:tc>
                  <a:txBody>
                    <a:bodyPr/>
                    <a:lstStyle/>
                    <a:p>
                      <a:r>
                        <a:rPr lang="en-US" dirty="0"/>
                        <a:t>0.072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58551"/>
                  </a:ext>
                </a:extLst>
              </a:tr>
              <a:tr h="363417">
                <a:tc>
                  <a:txBody>
                    <a:bodyPr/>
                    <a:lstStyle/>
                    <a:p>
                      <a:r>
                        <a:rPr lang="en-US" dirty="0"/>
                        <a:t>0.090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318417"/>
                  </a:ext>
                </a:extLst>
              </a:tr>
            </a:tbl>
          </a:graphicData>
        </a:graphic>
      </p:graphicFrame>
      <p:graphicFrame>
        <p:nvGraphicFramePr>
          <p:cNvPr id="15" name="Tabella 11">
            <a:extLst>
              <a:ext uri="{FF2B5EF4-FFF2-40B4-BE49-F238E27FC236}">
                <a16:creationId xmlns:a16="http://schemas.microsoft.com/office/drawing/2014/main" id="{6D7D415C-CDAC-9FC8-3FFF-89C9EC437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215038"/>
              </p:ext>
            </p:extLst>
          </p:nvPr>
        </p:nvGraphicFramePr>
        <p:xfrm>
          <a:off x="4821232" y="830630"/>
          <a:ext cx="838200" cy="393192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175269931"/>
                    </a:ext>
                  </a:extLst>
                </a:gridCol>
              </a:tblGrid>
              <a:tr h="627157">
                <a:tc>
                  <a:txBody>
                    <a:bodyPr/>
                    <a:lstStyle/>
                    <a:p>
                      <a:r>
                        <a:rPr lang="en-US" sz="1200" dirty="0"/>
                        <a:t>JJ surface [µm^2]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394586"/>
                  </a:ext>
                </a:extLst>
              </a:tr>
              <a:tr h="356351">
                <a:tc>
                  <a:txBody>
                    <a:bodyPr/>
                    <a:lstStyle/>
                    <a:p>
                      <a:r>
                        <a:rPr lang="en-US" dirty="0"/>
                        <a:t>0.014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783683"/>
                  </a:ext>
                </a:extLst>
              </a:tr>
              <a:tr h="356351">
                <a:tc>
                  <a:txBody>
                    <a:bodyPr/>
                    <a:lstStyle/>
                    <a:p>
                      <a:r>
                        <a:rPr lang="en-US" dirty="0"/>
                        <a:t>0.018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6910"/>
                  </a:ext>
                </a:extLst>
              </a:tr>
              <a:tr h="356351">
                <a:tc>
                  <a:txBody>
                    <a:bodyPr/>
                    <a:lstStyle/>
                    <a:p>
                      <a:r>
                        <a:rPr lang="en-US" dirty="0"/>
                        <a:t>0.023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158290"/>
                  </a:ext>
                </a:extLst>
              </a:tr>
              <a:tr h="356351">
                <a:tc>
                  <a:txBody>
                    <a:bodyPr/>
                    <a:lstStyle/>
                    <a:p>
                      <a:r>
                        <a:rPr lang="en-US" dirty="0"/>
                        <a:t>0.030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288048"/>
                  </a:ext>
                </a:extLst>
              </a:tr>
              <a:tr h="356351">
                <a:tc>
                  <a:txBody>
                    <a:bodyPr/>
                    <a:lstStyle/>
                    <a:p>
                      <a:r>
                        <a:rPr lang="en-US" dirty="0"/>
                        <a:t>0.039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039510"/>
                  </a:ext>
                </a:extLst>
              </a:tr>
              <a:tr h="356351">
                <a:tc>
                  <a:txBody>
                    <a:bodyPr/>
                    <a:lstStyle/>
                    <a:p>
                      <a:r>
                        <a:rPr lang="en-US" dirty="0"/>
                        <a:t>0.050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638273"/>
                  </a:ext>
                </a:extLst>
              </a:tr>
              <a:tr h="356351">
                <a:tc>
                  <a:txBody>
                    <a:bodyPr/>
                    <a:lstStyle/>
                    <a:p>
                      <a:r>
                        <a:rPr lang="en-US" dirty="0"/>
                        <a:t>0.061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713352"/>
                  </a:ext>
                </a:extLst>
              </a:tr>
              <a:tr h="356351">
                <a:tc>
                  <a:txBody>
                    <a:bodyPr/>
                    <a:lstStyle/>
                    <a:p>
                      <a:r>
                        <a:rPr lang="en-US" dirty="0"/>
                        <a:t>0.072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58551"/>
                  </a:ext>
                </a:extLst>
              </a:tr>
              <a:tr h="356351">
                <a:tc>
                  <a:txBody>
                    <a:bodyPr/>
                    <a:lstStyle/>
                    <a:p>
                      <a:r>
                        <a:rPr lang="en-US" dirty="0"/>
                        <a:t>0.090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318417"/>
                  </a:ext>
                </a:extLst>
              </a:tr>
            </a:tbl>
          </a:graphicData>
        </a:graphic>
      </p:graphicFrame>
      <p:graphicFrame>
        <p:nvGraphicFramePr>
          <p:cNvPr id="16" name="Tabella 16">
            <a:extLst>
              <a:ext uri="{FF2B5EF4-FFF2-40B4-BE49-F238E27FC236}">
                <a16:creationId xmlns:a16="http://schemas.microsoft.com/office/drawing/2014/main" id="{9A5BC600-DEFA-A1BB-F5ED-DE71F5F83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128700"/>
              </p:ext>
            </p:extLst>
          </p:nvPr>
        </p:nvGraphicFramePr>
        <p:xfrm>
          <a:off x="1274770" y="1497963"/>
          <a:ext cx="3297230" cy="329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9446">
                  <a:extLst>
                    <a:ext uri="{9D8B030D-6E8A-4147-A177-3AD203B41FA5}">
                      <a16:colId xmlns:a16="http://schemas.microsoft.com/office/drawing/2014/main" val="169182872"/>
                    </a:ext>
                  </a:extLst>
                </a:gridCol>
                <a:gridCol w="659446">
                  <a:extLst>
                    <a:ext uri="{9D8B030D-6E8A-4147-A177-3AD203B41FA5}">
                      <a16:colId xmlns:a16="http://schemas.microsoft.com/office/drawing/2014/main" val="2022630552"/>
                    </a:ext>
                  </a:extLst>
                </a:gridCol>
                <a:gridCol w="659446">
                  <a:extLst>
                    <a:ext uri="{9D8B030D-6E8A-4147-A177-3AD203B41FA5}">
                      <a16:colId xmlns:a16="http://schemas.microsoft.com/office/drawing/2014/main" val="693179733"/>
                    </a:ext>
                  </a:extLst>
                </a:gridCol>
                <a:gridCol w="659446">
                  <a:extLst>
                    <a:ext uri="{9D8B030D-6E8A-4147-A177-3AD203B41FA5}">
                      <a16:colId xmlns:a16="http://schemas.microsoft.com/office/drawing/2014/main" val="3901492470"/>
                    </a:ext>
                  </a:extLst>
                </a:gridCol>
                <a:gridCol w="659446">
                  <a:extLst>
                    <a:ext uri="{9D8B030D-6E8A-4147-A177-3AD203B41FA5}">
                      <a16:colId xmlns:a16="http://schemas.microsoft.com/office/drawing/2014/main" val="3769979143"/>
                    </a:ext>
                  </a:extLst>
                </a:gridCol>
              </a:tblGrid>
              <a:tr h="353738">
                <a:tc>
                  <a:txBody>
                    <a:bodyPr/>
                    <a:lstStyle/>
                    <a:p>
                      <a:r>
                        <a:rPr lang="en-US" dirty="0"/>
                        <a:t>39.7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20.2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20.3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609029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17.7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932758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565106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961563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147951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403872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9.4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321057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162480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6.78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6.26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515617"/>
                  </a:ext>
                </a:extLst>
              </a:tr>
            </a:tbl>
          </a:graphicData>
        </a:graphic>
      </p:graphicFrame>
      <p:graphicFrame>
        <p:nvGraphicFramePr>
          <p:cNvPr id="18" name="Tabella 16">
            <a:extLst>
              <a:ext uri="{FF2B5EF4-FFF2-40B4-BE49-F238E27FC236}">
                <a16:creationId xmlns:a16="http://schemas.microsoft.com/office/drawing/2014/main" id="{1BF11C4E-4F56-697D-0157-2D0491E0D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807928"/>
              </p:ext>
            </p:extLst>
          </p:nvPr>
        </p:nvGraphicFramePr>
        <p:xfrm>
          <a:off x="5818475" y="1497963"/>
          <a:ext cx="3297230" cy="329184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659446">
                  <a:extLst>
                    <a:ext uri="{9D8B030D-6E8A-4147-A177-3AD203B41FA5}">
                      <a16:colId xmlns:a16="http://schemas.microsoft.com/office/drawing/2014/main" val="169182872"/>
                    </a:ext>
                  </a:extLst>
                </a:gridCol>
                <a:gridCol w="659446">
                  <a:extLst>
                    <a:ext uri="{9D8B030D-6E8A-4147-A177-3AD203B41FA5}">
                      <a16:colId xmlns:a16="http://schemas.microsoft.com/office/drawing/2014/main" val="2022630552"/>
                    </a:ext>
                  </a:extLst>
                </a:gridCol>
                <a:gridCol w="659446">
                  <a:extLst>
                    <a:ext uri="{9D8B030D-6E8A-4147-A177-3AD203B41FA5}">
                      <a16:colId xmlns:a16="http://schemas.microsoft.com/office/drawing/2014/main" val="693179733"/>
                    </a:ext>
                  </a:extLst>
                </a:gridCol>
                <a:gridCol w="659446">
                  <a:extLst>
                    <a:ext uri="{9D8B030D-6E8A-4147-A177-3AD203B41FA5}">
                      <a16:colId xmlns:a16="http://schemas.microsoft.com/office/drawing/2014/main" val="3901492470"/>
                    </a:ext>
                  </a:extLst>
                </a:gridCol>
                <a:gridCol w="659446">
                  <a:extLst>
                    <a:ext uri="{9D8B030D-6E8A-4147-A177-3AD203B41FA5}">
                      <a16:colId xmlns:a16="http://schemas.microsoft.com/office/drawing/2014/main" val="3769979143"/>
                    </a:ext>
                  </a:extLst>
                </a:gridCol>
              </a:tblGrid>
              <a:tr h="353738">
                <a:tc>
                  <a:txBody>
                    <a:bodyPr/>
                    <a:lstStyle/>
                    <a:p>
                      <a:r>
                        <a:rPr lang="en-US" dirty="0"/>
                        <a:t>593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609029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932758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565106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10.4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961563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9.35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147951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8.34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7.64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8.43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403872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6.50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7.20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7.35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321057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5.85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6.16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5.89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6.03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162480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4.79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4.92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4.85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515617"/>
                  </a:ext>
                </a:extLst>
              </a:tr>
            </a:tbl>
          </a:graphicData>
        </a:graphic>
      </p:graphicFrame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0FFA0D9-7704-46A0-38A6-0AE4F0723B6E}"/>
              </a:ext>
            </a:extLst>
          </p:cNvPr>
          <p:cNvSpPr txBox="1"/>
          <p:nvPr/>
        </p:nvSpPr>
        <p:spPr>
          <a:xfrm>
            <a:off x="1557464" y="962708"/>
            <a:ext cx="2923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RESISTENCE [K</a:t>
            </a:r>
            <a:r>
              <a:rPr lang="el-GR" dirty="0"/>
              <a:t>Ω</a:t>
            </a:r>
            <a:r>
              <a:rPr lang="it-IT" dirty="0"/>
              <a:t>]</a:t>
            </a:r>
            <a:endParaRPr lang="en-US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35F6CEF-D902-7542-D346-DD5BF58DCAD7}"/>
              </a:ext>
            </a:extLst>
          </p:cNvPr>
          <p:cNvSpPr txBox="1"/>
          <p:nvPr/>
        </p:nvSpPr>
        <p:spPr>
          <a:xfrm>
            <a:off x="6220661" y="898270"/>
            <a:ext cx="2923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RESISTENCE [K</a:t>
            </a:r>
            <a:r>
              <a:rPr lang="el-GR" dirty="0"/>
              <a:t>Ω</a:t>
            </a:r>
            <a:r>
              <a:rPr lang="it-IT" dirty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93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7D5A7EA-1F38-04C6-694E-EF8957793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50" y="1059543"/>
            <a:ext cx="4343400" cy="3699465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2FCF1BB6-F9C8-3D01-141F-B0FB15837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C3FDB41-4F6E-50E8-230D-28945C681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940" y="1131659"/>
            <a:ext cx="4290060" cy="362734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E5067CF-CBD0-7B1F-DC06-B8DA201A43BC}"/>
              </a:ext>
            </a:extLst>
          </p:cNvPr>
          <p:cNvSpPr txBox="1"/>
          <p:nvPr/>
        </p:nvSpPr>
        <p:spPr>
          <a:xfrm>
            <a:off x="1109693" y="608439"/>
            <a:ext cx="324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/>
              <a:t>JJ ON THE PADS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D0D326-CCD1-70B3-52B6-457011AD49EB}"/>
              </a:ext>
            </a:extLst>
          </p:cNvPr>
          <p:cNvSpPr txBox="1"/>
          <p:nvPr/>
        </p:nvSpPr>
        <p:spPr>
          <a:xfrm>
            <a:off x="5448300" y="608439"/>
            <a:ext cx="344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/>
              <a:t>JJ BETWEEN THE PADS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7B7416B3-D9EF-F218-D2A2-4AB49F23D064}"/>
              </a:ext>
            </a:extLst>
          </p:cNvPr>
          <p:cNvSpPr/>
          <p:nvPr/>
        </p:nvSpPr>
        <p:spPr>
          <a:xfrm>
            <a:off x="879753" y="3892700"/>
            <a:ext cx="607311" cy="24387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A398EF80-F131-67F8-3983-7D28600D6F58}"/>
              </a:ext>
            </a:extLst>
          </p:cNvPr>
          <p:cNvSpPr/>
          <p:nvPr/>
        </p:nvSpPr>
        <p:spPr>
          <a:xfrm rot="707369">
            <a:off x="1168249" y="2400034"/>
            <a:ext cx="312258" cy="147633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CC8CCA6-C2A3-40BA-8D8E-B2C64F92F6CA}"/>
              </a:ext>
            </a:extLst>
          </p:cNvPr>
          <p:cNvSpPr txBox="1"/>
          <p:nvPr/>
        </p:nvSpPr>
        <p:spPr>
          <a:xfrm>
            <a:off x="739683" y="1768236"/>
            <a:ext cx="264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For small size there is no working junction</a:t>
            </a:r>
          </a:p>
        </p:txBody>
      </p:sp>
    </p:spTree>
    <p:extLst>
      <p:ext uri="{BB962C8B-B14F-4D97-AF65-F5344CB8AC3E}">
        <p14:creationId xmlns:p14="http://schemas.microsoft.com/office/powerpoint/2010/main" val="1811931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BA2CA13-1127-EA9A-9577-48368E786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940" y="674687"/>
            <a:ext cx="5058833" cy="3794125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AB7BDD0E-C533-3900-ED2D-0DD7FE1D9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working junction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03BE11AD-C6F5-B517-FF35-30E72C82FB09}"/>
              </a:ext>
            </a:extLst>
          </p:cNvPr>
          <p:cNvSpPr/>
          <p:nvPr/>
        </p:nvSpPr>
        <p:spPr>
          <a:xfrm rot="1254908">
            <a:off x="3723373" y="2529944"/>
            <a:ext cx="1044079" cy="235939"/>
          </a:xfrm>
          <a:prstGeom prst="rightArrow">
            <a:avLst>
              <a:gd name="adj1" fmla="val 37787"/>
              <a:gd name="adj2" fmla="val 5000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769910CC-B371-F922-A340-926216E722D4}"/>
              </a:ext>
            </a:extLst>
          </p:cNvPr>
          <p:cNvSpPr/>
          <p:nvPr/>
        </p:nvSpPr>
        <p:spPr>
          <a:xfrm rot="8935856">
            <a:off x="5131228" y="2453780"/>
            <a:ext cx="1044079" cy="235939"/>
          </a:xfrm>
          <a:prstGeom prst="rightArrow">
            <a:avLst>
              <a:gd name="adj1" fmla="val 37787"/>
              <a:gd name="adj2" fmla="val 5000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44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19CCF2BD-1EE4-5A4B-FBED-6D8853D5E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574" y="1773692"/>
            <a:ext cx="7492997" cy="1310593"/>
          </a:xfrm>
        </p:spPr>
        <p:txBody>
          <a:bodyPr/>
          <a:lstStyle/>
          <a:p>
            <a:pPr marL="0" indent="0">
              <a:buNone/>
            </a:pPr>
            <a:r>
              <a:rPr lang="en-US" sz="6600" dirty="0"/>
              <a:t>Thanks for listening 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F1D760DB-84A3-4AF2-2FC3-591E8476E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2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004957F-A9BC-F9EF-1ACF-DE28C4960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592" y="728663"/>
            <a:ext cx="8040529" cy="3794125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E3C061D0-4CB6-9BA0-85FC-50DADED6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Josephson junction theory pt.1</a:t>
            </a:r>
          </a:p>
        </p:txBody>
      </p:sp>
    </p:spTree>
    <p:extLst>
      <p:ext uri="{BB962C8B-B14F-4D97-AF65-F5344CB8AC3E}">
        <p14:creationId xmlns:p14="http://schemas.microsoft.com/office/powerpoint/2010/main" val="325509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1F60E62-972E-2335-5DB0-7095C8590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1" y="635559"/>
            <a:ext cx="4579620" cy="2465781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3723822A-89E4-2E71-11DE-2C758FD9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Josephson junction theory pt.2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8EFE86F-05F5-86B7-16D8-BD3EA8127BC7}"/>
                  </a:ext>
                </a:extLst>
              </p:cNvPr>
              <p:cNvSpPr txBox="1"/>
              <p:nvPr/>
            </p:nvSpPr>
            <p:spPr>
              <a:xfrm>
                <a:off x="4738914" y="1609149"/>
                <a:ext cx="4644572" cy="3943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8EFE86F-05F5-86B7-16D8-BD3EA8127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914" y="1609149"/>
                <a:ext cx="4644572" cy="3943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4E1DB3A1-D414-E6C9-E894-4F659E6AF0C2}"/>
              </a:ext>
            </a:extLst>
          </p:cNvPr>
          <p:cNvSpPr txBox="1"/>
          <p:nvPr/>
        </p:nvSpPr>
        <p:spPr>
          <a:xfrm>
            <a:off x="126818" y="3666393"/>
            <a:ext cx="3407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we resolve the Sch. Eq.   we obtain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E13D24C-83C6-81C7-36E7-F95EFB918E7E}"/>
              </a:ext>
            </a:extLst>
          </p:cNvPr>
          <p:cNvSpPr/>
          <p:nvPr/>
        </p:nvSpPr>
        <p:spPr>
          <a:xfrm>
            <a:off x="5787572" y="3203863"/>
            <a:ext cx="3229610" cy="14942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43BF6EF-9600-9F8E-1A60-7A815E589BB3}"/>
                  </a:ext>
                </a:extLst>
              </p:cNvPr>
              <p:cNvSpPr txBox="1"/>
              <p:nvPr/>
            </p:nvSpPr>
            <p:spPr>
              <a:xfrm>
                <a:off x="6414782" y="3301969"/>
                <a:ext cx="20261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43BF6EF-9600-9F8E-1A60-7A815E589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782" y="3301969"/>
                <a:ext cx="2026170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4E50676-D14D-3E03-CB34-21991A8C00F1}"/>
                  </a:ext>
                </a:extLst>
              </p:cNvPr>
              <p:cNvSpPr txBox="1"/>
              <p:nvPr/>
            </p:nvSpPr>
            <p:spPr>
              <a:xfrm>
                <a:off x="6041753" y="3833146"/>
                <a:ext cx="2975429" cy="856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𝑒𝑉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4E50676-D14D-3E03-CB34-21991A8C0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753" y="3833146"/>
                <a:ext cx="2975429" cy="856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9628634B-4F73-35C5-0634-52085CB17E5F}"/>
              </a:ext>
            </a:extLst>
          </p:cNvPr>
          <p:cNvSpPr/>
          <p:nvPr/>
        </p:nvSpPr>
        <p:spPr>
          <a:xfrm>
            <a:off x="3936136" y="3653384"/>
            <a:ext cx="1449166" cy="5473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4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14" grpId="0"/>
      <p:bldP spid="15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A82185D2-1EC6-CF2F-2225-3E0E4A760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641579"/>
            <a:ext cx="7921168" cy="3889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One can infer that the effective inductance of the Josephson junction is :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EBBDC9C-A21F-69F1-F04A-8648F2C06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Josephson junction theory pt. 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EB6CC14-0535-78F0-B7E4-CE3E385B769E}"/>
                  </a:ext>
                </a:extLst>
              </p:cNvPr>
              <p:cNvSpPr txBox="1"/>
              <p:nvPr/>
            </p:nvSpPr>
            <p:spPr>
              <a:xfrm>
                <a:off x="-631372" y="1238739"/>
                <a:ext cx="4572000" cy="846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EB6CC14-0535-78F0-B7E4-CE3E385B7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31372" y="1238739"/>
                <a:ext cx="4572000" cy="8465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FB9454-C150-9945-CA8F-9B4E128A5AFA}"/>
              </a:ext>
            </a:extLst>
          </p:cNvPr>
          <p:cNvSpPr txBox="1"/>
          <p:nvPr/>
        </p:nvSpPr>
        <p:spPr>
          <a:xfrm>
            <a:off x="3666675" y="1254256"/>
            <a:ext cx="5099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JJ works as a non-linear inductance without adding dissipation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F53CAA-F71C-8AD1-D474-EF652863048F}"/>
              </a:ext>
            </a:extLst>
          </p:cNvPr>
          <p:cNvSpPr txBox="1"/>
          <p:nvPr/>
        </p:nvSpPr>
        <p:spPr>
          <a:xfrm>
            <a:off x="406400" y="4296747"/>
            <a:ext cx="9434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We can create an anharmonic oscillator with a JJ and a capacitor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FEB8AA3-C64C-81F3-38E5-4CFA5ED19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243" y="2085253"/>
            <a:ext cx="3859514" cy="22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7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uilding  superconducting quantum circuits">
            <a:extLst>
              <a:ext uri="{FF2B5EF4-FFF2-40B4-BE49-F238E27FC236}">
                <a16:creationId xmlns:a16="http://schemas.microsoft.com/office/drawing/2014/main" id="{55CF0B97-8DB2-4B45-B659-437A82289D6A}"/>
              </a:ext>
            </a:extLst>
          </p:cNvPr>
          <p:cNvSpPr txBox="1"/>
          <p:nvPr/>
        </p:nvSpPr>
        <p:spPr>
          <a:xfrm>
            <a:off x="264343" y="-37996"/>
            <a:ext cx="9205232" cy="423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3600">
                <a:solidFill>
                  <a:srgbClr val="011993"/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Lift off Process (additive)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A63D031-D5EE-4247-B6E2-1B66C19EAEF2}"/>
              </a:ext>
            </a:extLst>
          </p:cNvPr>
          <p:cNvGrpSpPr/>
          <p:nvPr/>
        </p:nvGrpSpPr>
        <p:grpSpPr>
          <a:xfrm>
            <a:off x="331389" y="667628"/>
            <a:ext cx="2532461" cy="1316575"/>
            <a:chOff x="4738013" y="-2318773"/>
            <a:chExt cx="3409025" cy="169119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95AF19E-941B-4205-B11D-7C34FEEA6D69}"/>
                </a:ext>
              </a:extLst>
            </p:cNvPr>
            <p:cNvSpPr/>
            <p:nvPr/>
          </p:nvSpPr>
          <p:spPr>
            <a:xfrm>
              <a:off x="4738013" y="-1444323"/>
              <a:ext cx="3409025" cy="8167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Substrate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1710E2A-7C7E-41A3-B410-91F6186AE1D9}"/>
                </a:ext>
              </a:extLst>
            </p:cNvPr>
            <p:cNvSpPr/>
            <p:nvPr/>
          </p:nvSpPr>
          <p:spPr>
            <a:xfrm>
              <a:off x="4738013" y="-1928155"/>
              <a:ext cx="3409025" cy="4838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MMA (8.5) MAA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E60542D-2466-4548-AF41-56B7E5828AF1}"/>
                </a:ext>
              </a:extLst>
            </p:cNvPr>
            <p:cNvSpPr/>
            <p:nvPr/>
          </p:nvSpPr>
          <p:spPr>
            <a:xfrm>
              <a:off x="4738013" y="-2318773"/>
              <a:ext cx="3409025" cy="39061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PMMA</a:t>
              </a:r>
            </a:p>
          </p:txBody>
        </p:sp>
      </p:grp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86133C34-264F-4E22-B1AF-EE40884A5ABB}"/>
              </a:ext>
            </a:extLst>
          </p:cNvPr>
          <p:cNvSpPr/>
          <p:nvPr/>
        </p:nvSpPr>
        <p:spPr>
          <a:xfrm rot="10800000">
            <a:off x="4504768" y="52948"/>
            <a:ext cx="150920" cy="77235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9C25CF4-9EF4-41C5-9CCB-D39CD56A7BD4}"/>
              </a:ext>
            </a:extLst>
          </p:cNvPr>
          <p:cNvSpPr txBox="1"/>
          <p:nvPr/>
        </p:nvSpPr>
        <p:spPr>
          <a:xfrm>
            <a:off x="3517539" y="2006344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E-beam Expose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D49FD-9E88-4160-B825-5E23CE499E9D}"/>
              </a:ext>
            </a:extLst>
          </p:cNvPr>
          <p:cNvSpPr txBox="1"/>
          <p:nvPr/>
        </p:nvSpPr>
        <p:spPr>
          <a:xfrm>
            <a:off x="5291274" y="4319481"/>
            <a:ext cx="253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Metal Deposition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4B045F5-0589-46B0-A84E-F01D5E6EBA0A}"/>
              </a:ext>
            </a:extLst>
          </p:cNvPr>
          <p:cNvCxnSpPr>
            <a:cxnSpLocks/>
          </p:cNvCxnSpPr>
          <p:nvPr/>
        </p:nvCxnSpPr>
        <p:spPr>
          <a:xfrm>
            <a:off x="2691505" y="2241317"/>
            <a:ext cx="756545" cy="123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512A5913-C040-48F4-B4D6-41F5C243A4C3}"/>
              </a:ext>
            </a:extLst>
          </p:cNvPr>
          <p:cNvSpPr txBox="1"/>
          <p:nvPr/>
        </p:nvSpPr>
        <p:spPr>
          <a:xfrm>
            <a:off x="6557504" y="1989572"/>
            <a:ext cx="211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Develop Resist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1684C78-D3BA-4079-914A-196339C267A5}"/>
              </a:ext>
            </a:extLst>
          </p:cNvPr>
          <p:cNvSpPr txBox="1"/>
          <p:nvPr/>
        </p:nvSpPr>
        <p:spPr>
          <a:xfrm>
            <a:off x="2339130" y="4258438"/>
            <a:ext cx="203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Solvent Lift Off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093E17F-F919-4910-8F83-C26894055A4C}"/>
              </a:ext>
            </a:extLst>
          </p:cNvPr>
          <p:cNvGrpSpPr/>
          <p:nvPr/>
        </p:nvGrpSpPr>
        <p:grpSpPr>
          <a:xfrm>
            <a:off x="3313998" y="667628"/>
            <a:ext cx="2532461" cy="1316575"/>
            <a:chOff x="4738013" y="-2318773"/>
            <a:chExt cx="3409025" cy="1691195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264E92B-D2F2-4E76-A2D9-7CCC202EE8FE}"/>
                </a:ext>
              </a:extLst>
            </p:cNvPr>
            <p:cNvSpPr/>
            <p:nvPr/>
          </p:nvSpPr>
          <p:spPr>
            <a:xfrm>
              <a:off x="4738013" y="-1444323"/>
              <a:ext cx="3409025" cy="8167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Substrate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D22EC2B-76F9-4DF7-906F-A2E666A24386}"/>
                </a:ext>
              </a:extLst>
            </p:cNvPr>
            <p:cNvSpPr/>
            <p:nvPr/>
          </p:nvSpPr>
          <p:spPr>
            <a:xfrm>
              <a:off x="4738013" y="-1928155"/>
              <a:ext cx="3409025" cy="4838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CDEE5FF2-977E-425B-BF57-1A635A999F00}"/>
                </a:ext>
              </a:extLst>
            </p:cNvPr>
            <p:cNvSpPr/>
            <p:nvPr/>
          </p:nvSpPr>
          <p:spPr>
            <a:xfrm>
              <a:off x="4738013" y="-2318773"/>
              <a:ext cx="3409025" cy="39061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F7650C0-9AC8-47D8-B21F-BDC641E58A77}"/>
              </a:ext>
            </a:extLst>
          </p:cNvPr>
          <p:cNvGrpSpPr/>
          <p:nvPr/>
        </p:nvGrpSpPr>
        <p:grpSpPr>
          <a:xfrm>
            <a:off x="6296607" y="687759"/>
            <a:ext cx="2532461" cy="1316575"/>
            <a:chOff x="4738013" y="-2318773"/>
            <a:chExt cx="3409025" cy="1691195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525FECE-D7B5-4606-9A50-BB8BE9251983}"/>
                </a:ext>
              </a:extLst>
            </p:cNvPr>
            <p:cNvSpPr/>
            <p:nvPr/>
          </p:nvSpPr>
          <p:spPr>
            <a:xfrm>
              <a:off x="4738013" y="-1444323"/>
              <a:ext cx="3409025" cy="8167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Substrate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63B468D-6395-40D2-8F0C-2899A00A7287}"/>
                </a:ext>
              </a:extLst>
            </p:cNvPr>
            <p:cNvSpPr/>
            <p:nvPr/>
          </p:nvSpPr>
          <p:spPr>
            <a:xfrm>
              <a:off x="4738013" y="-1928155"/>
              <a:ext cx="3409025" cy="4838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C37D6ECE-6770-4C5B-B668-E841C221776A}"/>
                </a:ext>
              </a:extLst>
            </p:cNvPr>
            <p:cNvSpPr/>
            <p:nvPr/>
          </p:nvSpPr>
          <p:spPr>
            <a:xfrm>
              <a:off x="4738013" y="-2318773"/>
              <a:ext cx="3409025" cy="39061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75649837-AB2F-4B35-98CD-367B8F8FE9B8}"/>
              </a:ext>
            </a:extLst>
          </p:cNvPr>
          <p:cNvCxnSpPr>
            <a:cxnSpLocks/>
          </p:cNvCxnSpPr>
          <p:nvPr/>
        </p:nvCxnSpPr>
        <p:spPr>
          <a:xfrm>
            <a:off x="5752205" y="2253699"/>
            <a:ext cx="756545" cy="123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31D66AB-9DA0-4FE9-B8AE-B21A9D24C235}"/>
              </a:ext>
            </a:extLst>
          </p:cNvPr>
          <p:cNvSpPr/>
          <p:nvPr/>
        </p:nvSpPr>
        <p:spPr>
          <a:xfrm>
            <a:off x="7290729" y="432032"/>
            <a:ext cx="683581" cy="577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EA7FBE7-F4BE-4C8F-97D3-EC4B189F0539}"/>
              </a:ext>
            </a:extLst>
          </p:cNvPr>
          <p:cNvSpPr/>
          <p:nvPr/>
        </p:nvSpPr>
        <p:spPr>
          <a:xfrm>
            <a:off x="7181538" y="1009077"/>
            <a:ext cx="894761" cy="359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1A7E270B-D067-41F2-9889-1847BC258200}"/>
              </a:ext>
            </a:extLst>
          </p:cNvPr>
          <p:cNvCxnSpPr>
            <a:cxnSpLocks/>
          </p:cNvCxnSpPr>
          <p:nvPr/>
        </p:nvCxnSpPr>
        <p:spPr>
          <a:xfrm>
            <a:off x="5291274" y="2551543"/>
            <a:ext cx="0" cy="29429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>
            <a:extLst>
              <a:ext uri="{FF2B5EF4-FFF2-40B4-BE49-F238E27FC236}">
                <a16:creationId xmlns:a16="http://schemas.microsoft.com/office/drawing/2014/main" id="{09D7A309-0D99-4708-B1A8-7AA631BD5EC2}"/>
              </a:ext>
            </a:extLst>
          </p:cNvPr>
          <p:cNvSpPr/>
          <p:nvPr/>
        </p:nvSpPr>
        <p:spPr>
          <a:xfrm>
            <a:off x="5226484" y="3652741"/>
            <a:ext cx="2532461" cy="635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Substrate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391C8CC-6181-4781-B1B5-FDD5674D64FE}"/>
              </a:ext>
            </a:extLst>
          </p:cNvPr>
          <p:cNvSpPr/>
          <p:nvPr/>
        </p:nvSpPr>
        <p:spPr>
          <a:xfrm>
            <a:off x="5226484" y="3276083"/>
            <a:ext cx="2532461" cy="3766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95B903B-08AC-41D6-BDD5-D731C1A07C97}"/>
              </a:ext>
            </a:extLst>
          </p:cNvPr>
          <p:cNvSpPr/>
          <p:nvPr/>
        </p:nvSpPr>
        <p:spPr>
          <a:xfrm>
            <a:off x="5226484" y="2971992"/>
            <a:ext cx="2532461" cy="30409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BDC30DFF-CD7B-4695-BB52-7CCD775BAAAE}"/>
              </a:ext>
            </a:extLst>
          </p:cNvPr>
          <p:cNvCxnSpPr>
            <a:cxnSpLocks/>
          </p:cNvCxnSpPr>
          <p:nvPr/>
        </p:nvCxnSpPr>
        <p:spPr>
          <a:xfrm>
            <a:off x="4469939" y="4537932"/>
            <a:ext cx="756545" cy="1238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8E48A958-5A87-4F32-A409-7C1438D5A41F}"/>
              </a:ext>
            </a:extLst>
          </p:cNvPr>
          <p:cNvSpPr/>
          <p:nvPr/>
        </p:nvSpPr>
        <p:spPr>
          <a:xfrm>
            <a:off x="6220606" y="2716265"/>
            <a:ext cx="683581" cy="577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6A65191A-167B-4C57-BD18-8B6B93DC41AE}"/>
              </a:ext>
            </a:extLst>
          </p:cNvPr>
          <p:cNvSpPr/>
          <p:nvPr/>
        </p:nvSpPr>
        <p:spPr>
          <a:xfrm>
            <a:off x="6111415" y="3293310"/>
            <a:ext cx="894761" cy="359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16CC056-DBD8-45A7-9F3D-9AD52C751547}"/>
              </a:ext>
            </a:extLst>
          </p:cNvPr>
          <p:cNvSpPr/>
          <p:nvPr/>
        </p:nvSpPr>
        <p:spPr>
          <a:xfrm>
            <a:off x="6924039" y="2884351"/>
            <a:ext cx="836196" cy="7965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E91C46CF-7710-42B3-9829-E0288EA15EDD}"/>
              </a:ext>
            </a:extLst>
          </p:cNvPr>
          <p:cNvSpPr/>
          <p:nvPr/>
        </p:nvSpPr>
        <p:spPr>
          <a:xfrm>
            <a:off x="5226484" y="2884352"/>
            <a:ext cx="975560" cy="787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14960552-366E-4253-A1E2-8C8866BF2451}"/>
              </a:ext>
            </a:extLst>
          </p:cNvPr>
          <p:cNvSpPr/>
          <p:nvPr/>
        </p:nvSpPr>
        <p:spPr>
          <a:xfrm>
            <a:off x="6220280" y="3578280"/>
            <a:ext cx="683581" cy="7825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C9963FD9-DAA0-47D7-86AF-3202EECE26F6}"/>
              </a:ext>
            </a:extLst>
          </p:cNvPr>
          <p:cNvCxnSpPr>
            <a:cxnSpLocks/>
          </p:cNvCxnSpPr>
          <p:nvPr/>
        </p:nvCxnSpPr>
        <p:spPr>
          <a:xfrm>
            <a:off x="5637440" y="2551543"/>
            <a:ext cx="0" cy="29429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7FC8BCCF-DF0A-4566-B789-607ADF33C379}"/>
              </a:ext>
            </a:extLst>
          </p:cNvPr>
          <p:cNvCxnSpPr>
            <a:cxnSpLocks/>
          </p:cNvCxnSpPr>
          <p:nvPr/>
        </p:nvCxnSpPr>
        <p:spPr>
          <a:xfrm>
            <a:off x="5983606" y="2551543"/>
            <a:ext cx="0" cy="29429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3081FC08-2F9D-4401-9199-2ECD0B7A3D32}"/>
              </a:ext>
            </a:extLst>
          </p:cNvPr>
          <p:cNvCxnSpPr>
            <a:cxnSpLocks/>
          </p:cNvCxnSpPr>
          <p:nvPr/>
        </p:nvCxnSpPr>
        <p:spPr>
          <a:xfrm>
            <a:off x="6329772" y="2551543"/>
            <a:ext cx="0" cy="29429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1A05BB5D-2FE2-4D04-BD75-99BCEE6ECFEF}"/>
              </a:ext>
            </a:extLst>
          </p:cNvPr>
          <p:cNvCxnSpPr>
            <a:cxnSpLocks/>
          </p:cNvCxnSpPr>
          <p:nvPr/>
        </p:nvCxnSpPr>
        <p:spPr>
          <a:xfrm>
            <a:off x="6675938" y="2551543"/>
            <a:ext cx="0" cy="29429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B31F8D5D-12EE-4168-8A9C-01E3F76FFFD1}"/>
              </a:ext>
            </a:extLst>
          </p:cNvPr>
          <p:cNvCxnSpPr>
            <a:cxnSpLocks/>
          </p:cNvCxnSpPr>
          <p:nvPr/>
        </p:nvCxnSpPr>
        <p:spPr>
          <a:xfrm>
            <a:off x="7022104" y="2551543"/>
            <a:ext cx="0" cy="29429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7DA6AF41-A628-4A5D-9B9A-E6FC074B6162}"/>
              </a:ext>
            </a:extLst>
          </p:cNvPr>
          <p:cNvCxnSpPr>
            <a:cxnSpLocks/>
          </p:cNvCxnSpPr>
          <p:nvPr/>
        </p:nvCxnSpPr>
        <p:spPr>
          <a:xfrm>
            <a:off x="7368270" y="2551543"/>
            <a:ext cx="0" cy="29429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72984C2D-505B-439B-ADA3-B207743452C1}"/>
              </a:ext>
            </a:extLst>
          </p:cNvPr>
          <p:cNvCxnSpPr>
            <a:cxnSpLocks/>
          </p:cNvCxnSpPr>
          <p:nvPr/>
        </p:nvCxnSpPr>
        <p:spPr>
          <a:xfrm>
            <a:off x="7714434" y="2551543"/>
            <a:ext cx="0" cy="29429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Rectangle 189">
            <a:extLst>
              <a:ext uri="{FF2B5EF4-FFF2-40B4-BE49-F238E27FC236}">
                <a16:creationId xmlns:a16="http://schemas.microsoft.com/office/drawing/2014/main" id="{89871B34-CFC1-4FE1-9731-31E4AED3748A}"/>
              </a:ext>
            </a:extLst>
          </p:cNvPr>
          <p:cNvSpPr/>
          <p:nvPr/>
        </p:nvSpPr>
        <p:spPr>
          <a:xfrm>
            <a:off x="2076946" y="3626969"/>
            <a:ext cx="2532461" cy="635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Substrate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7A061AC7-395C-4EBE-BFF1-891D967D249A}"/>
              </a:ext>
            </a:extLst>
          </p:cNvPr>
          <p:cNvSpPr/>
          <p:nvPr/>
        </p:nvSpPr>
        <p:spPr>
          <a:xfrm>
            <a:off x="3070742" y="3552508"/>
            <a:ext cx="683581" cy="7825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EC4DB800-9499-4DF6-A4A1-3762AA5B11DA}"/>
              </a:ext>
            </a:extLst>
          </p:cNvPr>
          <p:cNvSpPr txBox="1"/>
          <p:nvPr/>
        </p:nvSpPr>
        <p:spPr>
          <a:xfrm>
            <a:off x="380400" y="2006344"/>
            <a:ext cx="2155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Spin Coat Resist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46FBB0D7-4E53-4C47-AF6C-BC52678FB5D4}"/>
              </a:ext>
            </a:extLst>
          </p:cNvPr>
          <p:cNvSpPr txBox="1"/>
          <p:nvPr/>
        </p:nvSpPr>
        <p:spPr>
          <a:xfrm>
            <a:off x="4830969" y="25312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e-beam</a:t>
            </a:r>
          </a:p>
        </p:txBody>
      </p: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847D5251-A6E1-4164-872C-95D70076B3F8}"/>
              </a:ext>
            </a:extLst>
          </p:cNvPr>
          <p:cNvCxnSpPr>
            <a:cxnSpLocks/>
          </p:cNvCxnSpPr>
          <p:nvPr/>
        </p:nvCxnSpPr>
        <p:spPr>
          <a:xfrm flipV="1">
            <a:off x="7949625" y="2468009"/>
            <a:ext cx="418260" cy="138387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CDB6B235-46C4-4DBC-B20C-5FF7A08E3BE5}"/>
              </a:ext>
            </a:extLst>
          </p:cNvPr>
          <p:cNvGrpSpPr/>
          <p:nvPr/>
        </p:nvGrpSpPr>
        <p:grpSpPr>
          <a:xfrm rot="19914580">
            <a:off x="121612" y="2962926"/>
            <a:ext cx="2676514" cy="728169"/>
            <a:chOff x="70393" y="2544482"/>
            <a:chExt cx="2533751" cy="936475"/>
          </a:xfrm>
        </p:grpSpPr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878A84AB-A5AE-4427-9B88-5D23495A0891}"/>
                </a:ext>
              </a:extLst>
            </p:cNvPr>
            <p:cNvSpPr/>
            <p:nvPr/>
          </p:nvSpPr>
          <p:spPr>
            <a:xfrm>
              <a:off x="70393" y="3104300"/>
              <a:ext cx="2532461" cy="37665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35F812EF-0E78-4923-BF4A-DC21F5AA3174}"/>
                </a:ext>
              </a:extLst>
            </p:cNvPr>
            <p:cNvSpPr/>
            <p:nvPr/>
          </p:nvSpPr>
          <p:spPr>
            <a:xfrm>
              <a:off x="70393" y="2800209"/>
              <a:ext cx="2532461" cy="30409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81AC1DA1-2AFE-4D49-9C3D-1F4F934E6C37}"/>
                </a:ext>
              </a:extLst>
            </p:cNvPr>
            <p:cNvSpPr/>
            <p:nvPr/>
          </p:nvSpPr>
          <p:spPr>
            <a:xfrm>
              <a:off x="1064515" y="2544482"/>
              <a:ext cx="683581" cy="5770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49D6E4F9-A2FB-4400-9023-6922D1F906E4}"/>
                </a:ext>
              </a:extLst>
            </p:cNvPr>
            <p:cNvSpPr/>
            <p:nvPr/>
          </p:nvSpPr>
          <p:spPr>
            <a:xfrm>
              <a:off x="955324" y="3121527"/>
              <a:ext cx="894761" cy="3594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55FB2B7B-37B0-4915-9973-506FAB484316}"/>
                </a:ext>
              </a:extLst>
            </p:cNvPr>
            <p:cNvSpPr/>
            <p:nvPr/>
          </p:nvSpPr>
          <p:spPr>
            <a:xfrm>
              <a:off x="1767948" y="2712568"/>
              <a:ext cx="836196" cy="796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F35BA055-E272-4E2D-A398-0A2C87F397DB}"/>
                </a:ext>
              </a:extLst>
            </p:cNvPr>
            <p:cNvSpPr/>
            <p:nvPr/>
          </p:nvSpPr>
          <p:spPr>
            <a:xfrm>
              <a:off x="70393" y="2712569"/>
              <a:ext cx="975560" cy="7876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93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043CB05-0EBD-1B54-2A47-2BEE9C4F1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49" y="864031"/>
            <a:ext cx="8672513" cy="2080048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AD569015-63AF-E742-AF6E-403DD4BD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Stack</a:t>
            </a:r>
            <a:r>
              <a:rPr lang="it-IT" dirty="0"/>
              <a:t> of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resists</a:t>
            </a:r>
            <a:r>
              <a:rPr lang="it-IT" dirty="0"/>
              <a:t> for </a:t>
            </a:r>
            <a:r>
              <a:rPr lang="it-IT" dirty="0" err="1"/>
              <a:t>junction</a:t>
            </a:r>
            <a:r>
              <a:rPr lang="it-IT" dirty="0"/>
              <a:t> </a:t>
            </a:r>
            <a:r>
              <a:rPr lang="it-IT" dirty="0" err="1"/>
              <a:t>fabrication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EB5838D-20B4-4EC7-CC8A-4D2A0037584F}"/>
              </a:ext>
            </a:extLst>
          </p:cNvPr>
          <p:cNvSpPr txBox="1"/>
          <p:nvPr/>
        </p:nvSpPr>
        <p:spPr>
          <a:xfrm>
            <a:off x="537882" y="3258030"/>
            <a:ext cx="8083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reason for this choice of resist staking is to achieve a wide undercut which is convenient for clean lift off as depicted in figure. </a:t>
            </a:r>
            <a:r>
              <a:rPr lang="it-IT" i="1" dirty="0" err="1"/>
              <a:t>Moreover</a:t>
            </a:r>
            <a:r>
              <a:rPr lang="it-IT" i="1" dirty="0"/>
              <a:t> , the undercut </a:t>
            </a:r>
            <a:r>
              <a:rPr lang="en-US" i="1" dirty="0"/>
              <a:t>of the lower resist can be used to created suspended resist</a:t>
            </a:r>
            <a:endParaRPr lang="it-IT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0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78" y="99517"/>
            <a:ext cx="8686800" cy="562009"/>
          </a:xfrm>
        </p:spPr>
        <p:txBody>
          <a:bodyPr/>
          <a:lstStyle/>
          <a:p>
            <a:r>
              <a:rPr lang="en-US" dirty="0"/>
              <a:t>Shadow evaporation technique (</a:t>
            </a:r>
            <a:r>
              <a:rPr lang="en-US" dirty="0" err="1"/>
              <a:t>ShET</a:t>
            </a:r>
            <a:r>
              <a:rPr lang="en-US" dirty="0"/>
              <a:t>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646B620-E734-F2A7-27D9-EBE2A7B98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055" y="703938"/>
            <a:ext cx="3434256" cy="2020497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E4DAF82-CCF5-8FDB-F8C2-D750B629B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731" y="689905"/>
            <a:ext cx="3669643" cy="203453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DEF9ED3-FF3A-E2D1-E6FF-FB034D87D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55" y="2738185"/>
            <a:ext cx="3269251" cy="209394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F8C3CA6-4CAC-1214-23D2-7A9399E1B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696" y="2797600"/>
            <a:ext cx="3669643" cy="203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3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CBEED81C-1301-F003-8F02-9283DD0D2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320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506FEE2-9587-E9F0-7713-2AE7C7ED0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New technique to increase the coherence time of the qubit</a:t>
            </a:r>
          </a:p>
        </p:txBody>
      </p:sp>
      <p:sp>
        <p:nvSpPr>
          <p:cNvPr id="4" name="Freccia in su 3">
            <a:extLst>
              <a:ext uri="{FF2B5EF4-FFF2-40B4-BE49-F238E27FC236}">
                <a16:creationId xmlns:a16="http://schemas.microsoft.com/office/drawing/2014/main" id="{C5275575-EA2B-A7CE-DE63-F9C9F16682C3}"/>
              </a:ext>
            </a:extLst>
          </p:cNvPr>
          <p:cNvSpPr/>
          <p:nvPr/>
        </p:nvSpPr>
        <p:spPr>
          <a:xfrm rot="10800000">
            <a:off x="1608578" y="1279079"/>
            <a:ext cx="341086" cy="130628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1DF1D5-C6BB-D54C-A483-75A87B930E20}"/>
              </a:ext>
            </a:extLst>
          </p:cNvPr>
          <p:cNvSpPr txBox="1"/>
          <p:nvPr/>
        </p:nvSpPr>
        <p:spPr>
          <a:xfrm>
            <a:off x="871977" y="671081"/>
            <a:ext cx="1814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BEFORE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6EC06F-00FE-FA48-7EF5-DCBF965953FC}"/>
              </a:ext>
            </a:extLst>
          </p:cNvPr>
          <p:cNvSpPr txBox="1"/>
          <p:nvPr/>
        </p:nvSpPr>
        <p:spPr>
          <a:xfrm>
            <a:off x="493485" y="2694836"/>
            <a:ext cx="3214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They used ion milling before the deposition of the JJs on Nb pads to create the electric contact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7E8111D-390C-0DA3-5366-1DEF42317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280" y="1280427"/>
            <a:ext cx="451143" cy="140220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EF4230-C8B2-98F7-D27F-D4F10AD17D36}"/>
              </a:ext>
            </a:extLst>
          </p:cNvPr>
          <p:cNvSpPr txBox="1"/>
          <p:nvPr/>
        </p:nvSpPr>
        <p:spPr>
          <a:xfrm>
            <a:off x="6607859" y="671081"/>
            <a:ext cx="2293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NOW</a:t>
            </a:r>
            <a:endParaRPr lang="en-US" sz="2800" i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A007E9-7AC7-A78B-197A-82359729FF70}"/>
              </a:ext>
            </a:extLst>
          </p:cNvPr>
          <p:cNvSpPr txBox="1"/>
          <p:nvPr/>
        </p:nvSpPr>
        <p:spPr>
          <a:xfrm>
            <a:off x="6197829" y="2694836"/>
            <a:ext cx="2605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During this weeks we have built JJs with a new technique called “patching”</a:t>
            </a:r>
          </a:p>
        </p:txBody>
      </p:sp>
      <p:pic>
        <p:nvPicPr>
          <p:cNvPr id="15" name="Elemento grafico 14" descr="Aspirazione con riempimento a tinta unita">
            <a:extLst>
              <a:ext uri="{FF2B5EF4-FFF2-40B4-BE49-F238E27FC236}">
                <a16:creationId xmlns:a16="http://schemas.microsoft.com/office/drawing/2014/main" id="{6D172674-5AA8-A970-AA63-E3F448833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5771" y="1511734"/>
            <a:ext cx="1277258" cy="1277258"/>
          </a:xfrm>
          <a:prstGeom prst="rect">
            <a:avLst/>
          </a:prstGeom>
        </p:spPr>
      </p:pic>
      <p:sp>
        <p:nvSpPr>
          <p:cNvPr id="12" name="Freccia destra con strisce 11">
            <a:extLst>
              <a:ext uri="{FF2B5EF4-FFF2-40B4-BE49-F238E27FC236}">
                <a16:creationId xmlns:a16="http://schemas.microsoft.com/office/drawing/2014/main" id="{84693010-E5BA-E4B4-26B9-9A979437815C}"/>
              </a:ext>
            </a:extLst>
          </p:cNvPr>
          <p:cNvSpPr/>
          <p:nvPr/>
        </p:nvSpPr>
        <p:spPr>
          <a:xfrm>
            <a:off x="3780971" y="1286149"/>
            <a:ext cx="1886857" cy="232229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5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che contiene testo, parete, interni&#10;&#10;Descrizione generata automaticamente">
            <a:extLst>
              <a:ext uri="{FF2B5EF4-FFF2-40B4-BE49-F238E27FC236}">
                <a16:creationId xmlns:a16="http://schemas.microsoft.com/office/drawing/2014/main" id="{DF6A2128-A3DA-C440-80B3-81C894E51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801" y="783093"/>
            <a:ext cx="5612260" cy="3794522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41C89708-8DF5-0268-65CA-526DBA478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Electrical</a:t>
            </a:r>
            <a:r>
              <a:rPr lang="it-IT" dirty="0"/>
              <a:t> contact </a:t>
            </a:r>
            <a:r>
              <a:rPr lang="it-IT" dirty="0" err="1"/>
              <a:t>between</a:t>
            </a:r>
            <a:r>
              <a:rPr lang="it-IT" dirty="0"/>
              <a:t> Nb </a:t>
            </a:r>
            <a:r>
              <a:rPr lang="it-IT" dirty="0" err="1"/>
              <a:t>pads</a:t>
            </a:r>
            <a:r>
              <a:rPr lang="it-IT" dirty="0"/>
              <a:t> and </a:t>
            </a:r>
            <a:r>
              <a:rPr lang="it-IT" dirty="0" err="1"/>
              <a:t>JJs</a:t>
            </a:r>
            <a:r>
              <a:rPr lang="it-IT" dirty="0"/>
              <a:t> with </a:t>
            </a:r>
            <a:r>
              <a:rPr lang="it-IT" i="1" u="sng" dirty="0"/>
              <a:t>"</a:t>
            </a:r>
            <a:r>
              <a:rPr lang="it-IT" i="1" u="sng" dirty="0" err="1"/>
              <a:t>patching</a:t>
            </a:r>
            <a:r>
              <a:rPr lang="it-IT" i="1" u="sng" dirty="0"/>
              <a:t>"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F404BB8-F2C2-1237-72A6-8F850B671E7E}"/>
              </a:ext>
            </a:extLst>
          </p:cNvPr>
          <p:cNvCxnSpPr/>
          <p:nvPr/>
        </p:nvCxnSpPr>
        <p:spPr>
          <a:xfrm flipH="1">
            <a:off x="6961413" y="1162049"/>
            <a:ext cx="845458" cy="11321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016DAF02-8F8E-106F-A6A4-30B4483F3249}"/>
              </a:ext>
            </a:extLst>
          </p:cNvPr>
          <p:cNvCxnSpPr/>
          <p:nvPr/>
        </p:nvCxnSpPr>
        <p:spPr>
          <a:xfrm flipH="1" flipV="1">
            <a:off x="6931930" y="3516537"/>
            <a:ext cx="1054100" cy="6368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BA0BF03-01CB-B450-1479-8142C5E674E5}"/>
              </a:ext>
            </a:extLst>
          </p:cNvPr>
          <p:cNvCxnSpPr>
            <a:cxnSpLocks/>
          </p:cNvCxnSpPr>
          <p:nvPr/>
        </p:nvCxnSpPr>
        <p:spPr>
          <a:xfrm>
            <a:off x="1098550" y="1892298"/>
            <a:ext cx="3473450" cy="3973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98092D-60B1-031B-4382-946F7D71679E}"/>
              </a:ext>
            </a:extLst>
          </p:cNvPr>
          <p:cNvSpPr txBox="1"/>
          <p:nvPr/>
        </p:nvSpPr>
        <p:spPr>
          <a:xfrm>
            <a:off x="7654471" y="4103007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dirty="0">
                <a:solidFill>
                  <a:srgbClr val="000000"/>
                </a:solidFill>
              </a:rPr>
              <a:t>Nb </a:t>
            </a:r>
            <a:r>
              <a:rPr lang="it-IT" b="1" dirty="0" err="1">
                <a:solidFill>
                  <a:srgbClr val="000000"/>
                </a:solidFill>
              </a:rPr>
              <a:t>pads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331E063-2F18-85AF-768C-1B33292618BB}"/>
              </a:ext>
            </a:extLst>
          </p:cNvPr>
          <p:cNvSpPr txBox="1"/>
          <p:nvPr/>
        </p:nvSpPr>
        <p:spPr>
          <a:xfrm>
            <a:off x="7606393" y="780143"/>
            <a:ext cx="23581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Calibri"/>
              </a:rPr>
              <a:t>Al </a:t>
            </a:r>
            <a:r>
              <a:rPr lang="it-IT" b="1" dirty="0" err="1">
                <a:solidFill>
                  <a:srgbClr val="000000"/>
                </a:solidFill>
                <a:latin typeface="Calibri"/>
              </a:rPr>
              <a:t>bandaid</a:t>
            </a:r>
            <a:endParaRPr lang="it-IT" b="1" dirty="0" err="1">
              <a:solidFill>
                <a:srgbClr val="000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043C0F4-5712-D6F6-6139-24031C0BAD66}"/>
              </a:ext>
            </a:extLst>
          </p:cNvPr>
          <p:cNvSpPr txBox="1"/>
          <p:nvPr/>
        </p:nvSpPr>
        <p:spPr>
          <a:xfrm>
            <a:off x="-65314" y="1390650"/>
            <a:ext cx="151855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dirty="0">
                <a:solidFill>
                  <a:srgbClr val="000000"/>
                </a:solidFill>
              </a:rPr>
              <a:t>Josephson </a:t>
            </a:r>
            <a:r>
              <a:rPr lang="it-IT" b="1" dirty="0" err="1">
                <a:solidFill>
                  <a:srgbClr val="000000"/>
                </a:solidFill>
              </a:rPr>
              <a:t>junction</a:t>
            </a:r>
            <a:r>
              <a:rPr lang="it-IT" dirty="0">
                <a:solidFill>
                  <a:srgbClr val="000000"/>
                </a:solidFill>
                <a:cs typeface="Calibri"/>
              </a:rPr>
              <a:t>​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631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1DA2BB905C0745A6D9FAC79653DEE2" ma:contentTypeVersion="10" ma:contentTypeDescription="Create a new document." ma:contentTypeScope="" ma:versionID="7880029e0eba7227cdde0d29011f47e4">
  <xsd:schema xmlns:xsd="http://www.w3.org/2001/XMLSchema" xmlns:xs="http://www.w3.org/2001/XMLSchema" xmlns:p="http://schemas.microsoft.com/office/2006/metadata/properties" xmlns:ns2="2ea23b64-ef23-476d-b9f8-3f2ab8127397" xmlns:ns3="d7166678-61d3-4004-8f34-281cbcb1d616" targetNamespace="http://schemas.microsoft.com/office/2006/metadata/properties" ma:root="true" ma:fieldsID="af3196cade5b753a7790c1407c8caa57" ns2:_="" ns3:_="">
    <xsd:import namespace="2ea23b64-ef23-476d-b9f8-3f2ab8127397"/>
    <xsd:import namespace="d7166678-61d3-4004-8f34-281cbcb1d6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a23b64-ef23-476d-b9f8-3f2ab812739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166678-61d3-4004-8f34-281cbcb1d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a23b64-ef23-476d-b9f8-3f2ab8127397">
      <UserInfo>
        <DisplayName>Alessia Bellucci</DisplayName>
        <AccountId>46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0BBA0A5-36AA-4DF9-BF74-AAFE8BF9D7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3E436A-440C-4EBE-8B14-1E937DB65B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a23b64-ef23-476d-b9f8-3f2ab8127397"/>
    <ds:schemaRef ds:uri="d7166678-61d3-4004-8f34-281cbcb1d6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4F8D2B-9739-408A-A324-E6730217C8B0}">
  <ds:schemaRefs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2fbef6ad-55e0-4d24-bf53-b306f88a0df1"/>
    <ds:schemaRef ds:uri="2ea23b64-ef23-476d-b9f8-3f2ab81273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460</Words>
  <Application>Microsoft Office PowerPoint</Application>
  <PresentationFormat>Presentazione su schermo (16:9)</PresentationFormat>
  <Paragraphs>166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 Math</vt:lpstr>
      <vt:lpstr>Helvetica</vt:lpstr>
      <vt:lpstr>Fermilab_PPT_090915</vt:lpstr>
      <vt:lpstr>1_Fermilab_PPT_090915</vt:lpstr>
      <vt:lpstr>Presentazione standard di PowerPoint</vt:lpstr>
      <vt:lpstr>Josephson junction theory pt.1</vt:lpstr>
      <vt:lpstr>Josephson junction theory pt.2</vt:lpstr>
      <vt:lpstr>Josephson junction theory pt. 3</vt:lpstr>
      <vt:lpstr>Presentazione standard di PowerPoint</vt:lpstr>
      <vt:lpstr>Stack of two resists for junction fabrication</vt:lpstr>
      <vt:lpstr>Shadow evaporation technique (ShET)</vt:lpstr>
      <vt:lpstr>  New technique to increase the coherence time of the qubit</vt:lpstr>
      <vt:lpstr>Electrical contact between Nb pads and JJs with "patching"</vt:lpstr>
      <vt:lpstr>Second experiment with patching</vt:lpstr>
      <vt:lpstr>Measurements </vt:lpstr>
      <vt:lpstr>Measurements</vt:lpstr>
      <vt:lpstr>Not working junction</vt:lpstr>
      <vt:lpstr>Presentazione standard di PowerPoint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Sandbox Studio</dc:creator>
  <cp:lastModifiedBy>Tommaso Bonaccorsi</cp:lastModifiedBy>
  <cp:revision>177</cp:revision>
  <cp:lastPrinted>2014-01-20T19:40:21Z</cp:lastPrinted>
  <dcterms:created xsi:type="dcterms:W3CDTF">2014-01-03T20:18:13Z</dcterms:created>
  <dcterms:modified xsi:type="dcterms:W3CDTF">2022-10-03T22:43:21Z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0x0101007F1DA2BB905C0745A6D9FAC79653DEE2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