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9"/>
  </p:notesMasterIdLst>
  <p:handoutMasterIdLst>
    <p:handoutMasterId r:id="rId20"/>
  </p:handoutMasterIdLst>
  <p:sldIdLst>
    <p:sldId id="299" r:id="rId5"/>
    <p:sldId id="328" r:id="rId6"/>
    <p:sldId id="319" r:id="rId7"/>
    <p:sldId id="310" r:id="rId8"/>
    <p:sldId id="304" r:id="rId9"/>
    <p:sldId id="306" r:id="rId10"/>
    <p:sldId id="309" r:id="rId11"/>
    <p:sldId id="311" r:id="rId12"/>
    <p:sldId id="325" r:id="rId13"/>
    <p:sldId id="316" r:id="rId14"/>
    <p:sldId id="321" r:id="rId15"/>
    <p:sldId id="323" r:id="rId16"/>
    <p:sldId id="317" r:id="rId17"/>
    <p:sldId id="329" r:id="rId1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004C97"/>
    <a:srgbClr val="7897AD"/>
    <a:srgbClr val="B5CADF"/>
    <a:srgbClr val="91BBD1"/>
    <a:srgbClr val="FBFAFB"/>
    <a:srgbClr val="ABC5D1"/>
    <a:srgbClr val="C5DDEB"/>
    <a:srgbClr val="26588D"/>
    <a:srgbClr val="BB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41" autoAdjust="0"/>
  </p:normalViewPr>
  <p:slideViewPr>
    <p:cSldViewPr snapToGrid="0" snapToObjects="1">
      <p:cViewPr varScale="1">
        <p:scale>
          <a:sx n="103" d="100"/>
          <a:sy n="103" d="100"/>
        </p:scale>
        <p:origin x="898" y="77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4T00:29:02.30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1403 150 24575,'-152'13'0,"84"-5"0,-32 2 0,-801 112 0,777-88 0,111-30 0,11-3 0,0 0 0,-1 0 0,1-1 0,0 1 0,0-1 0,0 1 0,0-1 0,-1 0 0,1 0 0,0 0 0,0 0 0,-1 0 0,1-1 0,-4 0 0,5 0 0,0 0 0,1 0 0,-1 1 0,0-1 0,1 0 0,-1 0 0,1 0 0,-1 0 0,1 0 0,0 0 0,-1 0 0,1 0 0,0 0 0,0 0 0,-1 0 0,1 0 0,0 0 0,0 0 0,0 0 0,0 0 0,0 0 0,1 0 0,-1 0 0,0 0 0,0 0 0,1 0 0,-1 0 0,0 0 0,1 0 0,-1 0 0,2-1 0,0-3 0,0 0 0,1 1 0,-1 0 0,1-1 0,0 1 0,0 0 0,0 0 0,1 0 0,-1 1 0,1-1 0,0 1 0,0 0 0,0 0 0,1 0 0,-1 1 0,1-1 0,-1 1 0,1 0 0,0 1 0,5-2 0,10-2 0,1 2 0,-1 0 0,37 0 0,-4 0 0,145-8 0,-189 10 0,0 0 0,0 0 0,0-1 0,-1 0 0,1-1 0,10-4 0,-19 7 0,0 0 0,1 0 0,-1-1 0,0 1 0,0 0 0,0 0 0,1 0 0,-1-1 0,0 1 0,0 0 0,0-1 0,0 1 0,0 0 0,0 0 0,0-1 0,1 1 0,-1 0 0,0-1 0,0 1 0,0 0 0,0-1 0,0 1 0,0 0 0,0 0 0,-1-1 0,1 1 0,0 0 0,0-1 0,0 1 0,0 0 0,0 0 0,0-1 0,0 1 0,-1 0 0,1 0 0,0-1 0,0 1 0,0 0 0,-1 0 0,1-1 0,0 1 0,0 0 0,-1 0 0,1 0 0,0 0 0,0-1 0,-1 1 0,1 0 0,0 0 0,-1 0 0,1 0 0,0 0 0,0 0 0,-1 0 0,1 0 0,-1 0 0,-19-9 0,-47-10 0,-1 4 0,-1 2 0,0 3 0,-88-1 0,140 7 0,33-1 0,35-2 0,68-2 0,198-20 0,-184 9 0,-61 7 0,-1 3 0,103 0 0,-170 11 0,1-1 0,-1 1 0,0-1 0,0 1 0,0 0 0,7 3 0,-10-3 0,-1-1 0,1 0 0,-1 0 0,1 1 0,-1-1 0,1 0 0,-1 1 0,1-1 0,-1 1 0,1-1 0,-1 1 0,1-1 0,-1 1 0,0-1 0,1 1 0,-1-1 0,0 1 0,0-1 0,1 1 0,-1 0 0,0 0 0,0 0 0,0 0 0,0 0 0,-1-1 0,1 1 0,0 0 0,0 0 0,-1 0 0,1 0 0,-1-1 0,1 1 0,-1 0 0,1 0 0,-1-1 0,1 1 0,-1 0 0,0-1 0,1 1 0,-1 0 0,-1 0 0,-3 2 0,0 0 0,0 0 0,0 0 0,-1-1 0,1 0 0,-1 0 0,1 0 0,-1-1 0,-10 2 0,-60 2 0,51-4 0,-316-11 0,34-1 0,302 12 0,0-2 0,0 1 0,0 1 0,1-1 0,-1 1 0,0 0 0,0 0 0,-7 3 0,11-4 0,1 0 0,0 0 0,0 1 0,0-1 0,0 0 0,0 0 0,-1 1 0,1-1 0,0 0 0,0 1 0,0-1 0,0 0 0,0 0 0,0 1 0,0-1 0,0 0 0,0 1 0,0-1 0,0 0 0,0 1 0,1-1 0,-1 0 0,0 0 0,0 1 0,0-1 0,0 0 0,0 0 0,1 1 0,-1-1 0,0 0 0,0 0 0,0 1 0,1-1 0,-1 0 0,0 0 0,0 0 0,0 1 0,1-1 0,-1 0 0,0 0 0,1 0 0,-1 0 0,0 0 0,0 0 0,1 0 0,-1 0 0,0 0 0,1 1 0,0-1 0,16 9 0,-16-9 0,40 16 0,1-1 0,0-2 0,1-2 0,1-2 0,0-1 0,47 1 0,-76-9 0,1 2 0,0 0 0,-1 1 0,0 1 0,17 5 0,-32-9 0,1 0 0,-1 0 0,0 0 0,1 1 0,-1-1 0,0 0 0,1 0 0,-1 0 0,0 0 0,1 0 0,-1 1 0,0-1 0,0 0 0,1 0 0,-1 0 0,0 1 0,0-1 0,1 0 0,-1 0 0,0 1 0,0-1 0,0 0 0,1 1 0,-1-1 0,0 0 0,0 1 0,0-1 0,0 0 0,0 1 0,0-1 0,0 0 0,0 1 0,0-1 0,0 0 0,0 1 0,0-1 0,-12 9 0,-24 1 0,34-10 0,-61 13 0,0-3 0,-1-3 0,0-2 0,-74-5 0,104-5 0,32 5 0,1 0 0,-1-1 0,0 1 0,1-1 0,-1 0 0,0 1 0,1-1 0,-1 0 0,1 0 0,-1 0 0,1 0 0,0 0 0,-1-1 0,1 1 0,0 0 0,-2-3 0,3 4 0,0-1 0,0 1 0,0-1 0,0 0 0,0 1 0,0-1 0,0 1 0,0-1 0,0 0 0,0 1 0,0-1 0,1 1 0,-1-1 0,0 0 0,0 1 0,1-1 0,-1 1 0,0-1 0,1 1 0,-1-1 0,0 1 0,1-1 0,-1 1 0,1 0 0,-1-1 0,1 1 0,-1-1 0,1 1 0,-1 0 0,1-1 0,-1 1 0,1 0 0,-1 0 0,1 0 0,0-1 0,-1 1 0,1 0 0,-1 0 0,1 0 0,0 0 0,-1 0 0,1 0 0,29-5 0,-30 5 0,44-3 0,-1 2 0,49 6 0,-89-5 0,1 1 0,-1-1 0,-1 1 0,1 0 0,0 0 0,0 0 0,0 0 0,0 1 0,-1-1 0,1 1 0,-1 0 0,1 0 0,-1-1 0,0 2 0,1-1 0,-1 0 0,0 0 0,0 1 0,-1-1 0,1 1 0,0-1 0,-1 1 0,0 0 0,0 0 0,2 5 0,-2-6 0,-1 0 0,1 1 0,-1-1 0,0 0 0,0 0 0,0 1 0,0-1 0,0 0 0,-1 1 0,1-1 0,0 0 0,-1 0 0,0 0 0,0 0 0,1 1 0,-1-1 0,0 0 0,-1 0 0,1 0 0,0-1 0,-1 1 0,1 0 0,-1 0 0,1-1 0,-1 1 0,0-1 0,0 1 0,1-1 0,-1 0 0,0 0 0,0 0 0,0 0 0,-1 0 0,-3 1 0,4-1 0,-1-1 0,1 1 0,-1-1 0,1 0 0,-1 0 0,1 0 0,-1 0 0,0 0 0,1 0 0,-1-1 0,1 1 0,-1-1 0,1 0 0,0 1 0,-1-1 0,1 0 0,0-1 0,-3 0 0,-38-33 0,17 13 0,20 18 0,1-1 0,0-1 0,0 1 0,0-1 0,0 0 0,1 0 0,0 0 0,0 0 0,-3-9 0,6 13 0,0 0 0,0 0 0,0 0 0,0 1 0,1-1 0,-1 0 0,0 0 0,1 0 0,0 0 0,0-1 0,-1 1 0,1 0 0,0 0 0,0 0 0,1 0 0,-1 0 0,0 0 0,1 0 0,-1 0 0,1 0 0,0 0 0,0 0 0,0 0 0,0 1 0,0-1 0,0 0 0,0 0 0,0 1 0,1-1 0,-1 1 0,1-1 0,-1 1 0,1 0 0,-1-1 0,1 1 0,0 0 0,2-1 0,13-4 0,1 1 0,0 1 0,-1 1 0,1 1 0,0 0 0,31 1 0,-23 0 0,119-2 0,181-12 0,-311 13 0,-17 1 0,-25 3 0,-110 13 0,-188 9 0,304-27 0,21 3 0,0 0 0,0 0 0,0-1 0,0 1 0,0 0 0,0 0 0,0 0 0,0-1 0,0 1 0,0 0 0,0 0 0,0 0 0,0-1 0,0 1 0,1 0 0,-1 0 0,0 0 0,0 0 0,0-1 0,0 1 0,0 0 0,0 0 0,1 0 0,-1 0 0,0-1 0,0 1 0,0 0 0,1 0 0,-1 0 0,0 0 0,0 0 0,0 0 0,1 0 0,-1 0 0,0 0 0,0 0 0,0 0 0,1 0 0,-1 0 0,0 0 0,0 0 0,39-11 0,-12 6-1365,-1-1-5461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4T00:29:16.20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431 175 24575,'-165'5'0,"139"-2"0,1 0 0,0 2 0,0 1 0,-35 13 0,41-11 0,13-5 0,0-1 0,-1 1 0,1-1 0,-1 0 0,-7 1 0,-8 2 0,4-2 0,18-4 0,0 0 0,0 0 0,1 0 0,-1 0 0,0 1 0,0-1 0,1 0 0,-1 0 0,0 0 0,1 0 0,-1 0 0,1 1 0,-1-1 0,1 0 0,-1 0 0,1 1 0,0-1 0,-1 0 0,1 1 0,0-1 0,1 0 0,9-10 0,1 0 0,0 1 0,0 1 0,1 0 0,0 1 0,0 0 0,1 1 0,24-9 0,4 1 0,77-16 0,-92 26 0,1 0 0,0 2 0,1 1 0,-1 2 0,0 0 0,0 2 0,49 9 0,175 22 0,-87-15 0,25 21 0,-177-40 0,-15-6 0,-19-9 0,4 10 0,0 1 0,0 0 0,0 2 0,0 0 0,-21-1 0,-89 3 0,61 3 0,37 0 0,-1 1 0,0 1 0,-29 9 0,-6 1 0,-11-2 0,45-8 0,25-4 0,11-1 0,49-10 0,1 2 0,0 2 0,1 3 0,81 4 0,-90 11 0,-39-8 0,-1-1 0,1 0 0,0 0 0,15 0 0,8 0 0,-19-1 0,0 0 0,0-1 0,0 0 0,0-1 0,0 0 0,22-6 0,-32 6 0,1-1 0,-1 1 0,0-1 0,1 0 0,-1 0 0,0 0 0,0 0 0,0 0 0,0 0 0,0-1 0,-1 1 0,1 0 0,-1-1 0,1 0 0,-1 1 0,0-1 0,0 0 0,0 0 0,0 1 0,-1-1 0,1 0 0,-1 0 0,0 0 0,1 0 0,-2-4 0,1 3 0,0 0 0,0-1 0,0 1 0,-1 0 0,0 0 0,0 0 0,0 0 0,0 0 0,-1 0 0,1 0 0,-1 0 0,0 0 0,-1 1 0,1-1 0,0 1 0,-1-1 0,-3-2 0,-1 0 0,3 3 0,0-1 0,0 1 0,0 0 0,0 0 0,-8-3 0,10 5 0,-1 1 0,1-1 0,0 1 0,-1-1 0,1 1 0,-1 0 0,1 0 0,0 0 0,-1 0 0,1 1 0,0-1 0,-1 1 0,1-1 0,0 1 0,-3 1 0,-4 1-227,1-1-1,0 0 1,0 0-1,-1-1 1,-9 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3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factory&#10;&#10;Description automatically generated with low confidence">
            <a:extLst>
              <a:ext uri="{FF2B5EF4-FFF2-40B4-BE49-F238E27FC236}">
                <a16:creationId xmlns:a16="http://schemas.microsoft.com/office/drawing/2014/main" id="{6981BFD7-6588-0D4B-8CC1-3092F9D89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314" b="26860"/>
          <a:stretch/>
        </p:blipFill>
        <p:spPr>
          <a:xfrm>
            <a:off x="-17762" y="-486547"/>
            <a:ext cx="9161762" cy="35301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291EDF-F712-3D43-8EEC-DDEAB4C756BA}"/>
              </a:ext>
            </a:extLst>
          </p:cNvPr>
          <p:cNvSpPr/>
          <p:nvPr userDrawn="1"/>
        </p:nvSpPr>
        <p:spPr>
          <a:xfrm>
            <a:off x="-17763" y="-486547"/>
            <a:ext cx="9161762" cy="35301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52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22385" y="4624911"/>
            <a:ext cx="2432848" cy="22983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1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10/04/22 – Helvetica 11pt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486547"/>
            <a:ext cx="9161762" cy="1084887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Modeling quantum state transport with SQMS devices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10" name="Picture 4" descr="quantum sensor back piece">
            <a:extLst>
              <a:ext uri="{FF2B5EF4-FFF2-40B4-BE49-F238E27FC236}">
                <a16:creationId xmlns:a16="http://schemas.microsoft.com/office/drawing/2014/main" id="{58996D56-0C7D-0545-97D5-1614214A0A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23" y="658523"/>
            <a:ext cx="1184754" cy="174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quantum sensor board">
            <a:extLst>
              <a:ext uri="{FF2B5EF4-FFF2-40B4-BE49-F238E27FC236}">
                <a16:creationId xmlns:a16="http://schemas.microsoft.com/office/drawing/2014/main" id="{B970DDA0-C74F-5046-A378-DDCACA046D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51" y="987224"/>
            <a:ext cx="889941" cy="11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quantum sensor front wire">
            <a:extLst>
              <a:ext uri="{FF2B5EF4-FFF2-40B4-BE49-F238E27FC236}">
                <a16:creationId xmlns:a16="http://schemas.microsoft.com/office/drawing/2014/main" id="{8E223E00-B323-724E-B6CA-F8C7BC74BF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78" y="1479305"/>
            <a:ext cx="458312" cy="7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quantum sensor front piece">
            <a:extLst>
              <a:ext uri="{FF2B5EF4-FFF2-40B4-BE49-F238E27FC236}">
                <a16:creationId xmlns:a16="http://schemas.microsoft.com/office/drawing/2014/main" id="{F43291D3-2C06-EF44-866C-4C41505D5F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" y="1153592"/>
            <a:ext cx="1267601" cy="17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32A1F0-4E7A-E244-8810-AC7326853167}"/>
              </a:ext>
            </a:extLst>
          </p:cNvPr>
          <p:cNvSpPr/>
          <p:nvPr userDrawn="1"/>
        </p:nvSpPr>
        <p:spPr>
          <a:xfrm>
            <a:off x="4977442" y="109365"/>
            <a:ext cx="1424084" cy="465826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FF97E303-7D0D-0140-8C19-6B3554D43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18224" b="32124"/>
          <a:stretch/>
        </p:blipFill>
        <p:spPr>
          <a:xfrm>
            <a:off x="5074971" y="181351"/>
            <a:ext cx="1229025" cy="2900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3AC8FA2-90E7-D148-8B12-B15FB0A339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30017" y="4505383"/>
            <a:ext cx="1611139" cy="40845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05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Insert partner logo here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245080E3-9504-414A-AA23-AB0CE37FF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290" y="4110207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Filippo Antola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6F8C807F-204C-8B4F-9A59-26AA04D8C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9035" y="4110207"/>
            <a:ext cx="2478407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Supervisor: Yu-Chiu Chao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E06BCD8-7AE2-644C-B33E-DE87792CE2EC}"/>
              </a:ext>
            </a:extLst>
          </p:cNvPr>
          <p:cNvSpPr txBox="1">
            <a:spLocks/>
          </p:cNvSpPr>
          <p:nvPr userDrawn="1"/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10/04/2022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0FB5DE-2BBF-E942-B18F-431AEB78E818}"/>
              </a:ext>
            </a:extLst>
          </p:cNvPr>
          <p:cNvSpPr txBox="1">
            <a:spLocks/>
          </p:cNvSpPr>
          <p:nvPr userDrawn="1"/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Filippo Antola | Modeling quantum state transport with SQMS devices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CC9F928-A55A-6F48-B4D1-652C0647D14B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B680134-5D92-7242-BBA1-886BF9DEE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10/12/2022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EA271B4-4C3E-BD4E-913B-EA929FC68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2E4B72-D638-994A-B26D-1991D3D7B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D1E85FB-9D24-E742-A183-0032C25D314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10/12/2022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638AA5-9B26-B243-A739-BD432267B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A7B224-0DB2-BE4D-A5A0-3951E09FD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10/12/2022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3 Pictures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10/12/2022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01775C-AD98-2244-BFD9-9D2B630B749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85115" y="720589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FDDEADE-6168-E74A-B5A8-27F6C2E38AF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146157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6628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04DE35B-43B2-5E46-BB2A-7F0C47F49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B08929-45CB-4844-8FAB-490E069AA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369265-93AE-D948-8118-B1D47951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llage -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003E816-DE23-7A4B-A7F1-1C444743B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10/12/2022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DF94F28-0184-8042-9D48-11789A42E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9F1936B-7E4C-D74A-AB55-2D8B530D4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10/12/2022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65187-3540-D045-BEB5-7C17D7CC50C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59624" y="4792740"/>
            <a:ext cx="2664926" cy="265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3" r:id="rId6"/>
    <p:sldLayoutId id="2147484122" r:id="rId7"/>
    <p:sldLayoutId id="2147484116" r:id="rId8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33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customXml" Target="../ink/ink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03BD9D-ECE8-944E-A97A-9BF1CC9DD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45720" rIns="0" bIns="45720" anchor="t">
            <a:noAutofit/>
          </a:bodyPr>
          <a:lstStyle/>
          <a:p>
            <a:r>
              <a:rPr lang="en-US" dirty="0"/>
              <a:t>10/07/2022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02EC5-09C7-B947-822E-33AC53B9A6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697998" cy="752287"/>
          </a:xfrm>
        </p:spPr>
        <p:txBody>
          <a:bodyPr vert="horz" wrap="square" lIns="0" tIns="45720" rIns="91440" bIns="45720" anchor="ctr" anchorCtr="0">
            <a:normAutofit/>
          </a:bodyPr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Modeling quantum state transport with SQMS devices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6E759-E628-D94B-972E-A31ABF0C58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45720" rIns="0" bIns="45720" anchor="t">
            <a:noAutofit/>
          </a:bodyPr>
          <a:lstStyle/>
          <a:p>
            <a:r>
              <a:rPr lang="en-US" dirty="0"/>
              <a:t>Filippo </a:t>
            </a:r>
            <a:r>
              <a:rPr lang="en-US" dirty="0" err="1"/>
              <a:t>Antola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05C50E-D9F3-8C45-8FCD-4B36EC1C47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99035" y="4102158"/>
            <a:ext cx="2435820" cy="416502"/>
          </a:xfrm>
        </p:spPr>
        <p:txBody>
          <a:bodyPr lIns="0" tIns="45720" rIns="0" bIns="45720" anchor="t">
            <a:noAutofit/>
          </a:bodyPr>
          <a:lstStyle/>
          <a:p>
            <a:r>
              <a:rPr lang="en-US" dirty="0"/>
              <a:t>Supervisor: Yu-Chiu Chao</a:t>
            </a:r>
          </a:p>
        </p:txBody>
      </p:sp>
    </p:spTree>
    <p:extLst>
      <p:ext uri="{BB962C8B-B14F-4D97-AF65-F5344CB8AC3E}">
        <p14:creationId xmlns:p14="http://schemas.microsoft.com/office/powerpoint/2010/main" val="3006804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535DFE27-62FC-4507-8460-F729F98D5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07754"/>
            <a:ext cx="8915397" cy="2103746"/>
          </a:xfrm>
        </p:spPr>
        <p:txBody>
          <a:bodyPr/>
          <a:lstStyle/>
          <a:p>
            <a:pPr marL="0" indent="0">
              <a:buNone/>
            </a:pP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properly</a:t>
            </a:r>
            <a:r>
              <a:rPr lang="it-IT" dirty="0"/>
              <a:t> </a:t>
            </a:r>
            <a:r>
              <a:rPr lang="it-IT" dirty="0" err="1"/>
              <a:t>choose</a:t>
            </a:r>
            <a:r>
              <a:rPr lang="it-IT" dirty="0"/>
              <a:t> the frame and </a:t>
            </a:r>
            <a:r>
              <a:rPr lang="it-IT" dirty="0" err="1"/>
              <a:t>we</a:t>
            </a:r>
            <a:r>
              <a:rPr lang="it-IT" dirty="0"/>
              <a:t> make some </a:t>
            </a:r>
            <a:r>
              <a:rPr lang="it-IT" dirty="0" err="1"/>
              <a:t>assumptions</a:t>
            </a:r>
            <a:r>
              <a:rPr lang="it-IT" dirty="0"/>
              <a:t>:</a:t>
            </a:r>
          </a:p>
          <a:p>
            <a:r>
              <a:rPr lang="it-IT" dirty="0"/>
              <a:t>Single mode transmission line;</a:t>
            </a:r>
          </a:p>
          <a:p>
            <a:r>
              <a:rPr lang="it-IT" dirty="0"/>
              <a:t>The output </a:t>
            </a:r>
            <a:r>
              <a:rPr lang="it-IT" dirty="0" err="1"/>
              <a:t>modes</a:t>
            </a:r>
            <a:r>
              <a:rPr lang="it-IT" dirty="0"/>
              <a:t> of the </a:t>
            </a:r>
            <a:r>
              <a:rPr lang="it-IT" dirty="0" err="1"/>
              <a:t>cavities</a:t>
            </a:r>
            <a:r>
              <a:rPr lang="it-IT" dirty="0"/>
              <a:t> are in </a:t>
            </a:r>
            <a:r>
              <a:rPr lang="it-IT" dirty="0" err="1"/>
              <a:t>resonance</a:t>
            </a:r>
            <a:r>
              <a:rPr lang="it-IT" dirty="0"/>
              <a:t>;</a:t>
            </a:r>
          </a:p>
          <a:p>
            <a:r>
              <a:rPr lang="it-IT" dirty="0" err="1"/>
              <a:t>We</a:t>
            </a:r>
            <a:r>
              <a:rPr lang="it-IT" dirty="0"/>
              <a:t> drop </a:t>
            </a:r>
            <a:r>
              <a:rPr lang="it-IT" dirty="0" err="1"/>
              <a:t>stark</a:t>
            </a:r>
            <a:r>
              <a:rPr lang="it-IT" dirty="0"/>
              <a:t> shifts.</a:t>
            </a:r>
          </a:p>
          <a:p>
            <a:pPr marL="0" indent="0">
              <a:buNone/>
            </a:pPr>
            <a:endParaRPr lang="it-IT" u="sng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D439D30-8229-6EF0-671D-E254C6781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Two </a:t>
            </a:r>
            <a:r>
              <a:rPr lang="it-IT" dirty="0" err="1"/>
              <a:t>cavities</a:t>
            </a:r>
            <a:r>
              <a:rPr lang="it-IT" dirty="0"/>
              <a:t> and Q-switch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9746556-487B-1C60-857F-C003370D4539}"/>
                  </a:ext>
                </a:extLst>
              </p:cNvPr>
              <p:cNvSpPr txBox="1"/>
              <p:nvPr/>
            </p:nvSpPr>
            <p:spPr>
              <a:xfrm>
                <a:off x="0" y="3326557"/>
                <a:ext cx="9342117" cy="8753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it-IT" sz="2000" b="0" dirty="0">
                  <a:solidFill>
                    <a:srgbClr val="7897AD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2000" i="1">
                                <a:solidFill>
                                  <a:srgbClr val="7897A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solidFill>
                                  <a:srgbClr val="7897AD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7897AD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000" dirty="0">
                    <a:solidFill>
                      <a:srgbClr val="7897AD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it-IT" sz="2000" i="1" smtClean="0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it-IT" sz="2000" i="1" smtClean="0">
                                <a:solidFill>
                                  <a:srgbClr val="7897AD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solidFill>
                                  <a:srgbClr val="7897AD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acc>
                        <m:d>
                          <m:dPr>
                            <m:ctrlPr>
                              <a:rPr lang="it-IT" sz="2000" i="1" smtClean="0">
                                <a:solidFill>
                                  <a:srgbClr val="7897AD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it-IT" sz="2000" i="1">
                                        <a:solidFill>
                                          <a:srgbClr val="7897AD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it-IT" sz="2000" i="1">
                                            <a:solidFill>
                                              <a:srgbClr val="7897AD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sz="2000" i="1">
                                            <a:solidFill>
                                              <a:srgbClr val="7897AD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it-IT" sz="2000" i="1">
                                        <a:solidFill>
                                          <a:srgbClr val="7897AD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it-IT" sz="2000" b="0" i="1" smtClean="0">
                                <a:solidFill>
                                  <a:srgbClr val="7897A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2000" b="0" i="1" smtClean="0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b="0" i="1" smtClean="0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it-IT" sz="2000" b="0" i="1" smtClean="0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it-IT" sz="2000" i="1" smtClean="0">
                                        <a:solidFill>
                                          <a:srgbClr val="7897AD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000" i="1" smtClean="0">
                                        <a:solidFill>
                                          <a:srgbClr val="7897AD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it-IT" sz="2000" b="0" i="1" smtClean="0">
                                        <a:solidFill>
                                          <a:srgbClr val="7897AD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  <m:r>
                          <a:rPr lang="it-IT" sz="2000" b="0" i="1" smtClean="0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it-IT" sz="2000" b="0" i="1" smtClean="0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it-IT" sz="2000" b="0" i="1" smtClean="0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it-IT" sz="2000" b="0" i="1" smtClean="0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it-IT" sz="2000" b="0" i="1" smtClean="0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d>
                    <m:r>
                      <a:rPr lang="it-IT" sz="2000" b="0" i="1" smtClean="0">
                        <a:solidFill>
                          <a:srgbClr val="7897AD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it-IT" sz="2000" i="1">
                                <a:solidFill>
                                  <a:srgbClr val="7897AD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solidFill>
                                  <a:srgbClr val="7897AD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acc>
                        <m:d>
                          <m:dPr>
                            <m:ctrlPr>
                              <a:rPr lang="it-IT" sz="2000" i="1">
                                <a:solidFill>
                                  <a:srgbClr val="7897AD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it-IT" sz="2000" i="1">
                                        <a:solidFill>
                                          <a:srgbClr val="7897AD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it-IT" sz="2000" i="1">
                                            <a:solidFill>
                                              <a:srgbClr val="7897AD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sz="2000" i="1">
                                            <a:solidFill>
                                              <a:srgbClr val="7897AD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it-IT" sz="2000" b="0" i="1" smtClean="0">
                                        <a:solidFill>
                                          <a:srgbClr val="7897AD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it-IT" sz="2000" i="1">
                                <a:solidFill>
                                  <a:srgbClr val="7897A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it-IT" sz="2000" b="0" i="1" smtClean="0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it-IT" sz="2000" i="1">
                                        <a:solidFill>
                                          <a:srgbClr val="7897AD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000" i="1">
                                        <a:solidFill>
                                          <a:srgbClr val="7897AD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it-IT" sz="2000" b="0" i="1" smtClean="0">
                                        <a:solidFill>
                                          <a:srgbClr val="7897AD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r>
                                      <a:rPr lang="it-IT" sz="2000" i="1">
                                        <a:solidFill>
                                          <a:srgbClr val="7897AD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sz="2000" i="1">
                                    <a:solidFill>
                                      <a:srgbClr val="7897AD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  <m: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it-IT" sz="2000" i="1">
                            <a:solidFill>
                              <a:srgbClr val="7897AD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d>
                  </m:oMath>
                </a14:m>
                <a:endParaRPr lang="it-IT" sz="2800" dirty="0">
                  <a:solidFill>
                    <a:srgbClr val="7897AD"/>
                  </a:solidFill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9746556-487B-1C60-857F-C003370D4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326557"/>
                <a:ext cx="9342117" cy="875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957349C-B913-89A4-42AF-38F6C6FCDBA7}"/>
                  </a:ext>
                </a:extLst>
              </p:cNvPr>
              <p:cNvSpPr txBox="1"/>
              <p:nvPr/>
            </p:nvSpPr>
            <p:spPr>
              <a:xfrm>
                <a:off x="2114550" y="2302899"/>
                <a:ext cx="4914900" cy="508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24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it-IT" sz="24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2400" b="0" i="1" smtClean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40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24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2400" i="1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sz="24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2400" b="0" i="1" smtClean="0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957349C-B913-89A4-42AF-38F6C6FC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550" y="2302899"/>
                <a:ext cx="4914900" cy="5086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233B103-B374-AFF4-3DB8-376FFA2FF653}"/>
                  </a:ext>
                </a:extLst>
              </p:cNvPr>
              <p:cNvSpPr txBox="1"/>
              <p:nvPr/>
            </p:nvSpPr>
            <p:spPr>
              <a:xfrm>
                <a:off x="0" y="3009532"/>
                <a:ext cx="4122420" cy="447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2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20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sSup>
                        <m:sSupPr>
                          <m:ctrlPr>
                            <a:rPr lang="it-IT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it-IT" sz="200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it-IT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it-IT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233B103-B374-AFF4-3DB8-376FFA2FF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9532"/>
                <a:ext cx="4122420" cy="447367"/>
              </a:xfrm>
              <a:prstGeom prst="rect">
                <a:avLst/>
              </a:prstGeom>
              <a:blipFill>
                <a:blip r:embed="rId4"/>
                <a:stretch>
                  <a:fillRect t="-6849" b="-82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2705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C8927717-D3F2-0A24-1465-4E896138518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/>
                  <a:t>If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?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C8927717-D3F2-0A24-1465-4E89613851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65" t="-32075" b="-528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FF1C905F-8EF8-F86B-6E1A-308BA1BD94A0}"/>
                  </a:ext>
                </a:extLst>
              </p14:cNvPr>
              <p14:cNvContentPartPr/>
              <p14:nvPr/>
            </p14:nvContentPartPr>
            <p14:xfrm>
              <a:off x="4257480" y="586020"/>
              <a:ext cx="505440" cy="12492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FF1C905F-8EF8-F86B-6E1A-308BA1BD94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48480" y="577020"/>
                <a:ext cx="5230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ADC189BB-16C1-BCDD-6B4B-32608AC67ADA}"/>
                  </a:ext>
                </a:extLst>
              </p14:cNvPr>
              <p14:cNvContentPartPr/>
              <p14:nvPr/>
            </p14:nvContentPartPr>
            <p14:xfrm>
              <a:off x="4412940" y="596220"/>
              <a:ext cx="433440" cy="8928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ADC189BB-16C1-BCDD-6B4B-32608AC67A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76940" y="560220"/>
                <a:ext cx="505080" cy="160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2754763B-6902-4AEF-7CF0-6AD581C26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974" y="509722"/>
            <a:ext cx="6752051" cy="41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44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B5AB037-9A93-C2B5-F761-A2EFFB1108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575679"/>
                <a:ext cx="8672513" cy="379452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b="1" dirty="0">
                    <a:solidFill>
                      <a:srgbClr val="004C97"/>
                    </a:solidFill>
                  </a:rPr>
                  <a:t>Goal: </a:t>
                </a:r>
                <a:r>
                  <a:rPr lang="it-IT" dirty="0" err="1"/>
                  <a:t>optimize</a:t>
                </a:r>
                <a:r>
                  <a:rPr lang="it-IT" dirty="0"/>
                  <a:t> the </a:t>
                </a:r>
                <a:r>
                  <a:rPr lang="it-IT" dirty="0" err="1"/>
                  <a:t>process</a:t>
                </a:r>
                <a:r>
                  <a:rPr lang="it-IT" dirty="0"/>
                  <a:t> shaping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B5AB037-9A93-C2B5-F761-A2EFFB1108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575679"/>
                <a:ext cx="8672513" cy="3794522"/>
              </a:xfrm>
              <a:blipFill>
                <a:blip r:embed="rId2"/>
                <a:stretch>
                  <a:fillRect l="-1688" t="-2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A6C2ECA8-C4D4-4EA9-AE12-8D1C4494E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Shaping the </a:t>
            </a:r>
            <a:r>
              <a:rPr lang="it-IT" dirty="0" err="1"/>
              <a:t>pulses</a:t>
            </a:r>
            <a:r>
              <a:rPr lang="it-IT" dirty="0"/>
              <a:t>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045E91-515A-2169-9470-7C09999DA99C}"/>
              </a:ext>
            </a:extLst>
          </p:cNvPr>
          <p:cNvSpPr txBox="1"/>
          <p:nvPr/>
        </p:nvSpPr>
        <p:spPr>
          <a:xfrm>
            <a:off x="228600" y="4241056"/>
            <a:ext cx="8779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This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idea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promising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but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we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need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better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understand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how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optimize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this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mechanism</a:t>
            </a:r>
            <a:endParaRPr lang="it-IT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8437C0F1-EB4A-B6BE-FB03-9A4C73978916}"/>
              </a:ext>
            </a:extLst>
          </p:cNvPr>
          <p:cNvSpPr/>
          <p:nvPr/>
        </p:nvSpPr>
        <p:spPr>
          <a:xfrm>
            <a:off x="4213274" y="647362"/>
            <a:ext cx="810322" cy="1635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53D8288-D316-B35D-DC9C-C0A6A84EAC07}"/>
                  </a:ext>
                </a:extLst>
              </p:cNvPr>
              <p:cNvSpPr txBox="1"/>
              <p:nvPr/>
            </p:nvSpPr>
            <p:spPr>
              <a:xfrm>
                <a:off x="5084956" y="519469"/>
                <a:ext cx="2661424" cy="413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And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</m:sub>
                    </m:sSub>
                    <m:sSub>
                      <m:sSubPr>
                        <m:ctrlPr>
                          <a:rPr lang="it-IT" sz="20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000" dirty="0">
                  <a:solidFill>
                    <a:srgbClr val="505050"/>
                  </a:solidFill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53D8288-D316-B35D-DC9C-C0A6A84EA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956" y="519469"/>
                <a:ext cx="2661424" cy="413511"/>
              </a:xfrm>
              <a:prstGeom prst="rect">
                <a:avLst/>
              </a:prstGeom>
              <a:blipFill>
                <a:blip r:embed="rId3"/>
                <a:stretch>
                  <a:fillRect l="-1831" t="-1471" b="-176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89093A12-922B-FF31-9149-F79B1FBC0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90" y="1011044"/>
            <a:ext cx="3822062" cy="30572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6497486-31CF-BDB8-70C8-34F232C11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551" y="899375"/>
            <a:ext cx="2581267" cy="162524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7890E62-970E-8959-0297-D1A6C5109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463" y="2477715"/>
            <a:ext cx="2862094" cy="18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29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0E817D2-9183-F049-2D90-16BC658DB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Entanglement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297CA77-C087-50F3-6F43-569B88ACC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7488041" cy="379452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Create </a:t>
            </a:r>
            <a:r>
              <a:rPr lang="it-IT" dirty="0" err="1"/>
              <a:t>entangled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cavities</a:t>
            </a:r>
            <a:r>
              <a:rPr lang="it-IT" dirty="0"/>
              <a:t>:</a:t>
            </a:r>
          </a:p>
          <a:p>
            <a:pPr lvl="1"/>
            <a:r>
              <a:rPr lang="it-IT" dirty="0" err="1"/>
              <a:t>Starting</a:t>
            </a:r>
            <a:r>
              <a:rPr lang="it-IT" dirty="0"/>
              <a:t> from a </a:t>
            </a:r>
            <a:r>
              <a:rPr lang="it-IT" dirty="0" err="1"/>
              <a:t>superposition</a:t>
            </a:r>
            <a:r>
              <a:rPr lang="it-IT" dirty="0"/>
              <a:t> of </a:t>
            </a:r>
            <a:r>
              <a:rPr lang="it-IT" dirty="0" err="1"/>
              <a:t>states</a:t>
            </a:r>
            <a:r>
              <a:rPr lang="it-IT" dirty="0"/>
              <a:t>;</a:t>
            </a:r>
          </a:p>
          <a:p>
            <a:pPr lvl="1"/>
            <a:r>
              <a:rPr lang="it-IT" dirty="0" err="1"/>
              <a:t>Stopping</a:t>
            </a:r>
            <a:r>
              <a:rPr lang="it-IT" dirty="0"/>
              <a:t> the Q-Switch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oscillation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come to a maximum.</a:t>
            </a:r>
          </a:p>
          <a:p>
            <a:pPr lvl="1"/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10F5792-0B78-E135-D61B-CE8A7D1DB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41" y="1755567"/>
            <a:ext cx="4720681" cy="3038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1ABC45-0C90-4496-B66A-E4EF3889EFE1}"/>
              </a:ext>
            </a:extLst>
          </p:cNvPr>
          <p:cNvSpPr txBox="1"/>
          <p:nvPr/>
        </p:nvSpPr>
        <p:spPr>
          <a:xfrm>
            <a:off x="5947317" y="1903141"/>
            <a:ext cx="2936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reduced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density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matrix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the storage </a:t>
            </a:r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modes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2EF18DAE-A8A1-3E99-39AC-709D583B5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953" y="2947028"/>
            <a:ext cx="2362405" cy="899238"/>
          </a:xfrm>
          <a:prstGeom prst="rect">
            <a:avLst/>
          </a:prstGeom>
        </p:spPr>
      </p:pic>
      <p:sp>
        <p:nvSpPr>
          <p:cNvPr id="13" name="Freccia angolare in su 12">
            <a:extLst>
              <a:ext uri="{FF2B5EF4-FFF2-40B4-BE49-F238E27FC236}">
                <a16:creationId xmlns:a16="http://schemas.microsoft.com/office/drawing/2014/main" id="{76EFE3DE-E490-CE6E-EB29-2A7596762940}"/>
              </a:ext>
            </a:extLst>
          </p:cNvPr>
          <p:cNvSpPr/>
          <p:nvPr/>
        </p:nvSpPr>
        <p:spPr>
          <a:xfrm rot="5400000">
            <a:off x="6252380" y="3722019"/>
            <a:ext cx="742889" cy="489607"/>
          </a:xfrm>
          <a:prstGeom prst="bentUpArrow">
            <a:avLst>
              <a:gd name="adj1" fmla="val 10000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B2D9439-C80C-5B34-F1E3-0D80756EC15D}"/>
                  </a:ext>
                </a:extLst>
              </p:cNvPr>
              <p:cNvSpPr txBox="1"/>
              <p:nvPr/>
            </p:nvSpPr>
            <p:spPr>
              <a:xfrm>
                <a:off x="6965796" y="3921838"/>
                <a:ext cx="155373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As</a:t>
                </a:r>
                <a:r>
                  <a:rPr lang="it-IT" sz="18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Bell state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|</m:t>
                    </m:r>
                    <m:sSup>
                      <m:sSupPr>
                        <m:ctrlPr>
                          <a:rPr lang="it-IT" sz="18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𝜓</m:t>
                        </m:r>
                      </m:e>
                      <m:sup>
                        <m:r>
                          <a:rPr lang="it-IT" sz="18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it-IT" sz="18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&gt;</m:t>
                    </m:r>
                  </m:oMath>
                </a14:m>
                <a:endParaRPr lang="it-IT" sz="1800" b="0" dirty="0">
                  <a:solidFill>
                    <a:srgbClr val="50505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endParaRPr lang="it-IT" sz="1800" dirty="0">
                  <a:solidFill>
                    <a:srgbClr val="50505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B2D9439-C80C-5B34-F1E3-0D80756EC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796" y="3921838"/>
                <a:ext cx="1553736" cy="923330"/>
              </a:xfrm>
              <a:prstGeom prst="rect">
                <a:avLst/>
              </a:prstGeom>
              <a:blipFill>
                <a:blip r:embed="rId4"/>
                <a:stretch>
                  <a:fillRect l="-3529" t="-3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291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26035580-79B8-4E07-AE1C-32B78BF43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302" y="738711"/>
            <a:ext cx="7265604" cy="37945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ability to transfer a quantum state between two different cavities could be a promising way to scale up the system.</a:t>
            </a:r>
          </a:p>
          <a:p>
            <a:pPr marL="0" indent="0">
              <a:buNone/>
            </a:pPr>
            <a:r>
              <a:rPr lang="en-US" dirty="0"/>
              <a:t>To pursue this aim we need to control the coupling with the transmission line.</a:t>
            </a:r>
          </a:p>
          <a:p>
            <a:pPr marL="0" indent="0">
              <a:buNone/>
            </a:pPr>
            <a:r>
              <a:rPr lang="en-US" dirty="0"/>
              <a:t>Q-Switch could be a way to exert control of this process.</a:t>
            </a:r>
          </a:p>
          <a:p>
            <a:pPr marL="0" indent="0">
              <a:buNone/>
            </a:pPr>
            <a:r>
              <a:rPr lang="en-US" dirty="0"/>
              <a:t>This procedure also enables us to create an entanglement state between the cavities.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471D140-5A26-F64B-9B11-61A97EE87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 for </a:t>
            </a:r>
            <a:r>
              <a:rPr lang="it-IT" dirty="0" err="1"/>
              <a:t>listening</a:t>
            </a:r>
            <a:r>
              <a:rPr lang="it-IT" dirty="0"/>
              <a:t>!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620C0A-C849-4E53-AE4A-FF1FA6FDA377}"/>
              </a:ext>
            </a:extLst>
          </p:cNvPr>
          <p:cNvSpPr txBox="1"/>
          <p:nvPr/>
        </p:nvSpPr>
        <p:spPr>
          <a:xfrm>
            <a:off x="228600" y="654989"/>
            <a:ext cx="1577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5C9BF6-FCFA-FA38-E8E4-6D8721249B3D}"/>
              </a:ext>
            </a:extLst>
          </p:cNvPr>
          <p:cNvSpPr txBox="1"/>
          <p:nvPr/>
        </p:nvSpPr>
        <p:spPr>
          <a:xfrm>
            <a:off x="228600" y="3122341"/>
            <a:ext cx="7369098" cy="988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8927C5-4AFA-E449-9199-D2165F4D1A96}"/>
              </a:ext>
            </a:extLst>
          </p:cNvPr>
          <p:cNvSpPr txBox="1"/>
          <p:nvPr/>
        </p:nvSpPr>
        <p:spPr>
          <a:xfrm>
            <a:off x="228600" y="3288182"/>
            <a:ext cx="8313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Helvetica" panose="020B0604020202020204" pitchFamily="34" charset="0"/>
                <a:cs typeface="Helvetica" panose="020B0604020202020204" pitchFamily="34" charset="0"/>
              </a:rPr>
              <a:t>Special thanks to:</a:t>
            </a:r>
          </a:p>
          <a:p>
            <a:r>
              <a:rPr lang="it-IT" dirty="0"/>
              <a:t>	</a:t>
            </a: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Chao for his constant support and enjoyable discussions. </a:t>
            </a:r>
          </a:p>
          <a:p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Silvia for being helpful from the very beginning of this experience.</a:t>
            </a:r>
          </a:p>
          <a:p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5 Sauk Circle and its inhabitants for being my home for these two months.</a:t>
            </a:r>
            <a:endParaRPr lang="it-IT" sz="14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88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105E7127-9FCF-8B0C-D04D-8BB51768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i="0" dirty="0">
              <a:solidFill>
                <a:srgbClr val="004C97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i="0" dirty="0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Goal: </a:t>
            </a:r>
            <a:r>
              <a:rPr lang="en-US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Investigate the quantum communication between different cavities by pulse 	   shaping.</a:t>
            </a:r>
          </a:p>
          <a:p>
            <a:pPr marL="0" indent="0"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	 </a:t>
            </a:r>
            <a:endParaRPr lang="en-US" b="0" i="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b="1" u="sng" dirty="0">
              <a:solidFill>
                <a:srgbClr val="004C97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004C97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004C97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4C97"/>
                </a:solidFill>
                <a:latin typeface="Arial" panose="020B0604020202020204" pitchFamily="34" charset="0"/>
              </a:rPr>
              <a:t>How: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Discuss</a:t>
            </a:r>
            <a:r>
              <a:rPr lang="en-US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approaches that could be implemented experimentally.</a:t>
            </a:r>
          </a:p>
          <a:p>
            <a:pPr marL="0" indent="0"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	  Our ideas are tested with</a:t>
            </a:r>
            <a:r>
              <a:rPr lang="en-US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simulations on </a:t>
            </a:r>
            <a:r>
              <a:rPr lang="en-US" b="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QuTip</a:t>
            </a:r>
            <a:r>
              <a:rPr lang="en-US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based on experimental data on 	  SQMS devices.</a:t>
            </a:r>
            <a:endParaRPr lang="it-I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057BF80-D859-8905-066F-1E19FE56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endParaRPr lang="it-IT" dirty="0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33A4B0EC-2271-3E88-319C-2EF03C7BFDF7}"/>
              </a:ext>
            </a:extLst>
          </p:cNvPr>
          <p:cNvSpPr/>
          <p:nvPr/>
        </p:nvSpPr>
        <p:spPr>
          <a:xfrm>
            <a:off x="877228" y="1781817"/>
            <a:ext cx="1122555" cy="1784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6B5E58-66F2-BFA3-A77B-A83AE036B787}"/>
              </a:ext>
            </a:extLst>
          </p:cNvPr>
          <p:cNvSpPr txBox="1"/>
          <p:nvPr/>
        </p:nvSpPr>
        <p:spPr>
          <a:xfrm>
            <a:off x="1999784" y="1676913"/>
            <a:ext cx="591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Possibility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creating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quantum network in the future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CB1D56-7BE5-8C8C-4860-E2F46D284670}"/>
              </a:ext>
            </a:extLst>
          </p:cNvPr>
          <p:cNvSpPr txBox="1"/>
          <p:nvPr/>
        </p:nvSpPr>
        <p:spPr>
          <a:xfrm>
            <a:off x="3144644" y="2123186"/>
            <a:ext cx="408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 computing </a:t>
            </a:r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potential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!</a:t>
            </a: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FC839039-CFDD-F55F-F770-5FDDD16DDA6A}"/>
              </a:ext>
            </a:extLst>
          </p:cNvPr>
          <p:cNvSpPr/>
          <p:nvPr/>
        </p:nvSpPr>
        <p:spPr>
          <a:xfrm>
            <a:off x="2141034" y="2207942"/>
            <a:ext cx="1003610" cy="2000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28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97256F1-6F75-BB7C-D02B-69261F285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39336"/>
            <a:ext cx="8672513" cy="388384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QuTip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is</a:t>
            </a:r>
            <a:r>
              <a:rPr lang="en-US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a python library that let us simulate the evolution of a system within the laws of Quantum Mechanics.</a:t>
            </a:r>
            <a:endParaRPr lang="it-I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3264EF3-557C-51BB-81C7-48D0D320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QuTip</a:t>
            </a:r>
            <a:r>
              <a:rPr lang="it-IT" dirty="0"/>
              <a:t>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7E2F48-EA8F-2CB5-32E1-A10E33A6B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8" y="1437090"/>
            <a:ext cx="2625759" cy="1298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19BADA9-B909-4C0D-98F1-54CEB00B78F9}"/>
                  </a:ext>
                </a:extLst>
              </p:cNvPr>
              <p:cNvSpPr txBox="1"/>
              <p:nvPr/>
            </p:nvSpPr>
            <p:spPr>
              <a:xfrm>
                <a:off x="3108233" y="1353981"/>
                <a:ext cx="5882268" cy="1217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sz="1050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it-IT" sz="1200" dirty="0" err="1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Driving</a:t>
                </a:r>
                <a:r>
                  <a:rPr lang="it-IT" sz="1200" dirty="0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 </a:t>
                </a:r>
                <a:r>
                  <a:rPr lang="it-IT" sz="1200" dirty="0" err="1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cavity</a:t>
                </a:r>
                <a:r>
                  <a:rPr lang="it-IT" sz="1200" dirty="0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with a </a:t>
                </a:r>
                <a:r>
                  <a:rPr lang="it-IT" sz="1200" dirty="0" err="1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resonant</a:t>
                </a:r>
                <a:r>
                  <a:rPr lang="it-IT" sz="1200" dirty="0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200" dirty="0" err="1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pulse</a:t>
                </a:r>
                <a:r>
                  <a:rPr lang="it-IT" sz="1200" dirty="0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           </a:t>
                </a:r>
                <a:r>
                  <a:rPr lang="it-IT" sz="1200" dirty="0" err="1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Coherent</a:t>
                </a:r>
                <a:r>
                  <a:rPr lang="it-IT" sz="1200" dirty="0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state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20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𝐻</m:t>
                          </m:r>
                        </m:e>
                      </m:acc>
                      <m:r>
                        <a:rPr lang="it-IT" sz="1200" b="0" i="1" smtClean="0">
                          <a:solidFill>
                            <a:srgbClr val="63666A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r>
                        <a:rPr lang="it-IT" sz="1200" b="0" i="1" smtClean="0">
                          <a:solidFill>
                            <a:srgbClr val="63666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𝜀</m:t>
                      </m:r>
                      <m:d>
                        <m:dPr>
                          <m:ctrlP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it-IT" sz="1200" b="0" i="1" smtClean="0">
                                  <a:solidFill>
                                    <a:srgbClr val="63666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1200" b="0" i="1" smtClean="0">
                                  <a:solidFill>
                                    <a:srgbClr val="63666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1200" b="0" i="1" smtClean="0">
                                  <a:solidFill>
                                    <a:srgbClr val="63666A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it-IT" sz="1200" b="0" i="1" smtClean="0">
                                      <a:solidFill>
                                        <a:srgbClr val="63666A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200" b="0" i="1" smtClean="0">
                                      <a:solidFill>
                                        <a:srgbClr val="63666A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it-IT" sz="1200" b="0" i="1" smtClean="0">
                                  <a:solidFill>
                                    <a:srgbClr val="63666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it-IT" sz="1200" b="0" i="1" smtClean="0">
                          <a:solidFill>
                            <a:srgbClr val="63666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                 </m:t>
                      </m:r>
                      <m:acc>
                        <m:accPr>
                          <m:chr m:val="̂"/>
                          <m:ctrlP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𝑈</m:t>
                          </m:r>
                        </m:e>
                      </m:acc>
                      <m:r>
                        <a:rPr lang="it-IT" sz="1200" b="0" i="1" smtClean="0">
                          <a:solidFill>
                            <a:srgbClr val="63666A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−</m:t>
                          </m:r>
                          <m: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it-IT" sz="1200" b="0" i="1" smtClean="0">
                                  <a:solidFill>
                                    <a:srgbClr val="63666A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it-IT" sz="1200" b="0" i="1" smtClean="0">
                                      <a:solidFill>
                                        <a:srgbClr val="63666A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200" b="0" i="1" smtClean="0">
                                      <a:solidFill>
                                        <a:srgbClr val="63666A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𝐻</m:t>
                                  </m:r>
                                </m:e>
                              </m:acc>
                              <m:r>
                                <a:rPr lang="it-IT" sz="1200" b="0" i="1" smtClean="0">
                                  <a:solidFill>
                                    <a:srgbClr val="63666A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𝑑𝑡</m:t>
                              </m:r>
                            </m:e>
                          </m:nary>
                        </m:sup>
                      </m:sSup>
                      <m:r>
                        <a:rPr lang="it-IT" sz="1200" b="0" i="1" smtClean="0">
                          <a:solidFill>
                            <a:srgbClr val="63666A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r>
                            <a:rPr lang="it-IT" sz="1200" b="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𝐷</m:t>
                          </m:r>
                        </m:e>
                      </m:acc>
                      <m:d>
                        <m:dPr>
                          <m:ctrlPr>
                            <a:rPr lang="it-IT" sz="120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r>
                            <a:rPr lang="it-IT" sz="1200" i="1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−</m:t>
                          </m:r>
                          <m:r>
                            <a:rPr lang="it-IT" sz="1200" i="1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it-IT" sz="1200" i="1">
                                  <a:solidFill>
                                    <a:srgbClr val="63666A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it-IT" sz="1200" i="1">
                                  <a:solidFill>
                                    <a:srgbClr val="63666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it-IT" sz="1200" i="1">
                                      <a:solidFill>
                                        <a:srgbClr val="63666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200" i="1">
                                      <a:solidFill>
                                        <a:srgbClr val="63666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1200" i="1">
                                  <a:solidFill>
                                    <a:srgbClr val="63666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𝑑𝑡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it-IT" sz="1200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it-IT" sz="1200" dirty="0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Blue lines on the </a:t>
                </a:r>
                <a:r>
                  <a:rPr lang="it-IT" sz="1200" dirty="0" err="1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left</a:t>
                </a:r>
                <a:r>
                  <a:rPr lang="it-IT" sz="1200" dirty="0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side are due to the finite </a:t>
                </a:r>
                <a:r>
                  <a:rPr lang="it-IT" sz="1200" dirty="0" err="1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dimension</a:t>
                </a:r>
                <a:r>
                  <a:rPr lang="it-IT" sz="1200" dirty="0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the Hilbert </a:t>
                </a:r>
                <a:r>
                  <a:rPr lang="it-IT" sz="1200" dirty="0" err="1">
                    <a:solidFill>
                      <a:srgbClr val="63666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space</a:t>
                </a:r>
                <a:endParaRPr lang="it-IT" sz="1200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19BADA9-B909-4C0D-98F1-54CEB00B7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233" y="1353981"/>
                <a:ext cx="5882268" cy="1217769"/>
              </a:xfrm>
              <a:prstGeom prst="rect">
                <a:avLst/>
              </a:prstGeom>
              <a:blipFill>
                <a:blip r:embed="rId3"/>
                <a:stretch>
                  <a:fillRect l="-104" b="-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5A09481-1FF3-ED08-818D-652109A94D38}"/>
              </a:ext>
            </a:extLst>
          </p:cNvPr>
          <p:cNvCxnSpPr>
            <a:cxnSpLocks/>
          </p:cNvCxnSpPr>
          <p:nvPr/>
        </p:nvCxnSpPr>
        <p:spPr>
          <a:xfrm>
            <a:off x="5817220" y="1654029"/>
            <a:ext cx="3828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BBD697D-00EE-BC96-7D50-1BD7B6EAF113}"/>
              </a:ext>
            </a:extLst>
          </p:cNvPr>
          <p:cNvCxnSpPr>
            <a:cxnSpLocks/>
          </p:cNvCxnSpPr>
          <p:nvPr/>
        </p:nvCxnSpPr>
        <p:spPr>
          <a:xfrm>
            <a:off x="5315415" y="2017710"/>
            <a:ext cx="4683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0E9C1FA6-CB8D-A4DB-2EDB-F9FD92140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945" y="2666739"/>
            <a:ext cx="3446643" cy="2083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D60A0EC-D111-FD52-B91B-0DD603CCB05C}"/>
                  </a:ext>
                </a:extLst>
              </p:cNvPr>
              <p:cNvSpPr txBox="1"/>
              <p:nvPr/>
            </p:nvSpPr>
            <p:spPr>
              <a:xfrm>
                <a:off x="463296" y="2992523"/>
                <a:ext cx="4565904" cy="1350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Jaynes</a:t>
                </a:r>
                <a:r>
                  <a:rPr lang="it-IT" sz="12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-Cummings model:</a:t>
                </a:r>
              </a:p>
              <a:p>
                <a:endParaRPr lang="it-IT" sz="1200" dirty="0">
                  <a:solidFill>
                    <a:srgbClr val="50505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14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it-IT" sz="1400" i="1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it-IT" sz="1400" i="1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i="1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acc>
                      <m:accPr>
                        <m:chr m:val="̂"/>
                        <m:ctrlP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it-IT" sz="1400" i="1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sSub>
                      <m:sSubPr>
                        <m:ctrlP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it-IT" sz="1400" i="1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400" i="1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it-IT" sz="1400" i="1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it-IT" sz="1400" i="1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i="1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sSub>
                      <m:sSubPr>
                        <m:ctrlP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it-IT" sz="1400" dirty="0">
                    <a:solidFill>
                      <a:srgbClr val="505050"/>
                    </a:solidFill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sSub>
                      <m:sSubPr>
                        <m:ctrlP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4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it-IT" sz="140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1400" dirty="0">
                  <a:solidFill>
                    <a:srgbClr val="505050"/>
                  </a:solidFill>
                </a:endParaRPr>
              </a:p>
              <a:p>
                <a:endParaRPr lang="it-IT" sz="1400" dirty="0">
                  <a:solidFill>
                    <a:srgbClr val="505050"/>
                  </a:solidFill>
                </a:endParaRPr>
              </a:p>
              <a:p>
                <a:r>
                  <a:rPr lang="it-IT" sz="1400" dirty="0" err="1">
                    <a:solidFill>
                      <a:srgbClr val="505050"/>
                    </a:solidFill>
                  </a:rPr>
                  <a:t>Different</a:t>
                </a:r>
                <a:r>
                  <a:rPr lang="it-IT" sz="1400" dirty="0">
                    <a:solidFill>
                      <a:srgbClr val="505050"/>
                    </a:solidFill>
                  </a:rPr>
                  <a:t> </a:t>
                </a:r>
                <a:r>
                  <a:rPr lang="it-IT" sz="1400" dirty="0" err="1">
                    <a:solidFill>
                      <a:srgbClr val="505050"/>
                    </a:solidFill>
                  </a:rPr>
                  <a:t>behaviour</a:t>
                </a:r>
                <a:r>
                  <a:rPr lang="it-IT" sz="1400" dirty="0">
                    <a:solidFill>
                      <a:srgbClr val="505050"/>
                    </a:solidFill>
                  </a:rPr>
                  <a:t> due to </a:t>
                </a:r>
                <a:r>
                  <a:rPr lang="it-IT" sz="1400" dirty="0" err="1">
                    <a:solidFill>
                      <a:srgbClr val="505050"/>
                    </a:solidFill>
                  </a:rPr>
                  <a:t>different</a:t>
                </a:r>
                <a:r>
                  <a:rPr lang="it-IT" sz="1400" dirty="0">
                    <a:solidFill>
                      <a:srgbClr val="505050"/>
                    </a:solidFill>
                  </a:rPr>
                  <a:t> </a:t>
                </a:r>
                <a:r>
                  <a:rPr lang="it-IT" sz="1400" dirty="0" err="1">
                    <a:solidFill>
                      <a:srgbClr val="505050"/>
                    </a:solidFill>
                  </a:rPr>
                  <a:t>detuning</a:t>
                </a:r>
                <a:r>
                  <a:rPr lang="it-IT" sz="1400" dirty="0">
                    <a:solidFill>
                      <a:srgbClr val="505050"/>
                    </a:solidFill>
                  </a:rPr>
                  <a:t> and </a:t>
                </a:r>
                <a:r>
                  <a:rPr lang="it-IT" sz="1400" dirty="0" err="1">
                    <a:solidFill>
                      <a:srgbClr val="505050"/>
                    </a:solidFill>
                  </a:rPr>
                  <a:t>coupling</a:t>
                </a:r>
                <a:r>
                  <a:rPr lang="it-IT" sz="1400" dirty="0">
                    <a:solidFill>
                      <a:srgbClr val="505050"/>
                    </a:solidFill>
                  </a:rPr>
                  <a:t>. </a:t>
                </a:r>
                <a:r>
                  <a:rPr lang="it-IT" sz="1400" dirty="0" err="1">
                    <a:solidFill>
                      <a:srgbClr val="505050"/>
                    </a:solidFill>
                  </a:rPr>
                  <a:t>Also</a:t>
                </a:r>
                <a:r>
                  <a:rPr lang="it-IT" sz="1400" dirty="0">
                    <a:solidFill>
                      <a:srgbClr val="505050"/>
                    </a:solidFill>
                  </a:rPr>
                  <a:t> </a:t>
                </a:r>
                <a:r>
                  <a:rPr lang="it-IT" sz="1400" dirty="0" err="1">
                    <a:solidFill>
                      <a:srgbClr val="505050"/>
                    </a:solidFill>
                  </a:rPr>
                  <a:t>we</a:t>
                </a:r>
                <a:r>
                  <a:rPr lang="it-IT" sz="1400" dirty="0">
                    <a:solidFill>
                      <a:srgbClr val="505050"/>
                    </a:solidFill>
                  </a:rPr>
                  <a:t> can </a:t>
                </a:r>
                <a:r>
                  <a:rPr lang="it-IT" sz="1400" dirty="0" err="1">
                    <a:solidFill>
                      <a:srgbClr val="505050"/>
                    </a:solidFill>
                  </a:rPr>
                  <a:t>add</a:t>
                </a:r>
                <a:r>
                  <a:rPr lang="it-IT" sz="1400" dirty="0">
                    <a:solidFill>
                      <a:srgbClr val="505050"/>
                    </a:solidFill>
                  </a:rPr>
                  <a:t> </a:t>
                </a:r>
                <a:r>
                  <a:rPr lang="it-IT" sz="1400" dirty="0" err="1">
                    <a:solidFill>
                      <a:srgbClr val="505050"/>
                    </a:solidFill>
                  </a:rPr>
                  <a:t>dissipation</a:t>
                </a:r>
                <a:r>
                  <a:rPr lang="it-IT" sz="1400" dirty="0">
                    <a:solidFill>
                      <a:srgbClr val="50505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D60A0EC-D111-FD52-B91B-0DD603CCB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96" y="2992523"/>
                <a:ext cx="4565904" cy="1350819"/>
              </a:xfrm>
              <a:prstGeom prst="rect">
                <a:avLst/>
              </a:prstGeom>
              <a:blipFill>
                <a:blip r:embed="rId5"/>
                <a:stretch>
                  <a:fillRect l="-401" t="-905" b="-40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207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8C14355-42AF-0CF1-8545-37340663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Transfer quantum </a:t>
            </a:r>
            <a:r>
              <a:rPr lang="it-IT" dirty="0" err="1"/>
              <a:t>states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cavities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B50A949-33F6-0F46-A7FC-3516CFC8CF13}"/>
              </a:ext>
            </a:extLst>
          </p:cNvPr>
          <p:cNvSpPr txBox="1"/>
          <p:nvPr/>
        </p:nvSpPr>
        <p:spPr>
          <a:xfrm>
            <a:off x="228600" y="653458"/>
            <a:ext cx="39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505050"/>
                </a:solidFill>
              </a:rPr>
              <a:t>For </a:t>
            </a:r>
            <a:r>
              <a:rPr lang="it-IT" sz="1800" dirty="0" err="1">
                <a:solidFill>
                  <a:srgbClr val="505050"/>
                </a:solidFill>
              </a:rPr>
              <a:t>each</a:t>
            </a:r>
            <a:r>
              <a:rPr lang="it-IT" sz="1800" dirty="0">
                <a:solidFill>
                  <a:srgbClr val="505050"/>
                </a:solidFill>
              </a:rPr>
              <a:t> </a:t>
            </a:r>
            <a:r>
              <a:rPr lang="it-IT" sz="1800" dirty="0" err="1">
                <a:solidFill>
                  <a:srgbClr val="505050"/>
                </a:solidFill>
              </a:rPr>
              <a:t>cavity</a:t>
            </a:r>
            <a:r>
              <a:rPr lang="it-IT" sz="1800" dirty="0">
                <a:solidFill>
                  <a:srgbClr val="505050"/>
                </a:solidFill>
              </a:rPr>
              <a:t>, </a:t>
            </a:r>
            <a:r>
              <a:rPr lang="it-IT" sz="1800" dirty="0" err="1">
                <a:solidFill>
                  <a:srgbClr val="505050"/>
                </a:solidFill>
              </a:rPr>
              <a:t>we</a:t>
            </a:r>
            <a:r>
              <a:rPr lang="it-IT" sz="1800" dirty="0">
                <a:solidFill>
                  <a:srgbClr val="505050"/>
                </a:solidFill>
              </a:rPr>
              <a:t> </a:t>
            </a:r>
            <a:r>
              <a:rPr lang="it-IT" sz="1800" dirty="0" err="1">
                <a:solidFill>
                  <a:srgbClr val="505050"/>
                </a:solidFill>
              </a:rPr>
              <a:t>consider</a:t>
            </a:r>
            <a:r>
              <a:rPr lang="it-IT" sz="1800" dirty="0">
                <a:solidFill>
                  <a:srgbClr val="505050"/>
                </a:solidFill>
              </a:rPr>
              <a:t> </a:t>
            </a:r>
            <a:r>
              <a:rPr lang="it-IT" sz="1800" dirty="0" err="1">
                <a:solidFill>
                  <a:srgbClr val="505050"/>
                </a:solidFill>
              </a:rPr>
              <a:t>two</a:t>
            </a:r>
            <a:r>
              <a:rPr lang="it-IT" sz="1800" dirty="0">
                <a:solidFill>
                  <a:srgbClr val="505050"/>
                </a:solidFill>
              </a:rPr>
              <a:t> </a:t>
            </a:r>
            <a:r>
              <a:rPr lang="it-IT" sz="1800" dirty="0" err="1">
                <a:solidFill>
                  <a:srgbClr val="505050"/>
                </a:solidFill>
              </a:rPr>
              <a:t>modes</a:t>
            </a:r>
            <a:r>
              <a:rPr lang="it-IT" sz="1800" dirty="0">
                <a:solidFill>
                  <a:srgbClr val="505050"/>
                </a:solidFill>
              </a:rPr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EB537A9-9A1D-A3AE-1B61-759AFA68884D}"/>
              </a:ext>
            </a:extLst>
          </p:cNvPr>
          <p:cNvSpPr txBox="1"/>
          <p:nvPr/>
        </p:nvSpPr>
        <p:spPr>
          <a:xfrm>
            <a:off x="4802460" y="662827"/>
            <a:ext cx="266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rgbClr val="505050"/>
                </a:solidFill>
              </a:rPr>
              <a:t>Q-switch</a:t>
            </a:r>
            <a:endParaRPr lang="it-IT" b="1" dirty="0">
              <a:solidFill>
                <a:srgbClr val="505050"/>
              </a:solidFill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15330118-A9B0-2A5A-5944-E76131BF251E}"/>
              </a:ext>
            </a:extLst>
          </p:cNvPr>
          <p:cNvSpPr/>
          <p:nvPr/>
        </p:nvSpPr>
        <p:spPr>
          <a:xfrm>
            <a:off x="4066478" y="771117"/>
            <a:ext cx="735982" cy="1553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Segnaposto contenuto 6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A3E8F562-D5AF-4540-79F6-457616E03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479" y="1131080"/>
            <a:ext cx="6672425" cy="3706324"/>
          </a:xfrm>
        </p:spPr>
      </p:pic>
    </p:spTree>
    <p:extLst>
      <p:ext uri="{BB962C8B-B14F-4D97-AF65-F5344CB8AC3E}">
        <p14:creationId xmlns:p14="http://schemas.microsoft.com/office/powerpoint/2010/main" val="2760816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79110522-F473-E1F4-B43B-DB1188739D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617153"/>
                <a:ext cx="8818756" cy="37902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/>
                  <a:t>Goal: </a:t>
                </a:r>
                <a:r>
                  <a:rPr lang="it-IT" dirty="0" err="1"/>
                  <a:t>convert</a:t>
                </a:r>
                <a:r>
                  <a:rPr lang="it-IT" dirty="0"/>
                  <a:t> </a:t>
                </a:r>
                <a:r>
                  <a:rPr lang="it-IT" dirty="0">
                    <a:solidFill>
                      <a:srgbClr val="505050"/>
                    </a:solidFill>
                  </a:rPr>
                  <a:t>a state from a storage mode (high Q) to an output mode (low Q).</a:t>
                </a:r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en-US" dirty="0">
                  <a:solidFill>
                    <a:srgbClr val="505050"/>
                  </a:solidFill>
                </a:endParaRPr>
              </a:p>
              <a:p>
                <a:pPr marL="0" indent="0">
                  <a:buNone/>
                </a:pPr>
                <a:endParaRPr lang="it-IT" sz="1400" dirty="0">
                  <a:solidFill>
                    <a:srgbClr val="505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it-IT" sz="1400" dirty="0">
                    <a:solidFill>
                      <a:srgbClr val="50505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it-IT" sz="1800" dirty="0">
                    <a:solidFill>
                      <a:srgbClr val="50505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it-IT" sz="1800" dirty="0">
                  <a:solidFill>
                    <a:srgbClr val="50505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r>
                  <a:rPr lang="it-IT" dirty="0"/>
                  <a:t>In the lab frame: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80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800" i="1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it-IT" sz="1800" i="1" smtClean="0">
                          <a:solidFill>
                            <a:srgbClr val="63666A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smtClean="0">
                              <a:solidFill>
                                <a:srgbClr val="D301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1800" i="1" smtClean="0">
                                  <a:solidFill>
                                    <a:srgbClr val="D301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b="0" i="1" smtClean="0">
                                  <a:solidFill>
                                    <a:srgbClr val="D301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1800" b="0" i="1" smtClean="0">
                              <a:solidFill>
                                <a:srgbClr val="D301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sz="1800" b="0" i="1" smtClean="0">
                          <a:solidFill>
                            <a:srgbClr val="63666A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CD0606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CD0606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CD0606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CD0606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1800" b="0" i="1" smtClean="0">
                          <a:solidFill>
                            <a:srgbClr val="6366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ED96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ED9624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ED9624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ED96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6366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177159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177159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177159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177159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it-IT" sz="1800" b="0" i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rgbClr val="CD060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1800" i="1" smtClean="0">
                                <a:solidFill>
                                  <a:srgbClr val="CD060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1800" i="1">
                                <a:solidFill>
                                  <a:srgbClr val="CD060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it-IT" sz="1800" b="0" i="1" smtClean="0">
                            <a:solidFill>
                              <a:srgbClr val="CD060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it-IT" sz="1800" b="0" i="0" smtClean="0">
                        <a:solidFill>
                          <a:srgbClr val="CD060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it-IT" sz="1800">
                        <a:solidFill>
                          <a:srgbClr val="CD060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ℏ</m:t>
                    </m:r>
                    <m:sSub>
                      <m:sSubPr>
                        <m:ctrlP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sSup>
                      <m:sSupPr>
                        <m:ctrlP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it-IT" sz="1800" i="1">
                                <a:solidFill>
                                  <a:srgbClr val="CD0606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1800" i="1">
                                <a:solidFill>
                                  <a:srgbClr val="CD0606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†</m:t>
                        </m:r>
                      </m:sup>
                    </m:sSup>
                    <m:acc>
                      <m:accPr>
                        <m:chr m:val="̂"/>
                        <m:ctrlP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it-IT" sz="1800" b="0" i="1" smtClean="0">
                        <a:solidFill>
                          <a:srgbClr val="CD060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</m:t>
                    </m:r>
                    <m:sSub>
                      <m:sSubPr>
                        <m:ctrlPr>
                          <a:rPr lang="it-IT" i="1">
                            <a:solidFill>
                              <a:srgbClr val="CD060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rgbClr val="CD060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CD060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solidFill>
                              <a:srgbClr val="CD060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it-IT" b="0" i="1" smtClean="0">
                        <a:solidFill>
                          <a:srgbClr val="CD060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it-IT" sz="1800">
                        <a:solidFill>
                          <a:srgbClr val="CD0606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ℏ</m:t>
                    </m:r>
                    <m:sSub>
                      <m:sSubPr>
                        <m:ctrlP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it-IT" sz="1800" i="1">
                                <a:solidFill>
                                  <a:srgbClr val="CD0606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1800" i="1">
                                <a:solidFill>
                                  <a:srgbClr val="CD0606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  <m:sup>
                        <m: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†</m:t>
                        </m:r>
                      </m:sup>
                    </m:sSup>
                    <m:acc>
                      <m:accPr>
                        <m:chr m:val="̂"/>
                        <m:ctrlP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it-IT" sz="1800" i="1">
                            <a:solidFill>
                              <a:srgbClr val="CD060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sSub>
                      <m:sSubPr>
                        <m:ctrlPr>
                          <a:rPr lang="it-IT" i="1" smtClean="0">
                            <a:solidFill>
                              <a:srgbClr val="ED96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ED96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  </m:t>
                        </m:r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rgbClr val="ED962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ED962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solidFill>
                              <a:srgbClr val="ED96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it-IT" b="0" i="1" smtClean="0">
                        <a:solidFill>
                          <a:srgbClr val="ED96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it-IT" sz="1800">
                        <a:solidFill>
                          <a:srgbClr val="ED962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ℏ</m:t>
                    </m:r>
                    <m:sSub>
                      <m:sSubPr>
                        <m:ctrlPr>
                          <a:rPr lang="it-IT" sz="1800" i="1">
                            <a:solidFill>
                              <a:srgbClr val="ED962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>
                            <a:solidFill>
                              <a:srgbClr val="ED962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ED962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it-IT" sz="1800" i="1">
                            <a:solidFill>
                              <a:srgbClr val="ED962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it-IT" sz="1800" i="1">
                                <a:solidFill>
                                  <a:srgbClr val="ED9624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1800" b="0" i="1" smtClean="0">
                                <a:solidFill>
                                  <a:srgbClr val="ED9624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</m:e>
                      <m:sup>
                        <m:r>
                          <a:rPr lang="it-IT" sz="1800" i="1">
                            <a:solidFill>
                              <a:srgbClr val="ED962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†</m:t>
                        </m:r>
                      </m:sup>
                    </m:sSup>
                    <m:acc>
                      <m:accPr>
                        <m:chr m:val="̂"/>
                        <m:ctrlPr>
                          <a:rPr lang="it-IT" sz="1800" i="1">
                            <a:solidFill>
                              <a:srgbClr val="ED962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it-IT" sz="1800" b="0" i="1" smtClean="0">
                            <a:solidFill>
                              <a:srgbClr val="ED962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acc>
                    <m:r>
                      <a:rPr lang="it-IT" sz="1800" b="0" i="1" smtClean="0">
                        <a:solidFill>
                          <a:srgbClr val="ED962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it-IT" sz="1800" dirty="0">
                    <a:solidFill>
                      <a:srgbClr val="ED9624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ED962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ED962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solidFill>
                              <a:srgbClr val="ED962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ED962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ED962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  <m:d>
                          <m:dPr>
                            <m:ctrlPr>
                              <a:rPr lang="it-IT" i="1">
                                <a:solidFill>
                                  <a:srgbClr val="ED962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it-IT" i="1">
                                    <a:solidFill>
                                      <a:srgbClr val="ED962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it-IT">
                                    <a:solidFill>
                                      <a:srgbClr val="ED962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ϕ</m:t>
                                </m:r>
                              </m:e>
                            </m:acc>
                          </m:e>
                        </m:d>
                        <m:r>
                          <a:rPr lang="it-IT" b="0" i="1" smtClean="0">
                            <a:solidFill>
                              <a:srgbClr val="ED962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i="1">
                                <a:solidFill>
                                  <a:srgbClr val="ED962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i="1">
                                    <a:solidFill>
                                      <a:srgbClr val="ED962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it-IT" i="1">
                                        <a:solidFill>
                                          <a:srgbClr val="ED9624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i="1">
                                        <a:solidFill>
                                          <a:srgbClr val="ED9624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it-IT" i="1">
                                    <a:solidFill>
                                      <a:srgbClr val="ED962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it-IT" i="1">
                                <a:solidFill>
                                  <a:srgbClr val="ED962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it-IT" sz="1800" dirty="0">
                  <a:solidFill>
                    <a:schemeClr val="accent4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1800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1800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it-IT" sz="1800" b="0" i="1" smtClean="0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it-IT" sz="1800" b="0" i="1" smtClean="0">
                        <a:solidFill>
                          <a:srgbClr val="146E5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ϵ</m:t>
                        </m:r>
                      </m:e>
                      <m:sub>
                        <m: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it-IT" sz="1800" i="1">
                                <a:solidFill>
                                  <a:srgbClr val="146E54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1800">
                                <a:solidFill>
                                  <a:srgbClr val="146E54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it-IT" sz="1800" i="1">
                                <a:solidFill>
                                  <a:srgbClr val="146E54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†</m:t>
                        </m:r>
                      </m:sup>
                    </m:sSup>
                    <m:r>
                      <a:rPr lang="it-IT" b="0" i="1" smtClean="0">
                        <a:solidFill>
                          <a:srgbClr val="146E5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it-IT" i="1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it-IT" i="1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i="1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  <m:acc>
                      <m:accPr>
                        <m:chr m:val="̂"/>
                        <m:ctrlPr>
                          <a:rPr lang="it-IT" sz="1800" b="0" i="1" smtClean="0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it-IT" sz="1800" b="0" i="1" smtClean="0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it-IT" sz="1800" b="0" i="1" smtClean="0">
                        <a:solidFill>
                          <a:srgbClr val="146E5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it-IT" sz="1800" i="1" smtClean="0">
                        <a:solidFill>
                          <a:srgbClr val="146E5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ϵ</m:t>
                        </m:r>
                      </m:e>
                      <m:sub>
                        <m: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it-IT" sz="1800" i="1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it-IT" sz="1800" i="1" smtClean="0">
                            <a:solidFill>
                              <a:srgbClr val="146E5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it-IT" i="1">
                                    <a:solidFill>
                                      <a:srgbClr val="146E5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>
                                    <a:solidFill>
                                      <a:srgbClr val="146E5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rgbClr val="146E5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it-IT" i="1" smtClean="0">
                                    <a:solidFill>
                                      <a:srgbClr val="146E5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solidFill>
                                      <a:srgbClr val="146E5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p>
                            <m: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†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it-IT" i="1">
                                    <a:solidFill>
                                      <a:srgbClr val="146E5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>
                                    <a:solidFill>
                                      <a:srgbClr val="146E5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rgbClr val="146E54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146E5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it-IT" i="1">
                            <a:solidFill>
                              <a:srgbClr val="146E5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/>
                    </m:sSup>
                  </m:oMath>
                </a14:m>
                <a:r>
                  <a:rPr lang="it-IT" sz="1800" dirty="0">
                    <a:solidFill>
                      <a:srgbClr val="146E54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endParaRPr lang="it-IT" sz="1800" dirty="0">
                  <a:solidFill>
                    <a:srgbClr val="146E54"/>
                  </a:solidFill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b="0" dirty="0"/>
              </a:p>
              <a:p>
                <a:pPr marL="0" indent="0">
                  <a:buNone/>
                </a:pPr>
                <a:endParaRPr lang="it-IT" b="0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79110522-F473-E1F4-B43B-DB1188739D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617153"/>
                <a:ext cx="8818756" cy="379024"/>
              </a:xfrm>
              <a:blipFill>
                <a:blip r:embed="rId2"/>
                <a:stretch>
                  <a:fillRect l="-1660" t="-20968" b="-92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3786629F-C96C-C316-8671-59FED24FC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Q-Switch: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B18E94-82CF-D44F-7C09-2364380CAE06}"/>
              </a:ext>
            </a:extLst>
          </p:cNvPr>
          <p:cNvSpPr txBox="1"/>
          <p:nvPr/>
        </p:nvSpPr>
        <p:spPr>
          <a:xfrm>
            <a:off x="4114800" y="211501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C44DCA7-E63C-398E-7EB2-2293E2677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6177"/>
            <a:ext cx="2448221" cy="181703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10773A5-F6B7-8E45-27AB-17D455F17286}"/>
              </a:ext>
            </a:extLst>
          </p:cNvPr>
          <p:cNvSpPr txBox="1"/>
          <p:nvPr/>
        </p:nvSpPr>
        <p:spPr>
          <a:xfrm>
            <a:off x="2601951" y="1846094"/>
            <a:ext cx="638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Output mode strongly coupled to a transmission line: </a:t>
            </a:r>
          </a:p>
          <a:p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the state does not return to the storage mode.</a:t>
            </a:r>
            <a:endParaRPr lang="it-IT" sz="18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36C48F4F-7F34-C126-5846-1B47A6E58247}"/>
                  </a:ext>
                </a:extLst>
              </p:cNvPr>
              <p:cNvSpPr txBox="1"/>
              <p:nvPr/>
            </p:nvSpPr>
            <p:spPr>
              <a:xfrm>
                <a:off x="2743200" y="1090921"/>
                <a:ext cx="4572000" cy="416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̂"/>
                          <m:ctrlP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sSup>
                        <m:sSupPr>
                          <m:ctrlPr>
                            <a:rPr lang="it-IT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it-IT" sz="200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it-IT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it-IT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36C48F4F-7F34-C126-5846-1B47A6E58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090921"/>
                <a:ext cx="4572000" cy="416589"/>
              </a:xfrm>
              <a:prstGeom prst="rect">
                <a:avLst/>
              </a:prstGeom>
              <a:blipFill>
                <a:blip r:embed="rId4"/>
                <a:stretch>
                  <a:fillRect t="-8824" b="-147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8CC589D3-4D33-C084-4183-AE435959FE42}"/>
              </a:ext>
            </a:extLst>
          </p:cNvPr>
          <p:cNvSpPr/>
          <p:nvPr/>
        </p:nvSpPr>
        <p:spPr>
          <a:xfrm>
            <a:off x="2657042" y="2285702"/>
            <a:ext cx="416312" cy="706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295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0D32242B-1CBD-CB3E-9626-66B00E69FC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it-IT" dirty="0"/>
                  <a:t>Moving </a:t>
                </a:r>
                <a:r>
                  <a:rPr lang="it-IT" dirty="0" err="1"/>
                  <a:t>into</a:t>
                </a:r>
                <a:r>
                  <a:rPr lang="it-IT" dirty="0"/>
                  <a:t> a </a:t>
                </a:r>
                <a:r>
                  <a:rPr lang="it-IT" dirty="0" err="1"/>
                  <a:t>displaced</a:t>
                </a:r>
                <a:r>
                  <a:rPr lang="it-IT" dirty="0"/>
                  <a:t> and </a:t>
                </a:r>
                <a:r>
                  <a:rPr lang="it-IT" dirty="0" err="1"/>
                  <a:t>rotating</a:t>
                </a:r>
                <a:r>
                  <a:rPr lang="it-IT" dirty="0"/>
                  <a:t> frame and </a:t>
                </a:r>
                <a:r>
                  <a:rPr lang="it-IT" dirty="0" err="1"/>
                  <a:t>applying</a:t>
                </a:r>
                <a:r>
                  <a:rPr lang="it-IT" dirty="0"/>
                  <a:t> RWA:</a:t>
                </a:r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r>
                  <a:rPr lang="it-IT" dirty="0" err="1"/>
                  <a:t>Where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sSub>
                      <m:sSubPr>
                        <m:ctrlPr>
                          <a:rPr lang="it-IT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it-IT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ϵ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0" i="1" smtClean="0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dirty="0">
                    <a:solidFill>
                      <a:srgbClr val="505050"/>
                    </a:solidFill>
                  </a:rPr>
                  <a:t>  and we choose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i="1" dirty="0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b="0" i="1" dirty="0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b="0" i="1" dirty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b="0" i="1" dirty="0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b="0" i="1" dirty="0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dirty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rgbClr val="505050"/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it-IT" dirty="0">
                  <a:solidFill>
                    <a:srgbClr val="505050"/>
                  </a:solidFill>
                </a:endParaRPr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0D32242B-1CBD-CB3E-9626-66B00E69FC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88" t="-20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EB049A16-BBB6-AD61-8C1B-21576D52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6248"/>
            <a:ext cx="8686800" cy="320908"/>
          </a:xfrm>
        </p:spPr>
        <p:txBody>
          <a:bodyPr/>
          <a:lstStyle/>
          <a:p>
            <a:r>
              <a:rPr lang="it-IT" dirty="0"/>
              <a:t>Q-Switch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2E29B9C4-6F42-1F1C-6D6B-F239FFF6BE9F}"/>
                  </a:ext>
                </a:extLst>
              </p:cNvPr>
              <p:cNvSpPr txBox="1"/>
              <p:nvPr/>
            </p:nvSpPr>
            <p:spPr>
              <a:xfrm>
                <a:off x="369230" y="1061014"/>
                <a:ext cx="8420408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6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80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800" i="1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it-IT" sz="1800" i="1">
                          <a:solidFill>
                            <a:srgbClr val="63666A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18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18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800" i="1">
                          <a:solidFill>
                            <a:srgbClr val="6366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800" i="1" smtClean="0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sz="180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sz="1800" i="1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800" i="1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1800" i="1">
                              <a:solidFill>
                                <a:srgbClr val="63666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it-IT" sz="180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1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it-IT" sz="1800" i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2600"/>
                  </a:lnSpc>
                </a:pPr>
                <a:endParaRPr lang="it-IT" sz="18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2600"/>
                  </a:lnSpc>
                </a:pPr>
                <a:endParaRPr lang="it-IT" sz="18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2E29B9C4-6F42-1F1C-6D6B-F239FFF6B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30" y="1061014"/>
                <a:ext cx="8420408" cy="10926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B613AB14-A52B-6E0A-0E1C-B0B3CE6DB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89" y="2819360"/>
            <a:ext cx="3328602" cy="1245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9C36E6F-BE7C-792A-669A-24771E32B027}"/>
                  </a:ext>
                </a:extLst>
              </p:cNvPr>
              <p:cNvSpPr txBox="1"/>
              <p:nvPr/>
            </p:nvSpPr>
            <p:spPr>
              <a:xfrm>
                <a:off x="3850888" y="2704971"/>
                <a:ext cx="519646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sz="1800" dirty="0">
                  <a:solidFill>
                    <a:srgbClr val="50505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χ</m:t>
                        </m:r>
                      </m:e>
                      <m:sub>
                        <m:r>
                          <a:rPr lang="it-IT" sz="18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𝑎𝑡</m:t>
                        </m:r>
                      </m:sub>
                    </m:sSub>
                    <m:sSub>
                      <m:sSubPr>
                        <m:ctrlPr>
                          <a:rPr lang="it-IT" sz="18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800" b="0" i="0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it-IT" sz="18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χ</m:t>
                        </m:r>
                      </m:e>
                      <m:sub>
                        <m:r>
                          <a:rPr lang="it-IT" sz="18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it-IT" sz="18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     </a:t>
                </a:r>
                <a:r>
                  <a:rPr lang="it-IT" sz="18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measured</a:t>
                </a:r>
                <a:r>
                  <a:rPr lang="it-IT" sz="18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by </a:t>
                </a:r>
                <a:r>
                  <a:rPr lang="it-IT" sz="18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spectroscopy</a:t>
                </a:r>
                <a:r>
                  <a:rPr lang="it-IT" sz="18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methods</a:t>
                </a:r>
                <a:r>
                  <a:rPr lang="it-IT" sz="18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</a:p>
              <a:p>
                <a:endParaRPr lang="it-IT" sz="1800" dirty="0">
                  <a:solidFill>
                    <a:srgbClr val="50505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9C36E6F-BE7C-792A-669A-24771E32B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888" y="2704971"/>
                <a:ext cx="5196468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1A09FCB-A29F-9882-8BB3-6AACA0E49692}"/>
                  </a:ext>
                </a:extLst>
              </p:cNvPr>
              <p:cNvSpPr txBox="1"/>
              <p:nvPr/>
            </p:nvSpPr>
            <p:spPr>
              <a:xfrm>
                <a:off x="4163122" y="3451599"/>
                <a:ext cx="4572000" cy="679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χ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0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it-IT" sz="200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χ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𝑎𝑡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it-IT" sz="2000" dirty="0">
                              <a:solidFill>
                                <a:srgbClr val="505050"/>
                              </a:solidFill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00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χ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1A09FCB-A29F-9882-8BB3-6AACA0E49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122" y="3451599"/>
                <a:ext cx="4572000" cy="6791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512C5B6-142C-89E4-5FCA-5F1EF04FFBFD}"/>
              </a:ext>
            </a:extLst>
          </p:cNvPr>
          <p:cNvSpPr txBox="1"/>
          <p:nvPr/>
        </p:nvSpPr>
        <p:spPr>
          <a:xfrm>
            <a:off x="494992" y="4078558"/>
            <a:ext cx="3463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Pfaff, Wolfgang, et al. "Controlled release of multiphoton quantum states from a microwave cavity memory."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Physics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13.9 (2017): 882-887.</a:t>
            </a:r>
            <a:endParaRPr lang="it-IT" sz="105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79D253-00CF-6161-7220-9E52796AF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796" y="1510886"/>
            <a:ext cx="4255377" cy="79254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035071-B1F8-7E12-14C6-044EA367D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3054" y="1517629"/>
            <a:ext cx="2078916" cy="414564"/>
          </a:xfrm>
          <a:prstGeom prst="rect">
            <a:avLst/>
          </a:prstGeom>
        </p:spPr>
      </p:pic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CAE1B89A-93C0-3498-87BF-A91735276C2B}"/>
              </a:ext>
            </a:extLst>
          </p:cNvPr>
          <p:cNvSpPr/>
          <p:nvPr/>
        </p:nvSpPr>
        <p:spPr>
          <a:xfrm>
            <a:off x="4713248" y="3176546"/>
            <a:ext cx="275064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8D0C616-F25B-7AB0-8C22-01442A682444}"/>
                  </a:ext>
                </a:extLst>
              </p:cNvPr>
              <p:cNvSpPr txBox="1"/>
              <p:nvPr/>
            </p:nvSpPr>
            <p:spPr>
              <a:xfrm>
                <a:off x="5263765" y="1856041"/>
                <a:ext cx="21782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2000" b="0" i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χ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</m:sub>
                      </m:sSub>
                      <m:sSup>
                        <m:sSupPr>
                          <m:ctrlPr>
                            <a:rPr lang="it-IT" sz="200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sz="20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00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it-IT" sz="20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it-IT" sz="2000" i="1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8D0C616-F25B-7AB0-8C22-01442A682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765" y="1856041"/>
                <a:ext cx="2178205" cy="400110"/>
              </a:xfrm>
              <a:prstGeom prst="rect">
                <a:avLst/>
              </a:prstGeom>
              <a:blipFill>
                <a:blip r:embed="rId10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678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732FE2CB-64D1-39C3-03AA-408EE8C278FA}"/>
                  </a:ext>
                </a:extLst>
              </p:cNvPr>
              <p:cNvSpPr txBox="1"/>
              <p:nvPr/>
            </p:nvSpPr>
            <p:spPr>
              <a:xfrm>
                <a:off x="4893164" y="4171574"/>
                <a:ext cx="40222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it-IT" sz="14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14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14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14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it-IT" sz="1400" dirty="0">
                    <a:solidFill>
                      <a:srgbClr val="505050"/>
                    </a:solidFill>
                  </a:rPr>
                  <a:t> </a:t>
                </a:r>
                <a:r>
                  <a:rPr lang="it-IT" sz="14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shows the best </a:t>
                </a:r>
                <a:r>
                  <a:rPr lang="it-IT" sz="14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behaviour</a:t>
                </a:r>
                <a:endParaRPr lang="it-IT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732FE2CB-64D1-39C3-03AA-408EE8C27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164" y="4171574"/>
                <a:ext cx="4022236" cy="307777"/>
              </a:xfrm>
              <a:prstGeom prst="rect">
                <a:avLst/>
              </a:prstGeom>
              <a:blipFill>
                <a:blip r:embed="rId2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81B99499-C7EC-0730-10E9-29FC5608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04" y="453481"/>
            <a:ext cx="4067877" cy="376074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114EB27-FCB2-C744-FAAC-01D9E3FE5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605" y="488809"/>
            <a:ext cx="4482791" cy="3760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6539035F-5853-8711-A10E-FFAFB9CEF1C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188360"/>
                <a:ext cx="8686800" cy="320908"/>
              </a:xfrm>
            </p:spPr>
            <p:txBody>
              <a:bodyPr/>
              <a:lstStyle/>
              <a:p>
                <a:r>
                  <a:rPr lang="it-IT" dirty="0" err="1"/>
                  <a:t>Simulations</a:t>
                </a:r>
                <a:r>
                  <a:rPr lang="it-IT" dirty="0"/>
                  <a:t> with master </a:t>
                </a:r>
                <a:r>
                  <a:rPr lang="it-IT" dirty="0" err="1"/>
                  <a:t>equation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2000" i="1" smtClean="0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000" i="1">
                                <a:solidFill>
                                  <a:srgbClr val="004C9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004C9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004C97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it-IT" sz="2000" b="0" i="1">
                                    <a:solidFill>
                                      <a:srgbClr val="004C97"/>
                                    </a:solidFill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2000" b="0" i="1">
                                <a:solidFill>
                                  <a:srgbClr val="004C97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000" b="0" i="1">
                                <a:solidFill>
                                  <a:srgbClr val="004C9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it-IT" sz="2000" b="0" i="1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  <m:t>=60 </m:t>
                        </m:r>
                        <m:r>
                          <a:rPr lang="it-IT" sz="2000" b="0" i="1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  <m:t>𝑘𝐻𝑧</m:t>
                        </m:r>
                      </m:e>
                    </m:d>
                  </m:oMath>
                </a14:m>
                <a:endParaRPr lang="it-IT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6539035F-5853-8711-A10E-FFAFB9CEF1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188360"/>
                <a:ext cx="8686800" cy="320908"/>
              </a:xfrm>
              <a:blipFill>
                <a:blip r:embed="rId5"/>
                <a:stretch>
                  <a:fillRect l="-1965" t="-54717" b="-301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488499-F69F-5255-D3AE-FD25D9D6AD18}"/>
              </a:ext>
            </a:extLst>
          </p:cNvPr>
          <p:cNvSpPr txBox="1"/>
          <p:nvPr/>
        </p:nvSpPr>
        <p:spPr>
          <a:xfrm>
            <a:off x="310731" y="4171574"/>
            <a:ext cx="352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This</a:t>
            </a:r>
            <a:r>
              <a:rPr lang="it-IT" dirty="0"/>
              <a:t> acts </a:t>
            </a:r>
            <a:r>
              <a:rPr lang="it-IT" dirty="0" err="1"/>
              <a:t>as</a:t>
            </a:r>
            <a:r>
              <a:rPr lang="it-IT" dirty="0"/>
              <a:t> a switch!</a:t>
            </a:r>
          </a:p>
        </p:txBody>
      </p:sp>
    </p:spTree>
    <p:extLst>
      <p:ext uri="{BB962C8B-B14F-4D97-AF65-F5344CB8AC3E}">
        <p14:creationId xmlns:p14="http://schemas.microsoft.com/office/powerpoint/2010/main" val="641207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9475335-283C-E9B5-0C18-E3B50FF9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Two </a:t>
            </a:r>
            <a:r>
              <a:rPr lang="it-IT" dirty="0" err="1"/>
              <a:t>cavities</a:t>
            </a:r>
            <a:r>
              <a:rPr lang="it-IT" dirty="0"/>
              <a:t>: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6140D51-4AEB-DDF1-E300-D6B1F9FC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9" y="536827"/>
            <a:ext cx="4246756" cy="205370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2C133E1-16D5-6A3D-41FA-BEA814B52C7B}"/>
              </a:ext>
            </a:extLst>
          </p:cNvPr>
          <p:cNvSpPr txBox="1"/>
          <p:nvPr/>
        </p:nvSpPr>
        <p:spPr>
          <a:xfrm>
            <a:off x="4475357" y="780585"/>
            <a:ext cx="388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Now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treat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transmission line </a:t>
            </a:r>
            <a:r>
              <a:rPr lang="it-IT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explicitly</a:t>
            </a:r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454AE4F-B77A-342D-8C44-FD002A3ED143}"/>
                  </a:ext>
                </a:extLst>
              </p:cNvPr>
              <p:cNvSpPr txBox="1"/>
              <p:nvPr/>
            </p:nvSpPr>
            <p:spPr>
              <a:xfrm>
                <a:off x="172842" y="4052513"/>
                <a:ext cx="8742558" cy="425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6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1800" b="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it-IT" sz="1800" b="0" i="1" smtClean="0">
                          <a:solidFill>
                            <a:srgbClr val="7897AD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b="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sz="1800" b="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it-IT" sz="1800" b="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it-IT" sz="1800" i="1">
                                      <a:solidFill>
                                        <a:srgbClr val="7897A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800" i="1">
                                      <a:solidFill>
                                        <a:srgbClr val="7897A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nary>
                          <m:acc>
                            <m:accPr>
                              <m:chr m:val="̂"/>
                              <m:ctrl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acc>
                          <m:d>
                            <m:dPr>
                              <m:ctrl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e>
                          </m:d>
                          <m:sSup>
                            <m:sSupPr>
                              <m:ctrl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sz="1800" i="1">
                                      <a:solidFill>
                                        <a:srgbClr val="7897A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it-IT" sz="1800" i="1">
                                          <a:solidFill>
                                            <a:srgbClr val="7897AD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1800" i="1">
                                          <a:solidFill>
                                            <a:srgbClr val="7897AD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sz="1800" i="1">
                                      <a:solidFill>
                                        <a:srgbClr val="7897A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e>
                      </m:d>
                      <m:r>
                        <a:rPr lang="it-IT" sz="1800" b="0" i="1" smtClean="0">
                          <a:solidFill>
                            <a:srgbClr val="7897A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it-IT" sz="180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it-IT" sz="1800" i="1">
                                      <a:solidFill>
                                        <a:srgbClr val="7897A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800" i="1">
                                      <a:solidFill>
                                        <a:srgbClr val="7897A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nary>
                          <m:acc>
                            <m:accPr>
                              <m:chr m:val="̂"/>
                              <m:ctrl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acc>
                          <m:d>
                            <m:dPr>
                              <m:ctrl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e>
                          </m:d>
                          <m:sSup>
                            <m:sSupPr>
                              <m:ctrl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sz="1800" i="1">
                                      <a:solidFill>
                                        <a:srgbClr val="7897A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it-IT" sz="1800" i="1">
                                          <a:solidFill>
                                            <a:srgbClr val="7897AD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1800" i="1">
                                          <a:solidFill>
                                            <a:srgbClr val="7897AD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sz="1800" i="1">
                                      <a:solidFill>
                                        <a:srgbClr val="7897A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it-IT" sz="1800" i="1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m:rPr>
                              <m:nor/>
                            </m:rPr>
                            <a:rPr lang="it-IT" sz="1800" dirty="0">
                              <a:solidFill>
                                <a:srgbClr val="7897AD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it-IT" sz="1800" i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454AE4F-B77A-342D-8C44-FD002A3ED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42" y="4052513"/>
                <a:ext cx="8742558" cy="425758"/>
              </a:xfrm>
              <a:prstGeom prst="rect">
                <a:avLst/>
              </a:prstGeom>
              <a:blipFill>
                <a:blip r:embed="rId3"/>
                <a:stretch>
                  <a:fillRect t="-315714" b="-405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EA9AD56-5C41-59BE-AB9D-3A8536FA7AA9}"/>
                  </a:ext>
                </a:extLst>
              </p:cNvPr>
              <p:cNvSpPr txBox="1"/>
              <p:nvPr/>
            </p:nvSpPr>
            <p:spPr>
              <a:xfrm>
                <a:off x="4202152" y="1652734"/>
                <a:ext cx="4941848" cy="3795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8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800" i="1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it-IT" sz="1800" i="1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𝑐𝑎𝑣</m:t>
                          </m:r>
                          <m:r>
                            <a:rPr lang="it-IT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80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𝑐𝑎𝑣</m:t>
                          </m:r>
                          <m:r>
                            <a:rPr lang="it-IT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18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800" i="1" smtClean="0">
                              <a:solidFill>
                                <a:srgbClr val="004C9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1800" i="1">
                                  <a:solidFill>
                                    <a:srgbClr val="004C97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solidFill>
                                    <a:srgbClr val="004C97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1800" b="0" i="1" smtClean="0">
                              <a:solidFill>
                                <a:srgbClr val="004C9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𝑙𝑖𝑛𝑒</m:t>
                          </m:r>
                        </m:sub>
                      </m:sSub>
                      <m:r>
                        <a:rPr lang="it-IT" sz="18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80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solidFill>
                                    <a:srgbClr val="7897A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1800" b="0" i="1" smtClean="0">
                              <a:solidFill>
                                <a:srgbClr val="7897A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𝑖𝑛𝑡</m:t>
                          </m:r>
                        </m:sub>
                      </m:sSub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EA9AD56-5C41-59BE-AB9D-3A8536FA7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152" y="1652734"/>
                <a:ext cx="4941848" cy="379591"/>
              </a:xfrm>
              <a:prstGeom prst="rect">
                <a:avLst/>
              </a:prstGeom>
              <a:blipFill>
                <a:blip r:embed="rId4"/>
                <a:stretch>
                  <a:fillRect t="-1613" b="-16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B9637C-6691-D2E4-5EA0-BD88F0EABDEE}"/>
              </a:ext>
            </a:extLst>
          </p:cNvPr>
          <p:cNvSpPr txBox="1"/>
          <p:nvPr/>
        </p:nvSpPr>
        <p:spPr>
          <a:xfrm>
            <a:off x="338253" y="2657010"/>
            <a:ext cx="898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Assumption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control the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coupling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between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transmission line and the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</a:t>
            </a:r>
            <a:endParaRPr lang="it-IT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it-IT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4B5C55-6AE9-AB57-6C84-FA251D1ADC22}"/>
              </a:ext>
            </a:extLst>
          </p:cNvPr>
          <p:cNvSpPr txBox="1"/>
          <p:nvPr/>
        </p:nvSpPr>
        <p:spPr>
          <a:xfrm>
            <a:off x="1524000" y="2660893"/>
            <a:ext cx="779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544BAEA-0C27-A5A8-39BA-272BAABC8827}"/>
                  </a:ext>
                </a:extLst>
              </p:cNvPr>
              <p:cNvSpPr txBox="1"/>
              <p:nvPr/>
            </p:nvSpPr>
            <p:spPr>
              <a:xfrm>
                <a:off x="423746" y="3159580"/>
                <a:ext cx="3062868" cy="81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rgbClr val="BB000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1800" i="1" smtClean="0">
                                <a:solidFill>
                                  <a:srgbClr val="BB0003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1800" b="0" i="1" smtClean="0">
                                <a:solidFill>
                                  <a:srgbClr val="BB0003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it-IT" sz="1800" b="0" i="1" smtClean="0">
                            <a:solidFill>
                              <a:srgbClr val="BB000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𝑐𝑎𝑣𝑖</m:t>
                        </m:r>
                      </m:sub>
                    </m:sSub>
                    <m:r>
                      <a:rPr lang="it-IT" sz="1800" b="0" i="1" smtClean="0">
                        <a:solidFill>
                          <a:srgbClr val="BB000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BB000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BB0003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BB000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it-IT" sz="1800" b="0" i="1" smtClean="0">
                            <a:solidFill>
                              <a:srgbClr val="BB000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sz="1800" b="0" i="1" smtClean="0">
                                <a:solidFill>
                                  <a:srgbClr val="BB0003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it-IT" sz="1800" b="0" i="1" smtClean="0">
                                    <a:solidFill>
                                      <a:srgbClr val="BB0003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800" b="0" i="1" smtClean="0">
                                    <a:solidFill>
                                      <a:srgbClr val="BB0003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BB0003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  <m:sup>
                        <m:r>
                          <a:rPr lang="it-IT" sz="1800" b="0" i="1" smtClean="0">
                            <a:solidFill>
                              <a:srgbClr val="BB0003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†</m:t>
                        </m:r>
                      </m:sup>
                    </m:sSup>
                    <m:sSub>
                      <m:sSubPr>
                        <m:ctrlPr>
                          <a:rPr lang="it-IT" sz="1800" b="0" i="1" smtClean="0">
                            <a:solidFill>
                              <a:srgbClr val="BB000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1800" b="0" i="1" smtClean="0">
                                <a:solidFill>
                                  <a:srgbClr val="BB0003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1800" b="0" i="1" smtClean="0">
                                <a:solidFill>
                                  <a:srgbClr val="BB0003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  <m:sub>
                        <m:r>
                          <a:rPr lang="it-IT" sz="1800" b="0" i="1" smtClean="0">
                            <a:solidFill>
                              <a:srgbClr val="BB0003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sz="1800" i="1" dirty="0">
                    <a:solidFill>
                      <a:schemeClr val="accent4">
                        <a:lumMod val="75000"/>
                      </a:schemeClr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544BAEA-0C27-A5A8-39BA-272BAABC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46" y="3159580"/>
                <a:ext cx="3062868" cy="8161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44B239B-0752-1024-0175-E58B1735B71E}"/>
                  </a:ext>
                </a:extLst>
              </p:cNvPr>
              <p:cNvSpPr txBox="1"/>
              <p:nvPr/>
            </p:nvSpPr>
            <p:spPr>
              <a:xfrm>
                <a:off x="4202152" y="3076864"/>
                <a:ext cx="4059701" cy="981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1800" i="1">
                                  <a:solidFill>
                                    <a:srgbClr val="26588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solidFill>
                                    <a:srgbClr val="26588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sz="1800" b="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𝑙𝑖𝑛𝑒</m:t>
                          </m:r>
                        </m:sub>
                      </m:sSub>
                      <m:r>
                        <a:rPr lang="it-IT" sz="1800" i="1">
                          <a:solidFill>
                            <a:srgbClr val="26588D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rgbClr val="26588D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1800" b="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800" b="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it-IT" sz="1800" b="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it-IT" sz="1800" b="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it-IT" sz="1800" b="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it-IT" sz="1800" b="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it-IT" sz="1800" b="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it-IT" sz="1800" b="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it-IT" sz="1800" b="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it-IT" sz="1800" b="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it-IT" sz="1800" b="0" i="1" smtClean="0">
                                  <a:solidFill>
                                    <a:srgbClr val="26588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800" b="0" i="1" smtClean="0">
                                  <a:solidFill>
                                    <a:srgbClr val="26588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it-IT" sz="180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it-IT" sz="1800" i="1">
                                  <a:solidFill>
                                    <a:srgbClr val="26588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b="0" i="1" smtClean="0">
                                  <a:solidFill>
                                    <a:srgbClr val="26588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p>
                          <m:r>
                            <a:rPr lang="it-IT" sz="1800" i="1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†</m:t>
                          </m:r>
                        </m:sup>
                      </m:sSup>
                      <m:r>
                        <a:rPr lang="it-IT" sz="1800" b="0" i="1" smtClean="0">
                          <a:solidFill>
                            <a:srgbClr val="2658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it-IT" sz="1800" i="1">
                          <a:solidFill>
                            <a:srgbClr val="2658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𝜔</m:t>
                      </m:r>
                      <m:r>
                        <a:rPr lang="it-IT" sz="1800" b="0" i="1" smtClean="0">
                          <a:solidFill>
                            <a:srgbClr val="2658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it-IT" sz="1800" i="1" smtClean="0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it-IT" sz="1800" i="1">
                              <a:solidFill>
                                <a:srgbClr val="26588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lang="it-IT" sz="1800" b="0" i="1" smtClean="0">
                          <a:solidFill>
                            <a:srgbClr val="26588D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it-IT" sz="1800" i="1">
                          <a:solidFill>
                            <a:srgbClr val="2658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𝜔</m:t>
                      </m:r>
                      <m:r>
                        <a:rPr lang="it-IT" sz="1800" b="0" i="1" smtClean="0">
                          <a:solidFill>
                            <a:srgbClr val="2658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it-IT" sz="1800" i="1" dirty="0">
                  <a:solidFill>
                    <a:srgbClr val="26588D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it-IT" sz="18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44B239B-0752-1024-0175-E58B1735B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152" y="3076864"/>
                <a:ext cx="4059701" cy="9815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6829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504F62ED-4737-23CF-84F3-07B2C3255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err="1"/>
              <a:t>We</a:t>
            </a:r>
            <a:r>
              <a:rPr lang="it-IT" dirty="0"/>
              <a:t> make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assumptions</a:t>
            </a:r>
            <a:r>
              <a:rPr lang="it-IT" dirty="0"/>
              <a:t>: </a:t>
            </a:r>
          </a:p>
          <a:p>
            <a:r>
              <a:rPr lang="it-IT" dirty="0"/>
              <a:t>Single mode transmission line;</a:t>
            </a:r>
          </a:p>
          <a:p>
            <a:r>
              <a:rPr lang="it-IT" dirty="0" err="1"/>
              <a:t>We</a:t>
            </a:r>
            <a:r>
              <a:rPr lang="it-IT" dirty="0"/>
              <a:t> can switch off the </a:t>
            </a:r>
            <a:r>
              <a:rPr lang="it-IT" dirty="0" err="1"/>
              <a:t>couplings</a:t>
            </a:r>
            <a:r>
              <a:rPr lang="it-IT" dirty="0"/>
              <a:t>.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230A810-8B3A-FAEF-44A1-E9ED98DE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Simple model: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EE55CF3-FF3B-D00B-AD9B-ADD85C5493DC}"/>
                  </a:ext>
                </a:extLst>
              </p:cNvPr>
              <p:cNvSpPr txBox="1"/>
              <p:nvPr/>
            </p:nvSpPr>
            <p:spPr>
              <a:xfrm>
                <a:off x="933272" y="1762067"/>
                <a:ext cx="30463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it-IT" sz="18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 with</a:t>
                </a:r>
                <a:r>
                  <a:rPr kumimoji="0" lang="it-IT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 finite </a:t>
                </a:r>
                <a:r>
                  <a:rPr kumimoji="0" lang="it-IT" sz="1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lenght</a:t>
                </a:r>
                <a:r>
                  <a:rPr kumimoji="0" lang="it-IT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 in time</a:t>
                </a: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EE55CF3-FF3B-D00B-AD9B-ADD85C549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2" y="1762067"/>
                <a:ext cx="3046327" cy="646331"/>
              </a:xfrm>
              <a:prstGeom prst="rect">
                <a:avLst/>
              </a:prstGeom>
              <a:blipFill>
                <a:blip r:embed="rId2"/>
                <a:stretch>
                  <a:fillRect l="-1600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3801C3A7-7D74-2358-6B0E-B704CDE04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987"/>
            <a:ext cx="3750999" cy="2420595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C919957A-F242-A311-390D-77396D3115C1}"/>
              </a:ext>
            </a:extLst>
          </p:cNvPr>
          <p:cNvSpPr/>
          <p:nvPr/>
        </p:nvSpPr>
        <p:spPr>
          <a:xfrm>
            <a:off x="228600" y="2025760"/>
            <a:ext cx="678363" cy="1189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1">
                <a:extLst>
                  <a:ext uri="{FF2B5EF4-FFF2-40B4-BE49-F238E27FC236}">
                    <a16:creationId xmlns:a16="http://schemas.microsoft.com/office/drawing/2014/main" id="{5926E5EF-C903-1C8A-7586-2A6403BC7D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884" y="2625925"/>
                <a:ext cx="7354229" cy="299508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it-IT" b="1" dirty="0"/>
                  <a:t>If </a:t>
                </a:r>
                <a:r>
                  <a:rPr lang="it-IT" b="1" dirty="0" err="1"/>
                  <a:t>we</a:t>
                </a:r>
                <a:r>
                  <a:rPr lang="it-IT" b="1" dirty="0"/>
                  <a:t> </a:t>
                </a:r>
                <a:r>
                  <a:rPr lang="it-IT" b="1" dirty="0" err="1"/>
                  <a:t>can’t</a:t>
                </a:r>
                <a:r>
                  <a:rPr lang="it-IT" b="1" dirty="0"/>
                  <a:t> 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it-IT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it-IT" b="1" dirty="0"/>
                  <a:t>   </a:t>
                </a:r>
              </a:p>
              <a:p>
                <a:r>
                  <a:rPr lang="it-IT" dirty="0" err="1"/>
                  <a:t>Add</a:t>
                </a:r>
                <a:r>
                  <a:rPr lang="it-IT" dirty="0"/>
                  <a:t> a circulator to the system: </a:t>
                </a:r>
              </a:p>
              <a:p>
                <a:pPr marL="0" indent="0">
                  <a:buNone/>
                </a:pPr>
                <a:r>
                  <a:rPr lang="it-IT" dirty="0"/>
                  <a:t>	  </a:t>
                </a:r>
                <a:r>
                  <a:rPr lang="it-IT" dirty="0" err="1"/>
                  <a:t>how</a:t>
                </a:r>
                <a:r>
                  <a:rPr lang="it-IT" dirty="0"/>
                  <a:t> do </a:t>
                </a:r>
                <a:r>
                  <a:rPr lang="it-IT" dirty="0" err="1"/>
                  <a:t>we</a:t>
                </a:r>
                <a:r>
                  <a:rPr lang="it-IT" dirty="0"/>
                  <a:t> model the </a:t>
                </a:r>
                <a:r>
                  <a:rPr lang="it-IT" dirty="0" err="1"/>
                  <a:t>hamiltonian</a:t>
                </a:r>
                <a:r>
                  <a:rPr lang="it-IT" dirty="0"/>
                  <a:t>? </a:t>
                </a:r>
              </a:p>
              <a:p>
                <a:r>
                  <a:rPr lang="it-IT" dirty="0" err="1"/>
                  <a:t>Shape</a:t>
                </a:r>
                <a:r>
                  <a:rPr lang="it-IT" dirty="0"/>
                  <a:t> the </a:t>
                </a:r>
                <a:r>
                  <a:rPr lang="it-IT" dirty="0" err="1"/>
                  <a:t>coupling</a:t>
                </a:r>
                <a:r>
                  <a:rPr lang="it-IT" dirty="0"/>
                  <a:t>.</a:t>
                </a:r>
              </a:p>
              <a:p>
                <a:pPr marL="0" indent="0">
                  <a:buFont typeface="Arial" charset="0"/>
                  <a:buNone/>
                </a:pPr>
                <a:r>
                  <a:rPr lang="it-IT" b="1" dirty="0" err="1"/>
                  <a:t>If</a:t>
                </a:r>
                <a:r>
                  <a:rPr lang="it-IT" b="1" dirty="0"/>
                  <a:t> </a:t>
                </a:r>
                <a:r>
                  <a:rPr lang="it-IT" b="1" dirty="0" err="1"/>
                  <a:t>we</a:t>
                </a:r>
                <a:r>
                  <a:rPr lang="it-IT" b="1" dirty="0"/>
                  <a:t> </a:t>
                </a:r>
                <a:r>
                  <a:rPr lang="it-IT" b="1" dirty="0" err="1"/>
                  <a:t>can’t</a:t>
                </a:r>
                <a:r>
                  <a:rPr lang="it-IT" b="1" dirty="0"/>
                  <a:t> control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it-IT" b="1" dirty="0"/>
                  <a:t>(t)?</a:t>
                </a:r>
              </a:p>
            </p:txBody>
          </p:sp>
        </mc:Choice>
        <mc:Fallback xmlns="">
          <p:sp>
            <p:nvSpPr>
              <p:cNvPr id="5" name="Segnaposto contenuto 1">
                <a:extLst>
                  <a:ext uri="{FF2B5EF4-FFF2-40B4-BE49-F238E27FC236}">
                    <a16:creationId xmlns:a16="http://schemas.microsoft.com/office/drawing/2014/main" id="{5926E5EF-C903-1C8A-7586-2A6403BC7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4" y="2625925"/>
                <a:ext cx="7354229" cy="2995088"/>
              </a:xfrm>
              <a:prstGeom prst="rect">
                <a:avLst/>
              </a:prstGeom>
              <a:blipFill>
                <a:blip r:embed="rId4"/>
                <a:stretch>
                  <a:fillRect l="-1990" t="-26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330BFF1A-20BB-1FBB-5E83-A4D2693B2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586" y="2735102"/>
            <a:ext cx="3163135" cy="1679734"/>
          </a:xfrm>
          <a:prstGeom prst="rect">
            <a:avLst/>
          </a:prstGeom>
        </p:spPr>
      </p:pic>
      <p:sp>
        <p:nvSpPr>
          <p:cNvPr id="9" name="Freccia angolare in su 8">
            <a:extLst>
              <a:ext uri="{FF2B5EF4-FFF2-40B4-BE49-F238E27FC236}">
                <a16:creationId xmlns:a16="http://schemas.microsoft.com/office/drawing/2014/main" id="{1B293F74-8E90-CFF0-266F-86FA66B9614A}"/>
              </a:ext>
            </a:extLst>
          </p:cNvPr>
          <p:cNvSpPr/>
          <p:nvPr/>
        </p:nvSpPr>
        <p:spPr>
          <a:xfrm rot="5400000">
            <a:off x="531719" y="3220097"/>
            <a:ext cx="249975" cy="257768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06080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014944FF35AF4D8D9077E1048B0D7C" ma:contentTypeVersion="5" ma:contentTypeDescription="Create a new document." ma:contentTypeScope="" ma:versionID="0af01e628dec37d82f153a4555d3127c">
  <xsd:schema xmlns:xsd="http://www.w3.org/2001/XMLSchema" xmlns:xs="http://www.w3.org/2001/XMLSchema" xmlns:p="http://schemas.microsoft.com/office/2006/metadata/properties" xmlns:ns2="2fbef6ad-55e0-4d24-bf53-b306f88a0df1" targetNamespace="http://schemas.microsoft.com/office/2006/metadata/properties" ma:root="true" ma:fieldsID="9b3ffcae0e9c40b7b44ff57b61c35711" ns2:_="">
    <xsd:import namespace="2fbef6ad-55e0-4d24-bf53-b306f88a0d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ef6ad-55e0-4d24-bf53-b306f88a0d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4F8D2B-9739-408A-A324-E6730217C8B0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2fbef6ad-55e0-4d24-bf53-b306f88a0df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0BBA0A5-36AA-4DF9-BF74-AAFE8BF9D7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7EC1E9-50CF-44D4-80AF-79730E876650}">
  <ds:schemaRefs>
    <ds:schemaRef ds:uri="2fbef6ad-55e0-4d24-bf53-b306f88a0d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3771</TotalTime>
  <Words>769</Words>
  <Application>Microsoft Office PowerPoint</Application>
  <PresentationFormat>Presentazione su schermo (16:9)</PresentationFormat>
  <Paragraphs>119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Helvetica</vt:lpstr>
      <vt:lpstr>Fermilab_PPT_090915</vt:lpstr>
      <vt:lpstr>Presentazione standard di PowerPoint</vt:lpstr>
      <vt:lpstr>Summary</vt:lpstr>
      <vt:lpstr>QuTip:</vt:lpstr>
      <vt:lpstr>Transfer quantum states between cavities</vt:lpstr>
      <vt:lpstr>Q-Switch:</vt:lpstr>
      <vt:lpstr>Q-Switch</vt:lpstr>
      <vt:lpstr>Simulations with master equation (χ_ab/2π=60 kHz)</vt:lpstr>
      <vt:lpstr>Two cavities:</vt:lpstr>
      <vt:lpstr>Simple model:</vt:lpstr>
      <vt:lpstr>Two cavities and Q-switch</vt:lpstr>
      <vt:lpstr>If g≫γ ?</vt:lpstr>
      <vt:lpstr>Shaping the pulses?</vt:lpstr>
      <vt:lpstr>Entanglement</vt:lpstr>
      <vt:lpstr>Thank you for listening!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Filippo</cp:lastModifiedBy>
  <cp:revision>239</cp:revision>
  <cp:lastPrinted>2014-01-20T19:40:21Z</cp:lastPrinted>
  <dcterms:created xsi:type="dcterms:W3CDTF">2014-01-03T20:18:13Z</dcterms:created>
  <dcterms:modified xsi:type="dcterms:W3CDTF">2022-10-12T12:52:37Z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0x0101007F014944FF35AF4D8D9077E1048B0D7C</vt:lpwstr>
  </property>
</Properties>
</file>