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69" r:id="rId3"/>
    <p:sldId id="277" r:id="rId4"/>
    <p:sldId id="270" r:id="rId5"/>
    <p:sldId id="271" r:id="rId6"/>
    <p:sldId id="272" r:id="rId7"/>
    <p:sldId id="273" r:id="rId8"/>
    <p:sldId id="2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>
        <p:scale>
          <a:sx n="92" d="100"/>
          <a:sy n="92" d="100"/>
        </p:scale>
        <p:origin x="472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C7A37-49BC-42FC-84BD-5D9A05AE0FD9}" type="datetimeFigureOut">
              <a:rPr lang="en-US" smtClean="0"/>
              <a:t>9/23/22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BF00E-6A9A-495A-BF87-FBD377A68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88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5D200-1B4E-EC7D-B4DD-CE0E4C9E14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9AD23A-C761-09EC-A1B7-5B77FBFADC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F63DA-2AD4-301E-9CC6-F201AC78F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1B39-B2FF-4247-B9A2-CE86E861DE3C}" type="datetime1">
              <a:rPr lang="en-US" smtClean="0"/>
              <a:t>9/23/22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40ADE-4877-ECEC-A69A-399D334B5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F403F-CA22-AF0B-282A-6C3503B97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B274-7246-4A5F-9AD6-CEB5B79FD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280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FE382-E93A-0ABD-1A8B-E0700ABA4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C7F546-3508-9911-FF55-E60B5B5619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9F12F-9378-D19B-A1B1-7F4533485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9192-91B3-4A87-806C-7E452E04F38E}" type="datetime1">
              <a:rPr lang="en-US" smtClean="0"/>
              <a:t>9/23/22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FBD6A-8BDD-A504-08D5-501A40F8D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F0780-9168-8D7C-CCFB-CF928D2FE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B274-7246-4A5F-9AD6-CEB5B79FD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18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4B72A9-FF88-F151-3A37-9DA5B48FA1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C9C803-5EAE-FD71-47A0-005A18FBF7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1A1AB-939A-2779-0D4B-62FD3766F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533F-54F5-45BA-9BD9-3167DFD7C1E3}" type="datetime1">
              <a:rPr lang="en-US" smtClean="0"/>
              <a:t>9/23/22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6D9F2-5AA4-961A-7EEF-1C0CB7416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D975C-931F-65CE-BCCA-4C7BE1EC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B274-7246-4A5F-9AD6-CEB5B79FD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26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7B8D7-E770-9C58-959F-ED3D8A21D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A063F-D42B-1497-12EB-184E6BCC0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2580CD-07F0-2AD5-FE80-4EC08D4F2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52D31-F2D7-4BF2-B3C1-02DBD9713D6E}" type="datetime1">
              <a:rPr lang="en-US" smtClean="0"/>
              <a:t>9/23/22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8943C1-0F6E-B9B3-27C8-3F2828B2F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F6ACA-50DA-F8BB-7CCC-B76EF28AF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B274-7246-4A5F-9AD6-CEB5B79FD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362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959ED-C660-4930-4052-9BCE8E923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10D15-2CD1-5D62-0DFD-935BDBEEBF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DFF41-4DA4-7652-62E3-9449AA2C1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1E0A-B71D-41BB-9094-7E73C3243528}" type="datetime1">
              <a:rPr lang="en-US" smtClean="0"/>
              <a:t>9/23/22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01C58-9616-B97F-BB41-953BEA286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5F10E-62A9-7DE0-792B-88250B7EB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B274-7246-4A5F-9AD6-CEB5B79FD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12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9F1B3-7C92-FAF8-F287-61AFFD98F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8C854-5B68-8FDC-E8A7-DB59636696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13FD1E-A66B-5123-4945-DE4A1A36B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FEA17-08E4-927D-E125-AB345DF67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9D22C-BCD2-431C-AC06-3F2366AF107B}" type="datetime1">
              <a:rPr lang="en-US" smtClean="0"/>
              <a:t>9/23/22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3ABF4E-25E7-A173-B75B-D2B66CCF1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203273-4030-A863-449C-F0B095DF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B274-7246-4A5F-9AD6-CEB5B79FD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98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933C4-3F27-A293-609D-20A387CE2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0CFF0-FD96-91E8-E262-AC8E8B7EE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CD2D3-DA6D-E2F4-D292-2186C0C4FF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99031F-88A8-C12E-CB13-8C67562FFA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72E9D5-6723-DBC8-1672-182841DC1D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35CCBC-FC4E-F0AC-E824-225583F59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495D-48BC-48AC-8550-239195609131}" type="datetime1">
              <a:rPr lang="en-US" smtClean="0"/>
              <a:t>9/23/22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EFB0FD-8891-A280-43E7-BCFF47068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84FDC5-BF98-F884-341C-E7AC1ECB2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B274-7246-4A5F-9AD6-CEB5B79FD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10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1FCD5-5520-EE00-2002-15E85019C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0476E2-9E1F-1CDB-6307-933AA0A69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6276-1253-41AC-BDDF-8FF5F0B8A5C4}" type="datetime1">
              <a:rPr lang="en-US" smtClean="0"/>
              <a:t>9/23/22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6E50C5-BFAC-AC7E-770F-32E252278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D85CE6-8F62-AAC8-8F03-B2B7855CD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B274-7246-4A5F-9AD6-CEB5B79FD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17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D252F9-6FBC-1059-6761-ADE17A3C5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29280-1F0C-48CB-8295-A19F9F9AC58D}" type="datetime1">
              <a:rPr lang="en-US" smtClean="0"/>
              <a:t>9/23/22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60F7EB-9B77-2BD9-5EC6-F9B2450A5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F75F1E-496F-364B-B39D-88FBFE5E8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B274-7246-4A5F-9AD6-CEB5B79FD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28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7F674-D057-BBCC-31DD-BEA0326F5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8929D-1238-C611-3C2A-1DD31B6FD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51FDBC-7CC7-E2D5-5591-BDF24B2AFC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D14260-1974-368E-3937-D5EB2F2E7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B620-5F3B-4D98-AC37-FE8B29CE192D}" type="datetime1">
              <a:rPr lang="en-US" smtClean="0"/>
              <a:t>9/23/22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35E295-21F7-449D-9B9B-58F550F0B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7B48D-B1EA-375E-A69A-9EB84F315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B274-7246-4A5F-9AD6-CEB5B79FD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12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57470-DC85-D105-C34F-A1145DFC5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A41607-2459-4FF5-E94B-C799E92ACB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E8C59E-2789-0F8E-3E93-BD585F92F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580629-AE7D-D325-8334-90B4F8C02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FE64A-5095-4A87-A498-B460C4B5D059}" type="datetime1">
              <a:rPr lang="en-US" smtClean="0"/>
              <a:t>9/23/22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A53235-A571-473D-EFF2-1D9A0A311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9FF859-251E-AB23-B90C-20105519F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B274-7246-4A5F-9AD6-CEB5B79FD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69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108A09-4B0A-F5FF-C11F-5B0484B91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FB24CD-2782-5577-7231-31F234C3D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C4BDA-3823-3325-29BA-D5B31E80C4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6D2FE-9D4E-47C1-B6D4-3C4E47423014}" type="datetime1">
              <a:rPr lang="en-US" smtClean="0"/>
              <a:t>9/23/22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152CC-82F3-56A4-51C1-D30FF0E892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3B30B-ED6B-6DED-DB78-4B6EF43977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8B274-7246-4A5F-9AD6-CEB5B79FD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96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05CB6-4098-3C96-9C7C-94417C8B06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009567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Field Cage Update for Np02 Module-0 </a:t>
            </a:r>
            <a:br>
              <a:rPr lang="en-US" sz="4800" dirty="0"/>
            </a:br>
            <a:r>
              <a:rPr lang="en-US" sz="4800" dirty="0"/>
              <a:t>&amp; possible Beam plug implementation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40AAFF-9430-E5A9-0FD5-373A807DF8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Francesco Pietropaolo</a:t>
            </a:r>
          </a:p>
          <a:p>
            <a:r>
              <a:rPr lang="en-US" dirty="0"/>
              <a:t>September 23, 2022</a:t>
            </a:r>
          </a:p>
        </p:txBody>
      </p:sp>
    </p:spTree>
    <p:extLst>
      <p:ext uri="{BB962C8B-B14F-4D97-AF65-F5344CB8AC3E}">
        <p14:creationId xmlns:p14="http://schemas.microsoft.com/office/powerpoint/2010/main" val="2537974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A25CF79-0059-6B00-9969-D63D761F73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0679" y="0"/>
            <a:ext cx="6421321" cy="5736917"/>
          </a:xfrm>
          <a:prstGeom prst="rect">
            <a:avLst/>
          </a:prstGeom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F6DAD774-20CE-AD30-0677-6FEBA5F3B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2200" y="4571076"/>
            <a:ext cx="2091388" cy="215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0EDC8D-0368-9FFD-971D-C03312D0B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845935" cy="722842"/>
          </a:xfrm>
        </p:spPr>
        <p:txBody>
          <a:bodyPr>
            <a:normAutofit/>
          </a:bodyPr>
          <a:lstStyle/>
          <a:p>
            <a:r>
              <a:rPr lang="en-US" sz="3200" dirty="0"/>
              <a:t>Present FD2-VD Field Cage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4AF1D-C5D8-FC79-77B9-C0E92C16C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63" y="1274233"/>
            <a:ext cx="5439425" cy="4495799"/>
          </a:xfrm>
        </p:spPr>
        <p:txBody>
          <a:bodyPr>
            <a:noAutofit/>
          </a:bodyPr>
          <a:lstStyle/>
          <a:p>
            <a:r>
              <a:rPr lang="en-US" sz="2400" dirty="0"/>
              <a:t>70% transparent layout all around the FC for a height of 4m from the CRP’s</a:t>
            </a:r>
          </a:p>
          <a:p>
            <a:r>
              <a:rPr lang="en-US" sz="2400" dirty="0"/>
              <a:t>Thick profiles up to 2.4m from Cathode.</a:t>
            </a:r>
          </a:p>
          <a:p>
            <a:r>
              <a:rPr lang="en-US" sz="2400" dirty="0"/>
              <a:t>This configuration removes the previous transition from thick to thin profiles on the same equipotential “rings”:</a:t>
            </a:r>
          </a:p>
          <a:p>
            <a:pPr lvl="1"/>
            <a:r>
              <a:rPr lang="en-US" sz="2000" dirty="0"/>
              <a:t>This helps reducing the E-Field non uniform and the loss of electron trajectories</a:t>
            </a:r>
          </a:p>
          <a:p>
            <a:r>
              <a:rPr lang="en-US" sz="2400" dirty="0"/>
              <a:t>Insulating sheets are required on the corners of the thin profiles and in the extender region to mitigate local E-field distortion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C11918-88BB-2243-F0F4-D072E3997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2745-0632-40AF-B270-3FE95C4A8667}" type="slidenum">
              <a:rPr lang="en-US" smtClean="0"/>
              <a:t>2</a:t>
            </a:fld>
            <a:endParaRPr lang="en-US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40FD6075-52B1-2838-F0FB-D93FD93876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H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D953E9-6A95-8288-D524-A43FC7F6F8CF}"/>
              </a:ext>
            </a:extLst>
          </p:cNvPr>
          <p:cNvSpPr txBox="1"/>
          <p:nvPr/>
        </p:nvSpPr>
        <p:spPr>
          <a:xfrm>
            <a:off x="385763" y="6125517"/>
            <a:ext cx="84374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i="1" dirty="0"/>
              <a:t>We plan to implement this layout also in the NP02 Module-0</a:t>
            </a:r>
          </a:p>
        </p:txBody>
      </p:sp>
    </p:spTree>
    <p:extLst>
      <p:ext uri="{BB962C8B-B14F-4D97-AF65-F5344CB8AC3E}">
        <p14:creationId xmlns:p14="http://schemas.microsoft.com/office/powerpoint/2010/main" val="3315951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5" descr="Picture 15">
            <a:extLst>
              <a:ext uri="{FF2B5EF4-FFF2-40B4-BE49-F238E27FC236}">
                <a16:creationId xmlns:a16="http://schemas.microsoft.com/office/drawing/2014/main" id="{F21C949E-31AB-38D5-DCB4-CFF6007A2A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2748" y="4455691"/>
            <a:ext cx="4695837" cy="241516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0EDC8D-0368-9FFD-971D-C03312D0B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2842"/>
          </a:xfrm>
        </p:spPr>
        <p:txBody>
          <a:bodyPr>
            <a:normAutofit/>
          </a:bodyPr>
          <a:lstStyle/>
          <a:p>
            <a:r>
              <a:rPr lang="en-US" sz="3200" dirty="0"/>
              <a:t>Present NP02 Module-0 FC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4AF1D-C5D8-FC79-77B9-C0E92C16C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62" y="1274232"/>
            <a:ext cx="5976401" cy="5193851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We propose to move from the old layout with the short walls fully at 70% transparency and long walls fully opaque to a layout more similar to </a:t>
            </a:r>
            <a:r>
              <a:rPr lang="en-US" sz="2400"/>
              <a:t>the one of FD2</a:t>
            </a:r>
            <a:endParaRPr lang="en-US" sz="2400" dirty="0"/>
          </a:p>
          <a:p>
            <a:pPr lvl="1"/>
            <a:r>
              <a:rPr lang="en-US" sz="2000" dirty="0"/>
              <a:t>To achieve better e-field uniformity</a:t>
            </a:r>
          </a:p>
          <a:p>
            <a:pPr lvl="1"/>
            <a:r>
              <a:rPr lang="en-US" sz="2000" dirty="0"/>
              <a:t>To test the insulating sheets at the FC corners and in the extender region.</a:t>
            </a:r>
          </a:p>
          <a:p>
            <a:r>
              <a:rPr lang="en-US" sz="2400" dirty="0"/>
              <a:t>Scaling from FD2:</a:t>
            </a:r>
          </a:p>
          <a:p>
            <a:pPr lvl="1"/>
            <a:r>
              <a:rPr lang="en-US" sz="2000" dirty="0"/>
              <a:t>With same factor of 0.5 of the drift scaling, the thin profiles height would be 2 m;</a:t>
            </a:r>
          </a:p>
          <a:p>
            <a:pPr lvl="1"/>
            <a:r>
              <a:rPr lang="en-US" sz="2000" dirty="0"/>
              <a:t>From the HVS point of view the transition between thick and thin profiles can occur at any distance from the Cathode;</a:t>
            </a:r>
          </a:p>
          <a:p>
            <a:pPr lvl="1"/>
            <a:r>
              <a:rPr lang="en-US" sz="2000" dirty="0"/>
              <a:t>Even a fully 70% transparent FC with 300 kV applied on the Cathode (</a:t>
            </a:r>
            <a:r>
              <a:rPr lang="en-US" sz="2000" dirty="0" err="1"/>
              <a:t>E</a:t>
            </a:r>
            <a:r>
              <a:rPr lang="en-US" sz="2000" baseline="-25000" dirty="0" err="1"/>
              <a:t>drift</a:t>
            </a:r>
            <a:r>
              <a:rPr lang="en-US" sz="2000" dirty="0"/>
              <a:t> = 900 V/cm), the E-field at the corners is below 24 kV/cm (which safely satisfies the max local E-field requirements &lt; E</a:t>
            </a:r>
            <a:r>
              <a:rPr lang="en-US" sz="2000" baseline="-25000" dirty="0"/>
              <a:t>max</a:t>
            </a:r>
            <a:r>
              <a:rPr lang="en-US" sz="2000" dirty="0"/>
              <a:t> =  30 kV/cm)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C11918-88BB-2243-F0F4-D072E3997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2745-0632-40AF-B270-3FE95C4A8667}" type="slidenum">
              <a:rPr lang="en-US" smtClean="0"/>
              <a:t>3</a:t>
            </a:fld>
            <a:endParaRPr lang="en-US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40FD6075-52B1-2838-F0FB-D93FD93876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H"/>
          </a:p>
        </p:txBody>
      </p: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2276C947-116F-D128-22A3-E0EBDAFD7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0113" y="0"/>
            <a:ext cx="3865418" cy="4287307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6E7FE0-D2AD-4E4B-53BD-38C26E65D4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6327" y="4670149"/>
            <a:ext cx="1974273" cy="1986250"/>
          </a:xfrm>
          <a:prstGeom prst="rect">
            <a:avLst/>
          </a:prstGeom>
        </p:spPr>
      </p:pic>
      <p:sp>
        <p:nvSpPr>
          <p:cNvPr id="12" name="Down Arrow 11">
            <a:extLst>
              <a:ext uri="{FF2B5EF4-FFF2-40B4-BE49-F238E27FC236}">
                <a16:creationId xmlns:a16="http://schemas.microsoft.com/office/drawing/2014/main" id="{EF0A5AD7-0141-6A03-9A2C-DE0E1322CC23}"/>
              </a:ext>
            </a:extLst>
          </p:cNvPr>
          <p:cNvSpPr/>
          <p:nvPr/>
        </p:nvSpPr>
        <p:spPr>
          <a:xfrm>
            <a:off x="10440043" y="3657855"/>
            <a:ext cx="387927" cy="8948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65600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B44BD-ABC4-4069-CE28-BCB684524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1105795" cy="679904"/>
          </a:xfrm>
        </p:spPr>
        <p:txBody>
          <a:bodyPr>
            <a:normAutofit/>
          </a:bodyPr>
          <a:lstStyle/>
          <a:p>
            <a:r>
              <a:rPr lang="en-US" sz="3200" dirty="0"/>
              <a:t>NP02 FC implementation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53DC02D-6B60-E543-B2EF-40C6CFC78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B274-7246-4A5F-9AD6-CEB5B79FDC40}" type="slidenum">
              <a:rPr lang="en-US" smtClean="0"/>
              <a:t>4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48441-91BA-9A27-A73F-D2D3AF396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63" y="1274231"/>
            <a:ext cx="6375256" cy="5443835"/>
          </a:xfrm>
        </p:spPr>
        <p:txBody>
          <a:bodyPr>
            <a:normAutofit/>
          </a:bodyPr>
          <a:lstStyle/>
          <a:p>
            <a:r>
              <a:rPr lang="en-US" sz="2400" dirty="0"/>
              <a:t>At present, we have already procured the thin profiles for the two short walls</a:t>
            </a:r>
          </a:p>
          <a:p>
            <a:pPr lvl="1"/>
            <a:r>
              <a:rPr lang="en-US" sz="2000" dirty="0"/>
              <a:t>315 pieces --3 m long --</a:t>
            </a:r>
          </a:p>
          <a:p>
            <a:r>
              <a:rPr lang="en-US" sz="2400" i="1" dirty="0">
                <a:solidFill>
                  <a:srgbClr val="FF0000"/>
                </a:solidFill>
              </a:rPr>
              <a:t>Attempts to procure of more profiles is underway but it could be difficult or with long delay</a:t>
            </a:r>
          </a:p>
          <a:p>
            <a:pPr lvl="1"/>
            <a:r>
              <a:rPr lang="en-US" sz="2000" i="1" dirty="0">
                <a:solidFill>
                  <a:srgbClr val="FF0000"/>
                </a:solidFill>
              </a:rPr>
              <a:t>If available, a fully transparent FC could be built</a:t>
            </a:r>
          </a:p>
          <a:p>
            <a:r>
              <a:rPr lang="en-US" sz="2400" dirty="0"/>
              <a:t>By now, with the available pieces, we can construct ~ 50 thin rings that can be arranged in several ways:</a:t>
            </a:r>
          </a:p>
          <a:p>
            <a:pPr lvl="1"/>
            <a:r>
              <a:rPr lang="en-US" sz="2000" dirty="0"/>
              <a:t>Assembly-wise the thick and thin profiles are interchangeable, hence from the HVS point of view all configurations are equivalent </a:t>
            </a:r>
          </a:p>
          <a:p>
            <a:pPr lvl="1"/>
            <a:r>
              <a:rPr lang="en-US" sz="2000" b="1" dirty="0"/>
              <a:t>The choice is mostly driven by the PD’s requirements</a:t>
            </a:r>
          </a:p>
          <a:p>
            <a:pPr lvl="1"/>
            <a:endParaRPr lang="en-US" sz="2000" dirty="0"/>
          </a:p>
        </p:txBody>
      </p:sp>
      <p:pic>
        <p:nvPicPr>
          <p:cNvPr id="4" name="Picture 15" descr="Picture 15">
            <a:extLst>
              <a:ext uri="{FF2B5EF4-FFF2-40B4-BE49-F238E27FC236}">
                <a16:creationId xmlns:a16="http://schemas.microsoft.com/office/drawing/2014/main" id="{1796E405-F5D2-9E31-9928-AC51EDCE821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7819" y="1"/>
            <a:ext cx="4371073" cy="224813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15" descr="Picture 15">
            <a:extLst>
              <a:ext uri="{FF2B5EF4-FFF2-40B4-BE49-F238E27FC236}">
                <a16:creationId xmlns:a16="http://schemas.microsoft.com/office/drawing/2014/main" id="{63D6D2FA-AA42-4271-4025-A171C9128B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7819" y="2248134"/>
            <a:ext cx="4371074" cy="2248134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15" descr="Picture 15">
            <a:extLst>
              <a:ext uri="{FF2B5EF4-FFF2-40B4-BE49-F238E27FC236}">
                <a16:creationId xmlns:a16="http://schemas.microsoft.com/office/drawing/2014/main" id="{7DB92B90-422D-2AE1-0B0E-FF1E992327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0926" y="4609865"/>
            <a:ext cx="4371074" cy="2248134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Box 12">
            <a:extLst>
              <a:ext uri="{FF2B5EF4-FFF2-40B4-BE49-F238E27FC236}">
                <a16:creationId xmlns:a16="http://schemas.microsoft.com/office/drawing/2014/main" id="{92B97A1B-EA06-4303-10AE-C122C138E16B}"/>
              </a:ext>
            </a:extLst>
          </p:cNvPr>
          <p:cNvSpPr txBox="1"/>
          <p:nvPr/>
        </p:nvSpPr>
        <p:spPr>
          <a:xfrm>
            <a:off x="11116442" y="5380180"/>
            <a:ext cx="1062450" cy="369332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en-US" dirty="0"/>
              <a:t>3000 mm</a:t>
            </a:r>
            <a:endParaRPr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71A4D5-D3A5-E99B-B60C-FF86E88BD065}"/>
              </a:ext>
            </a:extLst>
          </p:cNvPr>
          <p:cNvSpPr txBox="1"/>
          <p:nvPr/>
        </p:nvSpPr>
        <p:spPr>
          <a:xfrm>
            <a:off x="7041524" y="4897251"/>
            <a:ext cx="6098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Fully asymmetric</a:t>
            </a:r>
            <a:endParaRPr lang="en-CH" dirty="0"/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D7B53571-1809-1D5F-82E7-2785D64F4AAC}"/>
              </a:ext>
            </a:extLst>
          </p:cNvPr>
          <p:cNvSpPr txBox="1"/>
          <p:nvPr/>
        </p:nvSpPr>
        <p:spPr>
          <a:xfrm>
            <a:off x="11116443" y="607282"/>
            <a:ext cx="1062450" cy="369332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en-US" dirty="0"/>
              <a:t>1500 mm</a:t>
            </a:r>
            <a:endParaRPr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094016-BAD9-D30B-EE53-3DA7771035FF}"/>
              </a:ext>
            </a:extLst>
          </p:cNvPr>
          <p:cNvSpPr txBox="1"/>
          <p:nvPr/>
        </p:nvSpPr>
        <p:spPr>
          <a:xfrm>
            <a:off x="6949226" y="139933"/>
            <a:ext cx="6098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</a:t>
            </a:r>
            <a:r>
              <a:rPr lang="en-US" sz="1800" dirty="0"/>
              <a:t>ymmetric</a:t>
            </a:r>
            <a:endParaRPr lang="en-CH" dirty="0"/>
          </a:p>
        </p:txBody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id="{B1B2FEF9-4381-920C-8FE8-EFD4E956EBD3}"/>
              </a:ext>
            </a:extLst>
          </p:cNvPr>
          <p:cNvSpPr txBox="1"/>
          <p:nvPr/>
        </p:nvSpPr>
        <p:spPr>
          <a:xfrm>
            <a:off x="11072615" y="2875520"/>
            <a:ext cx="1119385" cy="369332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en-US" dirty="0"/>
              <a:t>2000 mm</a:t>
            </a:r>
            <a:endParaRPr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B1A825-55CC-36DF-D4DF-69A8CF999A61}"/>
              </a:ext>
            </a:extLst>
          </p:cNvPr>
          <p:cNvSpPr txBox="1"/>
          <p:nvPr/>
        </p:nvSpPr>
        <p:spPr>
          <a:xfrm>
            <a:off x="6949226" y="2640050"/>
            <a:ext cx="21690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Intermediate </a:t>
            </a:r>
          </a:p>
          <a:p>
            <a:r>
              <a:rPr lang="en-US" dirty="0"/>
              <a:t>Scaling from FD2-VD </a:t>
            </a:r>
          </a:p>
          <a:p>
            <a:r>
              <a:rPr lang="en-US" dirty="0"/>
              <a:t>on top drift only</a:t>
            </a:r>
            <a:endParaRPr lang="en-CH" dirty="0"/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DC0B535C-298D-C558-2C6F-15D601D27504}"/>
              </a:ext>
            </a:extLst>
          </p:cNvPr>
          <p:cNvSpPr txBox="1"/>
          <p:nvPr/>
        </p:nvSpPr>
        <p:spPr>
          <a:xfrm>
            <a:off x="11129550" y="1699550"/>
            <a:ext cx="1062450" cy="369332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en-US" dirty="0"/>
              <a:t>1500 mm</a:t>
            </a:r>
            <a:endParaRPr dirty="0"/>
          </a:p>
        </p:txBody>
      </p:sp>
      <p:sp>
        <p:nvSpPr>
          <p:cNvPr id="22" name="TextBox 12">
            <a:extLst>
              <a:ext uri="{FF2B5EF4-FFF2-40B4-BE49-F238E27FC236}">
                <a16:creationId xmlns:a16="http://schemas.microsoft.com/office/drawing/2014/main" id="{089DB695-12EE-ACF6-5590-7D42998F96EC}"/>
              </a:ext>
            </a:extLst>
          </p:cNvPr>
          <p:cNvSpPr txBox="1"/>
          <p:nvPr/>
        </p:nvSpPr>
        <p:spPr>
          <a:xfrm>
            <a:off x="11129550" y="3912174"/>
            <a:ext cx="1062450" cy="369332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en-US" dirty="0"/>
              <a:t>1000 mm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3435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A2AB3-B0CA-B790-6009-93C29E10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2042"/>
          </a:xfrm>
        </p:spPr>
        <p:txBody>
          <a:bodyPr>
            <a:normAutofit/>
          </a:bodyPr>
          <a:lstStyle/>
          <a:p>
            <a:r>
              <a:rPr lang="en-US" sz="3200" dirty="0"/>
              <a:t>NP02 beam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D3CA2-8D18-3553-EAD6-FC02F2351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941" y="1267150"/>
            <a:ext cx="4068923" cy="540966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In NP02 the beam is foreseen to cross the detector along a diagonal with a down slope of ~ 13 cm / 1m.</a:t>
            </a:r>
          </a:p>
          <a:p>
            <a:r>
              <a:rPr lang="en-US" sz="2400" dirty="0"/>
              <a:t>With the present VD Module-0 layout, the beam enters the active volume at 96 cm above the cathode and exit 32 cm above the cathode</a:t>
            </a:r>
          </a:p>
          <a:p>
            <a:r>
              <a:rPr lang="en-US" sz="2400" dirty="0"/>
              <a:t>The track length within the active volume is about 4.5 m</a:t>
            </a:r>
          </a:p>
          <a:p>
            <a:r>
              <a:rPr lang="en-US" sz="2400" dirty="0"/>
              <a:t>The distance form the cryostat membrane to the entering point into the FC is ~4.3m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0729A-0434-751C-37AD-5804948D0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B274-7246-4A5F-9AD6-CEB5B79FDC40}" type="slidenum">
              <a:rPr lang="en-US" smtClean="0"/>
              <a:t>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D5503E-32FF-3057-1975-083C36CB2A7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2864" y="787931"/>
            <a:ext cx="5402049" cy="54318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C97596-DAB0-1241-655A-27A1B11500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5706" y="4789342"/>
            <a:ext cx="3050055" cy="20686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B32F22C-4C7A-6026-F33B-5FBC968F4D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5706" y="-29514"/>
            <a:ext cx="2967814" cy="2253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E8B5B57-44A6-FA86-3104-CAD6C12BCB9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6507" y="2425206"/>
            <a:ext cx="2565865" cy="218988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3BBA317-014B-11BD-BF42-FA8FB2598212}"/>
              </a:ext>
            </a:extLst>
          </p:cNvPr>
          <p:cNvSpPr txBox="1"/>
          <p:nvPr/>
        </p:nvSpPr>
        <p:spPr>
          <a:xfrm>
            <a:off x="10719439" y="-74553"/>
            <a:ext cx="21690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Entry point</a:t>
            </a:r>
            <a:endParaRPr lang="en-CH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D34FEA-2F22-6A35-2D5D-B45816CF5C52}"/>
              </a:ext>
            </a:extLst>
          </p:cNvPr>
          <p:cNvSpPr txBox="1"/>
          <p:nvPr/>
        </p:nvSpPr>
        <p:spPr>
          <a:xfrm>
            <a:off x="10719439" y="2397114"/>
            <a:ext cx="21690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Exit point</a:t>
            </a:r>
            <a:endParaRPr lang="en-CH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AC248E-B544-0BE7-4B35-8679BE0C5571}"/>
              </a:ext>
            </a:extLst>
          </p:cNvPr>
          <p:cNvSpPr txBox="1"/>
          <p:nvPr/>
        </p:nvSpPr>
        <p:spPr>
          <a:xfrm>
            <a:off x="10700733" y="4750657"/>
            <a:ext cx="21690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Distance in Lar outside the FC</a:t>
            </a:r>
            <a:endParaRPr lang="en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464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A2AB3-B0CA-B790-6009-93C29E10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2042"/>
          </a:xfrm>
        </p:spPr>
        <p:txBody>
          <a:bodyPr>
            <a:normAutofit/>
          </a:bodyPr>
          <a:lstStyle/>
          <a:p>
            <a:r>
              <a:rPr lang="en-US" sz="3200" dirty="0"/>
              <a:t>Beam Plug Feasibility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D3CA2-8D18-3553-EAD6-FC02F2351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017" y="1271075"/>
            <a:ext cx="6421124" cy="5304929"/>
          </a:xfrm>
        </p:spPr>
        <p:txBody>
          <a:bodyPr>
            <a:normAutofit/>
          </a:bodyPr>
          <a:lstStyle/>
          <a:p>
            <a:r>
              <a:rPr lang="en-US" sz="2400" dirty="0"/>
              <a:t>Given the 4.3 m distance from the membrane to the FC, a beam plug is required to allow  pion, </a:t>
            </a:r>
            <a:r>
              <a:rPr lang="en-US" sz="2400" dirty="0" err="1"/>
              <a:t>etc</a:t>
            </a:r>
            <a:r>
              <a:rPr lang="en-US" sz="2400" dirty="0"/>
              <a:t> reaching the the active volume</a:t>
            </a:r>
          </a:p>
          <a:p>
            <a:r>
              <a:rPr lang="en-US" sz="2400" dirty="0"/>
              <a:t>A possible implementation is to start with the present NP04 Beam Plug  design </a:t>
            </a:r>
          </a:p>
          <a:p>
            <a:r>
              <a:rPr lang="en-US" sz="2400" dirty="0"/>
              <a:t>This a 1.85 long G10 cylinder, 250 mm ID (275 OD) with stainless steel endcap (5 mm thick) glued on the G10, hanging from the DSS support structure.</a:t>
            </a:r>
          </a:p>
          <a:p>
            <a:r>
              <a:rPr lang="en-US" sz="2400" dirty="0"/>
              <a:t>Holds the vacuum during Cryostat filling, to monitor cooldown; Nitrogen filled during operation (vacuum also possible)</a:t>
            </a:r>
          </a:p>
          <a:p>
            <a:r>
              <a:rPr lang="en-US" sz="2400" dirty="0"/>
              <a:t>The G10 support structure is designed to deal with the 120 kg </a:t>
            </a:r>
            <a:r>
              <a:rPr lang="en-GB" sz="2400" b="0" i="0" u="none" strike="noStrike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buoyancy of the BP when in </a:t>
            </a:r>
            <a:r>
              <a:rPr lang="en-GB" sz="2400" b="0" i="0" u="none" strike="noStrike" dirty="0" err="1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LAr</a:t>
            </a:r>
            <a:r>
              <a:rPr lang="en-GB" sz="2400" b="0" i="0" u="none" strike="noStrike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.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4179AE21-646B-D23C-4728-561C805CE8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EBF867-AF0B-614A-15EA-3373CD68C2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3640" y="4659735"/>
            <a:ext cx="5096163" cy="19839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F3E5DC-84D1-1C4D-A3BF-F135A0D240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5251" y="214349"/>
            <a:ext cx="5274552" cy="413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44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A2AB3-B0CA-B790-6009-93C29E10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2042"/>
          </a:xfrm>
        </p:spPr>
        <p:txBody>
          <a:bodyPr>
            <a:normAutofit/>
          </a:bodyPr>
          <a:lstStyle/>
          <a:p>
            <a:r>
              <a:rPr lang="en-US" sz="3200" dirty="0"/>
              <a:t>BP construction and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D3CA2-8D18-3553-EAD6-FC02F2351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851" y="1080418"/>
            <a:ext cx="4329306" cy="5710783"/>
          </a:xfrm>
        </p:spPr>
        <p:txBody>
          <a:bodyPr>
            <a:normAutofit/>
          </a:bodyPr>
          <a:lstStyle/>
          <a:p>
            <a:r>
              <a:rPr lang="en-US" sz="2400" dirty="0"/>
              <a:t>Short prototype glued under vacuum by the CERN Polymer lab with certified cryogenic araldite LOCTITE </a:t>
            </a:r>
            <a:r>
              <a:rPr lang="en-US" sz="2400" dirty="0" err="1"/>
              <a:t>Ablestik</a:t>
            </a:r>
            <a:r>
              <a:rPr lang="en-US" sz="2400" dirty="0"/>
              <a:t> 286.</a:t>
            </a:r>
          </a:p>
          <a:p>
            <a:pPr lvl="1"/>
            <a:r>
              <a:rPr lang="en-US" sz="2000" dirty="0"/>
              <a:t>Widely used in LHC superconducting magnets.</a:t>
            </a:r>
          </a:p>
          <a:p>
            <a:pPr lvl="1"/>
            <a:r>
              <a:rPr lang="en-US" sz="2000" dirty="0"/>
              <a:t>Good bonding also between material with slightly different </a:t>
            </a:r>
            <a:r>
              <a:rPr lang="en-US" sz="2000" dirty="0" err="1"/>
              <a:t>cte</a:t>
            </a:r>
            <a:r>
              <a:rPr lang="en-US" sz="2000" dirty="0"/>
              <a:t>.</a:t>
            </a:r>
            <a:endParaRPr lang="en-US" sz="2400" dirty="0"/>
          </a:p>
          <a:p>
            <a:r>
              <a:rPr lang="en-US" sz="2400" dirty="0"/>
              <a:t>Leak tested (&lt;10</a:t>
            </a:r>
            <a:r>
              <a:rPr lang="en-US" sz="2400" baseline="30000" dirty="0"/>
              <a:t>-8</a:t>
            </a:r>
            <a:r>
              <a:rPr lang="en-US" sz="2400" dirty="0"/>
              <a:t> mb-l/s) under UHV (~10-7 mbar) at warm and in </a:t>
            </a:r>
            <a:r>
              <a:rPr lang="en-US" sz="2400" dirty="0" err="1"/>
              <a:t>LAr</a:t>
            </a:r>
            <a:r>
              <a:rPr lang="en-US" sz="2400" dirty="0"/>
              <a:t> bath.</a:t>
            </a:r>
          </a:p>
          <a:p>
            <a:r>
              <a:rPr lang="en-US" sz="2400" dirty="0"/>
              <a:t>BP for NP04 ready for final assembly</a:t>
            </a:r>
          </a:p>
          <a:p>
            <a:r>
              <a:rPr lang="en-US" sz="2400" dirty="0"/>
              <a:t>G10 support structures also ready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F64737-7DB7-EA17-CA97-2805C2530B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1096" y="22451"/>
            <a:ext cx="2280450" cy="30416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6C2C81-3FA1-D7CE-1C89-596845311B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4848" y="621710"/>
            <a:ext cx="3033010" cy="2274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676887-00F3-7BED-436A-35743D01CEE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1157" y="3091200"/>
            <a:ext cx="2774075" cy="3700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AA5CB3-2D17-DC33-5645-B13C79440BA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5141" y="3153052"/>
            <a:ext cx="4786859" cy="35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982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B44BD-ABC4-4069-CE28-BCB684524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1105795" cy="679904"/>
          </a:xfrm>
        </p:spPr>
        <p:txBody>
          <a:bodyPr>
            <a:normAutofit/>
          </a:bodyPr>
          <a:lstStyle/>
          <a:p>
            <a:r>
              <a:rPr lang="en-US" sz="3200" dirty="0"/>
              <a:t>Possible Beam Plug configuration for NP02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50B5E-0A91-F95C-671F-56764773F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60" y="1142012"/>
            <a:ext cx="10832840" cy="1571787"/>
          </a:xfrm>
        </p:spPr>
        <p:txBody>
          <a:bodyPr>
            <a:normAutofit/>
          </a:bodyPr>
          <a:lstStyle/>
          <a:p>
            <a:r>
              <a:rPr lang="en-US" sz="2400" dirty="0"/>
              <a:t>Two (or three) BP’s with NP04 size in series along the 4.3 m long  beam path in </a:t>
            </a:r>
            <a:r>
              <a:rPr lang="en-US" sz="2400" dirty="0" err="1"/>
              <a:t>LAr</a:t>
            </a:r>
            <a:r>
              <a:rPr lang="en-US" sz="2400" dirty="0"/>
              <a:t>. </a:t>
            </a:r>
          </a:p>
          <a:p>
            <a:r>
              <a:rPr lang="en-US" sz="2400" dirty="0"/>
              <a:t>Independently supported from the DSS (design still to be studied)</a:t>
            </a:r>
          </a:p>
          <a:p>
            <a:r>
              <a:rPr lang="en-US" sz="2400" dirty="0"/>
              <a:t>Feasibility should be guaranteed with NP04 design concept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09BA2-B49C-1211-2BB1-21AF450C6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B274-7246-4A5F-9AD6-CEB5B79FDC40}" type="slidenum">
              <a:rPr lang="en-US" smtClean="0"/>
              <a:t>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578772-7263-C6F6-4094-2D52F1D4B9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7380" y="2680924"/>
            <a:ext cx="7804564" cy="40133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ECE42D-8D13-C3F2-D19C-BF74B5C58B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554" y="2713799"/>
            <a:ext cx="5093533" cy="414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922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9705</TotalTime>
  <Words>719</Words>
  <Application>Microsoft Macintosh PowerPoint</Application>
  <PresentationFormat>Widescreen</PresentationFormat>
  <Paragraphs>66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Field Cage Update for Np02 Module-0  &amp; possible Beam plug implementation</vt:lpstr>
      <vt:lpstr>Present FD2-VD Field Cage design</vt:lpstr>
      <vt:lpstr>Present NP02 Module-0 FC layout</vt:lpstr>
      <vt:lpstr>NP02 FC implementation</vt:lpstr>
      <vt:lpstr>NP02 beam line</vt:lpstr>
      <vt:lpstr>Beam Plug Feasibility</vt:lpstr>
      <vt:lpstr>BP construction and test</vt:lpstr>
      <vt:lpstr>Possible Beam Plug configuration for NP02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Yu, Bo</dc:creator>
  <cp:lastModifiedBy>Francesco Pietropaolo</cp:lastModifiedBy>
  <cp:revision>20</cp:revision>
  <dcterms:created xsi:type="dcterms:W3CDTF">2022-08-15T13:11:28Z</dcterms:created>
  <dcterms:modified xsi:type="dcterms:W3CDTF">2022-09-23T14:42:09Z</dcterms:modified>
</cp:coreProperties>
</file>