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604" r:id="rId3"/>
    <p:sldId id="609" r:id="rId4"/>
    <p:sldId id="610" r:id="rId5"/>
    <p:sldId id="605" r:id="rId6"/>
    <p:sldId id="608" r:id="rId7"/>
    <p:sldId id="483" r:id="rId8"/>
    <p:sldId id="606" r:id="rId9"/>
    <p:sldId id="607" r:id="rId10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7446" autoAdjust="0"/>
  </p:normalViewPr>
  <p:slideViewPr>
    <p:cSldViewPr snapToGrid="0" snapToObjects="1" showGuides="1">
      <p:cViewPr varScale="1">
        <p:scale>
          <a:sx n="130" d="100"/>
          <a:sy n="130" d="100"/>
        </p:scale>
        <p:origin x="138" y="4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Cons Gattuso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Summer Shutdown 9/23/22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CCC7FB-D1F7-C9D0-8A30-8802CAD8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38791"/>
            <a:ext cx="8921750" cy="5824584"/>
          </a:xfrm>
        </p:spPr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2000" b="1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Sept 26</a:t>
            </a:r>
            <a:r>
              <a:rPr lang="en-US" sz="2000" b="1" baseline="30000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th</a:t>
            </a:r>
            <a:r>
              <a:rPr lang="en-US" sz="2000" b="1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 Monday</a:t>
            </a: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1800" b="1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MI60 Conventional power</a:t>
            </a:r>
          </a:p>
          <a:p>
            <a:pPr lvl="3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1600" dirty="0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08:00-16:00 </a:t>
            </a:r>
            <a:r>
              <a:rPr lang="en-US" sz="1600" dirty="0" err="1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hrs</a:t>
            </a:r>
            <a:r>
              <a:rPr lang="en-US" sz="1600" dirty="0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 </a:t>
            </a:r>
          </a:p>
          <a:p>
            <a:pPr lvl="4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Special Note: MI timing signal offline during this time period</a:t>
            </a: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A0 Generator Tie in (see next slide)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endParaRPr lang="en-US" sz="2000" b="1" dirty="0">
              <a:latin typeface="Helvetica" panose="020B0604020202020204" pitchFamily="34" charset="0"/>
              <a:ea typeface="Yu Mincho" panose="02020400000000000000" pitchFamily="18" charset="-128"/>
              <a:cs typeface="Helvetica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2000" b="1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Sept 27</a:t>
            </a:r>
            <a:r>
              <a:rPr lang="en-US" sz="2000" b="1" baseline="30000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th</a:t>
            </a:r>
            <a:r>
              <a:rPr lang="en-US" sz="2000" b="1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 Tuesday</a:t>
            </a: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1800" b="1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MI60 Conventional power</a:t>
            </a:r>
          </a:p>
          <a:p>
            <a:pPr lvl="3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1600" dirty="0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08:00-16:00 </a:t>
            </a:r>
            <a:r>
              <a:rPr lang="en-US" sz="1600" dirty="0" err="1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hrs</a:t>
            </a:r>
            <a:r>
              <a:rPr lang="en-US" sz="1600" dirty="0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 </a:t>
            </a:r>
          </a:p>
          <a:p>
            <a:pPr lvl="4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Special Note: MI timing signal offline during this time period</a:t>
            </a:r>
            <a:endParaRPr lang="en-US" sz="1600" dirty="0">
              <a:solidFill>
                <a:srgbClr val="FF0000"/>
              </a:solidFill>
              <a:effectLst/>
              <a:latin typeface="Helvetica" panose="020B0604020202020204" pitchFamily="34" charset="0"/>
              <a:ea typeface="Yu Mincho" panose="02020400000000000000" pitchFamily="18" charset="-128"/>
              <a:cs typeface="Helvetica" panose="020B0604020202020204" pitchFamily="34" charset="0"/>
            </a:endParaRPr>
          </a:p>
          <a:p>
            <a:pPr lvl="3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endParaRPr lang="en-US" sz="1600" dirty="0">
              <a:effectLst/>
              <a:latin typeface="Helvetica" panose="020B0604020202020204" pitchFamily="34" charset="0"/>
              <a:ea typeface="Yu Mincho" panose="02020400000000000000" pitchFamily="18" charset="-128"/>
              <a:cs typeface="Helvetica" panose="020B0604020202020204" pitchFamily="34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b="1" dirty="0"/>
              <a:t>Feeder 43 - All Transfer Gallery</a:t>
            </a:r>
          </a:p>
          <a:p>
            <a:pPr lvl="3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1800" dirty="0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08:00-16:00 </a:t>
            </a:r>
            <a:r>
              <a:rPr lang="en-US" sz="1800" dirty="0" err="1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hrs</a:t>
            </a:r>
            <a:r>
              <a:rPr lang="en-US" sz="1800" dirty="0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 </a:t>
            </a:r>
          </a:p>
          <a:p>
            <a:pPr lvl="4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dirty="0"/>
              <a:t>Enclosure B switch sump to Booster power</a:t>
            </a:r>
            <a:endParaRPr lang="en-US" b="1" dirty="0">
              <a:latin typeface="Helvetica" panose="020B0604020202020204" pitchFamily="34" charset="0"/>
              <a:ea typeface="Yu Mincho" panose="02020400000000000000" pitchFamily="18" charset="-128"/>
              <a:cs typeface="Helvetica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endParaRPr lang="en-US" sz="2000" b="1" dirty="0">
              <a:latin typeface="Helvetica" panose="020B0604020202020204" pitchFamily="34" charset="0"/>
              <a:ea typeface="Yu Mincho" panose="02020400000000000000" pitchFamily="18" charset="-128"/>
              <a:cs typeface="Helvetica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00150" algn="l"/>
              </a:tabLst>
            </a:pPr>
            <a:r>
              <a:rPr lang="en-US" sz="2000" b="1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Sept 29</a:t>
            </a:r>
            <a:r>
              <a:rPr lang="en-US" sz="2000" b="1" baseline="30000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th</a:t>
            </a:r>
            <a:r>
              <a:rPr lang="en-US" sz="2000" b="1" dirty="0"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 Thursday</a:t>
            </a:r>
            <a:endParaRPr lang="en-US" sz="2000" dirty="0">
              <a:effectLst/>
              <a:latin typeface="Helvetica" panose="020B0604020202020204" pitchFamily="34" charset="0"/>
              <a:ea typeface="Yu Mincho" panose="02020400000000000000" pitchFamily="18" charset="-128"/>
              <a:cs typeface="Helvetica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200150" algn="l"/>
              </a:tabLst>
            </a:pPr>
            <a:r>
              <a:rPr lang="en-US" b="1" dirty="0"/>
              <a:t>SSB, SY, G2, FCC 2&amp;3, Enclosure F1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200150" algn="l"/>
              </a:tabLst>
            </a:pPr>
            <a:r>
              <a:rPr lang="en-US" sz="1400" dirty="0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08:00-16:00 </a:t>
            </a:r>
            <a:r>
              <a:rPr lang="en-US" sz="1400" dirty="0" err="1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hrs</a:t>
            </a:r>
            <a:endParaRPr lang="en-US" sz="1400" dirty="0">
              <a:effectLst/>
              <a:latin typeface="Helvetica" panose="020B0604020202020204" pitchFamily="34" charset="0"/>
              <a:ea typeface="Yu Mincho" panose="02020400000000000000" pitchFamily="18" charset="-128"/>
              <a:cs typeface="Helvetica" panose="020B060402020202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200150" algn="l"/>
              </a:tabLst>
            </a:pPr>
            <a:r>
              <a:rPr lang="en-US" sz="1600" b="1" dirty="0"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Helvetica" panose="020B060402020202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A0 Generator un Tie (see next slide)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200150" algn="l"/>
              </a:tabLst>
            </a:pPr>
            <a:endParaRPr lang="en-US" sz="1600" dirty="0">
              <a:effectLst/>
              <a:latin typeface="Helvetica" panose="020B0604020202020204" pitchFamily="34" charset="0"/>
              <a:ea typeface="Yu Mincho" panose="02020400000000000000" pitchFamily="18" charset="-128"/>
              <a:cs typeface="Helvetica" panose="020B0604020202020204" pitchFamily="34" charset="0"/>
            </a:endParaRPr>
          </a:p>
          <a:p>
            <a:pPr lvl="1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200150" algn="l"/>
              </a:tabLst>
            </a:pPr>
            <a:endParaRPr lang="en-US" b="1" dirty="0"/>
          </a:p>
          <a:p>
            <a:pPr lvl="3"/>
            <a:endParaRPr lang="en-US" dirty="0">
              <a:effectLst/>
              <a:latin typeface="Helvetica" panose="020B0604020202020204" pitchFamily="34" charset="0"/>
              <a:ea typeface="Yu Mincho" panose="02020400000000000000" pitchFamily="18" charset="-128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anose="020B0604020202020204" pitchFamily="34" charset="0"/>
              <a:ea typeface="Yu Mincho" panose="02020400000000000000" pitchFamily="18" charset="-128"/>
              <a:cs typeface="Helvetica" panose="020B0604020202020204" pitchFamily="34" charset="0"/>
            </a:endParaRP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03A454-27F2-431E-D490-E5D47ADD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0914"/>
            <a:ext cx="8686800" cy="427877"/>
          </a:xfrm>
        </p:spPr>
        <p:txBody>
          <a:bodyPr/>
          <a:lstStyle/>
          <a:p>
            <a:r>
              <a:rPr lang="en-US" dirty="0"/>
              <a:t>Next week outages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EC492-46C7-269E-D37D-238F8DFE33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4060C-EAF6-59FA-B5FA-B94F5AA8F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F1DA1-6BF7-7096-314E-18BF710DC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1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high angle view of a road&#10;&#10;Description automatically generated with low confidence">
            <a:extLst>
              <a:ext uri="{FF2B5EF4-FFF2-40B4-BE49-F238E27FC236}">
                <a16:creationId xmlns:a16="http://schemas.microsoft.com/office/drawing/2014/main" id="{0E086D9C-2065-A3B9-E8FC-AFF6F6AA7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9982" y="1"/>
            <a:ext cx="3474017" cy="2971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D2F3B2-7D3A-D999-02A4-817ACEE2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 Parking Restrictions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1CFCA-68BD-789B-F5B0-AAA4274232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C6FC0-38AB-5AB1-543D-8C346996E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EB4FE-1F35-1B29-4D12-5CE1E2962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2512BC-0AA5-3037-489E-8F81D3B17EB0}"/>
              </a:ext>
            </a:extLst>
          </p:cNvPr>
          <p:cNvSpPr/>
          <p:nvPr/>
        </p:nvSpPr>
        <p:spPr>
          <a:xfrm rot="2250946">
            <a:off x="6949790" y="513730"/>
            <a:ext cx="914400" cy="206571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A8D227-7200-EFB4-22B9-1AC62BA66AC2}"/>
              </a:ext>
            </a:extLst>
          </p:cNvPr>
          <p:cNvSpPr txBox="1"/>
          <p:nvPr/>
        </p:nvSpPr>
        <p:spPr>
          <a:xfrm>
            <a:off x="0" y="2869655"/>
            <a:ext cx="8714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maintain some level of cryo operations for G-2  during the Feeder 46A repairs the A0 compress building will be placed on generator power starting Monday 9/26 and proceeding through to Thursday 9/29.  Below is the timeline of events that will get us into and out of this configuration.</a:t>
            </a:r>
          </a:p>
          <a:p>
            <a:r>
              <a:rPr lang="en-US" sz="1600" dirty="0"/>
              <a:t>Day 1: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Outage to tie-in generators to A0 Compressor MCC.  (5 hour duration)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At conclusion of outage A0 Compressor MCC will be feed from generator power.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Day 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A0 Compressor MCC will be feed from generator power.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Day 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A0 Compressor MCC will be feed from generator power.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Day 4: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Outage to remove generators from A0 Compressor MCC.  (5 hour duration)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At conclusion of outage A0 Compressor MCC will be feed from house power</a:t>
            </a:r>
          </a:p>
          <a:p>
            <a:r>
              <a:rPr lang="en-US" sz="1600" dirty="0"/>
              <a:t>This Job is being run by Josh Kenny, so if you have any questions on this please reach out to Josh.</a:t>
            </a:r>
          </a:p>
        </p:txBody>
      </p:sp>
    </p:spTree>
    <p:extLst>
      <p:ext uri="{BB962C8B-B14F-4D97-AF65-F5344CB8AC3E}">
        <p14:creationId xmlns:p14="http://schemas.microsoft.com/office/powerpoint/2010/main" val="72041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B1778-C006-D20D-34F7-245EC950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98679"/>
            <a:ext cx="8672513" cy="55973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1" dirty="0"/>
              <a:t>Day 1: Friday, Sept. 23</a:t>
            </a:r>
            <a:r>
              <a:rPr lang="en-US" sz="1200" b="1" baseline="30000" dirty="0"/>
              <a:t>rd</a:t>
            </a:r>
            <a:r>
              <a:rPr lang="en-US" sz="1200" b="1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Prep for steel plate cover removal, sweep, vacuum, magnet sweep, barricades, and temporary lighting.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Day 2:  Monday, Sept. 26</a:t>
            </a:r>
            <a:r>
              <a:rPr lang="en-US" sz="1200" b="1" baseline="30000" dirty="0">
                <a:latin typeface="+mn-lt"/>
              </a:rPr>
              <a:t>th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b="1" u="sng" dirty="0">
                <a:latin typeface="+mn-lt"/>
              </a:rPr>
              <a:t>MI-60 Conventional Power Outage 0800-1600 hours</a:t>
            </a:r>
            <a:endParaRPr lang="en-US" sz="12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Shutdown MI-60 for 8 hours, prep for trough “Safe to Work” area in LCW room and the first portion of Gallery trough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Day 3: Tuesday, Sept 27</a:t>
            </a:r>
            <a:r>
              <a:rPr lang="en-US" sz="1200" b="1" baseline="30000" dirty="0">
                <a:latin typeface="+mn-lt"/>
              </a:rPr>
              <a:t>th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b="1" u="sng" dirty="0">
                <a:latin typeface="+mn-lt"/>
              </a:rPr>
              <a:t>MI-60 Conventional Power Outage 0800-1600 hours</a:t>
            </a:r>
            <a:endParaRPr lang="en-US" sz="12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Shutdown MI-60 for 8 hours, complete “Safe to Work” area. 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“Safe to Work”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Class 0 1000V Insulation blankets and clamps installed on all conductors and cable trays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Soft barriers and hard barriers are temporarily installed to keep egress paths safe for evacuation at all times.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HV101 cables are to be identified and marked as “Ready to be cut- de-energized” with a permanently installed label with “De-energized and the current date” applied.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Cables to be left in place will be booted and no closer than 36” to the cables that are to replace them.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 Identify and cut/remove HV101 Cables at trough penetrations and confirm measurements with TM/CC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Day 4-9: Wednesday, Sept 28</a:t>
            </a:r>
            <a:r>
              <a:rPr lang="en-US" sz="1200" b="1" baseline="30000" dirty="0">
                <a:latin typeface="+mn-lt"/>
              </a:rPr>
              <a:t>th</a:t>
            </a:r>
            <a:r>
              <a:rPr lang="en-US" sz="1200" b="1" dirty="0">
                <a:latin typeface="+mn-lt"/>
              </a:rPr>
              <a:t> through Wednesday, Oct 5</a:t>
            </a:r>
            <a:r>
              <a:rPr lang="en-US" sz="1200" b="1" baseline="30000" dirty="0">
                <a:latin typeface="+mn-lt"/>
              </a:rPr>
              <a:t>th</a:t>
            </a:r>
            <a:r>
              <a:rPr lang="en-US" sz="1200" b="1" dirty="0">
                <a:latin typeface="+mn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Replace all HV101 Cables and make any necessary repairs encountered trough inspections of existing infrastructure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  <a:latin typeface="+mn-lt"/>
              </a:rPr>
              <a:t>During this time frame MI LCW will restored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  <a:latin typeface="+mn-lt"/>
              </a:rPr>
              <a:t>Restore RF timing For Horn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Days 10 &amp; 11: Thursday, Oct 6</a:t>
            </a:r>
            <a:r>
              <a:rPr lang="en-US" sz="1200" b="1" baseline="30000" dirty="0">
                <a:latin typeface="+mn-lt"/>
              </a:rPr>
              <a:t>th,</a:t>
            </a:r>
            <a:r>
              <a:rPr lang="en-US" sz="1200" b="1" dirty="0">
                <a:latin typeface="+mn-lt"/>
              </a:rPr>
              <a:t> and Friday Oct 7</a:t>
            </a:r>
            <a:r>
              <a:rPr lang="en-US" sz="1200" b="1" baseline="30000" dirty="0">
                <a:latin typeface="+mn-lt"/>
              </a:rPr>
              <a:t>th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b="1" u="sng" dirty="0">
                <a:latin typeface="+mn-lt"/>
              </a:rPr>
              <a:t>MI-60 Conventional Power Outage 0800-1600 hours  (it will be one of these two days  the exact time will be determined just before the outage) </a:t>
            </a:r>
            <a:endParaRPr lang="en-US" sz="12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High pot testing by EE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Upon successful high pot testing, remove Class “0” 1000V rated insulation blankets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Upon successful high pot testing, terminate all conductors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Day 12: Monday, Oct 10</a:t>
            </a:r>
            <a:r>
              <a:rPr lang="en-US" sz="1200" b="1" baseline="30000" dirty="0">
                <a:latin typeface="+mn-lt"/>
              </a:rPr>
              <a:t>th</a:t>
            </a:r>
            <a:r>
              <a:rPr lang="en-US" sz="1200" b="1" dirty="0">
                <a:latin typeface="+mn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Replace all Steel plates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Day 13:  Tuesday, Oct 11</a:t>
            </a:r>
            <a:r>
              <a:rPr lang="en-US" sz="1200" b="1" baseline="30000" dirty="0">
                <a:latin typeface="+mn-lt"/>
              </a:rPr>
              <a:t>th</a:t>
            </a:r>
            <a:r>
              <a:rPr lang="en-US" sz="1200" b="1" dirty="0">
                <a:latin typeface="+mn-lt"/>
              </a:rPr>
              <a:t>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	 Test HV101 480 Volt disconnect for voltage test pint, and phase indicators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6A7688-A1D9-EA21-58F3-D5D9433A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0B0F4-2FAA-1764-235F-A1B383EA39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DFFD9-D593-4AA4-5813-9E55D1B87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EB1EE-FEB4-6E10-72AB-369746CB0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3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0BD52-B4F8-8F1C-979F-81C46ECC2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Search and Secures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1200" dirty="0">
              <a:solidFill>
                <a:schemeClr val="accent6">
                  <a:lumMod val="50000"/>
                </a:schemeClr>
              </a:solidFill>
              <a:effectLst/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Ops will then complete a valid secure of the following areas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1828800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MI10 and MI20-62 enclosure including No Mans Land.</a:t>
            </a:r>
          </a:p>
          <a:p>
            <a:pPr lvl="4" indent="-3429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Special instruction</a:t>
            </a:r>
          </a:p>
          <a:p>
            <a:pPr lvl="5" indent="-342900"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Search the MI-20 Sector.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ea typeface="Yu Gothic" panose="020B0400000000000000" pitchFamily="34" charset="-128"/>
            </a:endParaRPr>
          </a:p>
          <a:p>
            <a:pPr lvl="5" indent="-342900"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Take a picture of the Sector searched.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ea typeface="Yu Gothic" panose="020B0400000000000000" pitchFamily="34" charset="-128"/>
            </a:endParaRPr>
          </a:p>
          <a:p>
            <a:pPr lvl="5" indent="-342900"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Open Interlock #5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ea typeface="Yu Gothic" panose="020B0400000000000000" pitchFamily="34" charset="-128"/>
            </a:endParaRPr>
          </a:p>
          <a:p>
            <a:pPr lvl="5" indent="-342900"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Take a picture of the Sector dropped, ensuring Interlock #5A Sequence also dropped.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ea typeface="Yu Gothic" panose="020B0400000000000000" pitchFamily="34" charset="-128"/>
            </a:endParaRPr>
          </a:p>
          <a:p>
            <a:pPr lvl="5" indent="-342900"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Log in Interlocks Logbook.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ea typeface="Yu Gothic" panose="020B0400000000000000" pitchFamily="34" charset="-128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1828800" algn="l"/>
              </a:tabLst>
            </a:pPr>
            <a:endParaRPr lang="en-US" sz="1400" dirty="0">
              <a:solidFill>
                <a:schemeClr val="accent6">
                  <a:lumMod val="50000"/>
                </a:schemeClr>
              </a:solidFill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1828800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F-Sector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1828800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Any anther enclosure that might be available 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1828800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MT6-1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1828800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MT6-2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1828800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MC7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1828800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MB7</a:t>
            </a:r>
          </a:p>
          <a:p>
            <a:pPr marL="914400" lvl="2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FC1C0A-354D-B078-43C3-6152D6B7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Weekend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16068-AB73-CEF1-AA96-312A6D4973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FC204-93E1-97BC-E15D-BEBADED03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A66A9-48BB-5658-9C6E-1A7925542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E8C55-FC11-6FF7-ED18-5FE8A94E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53FBD-A988-0320-0D5F-02539A0FC4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F6A0F-A347-0DD1-32E3-6DF7991C0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566A7-2D1F-A96C-1905-ACFB1D601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2" name="Content Placeholder 11" descr="Table, calendar&#10;&#10;Description automatically generated">
            <a:extLst>
              <a:ext uri="{FF2B5EF4-FFF2-40B4-BE49-F238E27FC236}">
                <a16:creationId xmlns:a16="http://schemas.microsoft.com/office/drawing/2014/main" id="{0EC7EC4D-5452-4E6E-7AC4-6DD844420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2"/>
          <a:stretch/>
        </p:blipFill>
        <p:spPr>
          <a:xfrm>
            <a:off x="4269783" y="54245"/>
            <a:ext cx="4801549" cy="634608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EB2404-394D-4A3D-E3C0-EED16CF976B0}"/>
              </a:ext>
            </a:extLst>
          </p:cNvPr>
          <p:cNvSpPr txBox="1"/>
          <p:nvPr/>
        </p:nvSpPr>
        <p:spPr>
          <a:xfrm>
            <a:off x="43874" y="1642821"/>
            <a:ext cx="4341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Interlock Testing:          	 40% Done </a:t>
            </a:r>
          </a:p>
          <a:p>
            <a:r>
              <a:rPr lang="en-US" sz="2000" dirty="0"/>
              <a:t>Areas Secured:            		 45% Done</a:t>
            </a:r>
          </a:p>
          <a:p>
            <a:r>
              <a:rPr lang="en-US" sz="2000" dirty="0"/>
              <a:t>Areas ready for unlocking:    2% Done </a:t>
            </a:r>
          </a:p>
          <a:p>
            <a:r>
              <a:rPr lang="en-US" sz="2000" dirty="0"/>
              <a:t>Areas CDC Testing:		   2% Done     </a:t>
            </a:r>
          </a:p>
        </p:txBody>
      </p:sp>
    </p:spTree>
    <p:extLst>
      <p:ext uri="{BB962C8B-B14F-4D97-AF65-F5344CB8AC3E}">
        <p14:creationId xmlns:p14="http://schemas.microsoft.com/office/powerpoint/2010/main" val="352022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008F509-7706-1E40-5E87-C31EC2900775}"/>
              </a:ext>
            </a:extLst>
          </p:cNvPr>
          <p:cNvSpPr/>
          <p:nvPr/>
        </p:nvSpPr>
        <p:spPr>
          <a:xfrm>
            <a:off x="858220" y="2277726"/>
            <a:ext cx="1509696" cy="1343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MI Q309 replacement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0031B-BEED-8835-5014-8B2E6BC4D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8442" y="6388963"/>
            <a:ext cx="675368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93ABE-B77A-6315-832E-6E3C1954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2329" y="6399874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6984F-BECD-51C2-ED36-18FF14F6B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1038" y="6520455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E9C0B86-EB78-F43D-13B4-950B013516D9}"/>
              </a:ext>
            </a:extLst>
          </p:cNvPr>
          <p:cNvGrpSpPr/>
          <p:nvPr/>
        </p:nvGrpSpPr>
        <p:grpSpPr>
          <a:xfrm>
            <a:off x="855866" y="-154970"/>
            <a:ext cx="8128322" cy="5522198"/>
            <a:chOff x="141581" y="450339"/>
            <a:chExt cx="8773819" cy="5522198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75B72C8B-A6BC-54EC-450C-5994027006A9}"/>
                </a:ext>
              </a:extLst>
            </p:cNvPr>
            <p:cNvGrpSpPr/>
            <p:nvPr/>
          </p:nvGrpSpPr>
          <p:grpSpPr>
            <a:xfrm>
              <a:off x="141581" y="1295536"/>
              <a:ext cx="8773819" cy="4677001"/>
              <a:chOff x="141581" y="1295536"/>
              <a:chExt cx="8795204" cy="424100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5DAC5F6-DF92-9CA3-9D09-38B1F77531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581" y="5534942"/>
                <a:ext cx="8795204" cy="340"/>
              </a:xfrm>
              <a:prstGeom prst="line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5C21AFA-897D-AC5A-5D6D-748EDFCE5B2D}"/>
                  </a:ext>
                </a:extLst>
              </p:cNvPr>
              <p:cNvGrpSpPr/>
              <p:nvPr/>
            </p:nvGrpSpPr>
            <p:grpSpPr>
              <a:xfrm>
                <a:off x="6017654" y="1306380"/>
                <a:ext cx="1946088" cy="4215074"/>
                <a:chOff x="6862640" y="1740986"/>
                <a:chExt cx="1946088" cy="4215074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715B169-912A-75B0-EE54-3C0244B18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08728" y="1774058"/>
                  <a:ext cx="0" cy="4172443"/>
                </a:xfrm>
                <a:prstGeom prst="line">
                  <a:avLst/>
                </a:prstGeom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214F2EB-D035-5C2E-6DE6-B3E2954A5F2D}"/>
                    </a:ext>
                  </a:extLst>
                </p:cNvPr>
                <p:cNvCxnSpPr/>
                <p:nvPr/>
              </p:nvCxnSpPr>
              <p:spPr>
                <a:xfrm>
                  <a:off x="7835684" y="1792840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CF65ED7-0EB0-D4E4-8453-A8FA74E8E4E3}"/>
                    </a:ext>
                  </a:extLst>
                </p:cNvPr>
                <p:cNvCxnSpPr/>
                <p:nvPr/>
              </p:nvCxnSpPr>
              <p:spPr>
                <a:xfrm>
                  <a:off x="8160032" y="1758609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EAD2316E-D3A3-1632-B30A-31A756FCC0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2640" y="1758609"/>
                  <a:ext cx="0" cy="4187892"/>
                </a:xfrm>
                <a:prstGeom prst="line">
                  <a:avLst/>
                </a:prstGeom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544A3BF8-DDAC-08CF-19CE-5BCD43552FAF}"/>
                    </a:ext>
                  </a:extLst>
                </p:cNvPr>
                <p:cNvCxnSpPr/>
                <p:nvPr/>
              </p:nvCxnSpPr>
              <p:spPr>
                <a:xfrm>
                  <a:off x="8484380" y="1792840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D66E1A9-1D5C-C4EA-7FA1-6FE307CABAEF}"/>
                    </a:ext>
                  </a:extLst>
                </p:cNvPr>
                <p:cNvCxnSpPr/>
                <p:nvPr/>
              </p:nvCxnSpPr>
              <p:spPr>
                <a:xfrm>
                  <a:off x="7511336" y="1740986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199B1E6-E27B-C081-FF6E-C8D62B12DD30}"/>
                    </a:ext>
                  </a:extLst>
                </p:cNvPr>
                <p:cNvCxnSpPr/>
                <p:nvPr/>
              </p:nvCxnSpPr>
              <p:spPr>
                <a:xfrm>
                  <a:off x="7186988" y="1758609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BBF20BF-249C-5227-546C-93D0382EE06F}"/>
                    </a:ext>
                  </a:extLst>
                </p:cNvPr>
                <p:cNvCxnSpPr/>
                <p:nvPr/>
              </p:nvCxnSpPr>
              <p:spPr>
                <a:xfrm>
                  <a:off x="8635450" y="1762928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7EABA83-72D4-176B-0069-FE286C031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491" y="1306306"/>
                <a:ext cx="8771417" cy="35390"/>
              </a:xfrm>
              <a:prstGeom prst="line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1C7D803-F8F2-C30D-2DAC-86583DC36F19}"/>
                  </a:ext>
                </a:extLst>
              </p:cNvPr>
              <p:cNvGrpSpPr/>
              <p:nvPr/>
            </p:nvGrpSpPr>
            <p:grpSpPr>
              <a:xfrm>
                <a:off x="4057810" y="1321463"/>
                <a:ext cx="1946088" cy="4215074"/>
                <a:chOff x="6862640" y="1740986"/>
                <a:chExt cx="1946088" cy="4215074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3D537EE-58E9-6FD4-0400-69D6072342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08728" y="1774058"/>
                  <a:ext cx="0" cy="4172443"/>
                </a:xfrm>
                <a:prstGeom prst="line">
                  <a:avLst/>
                </a:prstGeom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B18D10D-0F19-FB06-B268-E54ED6F1380B}"/>
                    </a:ext>
                  </a:extLst>
                </p:cNvPr>
                <p:cNvCxnSpPr/>
                <p:nvPr/>
              </p:nvCxnSpPr>
              <p:spPr>
                <a:xfrm>
                  <a:off x="7835684" y="1792840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0DAE79A-FACB-E090-38F8-E6A1849F6ADA}"/>
                    </a:ext>
                  </a:extLst>
                </p:cNvPr>
                <p:cNvCxnSpPr/>
                <p:nvPr/>
              </p:nvCxnSpPr>
              <p:spPr>
                <a:xfrm>
                  <a:off x="8160032" y="1758609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73E410F-11A5-3A91-101D-B0F629602C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2640" y="1758609"/>
                  <a:ext cx="0" cy="4187892"/>
                </a:xfrm>
                <a:prstGeom prst="line">
                  <a:avLst/>
                </a:prstGeom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2E8D4C9-60CD-0A74-20DC-E63244A0D273}"/>
                    </a:ext>
                  </a:extLst>
                </p:cNvPr>
                <p:cNvCxnSpPr/>
                <p:nvPr/>
              </p:nvCxnSpPr>
              <p:spPr>
                <a:xfrm>
                  <a:off x="8484380" y="1792840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FC9BAB9-D927-7932-7263-E92F2B5C8484}"/>
                    </a:ext>
                  </a:extLst>
                </p:cNvPr>
                <p:cNvCxnSpPr/>
                <p:nvPr/>
              </p:nvCxnSpPr>
              <p:spPr>
                <a:xfrm>
                  <a:off x="7511336" y="1740986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8853ED1-1171-E861-5B44-ABB2129B74E3}"/>
                    </a:ext>
                  </a:extLst>
                </p:cNvPr>
                <p:cNvCxnSpPr/>
                <p:nvPr/>
              </p:nvCxnSpPr>
              <p:spPr>
                <a:xfrm>
                  <a:off x="7186988" y="1758609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C2FF308-1EFF-CB7E-93E2-0ACF1EB2238B}"/>
                    </a:ext>
                  </a:extLst>
                </p:cNvPr>
                <p:cNvCxnSpPr/>
                <p:nvPr/>
              </p:nvCxnSpPr>
              <p:spPr>
                <a:xfrm>
                  <a:off x="8635450" y="1762928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3BDEC92-8F78-3BB1-CA79-CFCB50FBDCDF}"/>
                  </a:ext>
                </a:extLst>
              </p:cNvPr>
              <p:cNvGrpSpPr/>
              <p:nvPr/>
            </p:nvGrpSpPr>
            <p:grpSpPr>
              <a:xfrm>
                <a:off x="2095155" y="1295536"/>
                <a:ext cx="1946088" cy="4215074"/>
                <a:chOff x="6862640" y="1740986"/>
                <a:chExt cx="1946088" cy="4215074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F6F3A61-822D-0582-8EE8-0F6CCB6A2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08728" y="1774058"/>
                  <a:ext cx="0" cy="4172443"/>
                </a:xfrm>
                <a:prstGeom prst="line">
                  <a:avLst/>
                </a:prstGeom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0EBFCC2A-5052-71BC-8FB6-6A1FE90117C4}"/>
                    </a:ext>
                  </a:extLst>
                </p:cNvPr>
                <p:cNvCxnSpPr/>
                <p:nvPr/>
              </p:nvCxnSpPr>
              <p:spPr>
                <a:xfrm>
                  <a:off x="7835684" y="1792840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824D54B-8956-FD6C-97FD-0F455CD532BA}"/>
                    </a:ext>
                  </a:extLst>
                </p:cNvPr>
                <p:cNvCxnSpPr/>
                <p:nvPr/>
              </p:nvCxnSpPr>
              <p:spPr>
                <a:xfrm>
                  <a:off x="8160032" y="1758609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C48241E-8378-1120-0D7A-E232C32487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2640" y="1758609"/>
                  <a:ext cx="0" cy="4187892"/>
                </a:xfrm>
                <a:prstGeom prst="line">
                  <a:avLst/>
                </a:prstGeom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5DFE87F-44C6-3EAF-8AB0-8552B911D960}"/>
                    </a:ext>
                  </a:extLst>
                </p:cNvPr>
                <p:cNvCxnSpPr/>
                <p:nvPr/>
              </p:nvCxnSpPr>
              <p:spPr>
                <a:xfrm>
                  <a:off x="8484380" y="1792840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BF87FC7-EECB-3A52-4B10-31841A27AD3F}"/>
                    </a:ext>
                  </a:extLst>
                </p:cNvPr>
                <p:cNvCxnSpPr/>
                <p:nvPr/>
              </p:nvCxnSpPr>
              <p:spPr>
                <a:xfrm>
                  <a:off x="7511336" y="1740986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F0C9E45E-6ACA-D011-84E8-943B2D9E4DA8}"/>
                    </a:ext>
                  </a:extLst>
                </p:cNvPr>
                <p:cNvCxnSpPr/>
                <p:nvPr/>
              </p:nvCxnSpPr>
              <p:spPr>
                <a:xfrm>
                  <a:off x="7186988" y="1758609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106A380-3C5A-6A54-8EE2-CFB8D9449D20}"/>
                    </a:ext>
                  </a:extLst>
                </p:cNvPr>
                <p:cNvCxnSpPr/>
                <p:nvPr/>
              </p:nvCxnSpPr>
              <p:spPr>
                <a:xfrm>
                  <a:off x="8635450" y="1762928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3A8BE1B-B052-B078-2CB0-A6829A89E25B}"/>
                  </a:ext>
                </a:extLst>
              </p:cNvPr>
              <p:cNvGrpSpPr/>
              <p:nvPr/>
            </p:nvGrpSpPr>
            <p:grpSpPr>
              <a:xfrm>
                <a:off x="158491" y="1306306"/>
                <a:ext cx="1946088" cy="4221927"/>
                <a:chOff x="6862640" y="1734133"/>
                <a:chExt cx="1946088" cy="4221927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52D3882-3391-00D8-3CA8-FF9799CB6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08728" y="1734133"/>
                  <a:ext cx="0" cy="4212368"/>
                </a:xfrm>
                <a:prstGeom prst="line">
                  <a:avLst/>
                </a:prstGeom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9B726D8-38F8-32F2-B83F-CA34C12397CE}"/>
                    </a:ext>
                  </a:extLst>
                </p:cNvPr>
                <p:cNvCxnSpPr/>
                <p:nvPr/>
              </p:nvCxnSpPr>
              <p:spPr>
                <a:xfrm>
                  <a:off x="7835684" y="1792840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E2E1AD-7C01-288A-5349-146DE5219D94}"/>
                    </a:ext>
                  </a:extLst>
                </p:cNvPr>
                <p:cNvCxnSpPr/>
                <p:nvPr/>
              </p:nvCxnSpPr>
              <p:spPr>
                <a:xfrm>
                  <a:off x="8160032" y="1758609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00CB1DD-1E4D-2A86-9637-E3A09810D9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2640" y="1734133"/>
                  <a:ext cx="0" cy="4212368"/>
                </a:xfrm>
                <a:prstGeom prst="line">
                  <a:avLst/>
                </a:prstGeom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B579B9A5-C78B-AE9B-8DF9-A4D69BA3BB39}"/>
                    </a:ext>
                  </a:extLst>
                </p:cNvPr>
                <p:cNvCxnSpPr/>
                <p:nvPr/>
              </p:nvCxnSpPr>
              <p:spPr>
                <a:xfrm>
                  <a:off x="8484380" y="1769523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599B0F15-AF70-750B-491F-F4C58BC6C805}"/>
                    </a:ext>
                  </a:extLst>
                </p:cNvPr>
                <p:cNvCxnSpPr/>
                <p:nvPr/>
              </p:nvCxnSpPr>
              <p:spPr>
                <a:xfrm>
                  <a:off x="7511336" y="1740986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264C4A0E-2D5F-4603-03ED-0AA52406DEDC}"/>
                    </a:ext>
                  </a:extLst>
                </p:cNvPr>
                <p:cNvCxnSpPr/>
                <p:nvPr/>
              </p:nvCxnSpPr>
              <p:spPr>
                <a:xfrm>
                  <a:off x="7186988" y="1758609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CD469A8-13B7-E5FC-78E7-B5B5FC4EBAA0}"/>
                    </a:ext>
                  </a:extLst>
                </p:cNvPr>
                <p:cNvCxnSpPr/>
                <p:nvPr/>
              </p:nvCxnSpPr>
              <p:spPr>
                <a:xfrm>
                  <a:off x="8635450" y="1762928"/>
                  <a:ext cx="0" cy="4163220"/>
                </a:xfrm>
                <a:prstGeom prst="line">
                  <a:avLst/>
                </a:prstGeom>
                <a:ln w="6350">
                  <a:solidFill>
                    <a:schemeClr val="accent6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B50FE12-6239-C3B0-8954-A074D329A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9908" y="1355790"/>
                <a:ext cx="0" cy="4172443"/>
              </a:xfrm>
              <a:prstGeom prst="line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8A04D99-F78F-7BAA-9A5F-7F97E01735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29908" y="1329767"/>
                <a:ext cx="6877" cy="4200640"/>
              </a:xfrm>
              <a:prstGeom prst="line">
                <a:avLst/>
              </a:prstGeom>
              <a:ln w="6350">
                <a:solidFill>
                  <a:schemeClr val="accent6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16BA53F-8830-4ADE-7F31-3F50F994C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6864" y="1332956"/>
                <a:ext cx="0" cy="4187892"/>
              </a:xfrm>
              <a:prstGeom prst="line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32A26F1-7454-670E-6A80-517554ACB6C9}"/>
                  </a:ext>
                </a:extLst>
              </p:cNvPr>
              <p:cNvCxnSpPr/>
              <p:nvPr/>
            </p:nvCxnSpPr>
            <p:spPr>
              <a:xfrm>
                <a:off x="8605560" y="1372062"/>
                <a:ext cx="0" cy="4163220"/>
              </a:xfrm>
              <a:prstGeom prst="line">
                <a:avLst/>
              </a:prstGeom>
              <a:ln w="6350">
                <a:solidFill>
                  <a:schemeClr val="accent6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492C8F1-5977-4396-E989-D6FC5C9B510A}"/>
                  </a:ext>
                </a:extLst>
              </p:cNvPr>
              <p:cNvCxnSpPr/>
              <p:nvPr/>
            </p:nvCxnSpPr>
            <p:spPr>
              <a:xfrm>
                <a:off x="8281212" y="1373317"/>
                <a:ext cx="0" cy="4163220"/>
              </a:xfrm>
              <a:prstGeom prst="line">
                <a:avLst/>
              </a:prstGeom>
              <a:ln w="6350">
                <a:solidFill>
                  <a:schemeClr val="accent6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4D6AEAE-F81E-7ECC-095D-AC6ADD6C727E}"/>
                </a:ext>
              </a:extLst>
            </p:cNvPr>
            <p:cNvGrpSpPr/>
            <p:nvPr/>
          </p:nvGrpSpPr>
          <p:grpSpPr>
            <a:xfrm>
              <a:off x="6042525" y="1088876"/>
              <a:ext cx="1958170" cy="270350"/>
              <a:chOff x="175402" y="1071346"/>
              <a:chExt cx="1958170" cy="270350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3B29915-4704-4E61-882D-0FC27F2B8FF7}"/>
                  </a:ext>
                </a:extLst>
              </p:cNvPr>
              <p:cNvSpPr txBox="1"/>
              <p:nvPr/>
            </p:nvSpPr>
            <p:spPr>
              <a:xfrm>
                <a:off x="175402" y="1073491"/>
                <a:ext cx="30489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M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108A621-961F-F0FE-ED40-E1A7F45932EF}"/>
                  </a:ext>
                </a:extLst>
              </p:cNvPr>
              <p:cNvSpPr txBox="1"/>
              <p:nvPr/>
            </p:nvSpPr>
            <p:spPr>
              <a:xfrm>
                <a:off x="536306" y="108008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1D3BD8-69A9-C319-F35C-7276E5E025D8}"/>
                  </a:ext>
                </a:extLst>
              </p:cNvPr>
              <p:cNvSpPr txBox="1"/>
              <p:nvPr/>
            </p:nvSpPr>
            <p:spPr>
              <a:xfrm>
                <a:off x="824856" y="1075521"/>
                <a:ext cx="309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W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23A33E3-4613-825C-B420-1B40DF4BB2BF}"/>
                  </a:ext>
                </a:extLst>
              </p:cNvPr>
              <p:cNvSpPr txBox="1"/>
              <p:nvPr/>
            </p:nvSpPr>
            <p:spPr>
              <a:xfrm>
                <a:off x="1152224" y="1074468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5EF3FB1-0E97-4D1B-9922-3FE894D6AD7A}"/>
                  </a:ext>
                </a:extLst>
              </p:cNvPr>
              <p:cNvSpPr txBox="1"/>
              <p:nvPr/>
            </p:nvSpPr>
            <p:spPr>
              <a:xfrm>
                <a:off x="1510069" y="107134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8758044-2073-AD9E-1121-E982771E897E}"/>
                  </a:ext>
                </a:extLst>
              </p:cNvPr>
              <p:cNvSpPr txBox="1"/>
              <p:nvPr/>
            </p:nvSpPr>
            <p:spPr>
              <a:xfrm>
                <a:off x="1727576" y="1074299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S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87EE86B-3D21-F420-3787-8BBF32613A7C}"/>
                  </a:ext>
                </a:extLst>
              </p:cNvPr>
              <p:cNvSpPr txBox="1"/>
              <p:nvPr/>
            </p:nvSpPr>
            <p:spPr>
              <a:xfrm>
                <a:off x="1879976" y="108008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S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34CDEC1-3B16-0C7E-ABBC-3FDB22ED9953}"/>
                </a:ext>
              </a:extLst>
            </p:cNvPr>
            <p:cNvGrpSpPr/>
            <p:nvPr/>
          </p:nvGrpSpPr>
          <p:grpSpPr>
            <a:xfrm>
              <a:off x="2092497" y="1067027"/>
              <a:ext cx="1958170" cy="270350"/>
              <a:chOff x="175402" y="1071346"/>
              <a:chExt cx="1958170" cy="27035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A32E76A-BD63-F8A9-3D2C-E66FA44268FF}"/>
                  </a:ext>
                </a:extLst>
              </p:cNvPr>
              <p:cNvSpPr txBox="1"/>
              <p:nvPr/>
            </p:nvSpPr>
            <p:spPr>
              <a:xfrm>
                <a:off x="175402" y="1073491"/>
                <a:ext cx="30489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M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5B8C974-9D7A-E949-3EB7-D4EB43FE8B50}"/>
                  </a:ext>
                </a:extLst>
              </p:cNvPr>
              <p:cNvSpPr txBox="1"/>
              <p:nvPr/>
            </p:nvSpPr>
            <p:spPr>
              <a:xfrm>
                <a:off x="536306" y="108008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D676F8-C940-EB78-371A-54A0A0D41856}"/>
                  </a:ext>
                </a:extLst>
              </p:cNvPr>
              <p:cNvSpPr txBox="1"/>
              <p:nvPr/>
            </p:nvSpPr>
            <p:spPr>
              <a:xfrm>
                <a:off x="824856" y="1075521"/>
                <a:ext cx="309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W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6E5F166-ACD1-4115-2EE7-E8A2A27C1B47}"/>
                  </a:ext>
                </a:extLst>
              </p:cNvPr>
              <p:cNvSpPr txBox="1"/>
              <p:nvPr/>
            </p:nvSpPr>
            <p:spPr>
              <a:xfrm>
                <a:off x="1152224" y="1074468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A337988-463A-9664-BA59-F42042E65657}"/>
                  </a:ext>
                </a:extLst>
              </p:cNvPr>
              <p:cNvSpPr txBox="1"/>
              <p:nvPr/>
            </p:nvSpPr>
            <p:spPr>
              <a:xfrm>
                <a:off x="1510069" y="107134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2099B82-A137-7B3C-0131-DE447D07B84C}"/>
                  </a:ext>
                </a:extLst>
              </p:cNvPr>
              <p:cNvSpPr txBox="1"/>
              <p:nvPr/>
            </p:nvSpPr>
            <p:spPr>
              <a:xfrm>
                <a:off x="1727576" y="1074299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S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56C9BB4-6483-119C-2960-D4C5E589FC10}"/>
                  </a:ext>
                </a:extLst>
              </p:cNvPr>
              <p:cNvSpPr txBox="1"/>
              <p:nvPr/>
            </p:nvSpPr>
            <p:spPr>
              <a:xfrm>
                <a:off x="1879976" y="108008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S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F6BC72B-02F0-F7F8-C90F-1DA0D4C4926D}"/>
                </a:ext>
              </a:extLst>
            </p:cNvPr>
            <p:cNvGrpSpPr/>
            <p:nvPr/>
          </p:nvGrpSpPr>
          <p:grpSpPr>
            <a:xfrm>
              <a:off x="4062489" y="1083402"/>
              <a:ext cx="1958170" cy="270350"/>
              <a:chOff x="175402" y="1071346"/>
              <a:chExt cx="1958170" cy="270350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B12B668-ACC8-123E-7436-5DFE88901652}"/>
                  </a:ext>
                </a:extLst>
              </p:cNvPr>
              <p:cNvSpPr txBox="1"/>
              <p:nvPr/>
            </p:nvSpPr>
            <p:spPr>
              <a:xfrm>
                <a:off x="175402" y="1073491"/>
                <a:ext cx="30489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M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7E5BBA7-A09F-F71C-4190-68CF2B7EE24A}"/>
                  </a:ext>
                </a:extLst>
              </p:cNvPr>
              <p:cNvSpPr txBox="1"/>
              <p:nvPr/>
            </p:nvSpPr>
            <p:spPr>
              <a:xfrm>
                <a:off x="536306" y="108008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T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C16E09-88AA-A8BD-9DC4-6554EC2DB83A}"/>
                  </a:ext>
                </a:extLst>
              </p:cNvPr>
              <p:cNvSpPr txBox="1"/>
              <p:nvPr/>
            </p:nvSpPr>
            <p:spPr>
              <a:xfrm>
                <a:off x="824856" y="1075521"/>
                <a:ext cx="309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W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43EA0DC-102D-8EF3-6A48-855B914CF1E9}"/>
                  </a:ext>
                </a:extLst>
              </p:cNvPr>
              <p:cNvSpPr txBox="1"/>
              <p:nvPr/>
            </p:nvSpPr>
            <p:spPr>
              <a:xfrm>
                <a:off x="1152224" y="1074468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T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6F75F83-8B97-0891-CBEB-AE332B0B3843}"/>
                  </a:ext>
                </a:extLst>
              </p:cNvPr>
              <p:cNvSpPr txBox="1"/>
              <p:nvPr/>
            </p:nvSpPr>
            <p:spPr>
              <a:xfrm>
                <a:off x="1510069" y="107134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F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5BD8AA2-BC43-7CB7-AD9D-B69E6AC86FC1}"/>
                  </a:ext>
                </a:extLst>
              </p:cNvPr>
              <p:cNvSpPr txBox="1"/>
              <p:nvPr/>
            </p:nvSpPr>
            <p:spPr>
              <a:xfrm>
                <a:off x="1727576" y="1074299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DD56D02-A6C4-E9F9-7237-CD212080F52E}"/>
                  </a:ext>
                </a:extLst>
              </p:cNvPr>
              <p:cNvSpPr txBox="1"/>
              <p:nvPr/>
            </p:nvSpPr>
            <p:spPr>
              <a:xfrm>
                <a:off x="1879976" y="108008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2484814A-12BC-56F6-0042-8AF5AC410927}"/>
                </a:ext>
              </a:extLst>
            </p:cNvPr>
            <p:cNvGrpSpPr/>
            <p:nvPr/>
          </p:nvGrpSpPr>
          <p:grpSpPr>
            <a:xfrm>
              <a:off x="175402" y="1071346"/>
              <a:ext cx="1958170" cy="270350"/>
              <a:chOff x="175402" y="1071346"/>
              <a:chExt cx="1958170" cy="270350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ACB533C-213E-D372-46C8-9112493B82A3}"/>
                  </a:ext>
                </a:extLst>
              </p:cNvPr>
              <p:cNvSpPr txBox="1"/>
              <p:nvPr/>
            </p:nvSpPr>
            <p:spPr>
              <a:xfrm>
                <a:off x="175402" y="1073491"/>
                <a:ext cx="30489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M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225E3FE-7766-C7A7-CFBE-3CDB7187EDF7}"/>
                  </a:ext>
                </a:extLst>
              </p:cNvPr>
              <p:cNvSpPr txBox="1"/>
              <p:nvPr/>
            </p:nvSpPr>
            <p:spPr>
              <a:xfrm>
                <a:off x="536306" y="108008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T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35AB690-8812-9070-0EAF-9B2F1F541C65}"/>
                  </a:ext>
                </a:extLst>
              </p:cNvPr>
              <p:cNvSpPr txBox="1"/>
              <p:nvPr/>
            </p:nvSpPr>
            <p:spPr>
              <a:xfrm>
                <a:off x="824856" y="1075521"/>
                <a:ext cx="309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W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82455F4-4492-47E1-25DC-452523B8506B}"/>
                  </a:ext>
                </a:extLst>
              </p:cNvPr>
              <p:cNvSpPr txBox="1"/>
              <p:nvPr/>
            </p:nvSpPr>
            <p:spPr>
              <a:xfrm>
                <a:off x="1152224" y="1074468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T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C8884BE-798F-074A-3DA8-0AEE392501DB}"/>
                  </a:ext>
                </a:extLst>
              </p:cNvPr>
              <p:cNvSpPr txBox="1"/>
              <p:nvPr/>
            </p:nvSpPr>
            <p:spPr>
              <a:xfrm>
                <a:off x="1510069" y="107134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F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066696C-BEB7-81C6-24FB-FA942249FC79}"/>
                  </a:ext>
                </a:extLst>
              </p:cNvPr>
              <p:cNvSpPr txBox="1"/>
              <p:nvPr/>
            </p:nvSpPr>
            <p:spPr>
              <a:xfrm>
                <a:off x="1727576" y="1074299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B11E9D4-5474-6172-3FFA-107B5B5B4789}"/>
                  </a:ext>
                </a:extLst>
              </p:cNvPr>
              <p:cNvSpPr txBox="1"/>
              <p:nvPr/>
            </p:nvSpPr>
            <p:spPr>
              <a:xfrm>
                <a:off x="1879976" y="108008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0D9DD5D-85D1-79D3-D267-C619CB73AB00}"/>
                </a:ext>
              </a:extLst>
            </p:cNvPr>
            <p:cNvGrpSpPr/>
            <p:nvPr/>
          </p:nvGrpSpPr>
          <p:grpSpPr>
            <a:xfrm>
              <a:off x="8010589" y="1091021"/>
              <a:ext cx="857142" cy="301364"/>
              <a:chOff x="175402" y="1073491"/>
              <a:chExt cx="959154" cy="268205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44F3256-ACBE-E03B-D827-7C4DE6C77FEF}"/>
                  </a:ext>
                </a:extLst>
              </p:cNvPr>
              <p:cNvSpPr txBox="1"/>
              <p:nvPr/>
            </p:nvSpPr>
            <p:spPr>
              <a:xfrm>
                <a:off x="175402" y="1073491"/>
                <a:ext cx="30489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M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C0AD837-79F7-5E88-8B71-280FC349536D}"/>
                  </a:ext>
                </a:extLst>
              </p:cNvPr>
              <p:cNvSpPr txBox="1"/>
              <p:nvPr/>
            </p:nvSpPr>
            <p:spPr>
              <a:xfrm>
                <a:off x="536306" y="1080086"/>
                <a:ext cx="2535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T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AF7B7EB-8F17-F9AB-55B8-3173CE6EB6FD}"/>
                  </a:ext>
                </a:extLst>
              </p:cNvPr>
              <p:cNvSpPr txBox="1"/>
              <p:nvPr/>
            </p:nvSpPr>
            <p:spPr>
              <a:xfrm>
                <a:off x="824856" y="1075521"/>
                <a:ext cx="309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W</a:t>
                </a:r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0D67756-0C0C-5442-ACC6-B5DBBAE5C0B5}"/>
                </a:ext>
              </a:extLst>
            </p:cNvPr>
            <p:cNvSpPr txBox="1"/>
            <p:nvPr/>
          </p:nvSpPr>
          <p:spPr>
            <a:xfrm rot="16200000">
              <a:off x="1960186" y="738703"/>
              <a:ext cx="606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highlight>
                    <a:srgbClr val="63666A"/>
                  </a:highlight>
                </a:rPr>
                <a:t>Oct 3</a:t>
              </a:r>
              <a:r>
                <a:rPr lang="en-US" sz="1200" baseline="30000" dirty="0">
                  <a:solidFill>
                    <a:schemeClr val="bg1"/>
                  </a:solidFill>
                  <a:highlight>
                    <a:srgbClr val="63666A"/>
                  </a:highlight>
                </a:rPr>
                <a:t>rd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0AD7E1B-98AC-0358-34B2-2A558D28C0F0}"/>
                </a:ext>
              </a:extLst>
            </p:cNvPr>
            <p:cNvSpPr txBox="1"/>
            <p:nvPr/>
          </p:nvSpPr>
          <p:spPr>
            <a:xfrm rot="16200000">
              <a:off x="-87263" y="683544"/>
              <a:ext cx="7434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highlight>
                    <a:srgbClr val="63666A"/>
                  </a:highlight>
                </a:rPr>
                <a:t>Sept 26</a:t>
              </a:r>
              <a:r>
                <a:rPr lang="en-US" sz="1200" baseline="30000" dirty="0">
                  <a:solidFill>
                    <a:schemeClr val="bg1"/>
                  </a:solidFill>
                  <a:highlight>
                    <a:srgbClr val="63666A"/>
                  </a:highlight>
                </a:rPr>
                <a:t>th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FD92A43-B78F-BA66-2B6A-033FCA4B36F1}"/>
                </a:ext>
              </a:extLst>
            </p:cNvPr>
            <p:cNvSpPr txBox="1"/>
            <p:nvPr/>
          </p:nvSpPr>
          <p:spPr>
            <a:xfrm rot="16200000">
              <a:off x="3860256" y="705123"/>
              <a:ext cx="649537" cy="298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highlight>
                    <a:srgbClr val="63666A"/>
                  </a:highlight>
                </a:rPr>
                <a:t>Oct10</a:t>
              </a:r>
              <a:r>
                <a:rPr lang="en-US" sz="1200" baseline="30000" dirty="0">
                  <a:solidFill>
                    <a:schemeClr val="bg1"/>
                  </a:solidFill>
                  <a:highlight>
                    <a:srgbClr val="63666A"/>
                  </a:highlight>
                </a:rPr>
                <a:t>th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1845F27-96D8-BF9E-114D-619B951361C9}"/>
                </a:ext>
              </a:extLst>
            </p:cNvPr>
            <p:cNvSpPr txBox="1"/>
            <p:nvPr/>
          </p:nvSpPr>
          <p:spPr>
            <a:xfrm rot="16200000">
              <a:off x="5854718" y="744652"/>
              <a:ext cx="720069" cy="298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highlight>
                    <a:srgbClr val="63666A"/>
                  </a:highlight>
                </a:rPr>
                <a:t>Oct 17</a:t>
              </a:r>
              <a:r>
                <a:rPr lang="en-US" sz="1200" baseline="30000" dirty="0">
                  <a:solidFill>
                    <a:schemeClr val="bg1"/>
                  </a:solidFill>
                  <a:highlight>
                    <a:srgbClr val="63666A"/>
                  </a:highlight>
                </a:rPr>
                <a:t>th</a:t>
              </a:r>
              <a:r>
                <a:rPr lang="en-US" sz="1200" dirty="0">
                  <a:solidFill>
                    <a:schemeClr val="bg1"/>
                  </a:solidFill>
                  <a:highlight>
                    <a:srgbClr val="63666A"/>
                  </a:highlight>
                </a:rPr>
                <a:t> </a:t>
              </a:r>
              <a:endParaRPr lang="en-US" sz="1200" baseline="30000" dirty="0">
                <a:solidFill>
                  <a:schemeClr val="bg1"/>
                </a:solidFill>
                <a:highlight>
                  <a:srgbClr val="63666A"/>
                </a:highlight>
              </a:endParaRPr>
            </a:p>
          </p:txBody>
        </p:sp>
      </p:grp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11CC212-8BAD-2118-F327-A6127D63E983}"/>
              </a:ext>
            </a:extLst>
          </p:cNvPr>
          <p:cNvCxnSpPr>
            <a:cxnSpLocks/>
          </p:cNvCxnSpPr>
          <p:nvPr/>
        </p:nvCxnSpPr>
        <p:spPr>
          <a:xfrm>
            <a:off x="68788" y="1034324"/>
            <a:ext cx="8915400" cy="4713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86A792C-7728-5CE8-F311-592353228015}"/>
              </a:ext>
            </a:extLst>
          </p:cNvPr>
          <p:cNvSpPr/>
          <p:nvPr/>
        </p:nvSpPr>
        <p:spPr>
          <a:xfrm>
            <a:off x="96244" y="787076"/>
            <a:ext cx="700280" cy="163421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9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825" dirty="0">
                <a:solidFill>
                  <a:srgbClr val="003087"/>
                </a:solidFill>
                <a:latin typeface="Calibri"/>
              </a:rPr>
              <a:t>RIL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A4590B1-22B3-7D3A-79F8-A0D0CA138DB9}"/>
              </a:ext>
            </a:extLst>
          </p:cNvPr>
          <p:cNvCxnSpPr>
            <a:cxnSpLocks/>
          </p:cNvCxnSpPr>
          <p:nvPr/>
        </p:nvCxnSpPr>
        <p:spPr>
          <a:xfrm>
            <a:off x="82043" y="1927040"/>
            <a:ext cx="8889434" cy="1153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C9A7515-D75E-DD90-648A-ECCB2880F1D2}"/>
              </a:ext>
            </a:extLst>
          </p:cNvPr>
          <p:cNvCxnSpPr>
            <a:cxnSpLocks/>
          </p:cNvCxnSpPr>
          <p:nvPr/>
        </p:nvCxnSpPr>
        <p:spPr>
          <a:xfrm>
            <a:off x="79000" y="2971725"/>
            <a:ext cx="8892477" cy="522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47DED8C-01D8-3C51-219C-918DB184826D}"/>
              </a:ext>
            </a:extLst>
          </p:cNvPr>
          <p:cNvCxnSpPr>
            <a:cxnSpLocks/>
          </p:cNvCxnSpPr>
          <p:nvPr/>
        </p:nvCxnSpPr>
        <p:spPr>
          <a:xfrm>
            <a:off x="96244" y="4684985"/>
            <a:ext cx="8875233" cy="2736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D939889-ED43-60F0-B98D-3FFCD678DFEE}"/>
              </a:ext>
            </a:extLst>
          </p:cNvPr>
          <p:cNvCxnSpPr>
            <a:cxnSpLocks/>
          </p:cNvCxnSpPr>
          <p:nvPr/>
        </p:nvCxnSpPr>
        <p:spPr>
          <a:xfrm>
            <a:off x="9705" y="1440108"/>
            <a:ext cx="8961772" cy="639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E28BDD8-DAD0-53D7-7B24-D020C929D27F}"/>
              </a:ext>
            </a:extLst>
          </p:cNvPr>
          <p:cNvSpPr/>
          <p:nvPr/>
        </p:nvSpPr>
        <p:spPr>
          <a:xfrm>
            <a:off x="64809" y="1480438"/>
            <a:ext cx="677721" cy="212598"/>
          </a:xfrm>
          <a:prstGeom prst="rect">
            <a:avLst/>
          </a:prstGeom>
          <a:solidFill>
            <a:schemeClr val="accent3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Booster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88C3F67-57CB-7EAA-4746-4D4FCF736D17}"/>
              </a:ext>
            </a:extLst>
          </p:cNvPr>
          <p:cNvSpPr/>
          <p:nvPr/>
        </p:nvSpPr>
        <p:spPr>
          <a:xfrm>
            <a:off x="70109" y="1947360"/>
            <a:ext cx="673089" cy="20259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8 GeV line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991CB63-26C2-42E8-5F09-A569D3366D03}"/>
              </a:ext>
            </a:extLst>
          </p:cNvPr>
          <p:cNvSpPr/>
          <p:nvPr/>
        </p:nvSpPr>
        <p:spPr>
          <a:xfrm>
            <a:off x="79787" y="3890026"/>
            <a:ext cx="669139" cy="3644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Muon Campus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1ED4D68-42F0-9DCB-FE01-C4E5147488B4}"/>
              </a:ext>
            </a:extLst>
          </p:cNvPr>
          <p:cNvSpPr/>
          <p:nvPr/>
        </p:nvSpPr>
        <p:spPr>
          <a:xfrm>
            <a:off x="64809" y="2274964"/>
            <a:ext cx="655228" cy="374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MI/RR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DC4ECC1-0A86-E076-0642-6FDB6CF9A3D6}"/>
              </a:ext>
            </a:extLst>
          </p:cNvPr>
          <p:cNvCxnSpPr>
            <a:cxnSpLocks/>
          </p:cNvCxnSpPr>
          <p:nvPr/>
        </p:nvCxnSpPr>
        <p:spPr>
          <a:xfrm>
            <a:off x="75427" y="2223198"/>
            <a:ext cx="8908761" cy="1002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73639AA-48E4-0800-0816-067D5E0B1DE7}"/>
              </a:ext>
            </a:extLst>
          </p:cNvPr>
          <p:cNvSpPr/>
          <p:nvPr/>
        </p:nvSpPr>
        <p:spPr>
          <a:xfrm>
            <a:off x="73759" y="3265254"/>
            <a:ext cx="745790" cy="40125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F-sector/TH</a:t>
            </a:r>
          </a:p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SYD +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083712B-E847-7626-3722-6CF79104A6A3}"/>
              </a:ext>
            </a:extLst>
          </p:cNvPr>
          <p:cNvSpPr/>
          <p:nvPr/>
        </p:nvSpPr>
        <p:spPr>
          <a:xfrm>
            <a:off x="84065" y="4722636"/>
            <a:ext cx="647330" cy="2280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defTabSz="342900"/>
            <a:r>
              <a:rPr lang="en-US" sz="900" dirty="0" err="1">
                <a:solidFill>
                  <a:srgbClr val="003087"/>
                </a:solidFill>
                <a:latin typeface="Calibri"/>
              </a:rPr>
              <a:t>NuMI</a:t>
            </a:r>
            <a:endParaRPr lang="en-US" sz="900" dirty="0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51E3B2F-83D2-9C9E-8627-B3D662965640}"/>
              </a:ext>
            </a:extLst>
          </p:cNvPr>
          <p:cNvSpPr/>
          <p:nvPr/>
        </p:nvSpPr>
        <p:spPr>
          <a:xfrm>
            <a:off x="74735" y="1112823"/>
            <a:ext cx="672825" cy="2125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Linac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8E92766-7EEB-3EA4-FF56-566D6DCF5366}"/>
              </a:ext>
            </a:extLst>
          </p:cNvPr>
          <p:cNvCxnSpPr>
            <a:cxnSpLocks/>
          </p:cNvCxnSpPr>
          <p:nvPr/>
        </p:nvCxnSpPr>
        <p:spPr>
          <a:xfrm>
            <a:off x="59292" y="3853184"/>
            <a:ext cx="8880734" cy="4107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D421496-96F4-F63A-88FD-ED37CAD88328}"/>
              </a:ext>
            </a:extLst>
          </p:cNvPr>
          <p:cNvSpPr/>
          <p:nvPr/>
        </p:nvSpPr>
        <p:spPr>
          <a:xfrm>
            <a:off x="6307154" y="4829835"/>
            <a:ext cx="2665854" cy="21294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9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Running Beam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A6D89C1-05BB-0E15-343F-93059EBBFE2C}"/>
              </a:ext>
            </a:extLst>
          </p:cNvPr>
          <p:cNvSpPr/>
          <p:nvPr/>
        </p:nvSpPr>
        <p:spPr>
          <a:xfrm>
            <a:off x="5249577" y="2412099"/>
            <a:ext cx="3721899" cy="20945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9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MI/RR Running Beam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8B324BC-C8B9-C277-D018-FDFD99560CDC}"/>
              </a:ext>
            </a:extLst>
          </p:cNvPr>
          <p:cNvSpPr/>
          <p:nvPr/>
        </p:nvSpPr>
        <p:spPr>
          <a:xfrm>
            <a:off x="5249577" y="1979334"/>
            <a:ext cx="3721900" cy="18835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9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BNB Running Beam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DA99F21-3508-2209-AFA8-5EAD3B1B0F81}"/>
              </a:ext>
            </a:extLst>
          </p:cNvPr>
          <p:cNvSpPr/>
          <p:nvPr/>
        </p:nvSpPr>
        <p:spPr>
          <a:xfrm>
            <a:off x="855866" y="1140396"/>
            <a:ext cx="8114216" cy="188516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9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Linac running  Beam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09E54AE-4F04-D799-EE47-4E3678B3A9A1}"/>
              </a:ext>
            </a:extLst>
          </p:cNvPr>
          <p:cNvSpPr/>
          <p:nvPr/>
        </p:nvSpPr>
        <p:spPr>
          <a:xfrm>
            <a:off x="1683186" y="1573197"/>
            <a:ext cx="7301641" cy="22051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9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Booster running  Beam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9A4ACA4-9968-42A5-B223-09463AA60559}"/>
              </a:ext>
            </a:extLst>
          </p:cNvPr>
          <p:cNvSpPr/>
          <p:nvPr/>
        </p:nvSpPr>
        <p:spPr>
          <a:xfrm>
            <a:off x="877850" y="774089"/>
            <a:ext cx="8099980" cy="20934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9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Source running  Beam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0B06115-432C-179E-C2C1-DAEDF3A9FFBC}"/>
              </a:ext>
            </a:extLst>
          </p:cNvPr>
          <p:cNvSpPr/>
          <p:nvPr/>
        </p:nvSpPr>
        <p:spPr>
          <a:xfrm>
            <a:off x="4459841" y="2247577"/>
            <a:ext cx="352875" cy="27184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4C97"/>
                </a:solidFill>
              </a:rPr>
              <a:t>FDR95/97 PP</a:t>
            </a:r>
            <a:endParaRPr lang="en-US" sz="6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708F3BE-7B75-3DBF-BEA9-5E6A216275D2}"/>
              </a:ext>
            </a:extLst>
          </p:cNvPr>
          <p:cNvSpPr/>
          <p:nvPr/>
        </p:nvSpPr>
        <p:spPr>
          <a:xfrm>
            <a:off x="2673638" y="2217064"/>
            <a:ext cx="387761" cy="20204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>
                <a:solidFill>
                  <a:srgbClr val="004C97"/>
                </a:solidFill>
              </a:rPr>
              <a:t>MI62 </a:t>
            </a:r>
            <a:endParaRPr lang="en-US" sz="6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37DC3E8-E8AB-456F-9FA8-17E52A045DA6}"/>
              </a:ext>
            </a:extLst>
          </p:cNvPr>
          <p:cNvSpPr/>
          <p:nvPr/>
        </p:nvSpPr>
        <p:spPr>
          <a:xfrm>
            <a:off x="1780155" y="2971725"/>
            <a:ext cx="327777" cy="27184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4C97"/>
                </a:solidFill>
              </a:rPr>
              <a:t>SSB/G2</a:t>
            </a:r>
            <a:endParaRPr lang="en-US" sz="6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50259DE-7300-797B-7AD4-315AAD4A74CD}"/>
              </a:ext>
            </a:extLst>
          </p:cNvPr>
          <p:cNvSpPr/>
          <p:nvPr/>
        </p:nvSpPr>
        <p:spPr>
          <a:xfrm>
            <a:off x="2909613" y="2967877"/>
            <a:ext cx="355312" cy="27184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4C97"/>
                </a:solidFill>
              </a:rPr>
              <a:t>NWA/NS4</a:t>
            </a:r>
            <a:endParaRPr lang="en-US" sz="6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49B8BC2-4582-8BF3-E958-1CC2F071D1E5}"/>
              </a:ext>
            </a:extLst>
          </p:cNvPr>
          <p:cNvSpPr/>
          <p:nvPr/>
        </p:nvSpPr>
        <p:spPr>
          <a:xfrm>
            <a:off x="3258656" y="2965942"/>
            <a:ext cx="328920" cy="27184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4C97"/>
                </a:solidFill>
              </a:rPr>
              <a:t>Spin</a:t>
            </a:r>
            <a:endParaRPr lang="en-US" sz="600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48B1678-E6C3-3AF0-239C-162DF64FA344}"/>
              </a:ext>
            </a:extLst>
          </p:cNvPr>
          <p:cNvSpPr/>
          <p:nvPr/>
        </p:nvSpPr>
        <p:spPr>
          <a:xfrm>
            <a:off x="2663252" y="3228850"/>
            <a:ext cx="2740318" cy="217173"/>
          </a:xfrm>
          <a:prstGeom prst="rect">
            <a:avLst/>
          </a:prstGeom>
          <a:solidFill>
            <a:srgbClr val="EAE22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MT4Q6 replacement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2FA7030-879F-E905-7F7C-B5B1BFB1E4C0}"/>
              </a:ext>
            </a:extLst>
          </p:cNvPr>
          <p:cNvGrpSpPr/>
          <p:nvPr/>
        </p:nvGrpSpPr>
        <p:grpSpPr>
          <a:xfrm>
            <a:off x="8490850" y="3911765"/>
            <a:ext cx="492959" cy="695596"/>
            <a:chOff x="7269941" y="2189715"/>
            <a:chExt cx="203102" cy="6955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76F110-BF78-E771-A38C-B976EC7EC013}"/>
                </a:ext>
              </a:extLst>
            </p:cNvPr>
            <p:cNvSpPr/>
            <p:nvPr/>
          </p:nvSpPr>
          <p:spPr>
            <a:xfrm>
              <a:off x="7269941" y="2189715"/>
              <a:ext cx="64601" cy="281104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675" dirty="0">
                  <a:solidFill>
                    <a:srgbClr val="003087"/>
                  </a:solidFill>
                  <a:latin typeface="Calibri"/>
                </a:rPr>
                <a:t>SS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306A36-FA6F-5037-F026-44F246C9BCA5}"/>
                </a:ext>
              </a:extLst>
            </p:cNvPr>
            <p:cNvSpPr/>
            <p:nvPr/>
          </p:nvSpPr>
          <p:spPr>
            <a:xfrm>
              <a:off x="7336612" y="2611561"/>
              <a:ext cx="136431" cy="2737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675" dirty="0">
                  <a:solidFill>
                    <a:srgbClr val="003087"/>
                  </a:solidFill>
                  <a:latin typeface="Calibri"/>
                </a:rPr>
                <a:t>SS test </a:t>
              </a:r>
            </a:p>
          </p:txBody>
        </p: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CD6CAE8-8B3F-1237-708E-EF9BA7468D92}"/>
              </a:ext>
            </a:extLst>
          </p:cNvPr>
          <p:cNvSpPr/>
          <p:nvPr/>
        </p:nvSpPr>
        <p:spPr>
          <a:xfrm>
            <a:off x="2102554" y="4880786"/>
            <a:ext cx="706761" cy="165777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22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Power Supply tests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A07E1B8-D090-A77E-0659-93530E44EC43}"/>
              </a:ext>
            </a:extLst>
          </p:cNvPr>
          <p:cNvSpPr/>
          <p:nvPr/>
        </p:nvSpPr>
        <p:spPr>
          <a:xfrm>
            <a:off x="5264956" y="5059669"/>
            <a:ext cx="421929" cy="2717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Target scan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562FD36-B749-D551-F95C-1DFF2B78C79A}"/>
              </a:ext>
            </a:extLst>
          </p:cNvPr>
          <p:cNvSpPr/>
          <p:nvPr/>
        </p:nvSpPr>
        <p:spPr>
          <a:xfrm>
            <a:off x="5719298" y="5092351"/>
            <a:ext cx="567095" cy="248679"/>
          </a:xfrm>
          <a:prstGeom prst="rect">
            <a:avLst/>
          </a:prstGeom>
          <a:solidFill>
            <a:srgbClr val="EAE22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500" dirty="0">
                <a:solidFill>
                  <a:srgbClr val="003087"/>
                </a:solidFill>
                <a:latin typeface="Calibri"/>
              </a:rPr>
              <a:t>Install shielding wall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4D2D129-77CB-9034-58D7-2BAB804052B4}"/>
              </a:ext>
            </a:extLst>
          </p:cNvPr>
          <p:cNvSpPr/>
          <p:nvPr/>
        </p:nvSpPr>
        <p:spPr>
          <a:xfrm>
            <a:off x="1052136" y="1564345"/>
            <a:ext cx="137002" cy="27176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SS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CF91BDC-BFCD-02F3-B063-E68A3EF914AB}"/>
              </a:ext>
            </a:extLst>
          </p:cNvPr>
          <p:cNvSpPr/>
          <p:nvPr/>
        </p:nvSpPr>
        <p:spPr>
          <a:xfrm>
            <a:off x="1510970" y="1550221"/>
            <a:ext cx="129413" cy="298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CDC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344A6B6-EA7C-71F1-632C-B7E3B92F7348}"/>
              </a:ext>
            </a:extLst>
          </p:cNvPr>
          <p:cNvSpPr/>
          <p:nvPr/>
        </p:nvSpPr>
        <p:spPr>
          <a:xfrm rot="10800000" flipV="1">
            <a:off x="868996" y="1207766"/>
            <a:ext cx="2149761" cy="71847"/>
          </a:xfrm>
          <a:prstGeom prst="rect">
            <a:avLst/>
          </a:prstGeom>
          <a:solidFill>
            <a:srgbClr val="EAE22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Studies.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E8376C4-89BC-2F3E-7BA2-27DCC78E3E13}"/>
              </a:ext>
            </a:extLst>
          </p:cNvPr>
          <p:cNvSpPr/>
          <p:nvPr/>
        </p:nvSpPr>
        <p:spPr>
          <a:xfrm>
            <a:off x="1463199" y="2569694"/>
            <a:ext cx="2088641" cy="21260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Turn on LCW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DACCB9A-57E8-82CE-4F96-9DB36DB5D546}"/>
              </a:ext>
            </a:extLst>
          </p:cNvPr>
          <p:cNvSpPr/>
          <p:nvPr/>
        </p:nvSpPr>
        <p:spPr>
          <a:xfrm rot="5400000">
            <a:off x="1433884" y="2498583"/>
            <a:ext cx="336203" cy="249420"/>
          </a:xfrm>
          <a:prstGeom prst="rect">
            <a:avLst/>
          </a:prstGeom>
          <a:solidFill>
            <a:schemeClr val="bg2">
              <a:lumMod val="75000"/>
              <a:alpha val="58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int test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676DE7C-7BA8-C94C-C527-61C11D0B9338}"/>
              </a:ext>
            </a:extLst>
          </p:cNvPr>
          <p:cNvSpPr/>
          <p:nvPr/>
        </p:nvSpPr>
        <p:spPr>
          <a:xfrm>
            <a:off x="4295672" y="2557353"/>
            <a:ext cx="137002" cy="27176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SS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3DB0AEFB-57E4-DEB1-73F1-29DE2DC8802B}"/>
              </a:ext>
            </a:extLst>
          </p:cNvPr>
          <p:cNvSpPr/>
          <p:nvPr/>
        </p:nvSpPr>
        <p:spPr>
          <a:xfrm>
            <a:off x="4535265" y="1924830"/>
            <a:ext cx="203651" cy="29836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CDC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597CE5E-1F1C-3747-FED5-3E9C1FFBD5D8}"/>
              </a:ext>
            </a:extLst>
          </p:cNvPr>
          <p:cNvSpPr/>
          <p:nvPr/>
        </p:nvSpPr>
        <p:spPr>
          <a:xfrm>
            <a:off x="4515596" y="2569237"/>
            <a:ext cx="203651" cy="29836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CDC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E9168A7E-F71A-6F55-854B-5229E3DFC01A}"/>
              </a:ext>
            </a:extLst>
          </p:cNvPr>
          <p:cNvSpPr/>
          <p:nvPr/>
        </p:nvSpPr>
        <p:spPr>
          <a:xfrm>
            <a:off x="4815848" y="4834462"/>
            <a:ext cx="203651" cy="298368"/>
          </a:xfrm>
          <a:prstGeom prst="rect">
            <a:avLst/>
          </a:prstGeom>
          <a:solidFill>
            <a:srgbClr val="FB8B1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CDC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425AD45-3237-B8F8-36FC-88F7EE3C6225}"/>
              </a:ext>
            </a:extLst>
          </p:cNvPr>
          <p:cNvSpPr/>
          <p:nvPr/>
        </p:nvSpPr>
        <p:spPr>
          <a:xfrm>
            <a:off x="861218" y="4714867"/>
            <a:ext cx="4036318" cy="114968"/>
          </a:xfrm>
          <a:prstGeom prst="rect">
            <a:avLst/>
          </a:prstGeom>
          <a:solidFill>
            <a:srgbClr val="EAE22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HV101 repairs 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7F12721-7025-7DD2-1D26-C7D437D35502}"/>
              </a:ext>
            </a:extLst>
          </p:cNvPr>
          <p:cNvSpPr/>
          <p:nvPr/>
        </p:nvSpPr>
        <p:spPr>
          <a:xfrm rot="10800000" flipV="1">
            <a:off x="849818" y="3903780"/>
            <a:ext cx="409005" cy="3085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Open Hatch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C083A9-89BF-8724-CAC0-94FCA6043108}"/>
              </a:ext>
            </a:extLst>
          </p:cNvPr>
          <p:cNvSpPr/>
          <p:nvPr/>
        </p:nvSpPr>
        <p:spPr>
          <a:xfrm>
            <a:off x="1121959" y="4856161"/>
            <a:ext cx="349045" cy="2997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Key 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34854-6794-E5EE-4D63-8F76A45859B3}"/>
              </a:ext>
            </a:extLst>
          </p:cNvPr>
          <p:cNvSpPr txBox="1"/>
          <p:nvPr/>
        </p:nvSpPr>
        <p:spPr>
          <a:xfrm rot="16200000">
            <a:off x="7893415" y="130874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ighlight>
                  <a:srgbClr val="63666A"/>
                </a:highlight>
              </a:rPr>
              <a:t>Oct 24</a:t>
            </a:r>
            <a:r>
              <a:rPr lang="en-US" sz="1200" baseline="30000" dirty="0">
                <a:solidFill>
                  <a:schemeClr val="bg1"/>
                </a:solidFill>
                <a:highlight>
                  <a:srgbClr val="63666A"/>
                </a:highlight>
              </a:rPr>
              <a:t>th</a:t>
            </a:r>
            <a:r>
              <a:rPr lang="en-US" sz="1200" dirty="0">
                <a:solidFill>
                  <a:schemeClr val="bg1"/>
                </a:solidFill>
                <a:highlight>
                  <a:srgbClr val="63666A"/>
                </a:highlight>
              </a:rPr>
              <a:t> </a:t>
            </a:r>
            <a:endParaRPr lang="en-US" sz="1200" baseline="30000" dirty="0">
              <a:solidFill>
                <a:schemeClr val="bg1"/>
              </a:solidFill>
              <a:highlight>
                <a:srgbClr val="63666A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D5483-C6EA-A590-A670-81B87E7207D4}"/>
              </a:ext>
            </a:extLst>
          </p:cNvPr>
          <p:cNvSpPr/>
          <p:nvPr/>
        </p:nvSpPr>
        <p:spPr>
          <a:xfrm rot="5400000">
            <a:off x="837784" y="2490513"/>
            <a:ext cx="344892" cy="2919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>
                <a:solidFill>
                  <a:srgbClr val="004C97"/>
                </a:solidFill>
              </a:rPr>
              <a:t>MI60 </a:t>
            </a:r>
            <a:endParaRPr lang="en-US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1105E-C49A-0E0F-D4D5-203F7A9CA018}"/>
              </a:ext>
            </a:extLst>
          </p:cNvPr>
          <p:cNvSpPr/>
          <p:nvPr/>
        </p:nvSpPr>
        <p:spPr>
          <a:xfrm rot="5400000">
            <a:off x="1129686" y="2488799"/>
            <a:ext cx="344892" cy="2919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>
                <a:solidFill>
                  <a:srgbClr val="004C97"/>
                </a:solidFill>
              </a:rPr>
              <a:t>MI60 </a:t>
            </a:r>
            <a:endParaRPr lang="en-US" sz="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0F63A-5607-165C-91F7-D8619CC35220}"/>
              </a:ext>
            </a:extLst>
          </p:cNvPr>
          <p:cNvSpPr/>
          <p:nvPr/>
        </p:nvSpPr>
        <p:spPr>
          <a:xfrm rot="5400000">
            <a:off x="3539455" y="2525425"/>
            <a:ext cx="344892" cy="2919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>
                <a:solidFill>
                  <a:srgbClr val="004C97"/>
                </a:solidFill>
              </a:rPr>
              <a:t>MI60 </a:t>
            </a:r>
            <a:endParaRPr lang="en-US" sz="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BEB216-CBDC-0C4D-62DE-A84EDEE8650A}"/>
              </a:ext>
            </a:extLst>
          </p:cNvPr>
          <p:cNvSpPr/>
          <p:nvPr/>
        </p:nvSpPr>
        <p:spPr>
          <a:xfrm>
            <a:off x="3843798" y="2569694"/>
            <a:ext cx="354098" cy="24886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LCW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F48F0-3BFE-D720-5AD6-48C2B47D75E1}"/>
              </a:ext>
            </a:extLst>
          </p:cNvPr>
          <p:cNvSpPr/>
          <p:nvPr/>
        </p:nvSpPr>
        <p:spPr>
          <a:xfrm>
            <a:off x="843677" y="3501748"/>
            <a:ext cx="2088641" cy="1681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Turn on LCW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0028A13-EDC5-FD86-944C-C5BA6CE74229}"/>
              </a:ext>
            </a:extLst>
          </p:cNvPr>
          <p:cNvSpPr/>
          <p:nvPr/>
        </p:nvSpPr>
        <p:spPr>
          <a:xfrm>
            <a:off x="3548283" y="2957006"/>
            <a:ext cx="328920" cy="27184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4C97"/>
                </a:solidFill>
              </a:rPr>
              <a:t>NS1</a:t>
            </a:r>
            <a:endParaRPr lang="en-US" sz="6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2874F7C-E529-7E0A-E3BE-85DE049BF8D3}"/>
              </a:ext>
            </a:extLst>
          </p:cNvPr>
          <p:cNvSpPr/>
          <p:nvPr/>
        </p:nvSpPr>
        <p:spPr>
          <a:xfrm>
            <a:off x="847166" y="2821269"/>
            <a:ext cx="4050370" cy="140810"/>
          </a:xfrm>
          <a:prstGeom prst="rect">
            <a:avLst/>
          </a:prstGeom>
          <a:solidFill>
            <a:srgbClr val="EAE22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HV101 repairs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184F420-0860-5089-1E90-C739D92DEC54}"/>
              </a:ext>
            </a:extLst>
          </p:cNvPr>
          <p:cNvSpPr/>
          <p:nvPr/>
        </p:nvSpPr>
        <p:spPr>
          <a:xfrm rot="10800000" flipV="1">
            <a:off x="8078568" y="3917081"/>
            <a:ext cx="409005" cy="3085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Close Hatch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786CC73-9ABA-366B-0150-3B1022BE66B6}"/>
              </a:ext>
            </a:extLst>
          </p:cNvPr>
          <p:cNvSpPr/>
          <p:nvPr/>
        </p:nvSpPr>
        <p:spPr>
          <a:xfrm>
            <a:off x="1209210" y="4184121"/>
            <a:ext cx="1166896" cy="156317"/>
          </a:xfrm>
          <a:prstGeom prst="rect">
            <a:avLst/>
          </a:prstGeom>
          <a:solidFill>
            <a:srgbClr val="EAE22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Q205 replacement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44CCBC5F-C7C8-0716-45E0-5E78257A690D}"/>
              </a:ext>
            </a:extLst>
          </p:cNvPr>
          <p:cNvSpPr/>
          <p:nvPr/>
        </p:nvSpPr>
        <p:spPr>
          <a:xfrm>
            <a:off x="2664249" y="4330125"/>
            <a:ext cx="1481671" cy="125504"/>
          </a:xfrm>
          <a:prstGeom prst="rect">
            <a:avLst/>
          </a:prstGeom>
          <a:solidFill>
            <a:srgbClr val="EAE22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Install 3 Columns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93004F2-01FB-0B0B-8F60-19724068DCB4}"/>
              </a:ext>
            </a:extLst>
          </p:cNvPr>
          <p:cNvSpPr/>
          <p:nvPr/>
        </p:nvSpPr>
        <p:spPr>
          <a:xfrm>
            <a:off x="4480656" y="4320199"/>
            <a:ext cx="3304513" cy="153957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22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D30 Vacuum Mod. Leak checking recovery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4A90DEE-F9D0-9859-C9A2-DD2D65A46049}"/>
              </a:ext>
            </a:extLst>
          </p:cNvPr>
          <p:cNvGrpSpPr/>
          <p:nvPr/>
        </p:nvGrpSpPr>
        <p:grpSpPr>
          <a:xfrm>
            <a:off x="2353955" y="3104465"/>
            <a:ext cx="702520" cy="792789"/>
            <a:chOff x="7258598" y="2072695"/>
            <a:chExt cx="238712" cy="792789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F75E13D-53BD-6AB3-5E26-1D54BCA20656}"/>
                </a:ext>
              </a:extLst>
            </p:cNvPr>
            <p:cNvSpPr/>
            <p:nvPr/>
          </p:nvSpPr>
          <p:spPr>
            <a:xfrm>
              <a:off x="7258598" y="2072695"/>
              <a:ext cx="102281" cy="398124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600" dirty="0">
                  <a:solidFill>
                    <a:srgbClr val="003087"/>
                  </a:solidFill>
                  <a:latin typeface="Calibri"/>
                </a:rPr>
                <a:t>SS</a:t>
              </a:r>
            </a:p>
            <a:p>
              <a:pPr algn="ctr" defTabSz="342900"/>
              <a:r>
                <a:rPr lang="en-US" sz="600" dirty="0">
                  <a:solidFill>
                    <a:srgbClr val="003087"/>
                  </a:solidFill>
                  <a:latin typeface="Calibri"/>
                </a:rPr>
                <a:t>F1,2,3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D6BCC4B-AD28-50F7-2A64-CFB1D489BB8B}"/>
                </a:ext>
              </a:extLst>
            </p:cNvPr>
            <p:cNvSpPr/>
            <p:nvPr/>
          </p:nvSpPr>
          <p:spPr>
            <a:xfrm>
              <a:off x="7360879" y="2591734"/>
              <a:ext cx="136431" cy="2737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675" dirty="0">
                  <a:solidFill>
                    <a:srgbClr val="003087"/>
                  </a:solidFill>
                  <a:latin typeface="Calibri"/>
                </a:rPr>
                <a:t>SS F1/2/3</a:t>
              </a:r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6A62528-EBF5-6C04-5F7E-74C44E9D917C}"/>
              </a:ext>
            </a:extLst>
          </p:cNvPr>
          <p:cNvSpPr/>
          <p:nvPr/>
        </p:nvSpPr>
        <p:spPr>
          <a:xfrm>
            <a:off x="3247428" y="3460651"/>
            <a:ext cx="355576" cy="38468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Test G2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256B7BF-CE28-A2D5-9934-EA1FD07AB6F1}"/>
              </a:ext>
            </a:extLst>
          </p:cNvPr>
          <p:cNvSpPr/>
          <p:nvPr/>
        </p:nvSpPr>
        <p:spPr>
          <a:xfrm>
            <a:off x="3032133" y="3467445"/>
            <a:ext cx="243756" cy="39812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00" dirty="0">
                <a:solidFill>
                  <a:srgbClr val="003087"/>
                </a:solidFill>
                <a:latin typeface="Calibri"/>
              </a:rPr>
              <a:t>SS</a:t>
            </a:r>
          </a:p>
          <a:p>
            <a:pPr algn="ctr" defTabSz="342900"/>
            <a:r>
              <a:rPr lang="en-US" sz="600" dirty="0">
                <a:solidFill>
                  <a:srgbClr val="003087"/>
                </a:solidFill>
                <a:latin typeface="Calibri"/>
              </a:rPr>
              <a:t>g2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2DB0874-45AF-0521-5C4E-000EA4686F89}"/>
              </a:ext>
            </a:extLst>
          </p:cNvPr>
          <p:cNvSpPr/>
          <p:nvPr/>
        </p:nvSpPr>
        <p:spPr>
          <a:xfrm>
            <a:off x="5093664" y="3460651"/>
            <a:ext cx="542067" cy="29394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00" dirty="0">
                <a:solidFill>
                  <a:srgbClr val="003087"/>
                </a:solidFill>
                <a:latin typeface="Calibri"/>
              </a:rPr>
              <a:t>SS</a:t>
            </a:r>
          </a:p>
          <a:p>
            <a:pPr algn="ctr" defTabSz="342900"/>
            <a:r>
              <a:rPr lang="en-US" sz="600" dirty="0">
                <a:solidFill>
                  <a:srgbClr val="003087"/>
                </a:solidFill>
                <a:latin typeface="Calibri"/>
              </a:rPr>
              <a:t>meson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C728EE0-FD9F-A07B-277D-8AEE330BA0F7}"/>
              </a:ext>
            </a:extLst>
          </p:cNvPr>
          <p:cNvSpPr/>
          <p:nvPr/>
        </p:nvSpPr>
        <p:spPr>
          <a:xfrm>
            <a:off x="5629665" y="3483551"/>
            <a:ext cx="950129" cy="2891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Test meson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1AF99A4-3F4F-72DA-1FB0-C9412FFA879D}"/>
              </a:ext>
            </a:extLst>
          </p:cNvPr>
          <p:cNvSpPr/>
          <p:nvPr/>
        </p:nvSpPr>
        <p:spPr>
          <a:xfrm>
            <a:off x="6592506" y="3502589"/>
            <a:ext cx="1154535" cy="247196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22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Power Supply </a:t>
            </a:r>
            <a:r>
              <a:rPr lang="en-US" sz="675" dirty="0" err="1">
                <a:solidFill>
                  <a:srgbClr val="003087"/>
                </a:solidFill>
                <a:latin typeface="Calibri"/>
              </a:rPr>
              <a:t>turnon</a:t>
            </a:r>
            <a:endParaRPr lang="en-US" sz="675" dirty="0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44B09A9-5B50-8E7B-F5EB-4B941FEF468C}"/>
              </a:ext>
            </a:extLst>
          </p:cNvPr>
          <p:cNvSpPr/>
          <p:nvPr/>
        </p:nvSpPr>
        <p:spPr>
          <a:xfrm>
            <a:off x="8110705" y="3516753"/>
            <a:ext cx="862304" cy="21294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9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 defTabSz="342900"/>
            <a:r>
              <a:rPr lang="en-US" sz="900" dirty="0">
                <a:solidFill>
                  <a:srgbClr val="003087"/>
                </a:solidFill>
                <a:latin typeface="Calibri"/>
              </a:rPr>
              <a:t>Running Beam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729177D-95CA-1C96-3506-5500841866BD}"/>
              </a:ext>
            </a:extLst>
          </p:cNvPr>
          <p:cNvSpPr/>
          <p:nvPr/>
        </p:nvSpPr>
        <p:spPr>
          <a:xfrm>
            <a:off x="5243292" y="4843953"/>
            <a:ext cx="481493" cy="21294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9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47500" lnSpcReduction="20000"/>
          </a:bodyPr>
          <a:lstStyle/>
          <a:p>
            <a:pPr algn="ctr" defTabSz="342900"/>
            <a:r>
              <a:rPr lang="en-US" sz="900" b="1" dirty="0">
                <a:solidFill>
                  <a:srgbClr val="003087"/>
                </a:solidFill>
                <a:latin typeface="Calibri"/>
              </a:rPr>
              <a:t>Running Beam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466BFF9-C76E-CA38-DA38-3D10DE4C89FC}"/>
              </a:ext>
            </a:extLst>
          </p:cNvPr>
          <p:cNvSpPr/>
          <p:nvPr/>
        </p:nvSpPr>
        <p:spPr>
          <a:xfrm>
            <a:off x="3479742" y="5095510"/>
            <a:ext cx="1332974" cy="17895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00" dirty="0">
                <a:solidFill>
                  <a:srgbClr val="003087"/>
                </a:solidFill>
                <a:latin typeface="Calibri"/>
              </a:rPr>
              <a:t>Munters/cleaning/</a:t>
            </a:r>
            <a:r>
              <a:rPr lang="en-US" sz="600" dirty="0" err="1">
                <a:solidFill>
                  <a:srgbClr val="003087"/>
                </a:solidFill>
                <a:latin typeface="Calibri"/>
              </a:rPr>
              <a:t>misc</a:t>
            </a:r>
            <a:endParaRPr lang="en-US" sz="600" dirty="0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84BE913-5012-406F-D670-C4B4F3E2DB4C}"/>
              </a:ext>
            </a:extLst>
          </p:cNvPr>
          <p:cNvSpPr/>
          <p:nvPr/>
        </p:nvSpPr>
        <p:spPr>
          <a:xfrm rot="10800000" flipV="1">
            <a:off x="3208968" y="4843952"/>
            <a:ext cx="963832" cy="212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675" dirty="0">
                <a:solidFill>
                  <a:srgbClr val="003087"/>
                </a:solidFill>
                <a:latin typeface="Calibri"/>
              </a:rPr>
              <a:t>Cask removal</a:t>
            </a: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1345EF8-07A0-3E5D-3E7C-0313A8C8C475}"/>
              </a:ext>
            </a:extLst>
          </p:cNvPr>
          <p:cNvCxnSpPr>
            <a:cxnSpLocks/>
          </p:cNvCxnSpPr>
          <p:nvPr/>
        </p:nvCxnSpPr>
        <p:spPr>
          <a:xfrm flipH="1">
            <a:off x="1506645" y="4964398"/>
            <a:ext cx="1914317" cy="375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B63CF3F-3F00-8B5E-3739-E668A9271C51}"/>
              </a:ext>
            </a:extLst>
          </p:cNvPr>
          <p:cNvSpPr/>
          <p:nvPr/>
        </p:nvSpPr>
        <p:spPr>
          <a:xfrm>
            <a:off x="2663667" y="2388398"/>
            <a:ext cx="912393" cy="163400"/>
          </a:xfrm>
          <a:prstGeom prst="rect">
            <a:avLst/>
          </a:prstGeom>
          <a:solidFill>
            <a:srgbClr val="EAE22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500" dirty="0">
                <a:solidFill>
                  <a:srgbClr val="003087"/>
                </a:solidFill>
                <a:latin typeface="Calibri"/>
              </a:rPr>
              <a:t>Install last RF St</a:t>
            </a:r>
          </a:p>
        </p:txBody>
      </p:sp>
    </p:spTree>
    <p:extLst>
      <p:ext uri="{BB962C8B-B14F-4D97-AF65-F5344CB8AC3E}">
        <p14:creationId xmlns:p14="http://schemas.microsoft.com/office/powerpoint/2010/main" val="188871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BB9728-1792-B8ED-4BE6-D87FB0FE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126EA-4CF3-15DF-B8B6-F7FCD2A9E4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7B77-B9D7-79DA-7217-8E0C7A310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D49A5-8DD4-0074-E86A-7326B168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AC365433-6DDB-D646-E5A5-B705E417F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587" y="679629"/>
            <a:ext cx="7703259" cy="5356961"/>
          </a:xfrm>
        </p:spPr>
      </p:pic>
    </p:spTree>
    <p:extLst>
      <p:ext uri="{BB962C8B-B14F-4D97-AF65-F5344CB8AC3E}">
        <p14:creationId xmlns:p14="http://schemas.microsoft.com/office/powerpoint/2010/main" val="124876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F7000-AD2E-F5CD-3E51-9E86E226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B8F97-52A0-A41E-4445-69272CD34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674CD-7C5E-E386-B788-76D56CBFB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5220D-F17B-27B6-427B-2F9D76410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519FC052-C73B-F670-DAD5-7BBA28F45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7645"/>
            <a:ext cx="9061848" cy="4876693"/>
          </a:xfrm>
        </p:spPr>
      </p:pic>
    </p:spTree>
    <p:extLst>
      <p:ext uri="{BB962C8B-B14F-4D97-AF65-F5344CB8AC3E}">
        <p14:creationId xmlns:p14="http://schemas.microsoft.com/office/powerpoint/2010/main" val="352118856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8763</TotalTime>
  <Words>970</Words>
  <Application>Microsoft Office PowerPoint</Application>
  <PresentationFormat>On-screen Show (4:3)</PresentationFormat>
  <Paragraphs>208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Helvetica</vt:lpstr>
      <vt:lpstr>Wingdings</vt:lpstr>
      <vt:lpstr>Fermilab_PPT_090815</vt:lpstr>
      <vt:lpstr>PowerPoint Presentation</vt:lpstr>
      <vt:lpstr>Next week outages</vt:lpstr>
      <vt:lpstr>A0 Parking Restrictions</vt:lpstr>
      <vt:lpstr>PowerPoint Presentation</vt:lpstr>
      <vt:lpstr>Weekend plan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145</cp:revision>
  <cp:lastPrinted>2018-06-08T12:53:17Z</cp:lastPrinted>
  <dcterms:created xsi:type="dcterms:W3CDTF">2016-03-03T19:44:14Z</dcterms:created>
  <dcterms:modified xsi:type="dcterms:W3CDTF">2022-09-23T15:01:06Z</dcterms:modified>
</cp:coreProperties>
</file>