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2"/>
  </p:notesMasterIdLst>
  <p:handoutMasterIdLst>
    <p:handoutMasterId r:id="rId23"/>
  </p:handoutMasterIdLst>
  <p:sldIdLst>
    <p:sldId id="263" r:id="rId6"/>
    <p:sldId id="2561" r:id="rId7"/>
    <p:sldId id="2560" r:id="rId8"/>
    <p:sldId id="2557" r:id="rId9"/>
    <p:sldId id="2558" r:id="rId10"/>
    <p:sldId id="2552" r:id="rId11"/>
    <p:sldId id="2555" r:id="rId12"/>
    <p:sldId id="2562" r:id="rId13"/>
    <p:sldId id="2563" r:id="rId14"/>
    <p:sldId id="2564" r:id="rId15"/>
    <p:sldId id="2565" r:id="rId16"/>
    <p:sldId id="2566" r:id="rId17"/>
    <p:sldId id="2567" r:id="rId18"/>
    <p:sldId id="2568" r:id="rId19"/>
    <p:sldId id="2570" r:id="rId20"/>
    <p:sldId id="2569" r:id="rId21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4C97"/>
    <a:srgbClr val="F79646"/>
    <a:srgbClr val="FFFF99"/>
    <a:srgbClr val="4F81BD"/>
    <a:srgbClr val="C0504D"/>
    <a:srgbClr val="00B5E2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86411" autoAdjust="0"/>
  </p:normalViewPr>
  <p:slideViewPr>
    <p:cSldViewPr snapToGrid="0">
      <p:cViewPr varScale="1">
        <p:scale>
          <a:sx n="85" d="100"/>
          <a:sy n="85" d="100"/>
        </p:scale>
        <p:origin x="232" y="35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AFBACB-15C7-4B23-88F9-E167608B95D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36038" y="5146254"/>
            <a:ext cx="2730500" cy="443333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 algn="r">
              <a:buNone/>
              <a:defRPr sz="1600">
                <a:solidFill>
                  <a:srgbClr val="63666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Enter Version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1760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D. Warner | Photon Detector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71500" indent="-2825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858838" indent="-2333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11414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374775" indent="-23336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levelxxxxxxxxxxxxxxxxxxxxxxxxxxxxxxxxxxxxxxxxxxxxxxxxxxxxxxxxxxxxxxxxxxxxxxxxxxxxxxxxxxxx</a:t>
            </a:r>
          </a:p>
          <a:p>
            <a:pPr lvl="2"/>
            <a:r>
              <a:rPr lang="en-US" dirty="0"/>
              <a:t>Third levelxxxxxxxxxxxxxxxxxxxxxxxxxxxxxxxxxxxxxxxxxxxxxxxxxxxxxxxxxxxxxxxxxxxxxxxxxxxxxxxxxxxxxxxxxxxxxxxxxx</a:t>
            </a:r>
          </a:p>
          <a:p>
            <a:pPr lvl="3"/>
            <a:r>
              <a:rPr lang="en-US" dirty="0"/>
              <a:t>Fourth levelxxxxxxxxxxxxxxxxxxxxxxxxxxxxxxxxxxxxxxxxxxxxxxxxxxxxxxxxxxxxxxxxxxxxxxxxxxxxxxxxxxxxxxxxxxxxxxxxxxxx</a:t>
            </a:r>
          </a:p>
          <a:p>
            <a:pPr lvl="4"/>
            <a:r>
              <a:rPr lang="en-US" dirty="0"/>
              <a:t>Fifth levelxxxxxxxxxxxxxxxxxxxxxxxxxxxxxxxxxxxxxxxxxxxxxxxxxxxxxxxxxxxxxxxxxxxxxxxxxxxxxxxxxxxxxxxxxxxxxxxxxxxxxxxxxxxxxxxxx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ms.cern.ch/document/2785144/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088735/5" TargetMode="External"/><Relationship Id="rId2" Type="http://schemas.openxmlformats.org/officeDocument/2006/relationships/hyperlink" Target="https://edms.cern.ch/document/2088735/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ms.cern.ch/document/2703961/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Photon Detector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anchor="t"/>
          <a:lstStyle/>
          <a:p>
            <a:r>
              <a:rPr lang="en-US" dirty="0"/>
              <a:t>David Warner</a:t>
            </a:r>
          </a:p>
          <a:p>
            <a:r>
              <a:rPr lang="en-US" dirty="0" smtClean="0"/>
              <a:t>FD1 PDS Rail/Cable PRR Introduction</a:t>
            </a:r>
            <a:endParaRPr lang="en-US" dirty="0"/>
          </a:p>
          <a:p>
            <a:r>
              <a:rPr lang="en-US" dirty="0" smtClean="0"/>
              <a:t>4 October, 2022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072"/>
          </a:xfrm>
        </p:spPr>
        <p:txBody>
          <a:bodyPr/>
          <a:lstStyle/>
          <a:p>
            <a:r>
              <a:rPr lang="en-US" dirty="0" smtClean="0"/>
              <a:t>New PD cable strain relief (prototype August 2022)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98292" y="1224198"/>
            <a:ext cx="8129389" cy="4351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311" y="3361765"/>
            <a:ext cx="4876348" cy="29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45" y="3245496"/>
            <a:ext cx="7965109" cy="3510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0" y="109247"/>
            <a:ext cx="5475982" cy="3812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409" y="103032"/>
            <a:ext cx="5193170" cy="38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Connector Support Tested in APA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40 sets of the new-design connector support sent to Daresbury for test installations.</a:t>
            </a:r>
          </a:p>
          <a:p>
            <a:endParaRPr lang="en-US" dirty="0"/>
          </a:p>
          <a:p>
            <a:r>
              <a:rPr lang="en-US" dirty="0" smtClean="0"/>
              <a:t>Initial testing looks very promising.</a:t>
            </a:r>
          </a:p>
          <a:p>
            <a:endParaRPr lang="en-US" dirty="0"/>
          </a:p>
          <a:p>
            <a:r>
              <a:rPr lang="en-US" dirty="0" smtClean="0"/>
              <a:t>Will be tested in CERN cold box spring 2023.</a:t>
            </a:r>
          </a:p>
          <a:p>
            <a:endParaRPr lang="en-US" dirty="0"/>
          </a:p>
          <a:p>
            <a:r>
              <a:rPr lang="en-US" dirty="0" smtClean="0"/>
              <a:t>Procedures and interface documents being modified to reflect new design.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744496" y="264826"/>
            <a:ext cx="4287450" cy="57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7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94" y="147797"/>
            <a:ext cx="11057467" cy="548785"/>
          </a:xfrm>
        </p:spPr>
        <p:txBody>
          <a:bodyPr/>
          <a:lstStyle/>
          <a:p>
            <a:r>
              <a:rPr lang="en-US" dirty="0" smtClean="0"/>
              <a:t>Review Charge with Links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708219" y="88454"/>
            <a:ext cx="4968842" cy="61999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647945" y="651611"/>
            <a:ext cx="5105666" cy="5548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9907" y="4327161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Q1, Q3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7577" y="55804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7577" y="534517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255" y="2151455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4255" y="26642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255" y="252577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830" y="228638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6429" y="281667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577" y="513079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7586" y="191567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6429" y="176327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3673" y="203929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6489" y="3325679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9907" y="319789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9907" y="305939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3514" y="5534305"/>
            <a:ext cx="175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Q5:  See this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2604" y="395233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4255" y="369034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4349" y="352297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835" y="414964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8715" y="448878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6449" y="464264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7577" y="478796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98258" y="491698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Q1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0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Drawings, Engineering and Procedures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609600" y="1036359"/>
            <a:ext cx="5331795" cy="4846638"/>
          </a:xfrm>
        </p:spPr>
        <p:txBody>
          <a:bodyPr/>
          <a:lstStyle/>
          <a:p>
            <a:r>
              <a:rPr lang="en-US" dirty="0" smtClean="0"/>
              <a:t>The following documentation can be found in the guide document to EDMS:</a:t>
            </a:r>
            <a:endParaRPr lang="en-US" dirty="0"/>
          </a:p>
          <a:p>
            <a:pPr lvl="1"/>
            <a:r>
              <a:rPr lang="en-US" dirty="0" smtClean="0"/>
              <a:t>A summary document detailing the scope, schedule and planned labor.</a:t>
            </a:r>
          </a:p>
          <a:p>
            <a:pPr lvl="1"/>
            <a:r>
              <a:rPr lang="en-US" dirty="0" smtClean="0"/>
              <a:t>A full set of drawings (in .</a:t>
            </a:r>
            <a:r>
              <a:rPr lang="en-US" dirty="0" err="1" smtClean="0"/>
              <a:t>pds</a:t>
            </a:r>
            <a:r>
              <a:rPr lang="en-US" dirty="0" smtClean="0"/>
              <a:t>) and solid models (in .step) formats.</a:t>
            </a:r>
            <a:endParaRPr lang="en-US" dirty="0"/>
          </a:p>
          <a:p>
            <a:pPr lvl="1"/>
            <a:r>
              <a:rPr lang="en-US" dirty="0" smtClean="0"/>
              <a:t>Interface drawings are contained in the Interface Control Document, which will be updated shortly (by 10/15/22).</a:t>
            </a:r>
            <a:endParaRPr lang="en-US" dirty="0"/>
          </a:p>
          <a:p>
            <a:pPr lvl="1"/>
            <a:r>
              <a:rPr lang="en-US" dirty="0" smtClean="0"/>
              <a:t>Mechanical and cable assembly procedures.</a:t>
            </a:r>
            <a:endParaRPr lang="en-US" dirty="0"/>
          </a:p>
          <a:p>
            <a:pPr lvl="1"/>
            <a:r>
              <a:rPr lang="en-US" dirty="0" smtClean="0"/>
              <a:t>Full documentation of the PDS Rail and cable QC plan.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6335272" y="985455"/>
            <a:ext cx="5331795" cy="4846638"/>
          </a:xfrm>
        </p:spPr>
        <p:txBody>
          <a:bodyPr/>
          <a:lstStyle/>
          <a:p>
            <a:r>
              <a:rPr lang="en-US" dirty="0" smtClean="0"/>
              <a:t>Compliance office review of the PDS rail design underway.</a:t>
            </a:r>
          </a:p>
          <a:p>
            <a:endParaRPr lang="en-US" dirty="0"/>
          </a:p>
          <a:p>
            <a:r>
              <a:rPr lang="en-US" dirty="0" smtClean="0"/>
              <a:t>Should conclude as part of this review.</a:t>
            </a:r>
          </a:p>
          <a:p>
            <a:endParaRPr lang="en-US" dirty="0"/>
          </a:p>
          <a:p>
            <a:r>
              <a:rPr lang="en-US" dirty="0" smtClean="0"/>
              <a:t>Static, thermal and dynamic load cases were examined: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PD rail angles DO NOT PASS the APA drop load case.  This was mitigated by stringent handling conditions imposed on APA shopping.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8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schedule (tied to APA fabrication in P6)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464005" y="1238250"/>
            <a:ext cx="7348128" cy="484663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862513" y="6488113"/>
            <a:ext cx="7329487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8113"/>
            <a:ext cx="700088" cy="187325"/>
          </a:xfrm>
        </p:spPr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Documentation has been provided to the committee to respond to the charge document:</a:t>
            </a:r>
          </a:p>
          <a:p>
            <a:pPr lvl="1"/>
            <a:r>
              <a:rPr lang="en-US" dirty="0" smtClean="0"/>
              <a:t>We understand the scope, cost and schedule.</a:t>
            </a:r>
          </a:p>
          <a:p>
            <a:pPr lvl="1"/>
            <a:r>
              <a:rPr lang="en-US" dirty="0" smtClean="0"/>
              <a:t>The design is complete, including procedures and QC procedures and travelers</a:t>
            </a:r>
          </a:p>
          <a:p>
            <a:pPr lvl="2"/>
            <a:r>
              <a:rPr lang="en-US" dirty="0" err="1" smtClean="0"/>
              <a:t>N.b.</a:t>
            </a:r>
            <a:r>
              <a:rPr lang="en-US" dirty="0" smtClean="0"/>
              <a:t>:  The new cable containment brackets still need to be included in the interface and assembly procedures</a:t>
            </a:r>
          </a:p>
          <a:p>
            <a:pPr lvl="1"/>
            <a:r>
              <a:rPr lang="en-US" dirty="0" smtClean="0"/>
              <a:t>Work planning is well understood with procedure documents and schedule.  </a:t>
            </a:r>
          </a:p>
          <a:p>
            <a:pPr lvl="2"/>
            <a:r>
              <a:rPr lang="en-US" dirty="0" smtClean="0"/>
              <a:t>Cost is well documented in P6.</a:t>
            </a:r>
          </a:p>
          <a:p>
            <a:pPr lvl="1"/>
            <a:r>
              <a:rPr lang="en-US" dirty="0" smtClean="0"/>
              <a:t>A production and quality control plan is available in EDMS.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Additional problems identified during ProtoDUNE II have been identified and addressed, and included in the </a:t>
            </a:r>
            <a:r>
              <a:rPr lang="en-US" smtClean="0"/>
              <a:t>PDS plan.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862513" y="6488113"/>
            <a:ext cx="7329487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8113"/>
            <a:ext cx="700088" cy="187325"/>
          </a:xfrm>
        </p:spPr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Documentation Links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>
          <a:xfrm>
            <a:off x="649573" y="2587365"/>
            <a:ext cx="5331795" cy="1295088"/>
          </a:xfrm>
        </p:spPr>
        <p:txBody>
          <a:bodyPr/>
          <a:lstStyle/>
          <a:p>
            <a:r>
              <a:rPr lang="en-US" dirty="0" smtClean="0"/>
              <a:t>Links to review documentation can be found on EDMS 2785144 V1.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55370" y="5732662"/>
            <a:ext cx="433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https://edms.cern.ch/document/2785144/1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202960" y="80383"/>
            <a:ext cx="5342417" cy="57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346" y="128412"/>
            <a:ext cx="10972800" cy="647102"/>
          </a:xfrm>
        </p:spPr>
        <p:txBody>
          <a:bodyPr/>
          <a:lstStyle/>
          <a:p>
            <a:r>
              <a:rPr lang="en-US" sz="3600" dirty="0" smtClean="0"/>
              <a:t>Photon Detector System Concept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608094" y="744448"/>
            <a:ext cx="3982538" cy="52924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 PD system is a </a:t>
            </a:r>
            <a:r>
              <a:rPr lang="en-US" sz="1800" dirty="0" err="1" smtClean="0"/>
              <a:t>LAr</a:t>
            </a:r>
            <a:r>
              <a:rPr lang="en-US" sz="1800" dirty="0" smtClean="0"/>
              <a:t> </a:t>
            </a:r>
            <a:r>
              <a:rPr lang="en-US" sz="1800" dirty="0"/>
              <a:t>scintillation light collector based on the X-ARAPUCA </a:t>
            </a:r>
            <a:r>
              <a:rPr lang="en-US" sz="1800" dirty="0" smtClean="0"/>
              <a:t>light-trap concept.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T</a:t>
            </a:r>
            <a:r>
              <a:rPr lang="en-US" sz="1600" baseline="-25000" dirty="0"/>
              <a:t>0 </a:t>
            </a:r>
            <a:r>
              <a:rPr lang="en-US" sz="1600" dirty="0"/>
              <a:t>for non-beam physics.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dirty="0"/>
              <a:t>Provides TPC-independent calorimetric information</a:t>
            </a:r>
            <a:r>
              <a:rPr lang="en-US" sz="1600" dirty="0" smtClean="0"/>
              <a:t>.</a:t>
            </a:r>
            <a:endParaRPr lang="en-US" sz="1600" dirty="0"/>
          </a:p>
          <a:p>
            <a:pPr marL="171450" indent="-171450"/>
            <a:r>
              <a:rPr lang="en-US" sz="1800" dirty="0"/>
              <a:t>PD </a:t>
            </a:r>
            <a:r>
              <a:rPr lang="en-US" sz="1800" dirty="0" smtClean="0"/>
              <a:t>light collectors bars</a:t>
            </a:r>
            <a:r>
              <a:rPr lang="en-US" sz="1800" dirty="0"/>
              <a:t>, also called modules, </a:t>
            </a:r>
            <a:r>
              <a:rPr lang="en-US" sz="1800" dirty="0" smtClean="0"/>
              <a:t>are arranged ten </a:t>
            </a:r>
            <a:r>
              <a:rPr lang="en-US" sz="1800" dirty="0"/>
              <a:t>per APA, each 209cm long by 12cm wide.  Single and dual-sided readout options</a:t>
            </a:r>
            <a:r>
              <a:rPr lang="en-US" sz="1800" dirty="0" smtClean="0"/>
              <a:t>.</a:t>
            </a:r>
            <a:endParaRPr lang="en-US" sz="1800" dirty="0"/>
          </a:p>
          <a:p>
            <a:pPr marL="171450" indent="-171450"/>
            <a:r>
              <a:rPr lang="en-US" sz="1800" dirty="0"/>
              <a:t>Photon detectors are mounted inside the APA frame structure on stainless steel rails</a:t>
            </a:r>
            <a:r>
              <a:rPr lang="en-US" sz="1800" dirty="0" smtClean="0"/>
              <a:t>.</a:t>
            </a:r>
            <a:endParaRPr lang="en-US" sz="1800" dirty="0"/>
          </a:p>
          <a:p>
            <a:pPr marL="171450" indent="-171450"/>
            <a:r>
              <a:rPr lang="en-US" sz="1800" dirty="0"/>
              <a:t>LED diffusers mounted to cathode planes inside the TPC provide system monitoring.</a:t>
            </a:r>
          </a:p>
          <a:p>
            <a:endParaRPr lang="en-US" dirty="0"/>
          </a:p>
        </p:txBody>
      </p:sp>
      <p:pic>
        <p:nvPicPr>
          <p:cNvPr id="10" name="Picture 9" descr="screenshot14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8" y="941252"/>
            <a:ext cx="4138736" cy="2386570"/>
          </a:xfrm>
          <a:prstGeom prst="rect">
            <a:avLst/>
          </a:prstGeom>
        </p:spPr>
      </p:pic>
      <p:pic>
        <p:nvPicPr>
          <p:cNvPr id="11" name="Picture 10" descr="screenshot14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83" y="3390681"/>
            <a:ext cx="2712421" cy="2934347"/>
          </a:xfrm>
          <a:prstGeom prst="rect">
            <a:avLst/>
          </a:prstGeom>
        </p:spPr>
      </p:pic>
      <p:pic>
        <p:nvPicPr>
          <p:cNvPr id="12" name="Picture 11" descr="screenshot139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38" y="860985"/>
            <a:ext cx="2026057" cy="1512698"/>
          </a:xfrm>
          <a:prstGeom prst="rect">
            <a:avLst/>
          </a:prstGeom>
        </p:spPr>
      </p:pic>
      <p:pic>
        <p:nvPicPr>
          <p:cNvPr id="13" name="Picture 12" descr="screenshot13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83" y="3253937"/>
            <a:ext cx="3436048" cy="3001283"/>
          </a:xfrm>
          <a:prstGeom prst="rect">
            <a:avLst/>
          </a:prstGeom>
        </p:spPr>
      </p:pic>
      <p:pic>
        <p:nvPicPr>
          <p:cNvPr id="14" name="Picture 13" descr="screenshot139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32" y="1026724"/>
            <a:ext cx="1333457" cy="19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9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026679" y="6110372"/>
            <a:ext cx="1522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PD Rail Assemblies</a:t>
            </a:r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412573" y="223186"/>
            <a:ext cx="7001779" cy="603079"/>
          </a:xfrm>
        </p:spPr>
        <p:txBody>
          <a:bodyPr>
            <a:normAutofit/>
          </a:bodyPr>
          <a:lstStyle/>
          <a:p>
            <a:r>
              <a:rPr lang="en-US" dirty="0" smtClean="0"/>
              <a:t>PD Support </a:t>
            </a:r>
            <a:r>
              <a:rPr lang="en-US" dirty="0" smtClean="0"/>
              <a:t>Rail/Cable Scope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4294967295"/>
          </p:nvPr>
        </p:nvSpPr>
        <p:spPr>
          <a:xfrm>
            <a:off x="178952" y="661742"/>
            <a:ext cx="5402150" cy="267384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PD rail cables to support PD modules inside the APA (10 per APA, 1,500 total)</a:t>
            </a:r>
            <a:endParaRPr lang="en-US" dirty="0" smtClean="0"/>
          </a:p>
          <a:p>
            <a:r>
              <a:rPr lang="en-US" dirty="0" smtClean="0"/>
              <a:t>Bottom APA configuration readout cables (75 sets)</a:t>
            </a:r>
          </a:p>
          <a:p>
            <a:r>
              <a:rPr lang="en-US" dirty="0" smtClean="0"/>
              <a:t>Top APA configuration PD readout cables (75 sets)</a:t>
            </a:r>
          </a:p>
          <a:p>
            <a:r>
              <a:rPr lang="en-US" dirty="0"/>
              <a:t>Top APA configuration PD </a:t>
            </a:r>
            <a:r>
              <a:rPr lang="en-US" dirty="0" smtClean="0"/>
              <a:t>signal pass-through cables (75 sets)</a:t>
            </a:r>
          </a:p>
          <a:p>
            <a:r>
              <a:rPr lang="en-US" dirty="0" smtClean="0"/>
              <a:t>Must be installed in APA prior to wire wrapping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81" y="3237567"/>
            <a:ext cx="2407427" cy="2941175"/>
          </a:xfrm>
          <a:prstGeom prst="rect">
            <a:avLst/>
          </a:prstGeom>
        </p:spPr>
      </p:pic>
      <p:pic>
        <p:nvPicPr>
          <p:cNvPr id="26" name="Picture 25" descr="screenshot14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1" y="3237567"/>
            <a:ext cx="2639294" cy="2941175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4"/>
          <a:stretch/>
        </p:blipFill>
        <p:spPr>
          <a:xfrm>
            <a:off x="654527" y="3237566"/>
            <a:ext cx="3757578" cy="2941175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915" y="36815"/>
            <a:ext cx="1901015" cy="62621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854" y="261205"/>
            <a:ext cx="3590209" cy="23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7708" y="0"/>
            <a:ext cx="11057467" cy="258765"/>
          </a:xfrm>
        </p:spPr>
        <p:txBody>
          <a:bodyPr/>
          <a:lstStyle/>
          <a:p>
            <a:r>
              <a:rPr lang="en-US" dirty="0"/>
              <a:t>121.FDC.05.02 FD1 Photon Detector Scope </a:t>
            </a:r>
            <a:r>
              <a:rPr lang="en-US" i="1" dirty="0"/>
              <a:t>2/2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22130"/>
              </p:ext>
            </p:extLst>
          </p:nvPr>
        </p:nvGraphicFramePr>
        <p:xfrm>
          <a:off x="278777" y="361951"/>
          <a:ext cx="11675327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832">
                  <a:extLst>
                    <a:ext uri="{9D8B030D-6E8A-4147-A177-3AD203B41FA5}">
                      <a16:colId xmlns:a16="http://schemas.microsoft.com/office/drawing/2014/main" val="3462992173"/>
                    </a:ext>
                  </a:extLst>
                </a:gridCol>
                <a:gridCol w="2801745">
                  <a:extLst>
                    <a:ext uri="{9D8B030D-6E8A-4147-A177-3AD203B41FA5}">
                      <a16:colId xmlns:a16="http://schemas.microsoft.com/office/drawing/2014/main" val="3431822501"/>
                    </a:ext>
                  </a:extLst>
                </a:gridCol>
                <a:gridCol w="2893742">
                  <a:extLst>
                    <a:ext uri="{9D8B030D-6E8A-4147-A177-3AD203B41FA5}">
                      <a16:colId xmlns:a16="http://schemas.microsoft.com/office/drawing/2014/main" val="2677827124"/>
                    </a:ext>
                  </a:extLst>
                </a:gridCol>
                <a:gridCol w="3061008">
                  <a:extLst>
                    <a:ext uri="{9D8B030D-6E8A-4147-A177-3AD203B41FA5}">
                      <a16:colId xmlns:a16="http://schemas.microsoft.com/office/drawing/2014/main" val="2554745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Quantity (per 10 </a:t>
                      </a:r>
                      <a:r>
                        <a:rPr lang="en-US" dirty="0" err="1"/>
                        <a:t>kT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4107"/>
                  </a:ext>
                </a:extLst>
              </a:tr>
              <a:tr h="553178">
                <a:tc>
                  <a:txBody>
                    <a:bodyPr/>
                    <a:lstStyle/>
                    <a:p>
                      <a:r>
                        <a:rPr lang="en-US" dirty="0"/>
                        <a:t>Project Mgt./Technical</a:t>
                      </a:r>
                      <a:r>
                        <a:rPr lang="en-US" baseline="0" dirty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L2 Manager</a:t>
                      </a:r>
                    </a:p>
                    <a:p>
                      <a:r>
                        <a:rPr lang="en-US" dirty="0"/>
                        <a:t>Consortium Technical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US/DOE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Colorado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16004"/>
                  </a:ext>
                </a:extLst>
              </a:tr>
              <a:tr h="553178">
                <a:tc>
                  <a:txBody>
                    <a:bodyPr/>
                    <a:lstStyle/>
                    <a:p>
                      <a:r>
                        <a:rPr lang="en-US" dirty="0"/>
                        <a:t>Detector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Support rails,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electrical connectors, cables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0" dirty="0"/>
                        <a:t> per APA.  1,500 total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US/DOE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Colorado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04814"/>
                  </a:ext>
                </a:extLst>
              </a:tr>
              <a:tr h="553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Rail</a:t>
                      </a:r>
                      <a:r>
                        <a:rPr lang="en-US" baseline="0" dirty="0" smtClean="0"/>
                        <a:t> assemblies including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per APA.  1,500 total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8597"/>
                  </a:ext>
                </a:extLst>
              </a:tr>
              <a:tr h="55317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Lower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APA configuration readout bundles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 lengths.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bundles per lower APA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75 High Slot Beam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75 Low Slot Beam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02965"/>
                  </a:ext>
                </a:extLst>
              </a:tr>
              <a:tr h="55317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Upper APA Signal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Cables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 lengths.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bundles per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Upper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APA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75 High Slot Beam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75 Low Slot Beam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87803"/>
                  </a:ext>
                </a:extLst>
              </a:tr>
              <a:tr h="5531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APA Signal Pass-Through 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 lengths.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 bundles per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Upper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APA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75 High Slot Beam</a:t>
                      </a:r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75 Low Slot Beam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81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93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 Photon Detector (PDS) CD-3a Design Status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FCECA3E6-BF24-49EA-8BFA-225D42A1AC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2353" y="900870"/>
            <a:ext cx="6838116" cy="2549265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latin typeface="Helvetica" panose="020B0604020202020204" pitchFamily="34" charset="0"/>
              </a:rPr>
              <a:t>PD rails and cables have been installed in 4 ProtoDUNE 2 APAs (2 upper-configuration and 2 lower configuration</a:t>
            </a:r>
          </a:p>
          <a:p>
            <a:r>
              <a:rPr lang="en-US" sz="2000" dirty="0" smtClean="0">
                <a:latin typeface="Helvetica" panose="020B0604020202020204" pitchFamily="34" charset="0"/>
              </a:rPr>
              <a:t>40 modules successfully installed and tested in CERN cold box</a:t>
            </a:r>
          </a:p>
          <a:p>
            <a:r>
              <a:rPr lang="en-US" sz="2000" dirty="0" smtClean="0">
                <a:latin typeface="Helvetica" panose="020B0604020202020204" pitchFamily="34" charset="0"/>
              </a:rPr>
              <a:t>Required readout performance observed</a:t>
            </a:r>
          </a:p>
          <a:p>
            <a:pPr lvl="1"/>
            <a:r>
              <a:rPr lang="en-US" sz="1600" dirty="0" smtClean="0">
                <a:latin typeface="Helvetica" panose="020B0604020202020204" pitchFamily="34" charset="0"/>
              </a:rPr>
              <a:t>No interference with APA electronics</a:t>
            </a:r>
          </a:p>
          <a:p>
            <a:r>
              <a:rPr lang="en-US" sz="1800" dirty="0" smtClean="0">
                <a:latin typeface="Helvetica" panose="020B0604020202020204" pitchFamily="34" charset="0"/>
              </a:rPr>
              <a:t>Small design improvements made, leading to this refresh review</a:t>
            </a:r>
            <a:endParaRPr lang="en-US" sz="1800" dirty="0">
              <a:latin typeface="Helvetica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158" y="200241"/>
            <a:ext cx="4237219" cy="5971368"/>
          </a:xfrm>
          <a:prstGeom prst="rect">
            <a:avLst/>
          </a:prstGeom>
        </p:spPr>
      </p:pic>
      <p:pic>
        <p:nvPicPr>
          <p:cNvPr id="11" name="Immagine 5">
            <a:extLst>
              <a:ext uri="{FF2B5EF4-FFF2-40B4-BE49-F238E27FC236}">
                <a16:creationId xmlns:a16="http://schemas.microsoft.com/office/drawing/2014/main" id="{9B7E10EA-1852-EE4C-1DF5-74E342E62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14" y="3613360"/>
            <a:ext cx="2807816" cy="223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3366" y="5656289"/>
            <a:ext cx="328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 End-to-end readout of SiPMs</a:t>
            </a:r>
          </a:p>
          <a:p>
            <a:pPr algn="ctr"/>
            <a:r>
              <a:rPr lang="en-US" dirty="0" smtClean="0"/>
              <a:t>(S/N &gt;4)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5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 Photon Detector (PDS) </a:t>
            </a:r>
            <a:r>
              <a:rPr lang="en-US" dirty="0" smtClean="0"/>
              <a:t>Interfaces and Installation Documents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39646" y="1363168"/>
            <a:ext cx="11057467" cy="4208176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critical interface with APA consortium managed by ICD in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EDMS 2088735 v4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600" dirty="0" smtClean="0"/>
              <a:t>This interface is well-understood due to extensive prototyping at Ash River and in the ProtoDUNE 2 installation.</a:t>
            </a:r>
          </a:p>
          <a:p>
            <a:pPr lvl="1"/>
            <a:r>
              <a:rPr lang="en-US" sz="1600" dirty="0" smtClean="0"/>
              <a:t>The PD rail/cable system was included in the already-completed APA PRR.</a:t>
            </a:r>
          </a:p>
          <a:p>
            <a:pPr lvl="1"/>
            <a:r>
              <a:rPr lang="en-US" sz="1600" dirty="0" smtClean="0"/>
              <a:t>This refresher PRR is needed due to small design changes due to interferences discovered during ProtoDUNE 2 installation.  Updated documents will be posted to </a:t>
            </a:r>
            <a:r>
              <a:rPr lang="en-US" sz="1600" dirty="0" smtClean="0">
                <a:hlinkClick r:id="rId3"/>
              </a:rPr>
              <a:t>EDMS 2088735 v5 </a:t>
            </a:r>
            <a:r>
              <a:rPr lang="en-US" sz="1600" dirty="0" smtClean="0"/>
              <a:t>w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Installation documents between the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APA consortium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managed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EDMS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2703961 v5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1600" dirty="0" smtClean="0"/>
              <a:t>The procedure is well-understood due ProtoDUNE experience</a:t>
            </a:r>
            <a:endParaRPr lang="en-US" sz="1600" dirty="0"/>
          </a:p>
          <a:p>
            <a:pPr lvl="1"/>
            <a:r>
              <a:rPr lang="en-US" sz="1600" dirty="0" smtClean="0"/>
              <a:t>Changes to the installation procedure are required due to the design revisions mentioned above.  </a:t>
            </a:r>
            <a:r>
              <a:rPr lang="en-US" sz="1600" dirty="0"/>
              <a:t>Updated documents will be posted to EDMS 2088735 </a:t>
            </a:r>
            <a:r>
              <a:rPr lang="en-US" sz="1600" dirty="0" smtClean="0"/>
              <a:t>v6 </a:t>
            </a:r>
            <a:r>
              <a:rPr lang="en-US" sz="1600" dirty="0"/>
              <a:t>when </a:t>
            </a:r>
            <a:r>
              <a:rPr lang="en-US" sz="1600" dirty="0" smtClean="0"/>
              <a:t>available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0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4574" y="62837"/>
            <a:ext cx="10331620" cy="444708"/>
          </a:xfrm>
        </p:spPr>
        <p:txBody>
          <a:bodyPr/>
          <a:lstStyle/>
          <a:p>
            <a:r>
              <a:rPr lang="en-US" dirty="0" smtClean="0"/>
              <a:t>PD cable issues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881023" y="620161"/>
            <a:ext cx="10331620" cy="575565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channels (one channel per supercell) in APA 2 were observed to have no connection when installed into </a:t>
            </a:r>
            <a:r>
              <a:rPr lang="en-US" dirty="0" smtClean="0"/>
              <a:t>APA.</a:t>
            </a:r>
            <a:endParaRPr lang="en-US" dirty="0" smtClean="0"/>
          </a:p>
          <a:p>
            <a:pPr lvl="1"/>
            <a:r>
              <a:rPr lang="en-US" dirty="0" smtClean="0"/>
              <a:t>We have tested 3 APAs at this point (120 channels, 80 cold tested) and have only seen these 2 </a:t>
            </a:r>
            <a:r>
              <a:rPr lang="en-US" dirty="0" smtClean="0"/>
              <a:t>channels.</a:t>
            </a:r>
            <a:endParaRPr lang="en-US" dirty="0" smtClean="0"/>
          </a:p>
          <a:p>
            <a:pPr lvl="1"/>
            <a:r>
              <a:rPr lang="en-US" dirty="0" smtClean="0"/>
              <a:t>One channel recovered when in the cold box, one did not.</a:t>
            </a:r>
          </a:p>
          <a:p>
            <a:pPr lvl="1"/>
            <a:r>
              <a:rPr lang="en-US" dirty="0" smtClean="0"/>
              <a:t>(PD non-conformity report being generated as part of QC record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site </a:t>
            </a:r>
            <a:r>
              <a:rPr lang="en-US" dirty="0" smtClean="0"/>
              <a:t>visit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Daresbury the week of July </a:t>
            </a:r>
            <a:r>
              <a:rPr lang="en-US" dirty="0" smtClean="0"/>
              <a:t>25 2022 was conducted to </a:t>
            </a:r>
            <a:r>
              <a:rPr lang="en-US" dirty="0" smtClean="0"/>
              <a:t>trace potential </a:t>
            </a:r>
            <a:r>
              <a:rPr lang="en-US" dirty="0" smtClean="0"/>
              <a:t>issues.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Four lessons learned:</a:t>
            </a:r>
          </a:p>
          <a:p>
            <a:pPr lvl="1"/>
            <a:r>
              <a:rPr lang="en-US" dirty="0" smtClean="0"/>
              <a:t>Interference between cable clips and PD cable connector require re-design of tie-down points.</a:t>
            </a:r>
          </a:p>
          <a:p>
            <a:pPr lvl="1"/>
            <a:r>
              <a:rPr lang="en-US" dirty="0" smtClean="0"/>
              <a:t>Additional strain relief required to support PD cable </a:t>
            </a:r>
            <a:r>
              <a:rPr lang="en-US" dirty="0" smtClean="0"/>
              <a:t>connectors.</a:t>
            </a:r>
            <a:endParaRPr lang="en-US" dirty="0" smtClean="0"/>
          </a:p>
          <a:p>
            <a:pPr lvl="1"/>
            <a:r>
              <a:rPr lang="en-US" dirty="0" smtClean="0"/>
              <a:t>Procedure changed to have continuity check of cables AFTER cinching down cable </a:t>
            </a:r>
            <a:r>
              <a:rPr lang="en-US" dirty="0" smtClean="0"/>
              <a:t>ties.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901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Warner | Photon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4-OCT-22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(~2mm) PD cable interference with temperature sensor and cable tie clip (Upper APA only)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52117" y="1825625"/>
            <a:ext cx="64877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909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3A158B6CF1942A8E4C66ADD4C29A2" ma:contentTypeVersion="12" ma:contentTypeDescription="Create a new document." ma:contentTypeScope="" ma:versionID="50f1219684d72923136aaea6a9f25270">
  <xsd:schema xmlns:xsd="http://www.w3.org/2001/XMLSchema" xmlns:xs="http://www.w3.org/2001/XMLSchema" xmlns:p="http://schemas.microsoft.com/office/2006/metadata/properties" xmlns:ns1="http://schemas.microsoft.com/sharepoint/v3" xmlns:ns3="41ffd1a0-94dc-43ab-a856-3f671abd15fd" xmlns:ns4="4015de2c-2a62-45ba-8285-bdf4ae027a83" targetNamespace="http://schemas.microsoft.com/office/2006/metadata/properties" ma:root="true" ma:fieldsID="6a7d2d89b13bb7773fd2468a6c703352" ns1:_="" ns3:_="" ns4:_="">
    <xsd:import namespace="http://schemas.microsoft.com/sharepoint/v3"/>
    <xsd:import namespace="41ffd1a0-94dc-43ab-a856-3f671abd15fd"/>
    <xsd:import namespace="4015de2c-2a62-45ba-8285-bdf4ae027a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d1a0-94dc-43ab-a856-3f671abd15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5de2c-2a62-45ba-8285-bdf4ae027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AB8FB-521F-436B-8DB8-AF19661E6E7B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015de2c-2a62-45ba-8285-bdf4ae027a83"/>
    <ds:schemaRef ds:uri="41ffd1a0-94dc-43ab-a856-3f671abd15fd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A934F9-85DC-42CE-9130-A0D866F38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1ffd1a0-94dc-43ab-a856-3f671abd15fd"/>
    <ds:schemaRef ds:uri="4015de2c-2a62-45ba-8285-bdf4ae027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8116</TotalTime>
  <Words>1110</Words>
  <Application>Microsoft Office PowerPoint</Application>
  <PresentationFormat>Widescreen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Geneva</vt:lpstr>
      <vt:lpstr>Helvetica</vt:lpstr>
      <vt:lpstr>Lucida Grande</vt:lpstr>
      <vt:lpstr>LBNF Template_051215</vt:lpstr>
      <vt:lpstr>LBNF Content-Footer Theme</vt:lpstr>
      <vt:lpstr>Photon Detector</vt:lpstr>
      <vt:lpstr>Review Documentation Links</vt:lpstr>
      <vt:lpstr>Photon Detector System Concept</vt:lpstr>
      <vt:lpstr>PD Support Rail/Cable Scope</vt:lpstr>
      <vt:lpstr>121.FDC.05.02 FD1 Photon Detector Scope 2/2 </vt:lpstr>
      <vt:lpstr>FD1 Photon Detector (PDS) CD-3a Design Status</vt:lpstr>
      <vt:lpstr>FD1 Photon Detector (PDS) Interfaces and Installation Documents</vt:lpstr>
      <vt:lpstr>PD cable issues </vt:lpstr>
      <vt:lpstr>Significant (~2mm) PD cable interference with temperature sensor and cable tie clip (Upper APA only)</vt:lpstr>
      <vt:lpstr>New PD cable strain relief (prototype August 2022)</vt:lpstr>
      <vt:lpstr>PowerPoint Presentation</vt:lpstr>
      <vt:lpstr>New Connector Support Tested in APA</vt:lpstr>
      <vt:lpstr>Review Charge with Links</vt:lpstr>
      <vt:lpstr>Drawings, Engineering and Procedures</vt:lpstr>
      <vt:lpstr>Production schedule (tied to APA fabrication in P6)</vt:lpstr>
      <vt:lpstr>Summary: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Warner,David</cp:lastModifiedBy>
  <cp:revision>277</cp:revision>
  <cp:lastPrinted>2015-05-22T11:54:13Z</cp:lastPrinted>
  <dcterms:created xsi:type="dcterms:W3CDTF">2015-04-30T14:29:22Z</dcterms:created>
  <dcterms:modified xsi:type="dcterms:W3CDTF">2022-10-04T15:00:11Z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0x010100BF13A158B6CF1942A8E4C66ADD4C29A2</vt:lpwstr>
  </property>
</Properties>
</file>