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64" r:id="rId4"/>
    <p:sldId id="265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5"/>
  </p:normalViewPr>
  <p:slideViewPr>
    <p:cSldViewPr snapToGrid="0" snapToObjects="1">
      <p:cViewPr varScale="1">
        <p:scale>
          <a:sx n="115" d="100"/>
          <a:sy n="115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E1BD-D9BD-E449-86FE-C020675A542C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8270-C507-D44A-BBF0-1B451656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3B01-7AF7-4C4E-8497-AAEEA4804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F783C-BD15-B54C-840B-6EA5497A1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CF7DE-9F42-E44B-B6F6-BFCAE1AA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E397-4E60-DB4A-981C-8BD3FF564926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3227E-FC3B-F043-B8F9-F2459A17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A4356-87C8-8C4B-9932-FD15A871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02D7-0AC0-D34E-ABB6-AEA25236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D1890-6B96-3846-9BEE-DBC996207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09E3E-BCAC-D640-8E73-687A83B1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88C8-AB38-C649-B939-C87F38C8D034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B8599-C572-034A-BB71-BFE9D6D2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E9240-E149-F64A-B7F5-9F8D6A8B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6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8C2B9-B991-324C-A7B5-83BA55D1A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D565A-6073-9845-8334-46689ED8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CEDD8-DD48-C14E-AFD0-A844B7A4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41F-5634-D849-8310-29A263E5C93A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E1F7E-0408-CD4D-8C35-52646D94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F8E94-36E2-9E40-956B-2F294BE3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8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1A1A-EA35-0C4F-BECE-18A6C7DD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6E647-3214-6741-BFE8-C7DEB0C5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57C4-9C82-C648-84D9-510685F8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625B-8FB1-F543-872C-723B014AA548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33311-EB5E-ED48-B9FD-2DC71B23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9367-D3AD-844B-956A-950E48F3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4C62-198C-394E-AC6E-6B000B03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DEA23-9E32-424E-BDE7-3F3E5C124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B5394-EFB1-B641-813D-271D5D6A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5AC4-B255-234B-8EB6-25FB66FEF284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80D3-508A-2C4A-A4C7-F1B02658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B8B5-A616-0E46-9344-56659DBD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4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AE4-0DB1-FF43-BA6B-2734B2C1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CDC0-B3AE-664B-A9F2-FAEDEE63A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38C84-DFC9-F045-B32A-5B84DC916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2188F-A4A5-F645-9BBE-8B9C4DE1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1FAB-2D77-C34B-BB36-22A2815B4D8E}" type="datetime1">
              <a:rPr lang="en-GB" smtClean="0"/>
              <a:t>27/09/2022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1C1EB-4E07-4942-B0FE-5BC45E71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309D9-5BB0-E244-9BF6-5482B162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105D-D8BB-C743-8694-EC7BECE1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654EA-98B7-9648-875A-A56E03C1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0B3D9-CD0E-0E44-8151-9B5DA8B56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CF546-98C1-514F-8358-A27F350C1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0C730-3468-B14B-A421-D4F706ABD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C2CF2-295A-D644-A4A6-E9F8DC37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D175-BF12-B348-9064-267DF9F094FA}" type="datetime1">
              <a:rPr lang="en-GB" smtClean="0"/>
              <a:t>27/09/2022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0EFC2-72FE-154D-AB4A-4C08A766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E129A-DE5F-AA48-B615-5F59E3D5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A5E7-607D-7248-B5FF-79B3C065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30962-1F42-984A-8A1D-D97712CC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7053-CE49-2243-8B4B-70EAB1618E43}" type="datetime1">
              <a:rPr lang="en-GB" smtClean="0"/>
              <a:t>27/09/2022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60FD-1DB4-FD40-BBA9-1A42EAA1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176F6-BE84-BD41-A5DC-1410D16B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E322C-6396-754D-AA93-6DBD333F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4AF8-9D70-F748-B8C0-D88BCF1160E0}" type="datetime1">
              <a:rPr lang="en-GB" smtClean="0"/>
              <a:t>27/09/2022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8D6F1-8E38-B147-87B8-5578DC5B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98A91-D59F-DB4E-A3A5-EFF11BC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8344-61F8-EA4F-8D02-392D8C0E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C7B6-51BF-DB44-A846-A050712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E82DC-CE3E-E44E-8EB8-7D877673D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ABD62-ECBA-3F44-8393-FFD7D2DF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2CF0-D4A0-C146-A2B8-86A1C7827297}" type="datetime1">
              <a:rPr lang="en-GB" smtClean="0"/>
              <a:t>27/09/2022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34927-652C-0348-B1BB-0E129636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66E9E-0D1B-C647-9959-D738462F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9998-A915-954F-B3AB-2A7812FF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D371C-0A53-414D-9CB3-6BD572FBA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C3AE4-DAC0-674F-84E9-94A363B07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9C4-FB49-134D-A97C-423C7F04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13C-B6E2-5D4E-9E2F-35384BCE1D89}" type="datetime1">
              <a:rPr lang="en-GB" smtClean="0"/>
              <a:t>27/09/2022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926E6-218F-B14D-AD78-AC02E837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DUNE Outreach Meeting, 27th September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88A6C-63F9-1B44-890F-2EEE9D24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DCDAC-BFCF-4C42-8D0F-BD658AD1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6558-84D5-D54B-BA3A-1726FE10E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DE58-485A-A946-A97D-8CC6AC505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08CE-DC51-064C-B513-3A410053EF8E}" type="datetime1">
              <a:rPr lang="en-GB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A676-E672-5D40-977C-39045521F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DUNE Outreach Meeting, 27th September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6B9B-29E9-854B-88FE-2128E0F1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16FF-3DED-C341-92C8-324EA5E57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une-outreach@fnal.gov" TargetMode="External"/><Relationship Id="rId5" Type="http://schemas.openxmlformats.org/officeDocument/2006/relationships/hyperlink" Target="mailto:dune-outreach@listserv.fnal.gov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aFH3AlsOy9FoOiIT00JyjQ" TargetMode="External"/><Relationship Id="rId4" Type="http://schemas.openxmlformats.org/officeDocument/2006/relationships/hyperlink" Target="https://sanfordlab.org/feature/neutrino-day-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A4B7C1-B87E-A84D-9660-24338D73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38" y="0"/>
            <a:ext cx="1300162" cy="13001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3A1B3F-7B1F-1D4C-8F2B-BD8B0BFB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51BF-33FE-1C48-901D-011BBBFABF90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D9B3EAB-61DC-CE4D-A588-95A5CCF5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DUNE Outreach Meeting, 27</a:t>
            </a:r>
            <a:r>
              <a:rPr lang="en-GB" baseline="30000" dirty="0"/>
              <a:t>th</a:t>
            </a:r>
            <a:r>
              <a:rPr lang="en-GB" dirty="0"/>
              <a:t> September 2022</a:t>
            </a:r>
            <a:endParaRPr lang="en-US" dirty="0"/>
          </a:p>
        </p:txBody>
      </p:sp>
      <p:pic>
        <p:nvPicPr>
          <p:cNvPr id="1026" name="Picture 2" descr="High Energy Physics Group - DUNE Home Page">
            <a:extLst>
              <a:ext uri="{FF2B5EF4-FFF2-40B4-BE49-F238E27FC236}">
                <a16:creationId xmlns:a16="http://schemas.microsoft.com/office/drawing/2014/main" id="{E20B7EDA-844C-C749-B7C2-05CCD422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9" y="147676"/>
            <a:ext cx="1728730" cy="11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73F9E-D56F-886F-F539-3F862B981A96}"/>
              </a:ext>
            </a:extLst>
          </p:cNvPr>
          <p:cNvSpPr txBox="1"/>
          <p:nvPr/>
        </p:nvSpPr>
        <p:spPr>
          <a:xfrm>
            <a:off x="2388219" y="222944"/>
            <a:ext cx="576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DUNE Education and Outreach Committee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CF9C6B-9262-E926-1456-E63E3C45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80" y="1217612"/>
            <a:ext cx="4889390" cy="5138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1A8120-BC7E-EB6B-2D83-5253372E56FE}"/>
              </a:ext>
            </a:extLst>
          </p:cNvPr>
          <p:cNvSpPr txBox="1"/>
          <p:nvPr/>
        </p:nvSpPr>
        <p:spPr>
          <a:xfrm>
            <a:off x="324589" y="1625757"/>
            <a:ext cx="54269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Committee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honburi" pitchFamily="2" charset="-34"/>
                <a:cs typeface="Thonburi" pitchFamily="2" charset="-34"/>
              </a:rPr>
              <a:t>Matteus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Carneiro (BNL)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Linda </a:t>
            </a:r>
            <a:r>
              <a:rPr lang="en-US" dirty="0" err="1">
                <a:latin typeface="Thonburi" pitchFamily="2" charset="-34"/>
                <a:cs typeface="Thonburi" pitchFamily="2" charset="-34"/>
              </a:rPr>
              <a:t>Cremonesi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(QMUL)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Kirsty Duffy (Fermilab)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Maxine </a:t>
            </a:r>
            <a:r>
              <a:rPr lang="en-US" dirty="0" err="1">
                <a:latin typeface="Thonburi" pitchFamily="2" charset="-34"/>
                <a:cs typeface="Thonburi" pitchFamily="2" charset="-34"/>
              </a:rPr>
              <a:t>Hronek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(Fermilab)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honburi" pitchFamily="2" charset="-34"/>
                <a:cs typeface="Thonburi" pitchFamily="2" charset="-34"/>
              </a:rPr>
              <a:t>Helio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da Motta (CBPF)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Albert de </a:t>
            </a:r>
            <a:r>
              <a:rPr lang="en-US" dirty="0" err="1">
                <a:latin typeface="Thonburi" pitchFamily="2" charset="-34"/>
                <a:cs typeface="Thonburi" pitchFamily="2" charset="-34"/>
              </a:rPr>
              <a:t>Roeck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(CERN)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Kate Shaw (Sussex) chair</a:t>
            </a:r>
          </a:p>
          <a:p>
            <a:pPr marL="285750" indent="-285750">
              <a:buFontTx/>
              <a:buChar char="-"/>
            </a:pPr>
            <a:endParaRPr lang="en-US" dirty="0">
              <a:latin typeface="Thonburi" pitchFamily="2" charset="-34"/>
              <a:cs typeface="Thonburi" pitchFamily="2" charset="-34"/>
            </a:endParaRP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Mailing list: </a:t>
            </a:r>
            <a:r>
              <a:rPr lang="en-US" dirty="0">
                <a:latin typeface="Thonburi" pitchFamily="2" charset="-34"/>
                <a:cs typeface="Thonburi" pitchFamily="2" charset="-34"/>
                <a:hlinkClick r:id="rId5"/>
              </a:rPr>
              <a:t>dune-outreach@listserv.fnal.gov</a:t>
            </a:r>
            <a:endParaRPr lang="en-US" dirty="0">
              <a:latin typeface="Thonburi" pitchFamily="2" charset="-34"/>
              <a:cs typeface="Thonburi" pitchFamily="2" charset="-34"/>
            </a:endParaRP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Email: </a:t>
            </a:r>
            <a:r>
              <a:rPr lang="en-US" dirty="0">
                <a:latin typeface="Thonburi" pitchFamily="2" charset="-34"/>
                <a:cs typeface="Thonburi" pitchFamily="2" charset="-34"/>
                <a:hlinkClick r:id="rId6"/>
              </a:rPr>
              <a:t>dune-outreach@fnal.gov</a:t>
            </a:r>
            <a:endParaRPr lang="en-US" dirty="0">
              <a:latin typeface="Thonburi" pitchFamily="2" charset="-34"/>
              <a:cs typeface="Thonburi" pitchFamily="2" charset="-34"/>
            </a:endParaRPr>
          </a:p>
          <a:p>
            <a:endParaRPr lang="en-US" dirty="0">
              <a:latin typeface="Thonburi" pitchFamily="2" charset="-34"/>
              <a:cs typeface="Thonburi" pitchFamily="2" charset="-34"/>
            </a:endParaRP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Discussion points: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honburi" pitchFamily="2" charset="-34"/>
                <a:cs typeface="Thonburi" pitchFamily="2" charset="-34"/>
              </a:rPr>
              <a:t>How often to hold meetings</a:t>
            </a:r>
          </a:p>
          <a:p>
            <a:pPr marL="285750" indent="-285750">
              <a:buFontTx/>
              <a:buChar char="-"/>
            </a:pPr>
            <a:r>
              <a:rPr lang="en-GB" b="0" i="0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Committee, any new people to join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Should we setup some roles in the group?</a:t>
            </a:r>
            <a:endParaRPr lang="en-GB" b="0" i="0" dirty="0">
              <a:solidFill>
                <a:schemeClr val="bg2">
                  <a:lumMod val="50000"/>
                </a:schemeClr>
              </a:solidFill>
              <a:effectLst/>
              <a:latin typeface="Tahoma" panose="020B0604030504040204" pitchFamily="34" charset="0"/>
            </a:endParaRPr>
          </a:p>
          <a:p>
            <a:endParaRPr lang="en-US" dirty="0">
              <a:latin typeface="Thonburi" pitchFamily="2" charset="-34"/>
              <a:cs typeface="Thonburi" pitchFamily="2" charset="-34"/>
            </a:endParaRPr>
          </a:p>
          <a:p>
            <a:endParaRPr lang="en-US" dirty="0">
              <a:latin typeface="Thonburi" pitchFamily="2" charset="-34"/>
              <a:cs typeface="Thonburi" pitchFamily="2" charset="-34"/>
            </a:endParaRPr>
          </a:p>
          <a:p>
            <a:endParaRPr lang="en-US" dirty="0">
              <a:latin typeface="Thonburi" pitchFamily="2" charset="-34"/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773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A4B7C1-B87E-A84D-9660-24338D73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38" y="0"/>
            <a:ext cx="1300162" cy="13001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3A1B3F-7B1F-1D4C-8F2B-BD8B0BFB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51BF-33FE-1C48-901D-011BBBFABF9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D9B3EAB-61DC-CE4D-A588-95A5CCF5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DUNE Outreach Meeting, 27</a:t>
            </a:r>
            <a:r>
              <a:rPr lang="en-GB" baseline="30000" dirty="0"/>
              <a:t>th</a:t>
            </a:r>
            <a:r>
              <a:rPr lang="en-GB" dirty="0"/>
              <a:t> September 2022</a:t>
            </a:r>
            <a:endParaRPr lang="en-US" dirty="0"/>
          </a:p>
        </p:txBody>
      </p:sp>
      <p:pic>
        <p:nvPicPr>
          <p:cNvPr id="1026" name="Picture 2" descr="High Energy Physics Group - DUNE Home Page">
            <a:extLst>
              <a:ext uri="{FF2B5EF4-FFF2-40B4-BE49-F238E27FC236}">
                <a16:creationId xmlns:a16="http://schemas.microsoft.com/office/drawing/2014/main" id="{E20B7EDA-844C-C749-B7C2-05CCD422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9" y="147676"/>
            <a:ext cx="1728730" cy="11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73F9E-D56F-886F-F539-3F862B981A96}"/>
              </a:ext>
            </a:extLst>
          </p:cNvPr>
          <p:cNvSpPr txBox="1"/>
          <p:nvPr/>
        </p:nvSpPr>
        <p:spPr>
          <a:xfrm>
            <a:off x="2388219" y="222944"/>
            <a:ext cx="576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DUNE Education and Outreach Committee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CF9C6B-9262-E926-1456-E63E3C45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80" y="1217612"/>
            <a:ext cx="4889390" cy="5138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1A8120-BC7E-EB6B-2D83-5253372E56FE}"/>
              </a:ext>
            </a:extLst>
          </p:cNvPr>
          <p:cNvSpPr txBox="1"/>
          <p:nvPr/>
        </p:nvSpPr>
        <p:spPr>
          <a:xfrm>
            <a:off x="159325" y="1378589"/>
            <a:ext cx="7301350" cy="5160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The responsibilities of the EOC include:</a:t>
            </a:r>
          </a:p>
          <a:p>
            <a:pPr algn="l"/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GB" b="1" dirty="0">
                <a:solidFill>
                  <a:srgbClr val="7030A0"/>
                </a:solidFill>
                <a:latin typeface="Tahoma" panose="020B0604030504040204" pitchFamily="34" charset="0"/>
              </a:rPr>
              <a:t>1</a:t>
            </a: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b="0" i="0" dirty="0">
                <a:solidFill>
                  <a:srgbClr val="7030A0"/>
                </a:solidFill>
                <a:effectLst/>
                <a:latin typeface="Tahoma" panose="020B0604030504040204" pitchFamily="34" charset="0"/>
              </a:rPr>
              <a:t>Initiate, plan, and organize education and outreach activities related to DUNE science goals and technologies.</a:t>
            </a:r>
            <a:b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</a:br>
            <a:r>
              <a:rPr lang="en-GB" b="1" dirty="0">
                <a:solidFill>
                  <a:srgbClr val="FFC000"/>
                </a:solidFill>
                <a:latin typeface="Tahoma" panose="020B0604030504040204" pitchFamily="34" charset="0"/>
              </a:rPr>
              <a:t>2</a:t>
            </a: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 </a:t>
            </a:r>
            <a:r>
              <a:rPr lang="en-GB" b="0" i="0" dirty="0">
                <a:solidFill>
                  <a:srgbClr val="FFC000"/>
                </a:solidFill>
                <a:effectLst/>
                <a:latin typeface="Tahoma" panose="020B0604030504040204" pitchFamily="34" charset="0"/>
              </a:rPr>
              <a:t>Work with the Fermilab Communications team to develop material communicating DUNE science to the public, including DUNE’s public web presence.</a:t>
            </a:r>
            <a:b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</a:br>
            <a:r>
              <a:rPr lang="en-GB" b="1" i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3</a:t>
            </a: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b="0" i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Maintain the social media presence of the DUNE Collaboration.</a:t>
            </a:r>
            <a:b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</a:br>
            <a:r>
              <a:rPr lang="en-GB" b="1" i="0" dirty="0">
                <a:solidFill>
                  <a:srgbClr val="FF2F92"/>
                </a:solidFill>
                <a:effectLst/>
                <a:latin typeface="Tahoma" panose="020B0604030504040204" pitchFamily="34" charset="0"/>
              </a:rPr>
              <a:t>4</a:t>
            </a: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b="0" i="0" dirty="0">
                <a:solidFill>
                  <a:srgbClr val="FF2F92"/>
                </a:solidFill>
                <a:effectLst/>
                <a:latin typeface="Tahoma" panose="020B0604030504040204" pitchFamily="34" charset="0"/>
              </a:rPr>
              <a:t>Coordinate education and outreach activities with other collaborations.</a:t>
            </a:r>
            <a:b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</a:br>
            <a:r>
              <a:rPr lang="en-GB" b="1" i="0" dirty="0">
                <a:solidFill>
                  <a:srgbClr val="FF85FF"/>
                </a:solidFill>
                <a:effectLst/>
                <a:latin typeface="Tahoma" panose="020B0604030504040204" pitchFamily="34" charset="0"/>
              </a:rPr>
              <a:t>5</a:t>
            </a:r>
            <a:r>
              <a:rPr lang="en-GB" b="0" i="0" dirty="0">
                <a:solidFill>
                  <a:srgbClr val="FF85FF"/>
                </a:solidFill>
                <a:effectLst/>
                <a:latin typeface="Tahoma" panose="020B0604030504040204" pitchFamily="34" charset="0"/>
              </a:rPr>
              <a:t> Centrally support local DUNE education and outreach activities organized by DUNE collaborators at an appropriate level.</a:t>
            </a:r>
            <a:b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</a:br>
            <a:r>
              <a:rPr lang="en-GB" b="1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6</a:t>
            </a:r>
            <a:r>
              <a:rPr lang="en-GB" b="0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 Approve centrally used DUNE education and outreach material.</a:t>
            </a:r>
          </a:p>
        </p:txBody>
      </p:sp>
    </p:spTree>
    <p:extLst>
      <p:ext uri="{BB962C8B-B14F-4D97-AF65-F5344CB8AC3E}">
        <p14:creationId xmlns:p14="http://schemas.microsoft.com/office/powerpoint/2010/main" val="225088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A4B7C1-B87E-A84D-9660-24338D73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38" y="0"/>
            <a:ext cx="1300162" cy="13001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3A1B3F-7B1F-1D4C-8F2B-BD8B0BFB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51BF-33FE-1C48-901D-011BBBFABF9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D9B3EAB-61DC-CE4D-A588-95A5CCF5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DUNE Outreach Meeting, 27</a:t>
            </a:r>
            <a:r>
              <a:rPr lang="en-GB" baseline="30000" dirty="0"/>
              <a:t>th</a:t>
            </a:r>
            <a:r>
              <a:rPr lang="en-GB" dirty="0"/>
              <a:t> September 2022</a:t>
            </a:r>
            <a:endParaRPr lang="en-US" dirty="0"/>
          </a:p>
        </p:txBody>
      </p:sp>
      <p:pic>
        <p:nvPicPr>
          <p:cNvPr id="1026" name="Picture 2" descr="High Energy Physics Group - DUNE Home Page">
            <a:extLst>
              <a:ext uri="{FF2B5EF4-FFF2-40B4-BE49-F238E27FC236}">
                <a16:creationId xmlns:a16="http://schemas.microsoft.com/office/drawing/2014/main" id="{E20B7EDA-844C-C749-B7C2-05CCD422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9" y="147676"/>
            <a:ext cx="1728730" cy="11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73F9E-D56F-886F-F539-3F862B981A96}"/>
              </a:ext>
            </a:extLst>
          </p:cNvPr>
          <p:cNvSpPr txBox="1"/>
          <p:nvPr/>
        </p:nvSpPr>
        <p:spPr>
          <a:xfrm>
            <a:off x="2388219" y="222944"/>
            <a:ext cx="576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DUNE Education and Outreach Committee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A8120-BC7E-EB6B-2D83-5253372E56FE}"/>
              </a:ext>
            </a:extLst>
          </p:cNvPr>
          <p:cNvSpPr txBox="1"/>
          <p:nvPr/>
        </p:nvSpPr>
        <p:spPr>
          <a:xfrm>
            <a:off x="159325" y="1378589"/>
            <a:ext cx="73013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Discussion points</a:t>
            </a:r>
          </a:p>
          <a:p>
            <a:pPr algn="l"/>
            <a:endParaRPr lang="en-GB" dirty="0">
              <a:solidFill>
                <a:srgbClr val="616161"/>
              </a:solidFill>
              <a:latin typeface="Tahoma" panose="020B0604030504040204" pitchFamily="34" charset="0"/>
            </a:endParaRPr>
          </a:p>
          <a:p>
            <a:pPr algn="l"/>
            <a:r>
              <a:rPr lang="en-GB" b="1" i="0" dirty="0">
                <a:solidFill>
                  <a:srgbClr val="7030A0"/>
                </a:solidFill>
                <a:effectLst/>
                <a:latin typeface="Tahoma" panose="020B0604030504040204" pitchFamily="34" charset="0"/>
              </a:rPr>
              <a:t>1 </a:t>
            </a:r>
            <a:r>
              <a:rPr lang="en-GB" i="0" dirty="0">
                <a:solidFill>
                  <a:srgbClr val="7030A0"/>
                </a:solidFill>
                <a:effectLst/>
                <a:latin typeface="Tahoma" panose="020B0604030504040204" pitchFamily="34" charset="0"/>
              </a:rPr>
              <a:t>Initiate, plan, and organize education and outreach activities related to DUNE science goals and technologies</a:t>
            </a:r>
            <a:r>
              <a:rPr lang="en-GB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pPr algn="l"/>
            <a:endParaRPr lang="en-GB" dirty="0">
              <a:solidFill>
                <a:srgbClr val="616161"/>
              </a:solidFill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Communicate, involve more </a:t>
            </a: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of the collaboration</a:t>
            </a:r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Create a E&amp;O Strategy together</a:t>
            </a:r>
          </a:p>
          <a:p>
            <a:pPr marL="285750" indent="-285750" algn="l">
              <a:buFontTx/>
              <a:buChar char="-"/>
            </a:pPr>
            <a:endParaRPr lang="en-GB" dirty="0">
              <a:solidFill>
                <a:srgbClr val="616161"/>
              </a:solidFill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endParaRPr lang="en-GB" dirty="0">
              <a:solidFill>
                <a:srgbClr val="616161"/>
              </a:solidFill>
              <a:latin typeface="Tahoma" panose="020B0604030504040204" pitchFamily="34" charset="0"/>
            </a:endParaRPr>
          </a:p>
          <a:p>
            <a:pPr algn="l"/>
            <a:r>
              <a:rPr lang="en-GB" b="1" dirty="0">
                <a:solidFill>
                  <a:srgbClr val="FFC000"/>
                </a:solidFill>
                <a:latin typeface="Tahoma" panose="020B0604030504040204" pitchFamily="34" charset="0"/>
              </a:rPr>
              <a:t>2</a:t>
            </a: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 </a:t>
            </a:r>
            <a:r>
              <a:rPr lang="en-GB" b="0" i="0" dirty="0">
                <a:solidFill>
                  <a:srgbClr val="FFC000"/>
                </a:solidFill>
                <a:effectLst/>
                <a:latin typeface="Tahoma" panose="020B0604030504040204" pitchFamily="34" charset="0"/>
              </a:rPr>
              <a:t>Work with the Fermilab Communications team to develop material communicating DUNE science to the public, including DUNE’s public web presence.</a:t>
            </a:r>
          </a:p>
          <a:p>
            <a:pPr algn="l"/>
            <a:r>
              <a:rPr lang="en-GB" b="1" i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3</a:t>
            </a: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b="0" i="0" dirty="0">
                <a:solidFill>
                  <a:schemeClr val="accent2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Maintain the social media presence of the DUNE Collaboration.</a:t>
            </a:r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Content development, multimedia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Communications Strategy</a:t>
            </a:r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Social Media Strategy, campaigns</a:t>
            </a:r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7EA40-98B0-600D-E9E3-1EDA07DA5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496" y="1253190"/>
            <a:ext cx="3015504" cy="51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A4B7C1-B87E-A84D-9660-24338D73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38" y="0"/>
            <a:ext cx="1300162" cy="13001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3A1B3F-7B1F-1D4C-8F2B-BD8B0BFB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51BF-33FE-1C48-901D-011BBBFABF9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D9B3EAB-61DC-CE4D-A588-95A5CCF5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DUNE Outreach Meeting, 27</a:t>
            </a:r>
            <a:r>
              <a:rPr lang="en-GB" baseline="30000" dirty="0"/>
              <a:t>th</a:t>
            </a:r>
            <a:r>
              <a:rPr lang="en-GB" dirty="0"/>
              <a:t> September 2022</a:t>
            </a:r>
            <a:endParaRPr lang="en-US" dirty="0"/>
          </a:p>
        </p:txBody>
      </p:sp>
      <p:pic>
        <p:nvPicPr>
          <p:cNvPr id="1026" name="Picture 2" descr="High Energy Physics Group - DUNE Home Page">
            <a:extLst>
              <a:ext uri="{FF2B5EF4-FFF2-40B4-BE49-F238E27FC236}">
                <a16:creationId xmlns:a16="http://schemas.microsoft.com/office/drawing/2014/main" id="{E20B7EDA-844C-C749-B7C2-05CCD422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9" y="147676"/>
            <a:ext cx="1728730" cy="11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773F9E-D56F-886F-F539-3F862B981A96}"/>
              </a:ext>
            </a:extLst>
          </p:cNvPr>
          <p:cNvSpPr txBox="1"/>
          <p:nvPr/>
        </p:nvSpPr>
        <p:spPr>
          <a:xfrm>
            <a:off x="2388219" y="222944"/>
            <a:ext cx="576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DUNE Education and Outreach Committee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CF9C6B-9262-E926-1456-E63E3C45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80" y="1217612"/>
            <a:ext cx="4889390" cy="5138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1A8120-BC7E-EB6B-2D83-5253372E56FE}"/>
              </a:ext>
            </a:extLst>
          </p:cNvPr>
          <p:cNvSpPr txBox="1"/>
          <p:nvPr/>
        </p:nvSpPr>
        <p:spPr>
          <a:xfrm>
            <a:off x="159325" y="1378589"/>
            <a:ext cx="7301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Discussion points</a:t>
            </a:r>
          </a:p>
          <a:p>
            <a:pPr algn="l"/>
            <a:endParaRPr lang="en-GB" dirty="0">
              <a:solidFill>
                <a:srgbClr val="616161"/>
              </a:solidFill>
              <a:latin typeface="Tahoma" panose="020B0604030504040204" pitchFamily="34" charset="0"/>
            </a:endParaRPr>
          </a:p>
          <a:p>
            <a:pPr algn="l"/>
            <a:r>
              <a:rPr lang="en-GB" b="1" i="0" dirty="0">
                <a:solidFill>
                  <a:srgbClr val="FF2F92"/>
                </a:solidFill>
                <a:effectLst/>
                <a:latin typeface="Tahoma" panose="020B0604030504040204" pitchFamily="34" charset="0"/>
              </a:rPr>
              <a:t>4</a:t>
            </a: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b="0" i="0" dirty="0">
                <a:solidFill>
                  <a:srgbClr val="FF2F92"/>
                </a:solidFill>
                <a:effectLst/>
                <a:latin typeface="Tahoma" panose="020B0604030504040204" pitchFamily="34" charset="0"/>
              </a:rPr>
              <a:t>Coordinate education and outreach activities with other collaborations.</a:t>
            </a:r>
          </a:p>
          <a:p>
            <a:pPr algn="l"/>
            <a:r>
              <a:rPr lang="en-GB" b="1" i="0" dirty="0">
                <a:solidFill>
                  <a:srgbClr val="FF85FF"/>
                </a:solidFill>
                <a:effectLst/>
                <a:latin typeface="Tahoma" panose="020B0604030504040204" pitchFamily="34" charset="0"/>
              </a:rPr>
              <a:t>5</a:t>
            </a:r>
            <a:r>
              <a:rPr lang="en-GB" b="0" i="0" dirty="0">
                <a:solidFill>
                  <a:srgbClr val="FF85FF"/>
                </a:solidFill>
                <a:effectLst/>
                <a:latin typeface="Tahoma" panose="020B0604030504040204" pitchFamily="34" charset="0"/>
              </a:rPr>
              <a:t> Centrally support local DUNE education and outreach activities organized by DUNE collaborators at an appropriate level.</a:t>
            </a:r>
          </a:p>
          <a:p>
            <a:pPr algn="l"/>
            <a:r>
              <a:rPr lang="en-GB" b="1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6</a:t>
            </a:r>
            <a:r>
              <a:rPr lang="en-GB" b="0" i="0" dirty="0">
                <a:solidFill>
                  <a:srgbClr val="00B050"/>
                </a:solidFill>
                <a:effectLst/>
                <a:latin typeface="Tahoma" panose="020B0604030504040204" pitchFamily="34" charset="0"/>
              </a:rPr>
              <a:t> Approve centrally used DUNE education and outreach material.</a:t>
            </a:r>
          </a:p>
          <a:p>
            <a:pPr algn="l"/>
            <a:endParaRPr lang="en-GB" b="0" i="0" dirty="0">
              <a:solidFill>
                <a:srgbClr val="FF2F92"/>
              </a:solidFill>
              <a:effectLst/>
              <a:latin typeface="Tahoma" panose="020B060403050404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Strategy to include collaboration engagement</a:t>
            </a:r>
          </a:p>
          <a:p>
            <a:pPr marL="285750" indent="-285750" algn="l">
              <a:buFontTx/>
              <a:buChar char="-"/>
            </a:pPr>
            <a:r>
              <a:rPr lang="en-GB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</a:rPr>
              <a:t>Resource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 and material development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Host material, strategy on wiki/website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Give regular updates and host open outreach sessions</a:t>
            </a:r>
          </a:p>
        </p:txBody>
      </p:sp>
    </p:spTree>
    <p:extLst>
      <p:ext uri="{BB962C8B-B14F-4D97-AF65-F5344CB8AC3E}">
        <p14:creationId xmlns:p14="http://schemas.microsoft.com/office/powerpoint/2010/main" val="92323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A4B7C1-B87E-A84D-9660-24338D73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38" y="0"/>
            <a:ext cx="1300162" cy="13001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3A1B3F-7B1F-1D4C-8F2B-BD8B0BFB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E51BF-33FE-1C48-901D-011BBBFABF9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D9B3EAB-61DC-CE4D-A588-95A5CCF5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DUNE Outreach Meeting, 27th September 2022</a:t>
            </a:r>
            <a:endParaRPr lang="en-US" dirty="0"/>
          </a:p>
        </p:txBody>
      </p:sp>
      <p:pic>
        <p:nvPicPr>
          <p:cNvPr id="1026" name="Picture 2" descr="High Energy Physics Group - DUNE Home Page">
            <a:extLst>
              <a:ext uri="{FF2B5EF4-FFF2-40B4-BE49-F238E27FC236}">
                <a16:creationId xmlns:a16="http://schemas.microsoft.com/office/drawing/2014/main" id="{E20B7EDA-844C-C749-B7C2-05CCD422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9" y="147676"/>
            <a:ext cx="1728730" cy="11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523EDF-4F1E-EE76-9E63-E34B2B422BA6}"/>
              </a:ext>
            </a:extLst>
          </p:cNvPr>
          <p:cNvSpPr txBox="1"/>
          <p:nvPr/>
        </p:nvSpPr>
        <p:spPr>
          <a:xfrm>
            <a:off x="214572" y="1519932"/>
            <a:ext cx="7301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Strategy</a:t>
            </a:r>
          </a:p>
          <a:p>
            <a:pPr algn="l"/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Events and Activities – Online and In-person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  <a:hlinkClick r:id="rId4"/>
              </a:rPr>
              <a:t>SURF Neutrino Day</a:t>
            </a:r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algn="l"/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Communications and Social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Items, news, campaigns/ Int Days for webpage/Web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Twitter, Facebook,</a:t>
            </a: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 YouTube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  <a:hlinkClick r:id="rId5"/>
              </a:rPr>
              <a:t>DUNE videos</a:t>
            </a:r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algn="l"/>
            <a:endParaRPr lang="en-GB" b="0" i="0" dirty="0">
              <a:solidFill>
                <a:srgbClr val="616161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Materials and Resources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Online content, multimedia, images, videos, gifs, banners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616161"/>
                </a:solidFill>
                <a:latin typeface="Tahoma" panose="020B0604030504040204" pitchFamily="34" charset="0"/>
              </a:rPr>
              <a:t>Models, Lego</a:t>
            </a:r>
          </a:p>
          <a:p>
            <a:pPr marL="285750" indent="-285750" algn="l">
              <a:buFontTx/>
              <a:buChar char="-"/>
            </a:pPr>
            <a:r>
              <a:rPr lang="en-GB" b="0" i="0" dirty="0">
                <a:solidFill>
                  <a:srgbClr val="616161"/>
                </a:solidFill>
                <a:effectLst/>
                <a:latin typeface="Tahoma" panose="020B0604030504040204" pitchFamily="34" charset="0"/>
              </a:rPr>
              <a:t>Brochures and written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0E3DA-5534-128F-0C4F-51C286B091FE}"/>
              </a:ext>
            </a:extLst>
          </p:cNvPr>
          <p:cNvSpPr txBox="1"/>
          <p:nvPr/>
        </p:nvSpPr>
        <p:spPr>
          <a:xfrm>
            <a:off x="2388219" y="222944"/>
            <a:ext cx="576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hree Devanagari 714" panose="02000600000000000000" pitchFamily="2" charset="0"/>
                <a:cs typeface="Shree Devanagari 714" panose="02000600000000000000" pitchFamily="2" charset="0"/>
              </a:rPr>
              <a:t>DUNE Education and Outreach Committee</a:t>
            </a:r>
          </a:p>
        </p:txBody>
      </p:sp>
    </p:spTree>
    <p:extLst>
      <p:ext uri="{BB962C8B-B14F-4D97-AF65-F5344CB8AC3E}">
        <p14:creationId xmlns:p14="http://schemas.microsoft.com/office/powerpoint/2010/main" val="323170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450</Words>
  <Application>Microsoft Macintosh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Shree Devanagari 714</vt:lpstr>
      <vt:lpstr>Tahoma</vt:lpstr>
      <vt:lpstr>Thonburi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2021-01-11T10:07:10Z</dcterms:created>
  <dcterms:modified xsi:type="dcterms:W3CDTF">2022-09-27T15:03:26Z</dcterms:modified>
</cp:coreProperties>
</file>