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5"/>
  </p:notesMasterIdLst>
  <p:sldIdLst>
    <p:sldId id="959" r:id="rId2"/>
    <p:sldId id="1031" r:id="rId3"/>
    <p:sldId id="1032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bert S Tschirhart" initials="RST" lastIdx="0" clrIdx="0">
    <p:extLst>
      <p:ext uri="{19B8F6BF-5375-455C-9EA6-DF929625EA0E}">
        <p15:presenceInfo xmlns:p15="http://schemas.microsoft.com/office/powerpoint/2012/main" userId="Robert S Tschirhar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00"/>
    <p:restoredTop sz="94690"/>
  </p:normalViewPr>
  <p:slideViewPr>
    <p:cSldViewPr snapToGrid="0" snapToObjects="1">
      <p:cViewPr varScale="1">
        <p:scale>
          <a:sx n="128" d="100"/>
          <a:sy n="128" d="100"/>
        </p:scale>
        <p:origin x="192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50DBB0-3BD6-AB42-8D80-4EF5B6356493}" type="datetimeFigureOut">
              <a:rPr lang="en-US" smtClean="0"/>
              <a:t>9/28/22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4FFBC1-5ABE-B142-84B3-54E64CA85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835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492338"/>
            <a:ext cx="1293854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28 Sept 2022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25683" y="6492338"/>
            <a:ext cx="566703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MAGIS Offline Organization                           Steve Geer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639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014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r">
              <a:defRPr sz="90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/>
              <a:t>28 Sept 2022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/>
              <a:t>MAGIS Offline Organization                           Steve Geer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fld id="{60BD2361-C18D-7544-B3B8-3C47435CAD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 userDrawn="1"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7" name="Straight Connector 6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6" descr="FermiLogo_RGB_NALBlue.png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78361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p:hf sldNum="0"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46770" y="4289597"/>
            <a:ext cx="6640480" cy="1520188"/>
          </a:xfrm>
        </p:spPr>
        <p:txBody>
          <a:bodyPr>
            <a:noAutofit/>
          </a:bodyPr>
          <a:lstStyle/>
          <a:p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MAGIS-100: </a:t>
            </a:r>
            <a:br>
              <a:rPr lang="en-US" dirty="0">
                <a:latin typeface="Helvetica" charset="0"/>
                <a:ea typeface="Helvetica" charset="0"/>
                <a:cs typeface="Helvetica" charset="0"/>
              </a:rPr>
            </a:br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Towards a Proposed Offline Organization - Update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3FF0EB-BB8B-3249-B240-17D4B529A8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5072" y="-237275"/>
            <a:ext cx="5327904" cy="409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39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40E5EAC-A827-F307-06E7-DE51044D5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539" y="261691"/>
            <a:ext cx="8686800" cy="427877"/>
          </a:xfrm>
        </p:spPr>
        <p:txBody>
          <a:bodyPr/>
          <a:lstStyle/>
          <a:p>
            <a:r>
              <a:rPr lang="en-US" dirty="0"/>
              <a:t>Straw Org Chart from Last Time 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9472DA9-DDD0-A970-33C4-A441F749427E}"/>
              </a:ext>
            </a:extLst>
          </p:cNvPr>
          <p:cNvGrpSpPr/>
          <p:nvPr/>
        </p:nvGrpSpPr>
        <p:grpSpPr>
          <a:xfrm>
            <a:off x="87252" y="1311970"/>
            <a:ext cx="8947417" cy="2497022"/>
            <a:chOff x="87252" y="3687418"/>
            <a:chExt cx="8947417" cy="2497022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9062192D-CEB5-13E4-0D3C-32208A370BF2}"/>
                </a:ext>
              </a:extLst>
            </p:cNvPr>
            <p:cNvGrpSpPr/>
            <p:nvPr/>
          </p:nvGrpSpPr>
          <p:grpSpPr>
            <a:xfrm>
              <a:off x="87252" y="3687418"/>
              <a:ext cx="8947417" cy="2497022"/>
              <a:chOff x="87252" y="3687418"/>
              <a:chExt cx="8947417" cy="2497022"/>
            </a:xfrm>
          </p:grpSpPr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DAF066B-E98A-AA30-CCA1-A8DB91F5FEE6}"/>
                  </a:ext>
                </a:extLst>
              </p:cNvPr>
              <p:cNvSpPr txBox="1"/>
              <p:nvPr/>
            </p:nvSpPr>
            <p:spPr>
              <a:xfrm>
                <a:off x="2732714" y="3786811"/>
                <a:ext cx="366863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u="sng" dirty="0">
                    <a:solidFill>
                      <a:schemeClr val="accent6"/>
                    </a:solidFill>
                  </a:rPr>
                  <a:t>Offline Coordinating Group (OCG)</a:t>
                </a:r>
              </a:p>
              <a:p>
                <a:pPr algn="ctr"/>
                <a:r>
                  <a:rPr lang="en-US" sz="1200" dirty="0">
                    <a:solidFill>
                      <a:schemeClr val="accent6"/>
                    </a:solidFill>
                  </a:rPr>
                  <a:t>appointed by MAGIS Management</a:t>
                </a:r>
              </a:p>
            </p:txBody>
          </p:sp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A87A83B-7CAE-0112-14A2-0897F7A4A4C2}"/>
                  </a:ext>
                </a:extLst>
              </p:cNvPr>
              <p:cNvSpPr txBox="1"/>
              <p:nvPr/>
            </p:nvSpPr>
            <p:spPr>
              <a:xfrm>
                <a:off x="3923264" y="4502424"/>
                <a:ext cx="1287532" cy="369332"/>
              </a:xfrm>
              <a:prstGeom prst="rect">
                <a:avLst/>
              </a:prstGeom>
              <a:noFill/>
              <a:ln>
                <a:solidFill>
                  <a:schemeClr val="accent6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OCG Lead</a:t>
                </a:r>
              </a:p>
            </p:txBody>
          </p: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AEE0E4B6-85D9-51D1-C6B2-718B9645FDF1}"/>
                  </a:ext>
                </a:extLst>
              </p:cNvPr>
              <p:cNvGrpSpPr/>
              <p:nvPr/>
            </p:nvGrpSpPr>
            <p:grpSpPr>
              <a:xfrm>
                <a:off x="156826" y="5201475"/>
                <a:ext cx="8820409" cy="923330"/>
                <a:chOff x="152403" y="5201475"/>
                <a:chExt cx="8820409" cy="923330"/>
              </a:xfrm>
            </p:grpSpPr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5D3C4AD3-4582-5B31-0284-398A253EAFD4}"/>
                    </a:ext>
                  </a:extLst>
                </p:cNvPr>
                <p:cNvSpPr txBox="1"/>
                <p:nvPr/>
              </p:nvSpPr>
              <p:spPr>
                <a:xfrm>
                  <a:off x="152403" y="5201475"/>
                  <a:ext cx="1670869" cy="923330"/>
                </a:xfrm>
                <a:prstGeom prst="rect">
                  <a:avLst/>
                </a:prstGeom>
                <a:noFill/>
                <a:ln>
                  <a:solidFill>
                    <a:schemeClr val="accent6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/>
                    <a:t>Offline Infrastructure Coordinator</a:t>
                  </a:r>
                </a:p>
              </p:txBody>
            </p:sp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694910B5-4169-0E3B-E258-E48765F88C39}"/>
                    </a:ext>
                  </a:extLst>
                </p:cNvPr>
                <p:cNvSpPr txBox="1"/>
                <p:nvPr/>
              </p:nvSpPr>
              <p:spPr>
                <a:xfrm>
                  <a:off x="1924880" y="5201475"/>
                  <a:ext cx="1670869" cy="646331"/>
                </a:xfrm>
                <a:prstGeom prst="rect">
                  <a:avLst/>
                </a:prstGeom>
                <a:noFill/>
                <a:ln>
                  <a:solidFill>
                    <a:schemeClr val="accent6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/>
                    <a:t>Analysis Tools</a:t>
                  </a:r>
                </a:p>
                <a:p>
                  <a:pPr algn="ctr"/>
                  <a:r>
                    <a:rPr lang="en-US" dirty="0"/>
                    <a:t>Coordinator</a:t>
                  </a:r>
                </a:p>
              </p:txBody>
            </p:sp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F4B8BCA2-7367-A3E3-7969-794D1A8B4DE8}"/>
                    </a:ext>
                  </a:extLst>
                </p:cNvPr>
                <p:cNvSpPr txBox="1"/>
                <p:nvPr/>
              </p:nvSpPr>
              <p:spPr>
                <a:xfrm>
                  <a:off x="3756988" y="5201475"/>
                  <a:ext cx="1670869" cy="646331"/>
                </a:xfrm>
                <a:prstGeom prst="rect">
                  <a:avLst/>
                </a:prstGeom>
                <a:noFill/>
                <a:ln>
                  <a:solidFill>
                    <a:schemeClr val="accent6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/>
                    <a:t>Simulations</a:t>
                  </a:r>
                </a:p>
                <a:p>
                  <a:pPr algn="ctr"/>
                  <a:r>
                    <a:rPr lang="en-US" dirty="0"/>
                    <a:t>Coordinator</a:t>
                  </a:r>
                </a:p>
              </p:txBody>
            </p:sp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D25DF4B4-AE3C-4E22-C5E4-3BBD68DB1E95}"/>
                    </a:ext>
                  </a:extLst>
                </p:cNvPr>
                <p:cNvSpPr txBox="1"/>
                <p:nvPr/>
              </p:nvSpPr>
              <p:spPr>
                <a:xfrm>
                  <a:off x="5539405" y="5201475"/>
                  <a:ext cx="1670869" cy="646331"/>
                </a:xfrm>
                <a:prstGeom prst="rect">
                  <a:avLst/>
                </a:prstGeom>
                <a:noFill/>
                <a:ln>
                  <a:solidFill>
                    <a:schemeClr val="accent6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err="1">
                      <a:solidFill>
                        <a:srgbClr val="00B050"/>
                      </a:solidFill>
                    </a:rPr>
                    <a:t>Liasion</a:t>
                  </a:r>
                  <a:r>
                    <a:rPr lang="en-US" dirty="0">
                      <a:solidFill>
                        <a:srgbClr val="00B050"/>
                      </a:solidFill>
                    </a:rPr>
                    <a:t> to</a:t>
                  </a:r>
                  <a:br>
                    <a:rPr lang="en-US" dirty="0">
                      <a:solidFill>
                        <a:srgbClr val="00B050"/>
                      </a:solidFill>
                    </a:rPr>
                  </a:br>
                  <a:r>
                    <a:rPr lang="en-US" dirty="0">
                      <a:solidFill>
                        <a:srgbClr val="00B050"/>
                      </a:solidFill>
                    </a:rPr>
                    <a:t>Online</a:t>
                  </a:r>
                </a:p>
              </p:txBody>
            </p:sp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C93849AD-A01E-EC61-C994-64167812BAAC}"/>
                    </a:ext>
                  </a:extLst>
                </p:cNvPr>
                <p:cNvSpPr txBox="1"/>
                <p:nvPr/>
              </p:nvSpPr>
              <p:spPr>
                <a:xfrm>
                  <a:off x="7301943" y="5201475"/>
                  <a:ext cx="1670869" cy="646331"/>
                </a:xfrm>
                <a:prstGeom prst="rect">
                  <a:avLst/>
                </a:prstGeom>
                <a:noFill/>
                <a:ln>
                  <a:solidFill>
                    <a:schemeClr val="accent6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/>
                    <a:t>Physics</a:t>
                  </a:r>
                  <a:br>
                    <a:rPr lang="en-US" dirty="0"/>
                  </a:br>
                  <a:r>
                    <a:rPr lang="en-US" dirty="0"/>
                    <a:t>Coordinator</a:t>
                  </a:r>
                </a:p>
              </p:txBody>
            </p:sp>
          </p:grp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0DB1D61A-FD92-669A-BDCB-D45BD6623D17}"/>
                  </a:ext>
                </a:extLst>
              </p:cNvPr>
              <p:cNvSpPr/>
              <p:nvPr/>
            </p:nvSpPr>
            <p:spPr>
              <a:xfrm>
                <a:off x="87252" y="3687418"/>
                <a:ext cx="8947417" cy="2497022"/>
              </a:xfrm>
              <a:prstGeom prst="rect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B66D01C7-D711-B38C-3287-F91892DB6A5A}"/>
                </a:ext>
              </a:extLst>
            </p:cNvPr>
            <p:cNvCxnSpPr/>
            <p:nvPr/>
          </p:nvCxnSpPr>
          <p:spPr>
            <a:xfrm>
              <a:off x="1003852" y="5000963"/>
              <a:ext cx="7166113" cy="0"/>
            </a:xfrm>
            <a:prstGeom prst="line">
              <a:avLst/>
            </a:prstGeom>
            <a:ln w="9525"/>
            <a:effectLst>
              <a:outerShdw blurRad="40000" dist="20000" dir="5400000" rotWithShape="0">
                <a:srgbClr val="000000">
                  <a:alpha val="0"/>
                </a:srgbClr>
              </a:outerShdw>
            </a:effec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87D0EDF7-837A-81F5-4BE4-73D87D4B1F8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55428" y="4890050"/>
              <a:ext cx="0" cy="311425"/>
            </a:xfrm>
            <a:prstGeom prst="line">
              <a:avLst/>
            </a:prstGeom>
            <a:ln w="9525"/>
            <a:effectLst>
              <a:outerShdw blurRad="40000" dist="20000" dir="5400000" rotWithShape="0">
                <a:srgbClr val="000000">
                  <a:alpha val="0"/>
                </a:srgbClr>
              </a:outerShdw>
            </a:effec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EF595CBE-EA96-5460-91E6-35ABF5EFD4A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10064" y="5000963"/>
              <a:ext cx="0" cy="203827"/>
            </a:xfrm>
            <a:prstGeom prst="line">
              <a:avLst/>
            </a:prstGeom>
            <a:ln w="9525"/>
            <a:effectLst>
              <a:outerShdw blurRad="40000" dist="20000" dir="5400000" rotWithShape="0">
                <a:srgbClr val="000000">
                  <a:alpha val="0"/>
                </a:srgbClr>
              </a:outerShdw>
            </a:effec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8E24D7C4-5805-4661-71BC-03F2EABD09D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3848" y="4994339"/>
              <a:ext cx="0" cy="203827"/>
            </a:xfrm>
            <a:prstGeom prst="line">
              <a:avLst/>
            </a:prstGeom>
            <a:ln w="9525"/>
            <a:effectLst>
              <a:outerShdw blurRad="40000" dist="20000" dir="5400000" rotWithShape="0">
                <a:srgbClr val="000000">
                  <a:alpha val="0"/>
                </a:srgbClr>
              </a:outerShdw>
            </a:effec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85453EB5-8031-C2AF-4AC9-B250B81BDEC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70971" y="5004277"/>
              <a:ext cx="0" cy="203827"/>
            </a:xfrm>
            <a:prstGeom prst="line">
              <a:avLst/>
            </a:prstGeom>
            <a:ln w="9525"/>
            <a:effectLst>
              <a:outerShdw blurRad="40000" dist="20000" dir="5400000" rotWithShape="0">
                <a:srgbClr val="000000">
                  <a:alpha val="0"/>
                </a:srgbClr>
              </a:outerShdw>
            </a:effec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DB4227F-EDC2-A9E1-2FEA-E66815D0EB1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73266" y="4987714"/>
              <a:ext cx="0" cy="203827"/>
            </a:xfrm>
            <a:prstGeom prst="line">
              <a:avLst/>
            </a:prstGeom>
            <a:ln w="9525"/>
            <a:effectLst>
              <a:outerShdw blurRad="40000" dist="20000" dir="5400000" rotWithShape="0">
                <a:srgbClr val="000000">
                  <a:alpha val="0"/>
                </a:srgbClr>
              </a:outerShdw>
            </a:effec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775F2085-6A7F-C77D-32E1-53656D2770F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28 Sept 2022</a:t>
            </a:r>
            <a:endParaRPr lang="en-US" dirty="0"/>
          </a:p>
        </p:txBody>
      </p:sp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4E6C6B1F-95A0-C792-D313-19FB2CB3B7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MAGIS Offline Organization                           Steve Geer</a:t>
            </a:r>
            <a:endParaRPr lang="en-US" b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A9EF0FA-9CC0-407A-7F73-23805ED0BAD1}"/>
              </a:ext>
            </a:extLst>
          </p:cNvPr>
          <p:cNvSpPr txBox="1"/>
          <p:nvPr/>
        </p:nvSpPr>
        <p:spPr>
          <a:xfrm>
            <a:off x="397565" y="4273826"/>
            <a:ext cx="833433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Some points raised in the discussion on Sept 14</a:t>
            </a:r>
            <a:r>
              <a:rPr lang="en-US" baseline="30000" dirty="0">
                <a:solidFill>
                  <a:schemeClr val="accent6"/>
                </a:solidFill>
              </a:rPr>
              <a:t>th</a:t>
            </a:r>
            <a:r>
              <a:rPr lang="en-US" dirty="0">
                <a:solidFill>
                  <a:schemeClr val="accent6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Good to have two co-coordinators for some of the boxes.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Analysis and Simulations coordinator boxes could be combines initially </a:t>
            </a:r>
            <a:br>
              <a:rPr lang="en-US" dirty="0"/>
            </a:br>
            <a:r>
              <a:rPr lang="en-US" dirty="0"/>
              <a:t>(with two co-coordinators) and split later, as needed.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These organization tasks would be good for some of the younger folks in the </a:t>
            </a:r>
            <a:br>
              <a:rPr lang="en-US" dirty="0"/>
            </a:br>
            <a:r>
              <a:rPr lang="en-US" dirty="0"/>
              <a:t>collaboration … opportunity to grow.</a:t>
            </a:r>
          </a:p>
        </p:txBody>
      </p:sp>
    </p:spTree>
    <p:extLst>
      <p:ext uri="{BB962C8B-B14F-4D97-AF65-F5344CB8AC3E}">
        <p14:creationId xmlns:p14="http://schemas.microsoft.com/office/powerpoint/2010/main" val="1247966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40E5EAC-A827-F307-06E7-DE51044D5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539" y="261691"/>
            <a:ext cx="8686800" cy="427877"/>
          </a:xfrm>
        </p:spPr>
        <p:txBody>
          <a:bodyPr/>
          <a:lstStyle/>
          <a:p>
            <a:r>
              <a:rPr lang="en-US" dirty="0"/>
              <a:t>Updated Proposed Org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9472DA9-DDD0-A970-33C4-A441F749427E}"/>
              </a:ext>
            </a:extLst>
          </p:cNvPr>
          <p:cNvGrpSpPr/>
          <p:nvPr/>
        </p:nvGrpSpPr>
        <p:grpSpPr>
          <a:xfrm>
            <a:off x="87252" y="864710"/>
            <a:ext cx="8947417" cy="3113195"/>
            <a:chOff x="87252" y="3687417"/>
            <a:chExt cx="8947417" cy="3113195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9062192D-CEB5-13E4-0D3C-32208A370BF2}"/>
                </a:ext>
              </a:extLst>
            </p:cNvPr>
            <p:cNvGrpSpPr/>
            <p:nvPr/>
          </p:nvGrpSpPr>
          <p:grpSpPr>
            <a:xfrm>
              <a:off x="87252" y="3687417"/>
              <a:ext cx="8947417" cy="3113195"/>
              <a:chOff x="87252" y="3687417"/>
              <a:chExt cx="8947417" cy="3113195"/>
            </a:xfrm>
          </p:grpSpPr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DAF066B-E98A-AA30-CCA1-A8DB91F5FEE6}"/>
                  </a:ext>
                </a:extLst>
              </p:cNvPr>
              <p:cNvSpPr txBox="1"/>
              <p:nvPr/>
            </p:nvSpPr>
            <p:spPr>
              <a:xfrm>
                <a:off x="2732714" y="3786811"/>
                <a:ext cx="366863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u="sng" dirty="0">
                    <a:solidFill>
                      <a:schemeClr val="accent6"/>
                    </a:solidFill>
                  </a:rPr>
                  <a:t>Offline Coordinating Group (OCG)</a:t>
                </a:r>
              </a:p>
              <a:p>
                <a:pPr algn="ctr"/>
                <a:r>
                  <a:rPr lang="en-US" sz="1200" dirty="0">
                    <a:solidFill>
                      <a:schemeClr val="accent6"/>
                    </a:solidFill>
                  </a:rPr>
                  <a:t>appointed by MAGIS Management</a:t>
                </a:r>
              </a:p>
            </p:txBody>
          </p:sp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A87A83B-7CAE-0112-14A2-0897F7A4A4C2}"/>
                  </a:ext>
                </a:extLst>
              </p:cNvPr>
              <p:cNvSpPr txBox="1"/>
              <p:nvPr/>
            </p:nvSpPr>
            <p:spPr>
              <a:xfrm>
                <a:off x="3923264" y="4502424"/>
                <a:ext cx="1287532" cy="369332"/>
              </a:xfrm>
              <a:prstGeom prst="rect">
                <a:avLst/>
              </a:prstGeom>
              <a:noFill/>
              <a:ln>
                <a:solidFill>
                  <a:schemeClr val="accent6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OCG Lead</a:t>
                </a:r>
              </a:p>
            </p:txBody>
          </p: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AEE0E4B6-85D9-51D1-C6B2-718B9645FDF1}"/>
                  </a:ext>
                </a:extLst>
              </p:cNvPr>
              <p:cNvGrpSpPr/>
              <p:nvPr/>
            </p:nvGrpSpPr>
            <p:grpSpPr>
              <a:xfrm>
                <a:off x="743233" y="5201475"/>
                <a:ext cx="7578017" cy="1292662"/>
                <a:chOff x="738810" y="5201475"/>
                <a:chExt cx="7578017" cy="1292662"/>
              </a:xfrm>
            </p:grpSpPr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5D3C4AD3-4582-5B31-0284-398A253EAFD4}"/>
                    </a:ext>
                  </a:extLst>
                </p:cNvPr>
                <p:cNvSpPr txBox="1"/>
                <p:nvPr/>
              </p:nvSpPr>
              <p:spPr>
                <a:xfrm>
                  <a:off x="738810" y="5201475"/>
                  <a:ext cx="1670869" cy="1292662"/>
                </a:xfrm>
                <a:prstGeom prst="rect">
                  <a:avLst/>
                </a:prstGeom>
                <a:noFill/>
                <a:ln>
                  <a:solidFill>
                    <a:schemeClr val="accent6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/>
                    <a:t>Offline Infrastructure</a:t>
                  </a:r>
                  <a:br>
                    <a:rPr lang="en-US" dirty="0"/>
                  </a:br>
                  <a:r>
                    <a:rPr lang="en-US" sz="1100" dirty="0"/>
                    <a:t> </a:t>
                  </a:r>
                  <a:br>
                    <a:rPr lang="en-US" sz="1100" dirty="0"/>
                  </a:br>
                  <a:r>
                    <a:rPr lang="en-US" sz="1400" dirty="0"/>
                    <a:t>Co-Coordinator 1</a:t>
                  </a:r>
                </a:p>
                <a:p>
                  <a:pPr algn="ctr"/>
                  <a:r>
                    <a:rPr kumimoji="0" 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4C97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Co-Coordinator 2</a:t>
                  </a:r>
                  <a:endParaRPr lang="en-US" dirty="0"/>
                </a:p>
              </p:txBody>
            </p:sp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694910B5-4169-0E3B-E258-E48765F88C39}"/>
                    </a:ext>
                  </a:extLst>
                </p:cNvPr>
                <p:cNvSpPr txBox="1"/>
                <p:nvPr/>
              </p:nvSpPr>
              <p:spPr>
                <a:xfrm>
                  <a:off x="2819401" y="5201475"/>
                  <a:ext cx="1670869" cy="1246495"/>
                </a:xfrm>
                <a:prstGeom prst="rect">
                  <a:avLst/>
                </a:prstGeom>
                <a:noFill/>
                <a:ln>
                  <a:solidFill>
                    <a:schemeClr val="accent6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/>
                    <a:t>Analysis Tools</a:t>
                  </a:r>
                  <a:br>
                    <a:rPr lang="en-US" dirty="0"/>
                  </a:br>
                  <a:r>
                    <a:rPr lang="en-US" dirty="0"/>
                    <a:t>&amp; Simulations</a:t>
                  </a:r>
                  <a:br>
                    <a:rPr lang="en-US" dirty="0"/>
                  </a:br>
                  <a:endParaRPr lang="en-US" sz="1100" dirty="0"/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4C97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Co-Coordinator 1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4C97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Co-Coordinator 2</a:t>
                  </a: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4C97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D25DF4B4-AE3C-4E22-C5E4-3BBD68DB1E95}"/>
                    </a:ext>
                  </a:extLst>
                </p:cNvPr>
                <p:cNvSpPr txBox="1"/>
                <p:nvPr/>
              </p:nvSpPr>
              <p:spPr>
                <a:xfrm>
                  <a:off x="4883420" y="5201475"/>
                  <a:ext cx="1670869" cy="646331"/>
                </a:xfrm>
                <a:prstGeom prst="rect">
                  <a:avLst/>
                </a:prstGeom>
                <a:noFill/>
                <a:ln>
                  <a:solidFill>
                    <a:schemeClr val="accent6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err="1">
                      <a:solidFill>
                        <a:srgbClr val="00B050"/>
                      </a:solidFill>
                    </a:rPr>
                    <a:t>Liasion</a:t>
                  </a:r>
                  <a:r>
                    <a:rPr lang="en-US" dirty="0">
                      <a:solidFill>
                        <a:srgbClr val="00B050"/>
                      </a:solidFill>
                    </a:rPr>
                    <a:t> to</a:t>
                  </a:r>
                  <a:br>
                    <a:rPr lang="en-US" dirty="0">
                      <a:solidFill>
                        <a:srgbClr val="00B050"/>
                      </a:solidFill>
                    </a:rPr>
                  </a:br>
                  <a:r>
                    <a:rPr lang="en-US" dirty="0">
                      <a:solidFill>
                        <a:srgbClr val="00B050"/>
                      </a:solidFill>
                    </a:rPr>
                    <a:t>Online</a:t>
                  </a:r>
                </a:p>
              </p:txBody>
            </p:sp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C93849AD-A01E-EC61-C994-64167812BAAC}"/>
                    </a:ext>
                  </a:extLst>
                </p:cNvPr>
                <p:cNvSpPr txBox="1"/>
                <p:nvPr/>
              </p:nvSpPr>
              <p:spPr>
                <a:xfrm>
                  <a:off x="6645958" y="5201475"/>
                  <a:ext cx="1670869" cy="646331"/>
                </a:xfrm>
                <a:prstGeom prst="rect">
                  <a:avLst/>
                </a:prstGeom>
                <a:noFill/>
                <a:ln>
                  <a:solidFill>
                    <a:schemeClr val="accent6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/>
                    <a:t>Physics</a:t>
                  </a:r>
                  <a:br>
                    <a:rPr lang="en-US" dirty="0"/>
                  </a:br>
                  <a:r>
                    <a:rPr lang="en-US" dirty="0"/>
                    <a:t>Coordinator</a:t>
                  </a:r>
                </a:p>
              </p:txBody>
            </p:sp>
          </p:grp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0DB1D61A-FD92-669A-BDCB-D45BD6623D17}"/>
                  </a:ext>
                </a:extLst>
              </p:cNvPr>
              <p:cNvSpPr/>
              <p:nvPr/>
            </p:nvSpPr>
            <p:spPr>
              <a:xfrm>
                <a:off x="87252" y="3687417"/>
                <a:ext cx="8947417" cy="3113195"/>
              </a:xfrm>
              <a:prstGeom prst="rect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B66D01C7-D711-B38C-3287-F91892DB6A5A}"/>
                </a:ext>
              </a:extLst>
            </p:cNvPr>
            <p:cNvCxnSpPr>
              <a:cxnSpLocks/>
            </p:cNvCxnSpPr>
            <p:nvPr/>
          </p:nvCxnSpPr>
          <p:spPr>
            <a:xfrm>
              <a:off x="1570377" y="5000963"/>
              <a:ext cx="5966784" cy="0"/>
            </a:xfrm>
            <a:prstGeom prst="line">
              <a:avLst/>
            </a:prstGeom>
            <a:ln w="9525"/>
            <a:effectLst>
              <a:outerShdw blurRad="40000" dist="20000" dir="5400000" rotWithShape="0">
                <a:srgbClr val="000000">
                  <a:alpha val="0"/>
                </a:srgbClr>
              </a:outerShdw>
            </a:effec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87D0EDF7-837A-81F5-4BE4-73D87D4B1F8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55428" y="4890050"/>
              <a:ext cx="0" cy="110913"/>
            </a:xfrm>
            <a:prstGeom prst="line">
              <a:avLst/>
            </a:prstGeom>
            <a:ln w="9525"/>
            <a:effectLst>
              <a:outerShdw blurRad="40000" dist="20000" dir="5400000" rotWithShape="0">
                <a:srgbClr val="000000">
                  <a:alpha val="0"/>
                </a:srgbClr>
              </a:outerShdw>
            </a:effec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EF595CBE-EA96-5460-91E6-35ABF5EFD4A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84097" y="5000963"/>
              <a:ext cx="0" cy="203827"/>
            </a:xfrm>
            <a:prstGeom prst="line">
              <a:avLst/>
            </a:prstGeom>
            <a:ln w="9525"/>
            <a:effectLst>
              <a:outerShdw blurRad="40000" dist="20000" dir="5400000" rotWithShape="0">
                <a:srgbClr val="000000">
                  <a:alpha val="0"/>
                </a:srgbClr>
              </a:outerShdw>
            </a:effec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8E24D7C4-5805-4661-71BC-03F2EABD09D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70377" y="4994339"/>
              <a:ext cx="0" cy="203827"/>
            </a:xfrm>
            <a:prstGeom prst="line">
              <a:avLst/>
            </a:prstGeom>
            <a:ln w="9525"/>
            <a:effectLst>
              <a:outerShdw blurRad="40000" dist="20000" dir="5400000" rotWithShape="0">
                <a:srgbClr val="000000">
                  <a:alpha val="0"/>
                </a:srgbClr>
              </a:outerShdw>
            </a:effec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85453EB5-8031-C2AF-4AC9-B250B81BDEC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14986" y="5004277"/>
              <a:ext cx="0" cy="203827"/>
            </a:xfrm>
            <a:prstGeom prst="line">
              <a:avLst/>
            </a:prstGeom>
            <a:ln w="9525"/>
            <a:effectLst>
              <a:outerShdw blurRad="40000" dist="20000" dir="5400000" rotWithShape="0">
                <a:srgbClr val="000000">
                  <a:alpha val="0"/>
                </a:srgbClr>
              </a:outerShdw>
            </a:effec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DB4227F-EDC2-A9E1-2FEA-E66815D0EB1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37161" y="4987714"/>
              <a:ext cx="0" cy="203827"/>
            </a:xfrm>
            <a:prstGeom prst="line">
              <a:avLst/>
            </a:prstGeom>
            <a:ln w="9525"/>
            <a:effectLst>
              <a:outerShdw blurRad="40000" dist="20000" dir="5400000" rotWithShape="0">
                <a:srgbClr val="000000">
                  <a:alpha val="0"/>
                </a:srgbClr>
              </a:outerShdw>
            </a:effec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775F2085-6A7F-C77D-32E1-53656D2770F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28 Sept 2022</a:t>
            </a:r>
            <a:endParaRPr lang="en-US" dirty="0"/>
          </a:p>
        </p:txBody>
      </p:sp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4E6C6B1F-95A0-C792-D313-19FB2CB3B7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MAGIS Offline Organization                           Steve Geer</a:t>
            </a:r>
            <a:endParaRPr lang="en-US" b="1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79F376D-22C0-A56C-2AF1-810D1109FA9A}"/>
              </a:ext>
            </a:extLst>
          </p:cNvPr>
          <p:cNvSpPr txBox="1"/>
          <p:nvPr/>
        </p:nvSpPr>
        <p:spPr>
          <a:xfrm>
            <a:off x="318055" y="4084989"/>
            <a:ext cx="8560357" cy="21544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u="sng" dirty="0"/>
              <a:t>NOTES</a:t>
            </a:r>
            <a:br>
              <a:rPr lang="en-US" sz="800" u="sng" dirty="0"/>
            </a:br>
            <a:endParaRPr lang="en-US" sz="800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Offline Infrastructure:   One of the co-coordinators should be designated the primary POC to the </a:t>
            </a:r>
            <a:br>
              <a:rPr lang="en-US" sz="1400" dirty="0"/>
            </a:br>
            <a:r>
              <a:rPr lang="en-US" sz="1400" dirty="0"/>
              <a:t>Fermilab Computing Div. This should probably be a Fermilab person.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The Analysis Tools &amp; Simulations box might eventually be split into two separate boxes. … as needed.</a:t>
            </a:r>
            <a:br>
              <a:rPr lang="en-US" sz="1400" dirty="0"/>
            </a:br>
            <a:r>
              <a:rPr lang="en-US" sz="1400" dirty="0"/>
              <a:t>This should be kept in mind when appointing the co-coordinators. First job of these coordinators is to </a:t>
            </a:r>
            <a:br>
              <a:rPr lang="en-US" sz="1400" dirty="0"/>
            </a:br>
            <a:r>
              <a:rPr lang="en-US" sz="1400" dirty="0"/>
              <a:t>assess need to split in two.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In the short term, the Physics Coordinator box is a placeholder … probably not needed until later.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The Liaison to the Online activities should be appointed by those responsible for organizing the online </a:t>
            </a:r>
            <a:br>
              <a:rPr lang="en-US" sz="1400" dirty="0"/>
            </a:br>
            <a:r>
              <a:rPr lang="en-US" sz="1400" dirty="0"/>
              <a:t>software &amp; infrastructure.</a:t>
            </a:r>
          </a:p>
        </p:txBody>
      </p:sp>
    </p:spTree>
    <p:extLst>
      <p:ext uri="{BB962C8B-B14F-4D97-AF65-F5344CB8AC3E}">
        <p14:creationId xmlns:p14="http://schemas.microsoft.com/office/powerpoint/2010/main" val="1387027395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Template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11683</TotalTime>
  <Words>280</Words>
  <Application>Microsoft Macintosh PowerPoint</Application>
  <PresentationFormat>On-screen Show (4:3)</PresentationFormat>
  <Paragraphs>36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Helvetica</vt:lpstr>
      <vt:lpstr>FermilabTemplate</vt:lpstr>
      <vt:lpstr>PowerPoint Presentation</vt:lpstr>
      <vt:lpstr>Straw Org Chart from Last Time </vt:lpstr>
      <vt:lpstr>Updated Proposed Org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Quantum Metrology Techniques for Dark Matter Axion Detection</dc:title>
  <dc:creator>Aaron S Chou</dc:creator>
  <cp:lastModifiedBy>Stephen Geer</cp:lastModifiedBy>
  <cp:revision>328</cp:revision>
  <dcterms:created xsi:type="dcterms:W3CDTF">2018-08-05T22:31:24Z</dcterms:created>
  <dcterms:modified xsi:type="dcterms:W3CDTF">2022-09-28T15:14:47Z</dcterms:modified>
</cp:coreProperties>
</file>