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2331" r:id="rId3"/>
    <p:sldId id="2330" r:id="rId4"/>
    <p:sldId id="2288" r:id="rId5"/>
    <p:sldId id="2329" r:id="rId6"/>
    <p:sldId id="2328" r:id="rId7"/>
    <p:sldId id="1080" r:id="rId8"/>
    <p:sldId id="2332" r:id="rId9"/>
    <p:sldId id="2333" r:id="rId10"/>
    <p:sldId id="2335" r:id="rId11"/>
    <p:sldId id="2334" r:id="rId12"/>
    <p:sldId id="2337" r:id="rId13"/>
    <p:sldId id="2338" r:id="rId14"/>
    <p:sldId id="2339" r:id="rId15"/>
    <p:sldId id="2341" r:id="rId16"/>
    <p:sldId id="2342" r:id="rId17"/>
    <p:sldId id="2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3B0F"/>
    <a:srgbClr val="C5E0B4"/>
    <a:srgbClr val="4472C4"/>
    <a:srgbClr val="00B050"/>
    <a:srgbClr val="216E79"/>
    <a:srgbClr val="176582"/>
    <a:srgbClr val="2B8999"/>
    <a:srgbClr val="4BCCC3"/>
    <a:srgbClr val="B0DCED"/>
    <a:srgbClr val="74D3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9"/>
    <p:restoredTop sz="94790"/>
  </p:normalViewPr>
  <p:slideViewPr>
    <p:cSldViewPr snapToGrid="0" snapToObjects="1">
      <p:cViewPr varScale="1">
        <p:scale>
          <a:sx n="126" d="100"/>
          <a:sy n="126" d="100"/>
        </p:scale>
        <p:origin x="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claudiom/Desktop/CERN-PS_proposal/Activity%20at%20FNAL/Purity/Purity%20Updated%20measurements%20with%20theo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laudiom/Desktop/CERN-PS_proposal/Activity%20at%20FNAL/Purity/Purity%20Updated%20measurements%20with%20theo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laudiom/Desktop/CERN-PS_proposal/Activity%20at%20FNAL/Purity/Purity%20Updated%20measurements%20with%20theor.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tx1"/>
              </a:solidFill>
              <a:round/>
            </a:ln>
            <a:effectLst/>
          </c:spPr>
          <c:marker>
            <c:symbol val="circle"/>
            <c:size val="7"/>
            <c:spPr>
              <a:solidFill>
                <a:schemeClr val="accent1"/>
              </a:solidFill>
              <a:ln w="9525">
                <a:solidFill>
                  <a:schemeClr val="accent1"/>
                </a:solidFill>
              </a:ln>
              <a:effectLst/>
            </c:spPr>
          </c:marker>
          <c:xVal>
            <c:numRef>
              <c:f>Sheet1!$A$1:$A$101</c:f>
              <c:numCache>
                <c:formatCode>General</c:formatCode>
                <c:ptCount val="101"/>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numCache>
            </c:numRef>
          </c:xVal>
          <c:yVal>
            <c:numRef>
              <c:f>Sheet1!$B$1:$B$101</c:f>
              <c:numCache>
                <c:formatCode>General</c:formatCode>
                <c:ptCount val="101"/>
                <c:pt idx="0">
                  <c:v>0.15</c:v>
                </c:pt>
                <c:pt idx="1">
                  <c:v>0.16466395246889867</c:v>
                </c:pt>
                <c:pt idx="2">
                  <c:v>0.18071060060554842</c:v>
                </c:pt>
                <c:pt idx="3">
                  <c:v>0.1982599801916263</c:v>
                </c:pt>
                <c:pt idx="4">
                  <c:v>0.21744045732056425</c:v>
                </c:pt>
                <c:pt idx="5">
                  <c:v>0.23838887620397467</c:v>
                </c:pt>
                <c:pt idx="6">
                  <c:v>0.26125060778073628</c:v>
                </c:pt>
                <c:pt idx="7">
                  <c:v>0.2861794742735066</c:v>
                </c:pt>
                <c:pt idx="8">
                  <c:v>0.31333752164294693</c:v>
                </c:pt>
                <c:pt idx="9">
                  <c:v>0.34289460878966943</c:v>
                </c:pt>
                <c:pt idx="10">
                  <c:v>0.37502777953831484</c:v>
                </c:pt>
                <c:pt idx="11">
                  <c:v>0.40992038115521889</c:v>
                </c:pt>
                <c:pt idx="12">
                  <c:v>0.44776089171202343</c:v>
                </c:pt>
                <c:pt idx="13">
                  <c:v>0.48874141838914409</c:v>
                </c:pt>
                <c:pt idx="14">
                  <c:v>0.53305583025478165</c:v>
                </c:pt>
                <c:pt idx="15">
                  <c:v>0.58089749264876356</c:v>
                </c:pt>
                <c:pt idx="16">
                  <c:v>0.63245657656847765</c:v>
                </c:pt>
                <c:pt idx="17">
                  <c:v>0.68791692591568843</c:v>
                </c:pt>
                <c:pt idx="18">
                  <c:v>0.74745247858404829</c:v>
                </c:pt>
                <c:pt idx="19">
                  <c:v>0.81122325449388255</c:v>
                </c:pt>
                <c:pt idx="20">
                  <c:v>0.87937094495753088</c:v>
                </c:pt>
                <c:pt idx="21">
                  <c:v>0.95201416303268827</c:v>
                </c:pt>
                <c:pt idx="22">
                  <c:v>1.0292434432448248</c:v>
                </c:pt>
                <c:pt idx="23">
                  <c:v>1.1111161101979845</c:v>
                </c:pt>
                <c:pt idx="24">
                  <c:v>1.1976511675581958</c:v>
                </c:pt>
                <c:pt idx="25">
                  <c:v>1.2888243895236104</c:v>
                </c:pt>
                <c:pt idx="26">
                  <c:v>1.3845638235021966</c:v>
                </c:pt>
                <c:pt idx="27">
                  <c:v>1.4847459322218983</c:v>
                </c:pt>
                <c:pt idx="28">
                  <c:v>1.5891926126641509</c:v>
                </c:pt>
                <c:pt idx="29">
                  <c:v>1.697669324981891</c:v>
                </c:pt>
                <c:pt idx="30">
                  <c:v>1.8098845444693439</c:v>
                </c:pt>
                <c:pt idx="31">
                  <c:v>1.9254907122603486</c:v>
                </c:pt>
                <c:pt idx="32">
                  <c:v>2.0440868057648918</c:v>
                </c:pt>
                <c:pt idx="33">
                  <c:v>2.1652225796918505</c:v>
                </c:pt>
                <c:pt idx="34">
                  <c:v>2.2884044465156728</c:v>
                </c:pt>
                <c:pt idx="35">
                  <c:v>2.4131028768473639</c:v>
                </c:pt>
                <c:pt idx="36">
                  <c:v>2.5387611121355897</c:v>
                </c:pt>
                <c:pt idx="37">
                  <c:v>2.6648049019047826</c:v>
                </c:pt>
                <c:pt idx="38">
                  <c:v>2.790652912621141</c:v>
                </c:pt>
                <c:pt idx="39">
                  <c:v>2.9157274114760274</c:v>
                </c:pt>
                <c:pt idx="40">
                  <c:v>3.03946481020159</c:v>
                </c:pt>
                <c:pt idx="41">
                  <c:v>3.1613256633042011</c:v>
                </c:pt>
                <c:pt idx="42">
                  <c:v>3.2808037508877019</c:v>
                </c:pt>
                <c:pt idx="43">
                  <c:v>3.3974339349928644</c:v>
                </c:pt>
                <c:pt idx="44">
                  <c:v>3.5107985544290217</c:v>
                </c:pt>
                <c:pt idx="45">
                  <c:v>3.6205322093838239</c:v>
                </c:pt>
                <c:pt idx="46">
                  <c:v>3.7263248761695507</c:v>
                </c:pt>
                <c:pt idx="47">
                  <c:v>3.8279233772221759</c:v>
                </c:pt>
                <c:pt idx="48">
                  <c:v>3.9251313059917448</c:v>
                </c:pt>
                <c:pt idx="49">
                  <c:v>4.0178075663822623</c:v>
                </c:pt>
                <c:pt idx="50">
                  <c:v>4.1058637295205864</c:v>
                </c:pt>
                <c:pt idx="51">
                  <c:v>4.1892604362871788</c:v>
                </c:pt>
                <c:pt idx="52">
                  <c:v>4.2680030832269722</c:v>
                </c:pt>
                <c:pt idx="53">
                  <c:v>4.3421370243550301</c:v>
                </c:pt>
                <c:pt idx="54">
                  <c:v>4.411742504892092</c:v>
                </c:pt>
                <c:pt idx="55">
                  <c:v>4.4769295183281024</c:v>
                </c:pt>
                <c:pt idx="56">
                  <c:v>4.5378327485786301</c:v>
                </c:pt>
                <c:pt idx="57">
                  <c:v>4.594606727205413</c:v>
                </c:pt>
                <c:pt idx="58">
                  <c:v>4.6474213040610444</c:v>
                </c:pt>
                <c:pt idx="59">
                  <c:v>4.6964575000651143</c:v>
                </c:pt>
                <c:pt idx="60">
                  <c:v>4.7419037843350162</c:v>
                </c:pt>
                <c:pt idx="61">
                  <c:v>4.7839527952772212</c:v>
                </c:pt>
                <c:pt idx="62">
                  <c:v>4.8227985067647969</c:v>
                </c:pt>
                <c:pt idx="63">
                  <c:v>4.8586338261266118</c:v>
                </c:pt>
                <c:pt idx="64">
                  <c:v>4.8916486000627541</c:v>
                </c:pt>
                <c:pt idx="65">
                  <c:v>4.9220279973444852</c:v>
                </c:pt>
                <c:pt idx="66">
                  <c:v>4.9499512327473454</c:v>
                </c:pt>
                <c:pt idx="67">
                  <c:v>4.9755905945769818</c:v>
                </c:pt>
                <c:pt idx="68">
                  <c:v>4.9991107378741502</c:v>
                </c:pt>
                <c:pt idx="69">
                  <c:v>5.0206682064701083</c:v>
                </c:pt>
                <c:pt idx="70">
                  <c:v>5.0404111491080688</c:v>
                </c:pt>
                <c:pt idx="71">
                  <c:v>5.0584791975181709</c:v>
                </c:pt>
                <c:pt idx="72">
                  <c:v>5.0750034773642483</c:v>
                </c:pt>
                <c:pt idx="73">
                  <c:v>5.0901067261620669</c:v>
                </c:pt>
                <c:pt idx="74">
                  <c:v>5.1039034954447891</c:v>
                </c:pt>
                <c:pt idx="75">
                  <c:v>5.1165004175108493</c:v>
                </c:pt>
                <c:pt idx="76">
                  <c:v>5.1279965199575122</c:v>
                </c:pt>
                <c:pt idx="77">
                  <c:v>5.1384835738344394</c:v>
                </c:pt>
                <c:pt idx="78">
                  <c:v>5.1480464636223848</c:v>
                </c:pt>
                <c:pt idx="79">
                  <c:v>5.1567635693458733</c:v>
                </c:pt>
                <c:pt idx="80">
                  <c:v>5.1647071529706636</c:v>
                </c:pt>
                <c:pt idx="81">
                  <c:v>5.1719437428300798</c:v>
                </c:pt>
                <c:pt idx="82">
                  <c:v>5.1785345111872605</c:v>
                </c:pt>
                <c:pt idx="83">
                  <c:v>5.1845356411939436</c:v>
                </c:pt>
                <c:pt idx="84">
                  <c:v>5.1899986804728524</c:v>
                </c:pt>
                <c:pt idx="85">
                  <c:v>5.1949708793520335</c:v>
                </c:pt>
                <c:pt idx="86">
                  <c:v>5.1994955124368616</c:v>
                </c:pt>
                <c:pt idx="87">
                  <c:v>5.2036121827386026</c:v>
                </c:pt>
                <c:pt idx="88">
                  <c:v>5.2073571080055432</c:v>
                </c:pt>
                <c:pt idx="89">
                  <c:v>5.2107633892399292</c:v>
                </c:pt>
                <c:pt idx="90">
                  <c:v>5.2138612616458104</c:v>
                </c:pt>
                <c:pt idx="91">
                  <c:v>5.2166783284519189</c:v>
                </c:pt>
                <c:pt idx="92">
                  <c:v>5.2192397782008673</c:v>
                </c:pt>
                <c:pt idx="93">
                  <c:v>5.2215685862007124</c:v>
                </c:pt>
                <c:pt idx="94">
                  <c:v>5.2236857009052091</c:v>
                </c:pt>
                <c:pt idx="95">
                  <c:v>5.2256102160317441</c:v>
                </c:pt>
                <c:pt idx="96">
                  <c:v>5.2273595292466597</c:v>
                </c:pt>
                <c:pt idx="97">
                  <c:v>5.2289494882511809</c:v>
                </c:pt>
                <c:pt idx="98">
                  <c:v>5.2303945250914028</c:v>
                </c:pt>
                <c:pt idx="99">
                  <c:v>5.2317077794960714</c:v>
                </c:pt>
                <c:pt idx="100">
                  <c:v>5.2329012120186844</c:v>
                </c:pt>
              </c:numCache>
            </c:numRef>
          </c:yVal>
          <c:smooth val="0"/>
          <c:extLst>
            <c:ext xmlns:c16="http://schemas.microsoft.com/office/drawing/2014/chart" uri="{C3380CC4-5D6E-409C-BE32-E72D297353CC}">
              <c16:uniqueId val="{00000000-2A75-874C-8E4D-AEBF2F093C92}"/>
            </c:ext>
          </c:extLst>
        </c:ser>
        <c:ser>
          <c:idx val="1"/>
          <c:order val="1"/>
          <c:spPr>
            <a:ln w="19050" cap="rnd">
              <a:solidFill>
                <a:schemeClr val="accent2"/>
              </a:solidFill>
              <a:round/>
            </a:ln>
            <a:effectLst/>
          </c:spPr>
          <c:marker>
            <c:symbol val="circle"/>
            <c:size val="7"/>
            <c:spPr>
              <a:solidFill>
                <a:srgbClr val="FF0000"/>
              </a:solidFill>
              <a:ln w="9525">
                <a:solidFill>
                  <a:srgbClr val="FF0000"/>
                </a:solidFill>
              </a:ln>
              <a:effectLst/>
            </c:spPr>
          </c:marker>
          <c:xVal>
            <c:numRef>
              <c:f>Sheet1!$D$1:$D$104</c:f>
              <c:numCache>
                <c:formatCode>General</c:formatCode>
                <c:ptCount val="104"/>
                <c:pt idx="0">
                  <c:v>0</c:v>
                </c:pt>
                <c:pt idx="1">
                  <c:v>36.999955555555061</c:v>
                </c:pt>
                <c:pt idx="2">
                  <c:v>65.499955555555061</c:v>
                </c:pt>
                <c:pt idx="3">
                  <c:v>83.999955555555061</c:v>
                </c:pt>
                <c:pt idx="4">
                  <c:v>95.999955555555061</c:v>
                </c:pt>
                <c:pt idx="5">
                  <c:v>100.24995555555506</c:v>
                </c:pt>
                <c:pt idx="6">
                  <c:v>104.49995555555506</c:v>
                </c:pt>
                <c:pt idx="7">
                  <c:v>108.74995555555506</c:v>
                </c:pt>
                <c:pt idx="8">
                  <c:v>113.24995555555506</c:v>
                </c:pt>
                <c:pt idx="9">
                  <c:v>116.74995555555506</c:v>
                </c:pt>
                <c:pt idx="10">
                  <c:v>120.74995555555506</c:v>
                </c:pt>
                <c:pt idx="11">
                  <c:v>124.24995555555506</c:v>
                </c:pt>
                <c:pt idx="12">
                  <c:v>127.74995555555506</c:v>
                </c:pt>
                <c:pt idx="13">
                  <c:v>131.24995555555506</c:v>
                </c:pt>
                <c:pt idx="14">
                  <c:v>134.74995555555506</c:v>
                </c:pt>
                <c:pt idx="15">
                  <c:v>139.49995555555506</c:v>
                </c:pt>
                <c:pt idx="16">
                  <c:v>142.74995555555506</c:v>
                </c:pt>
                <c:pt idx="17">
                  <c:v>145.99995555555506</c:v>
                </c:pt>
                <c:pt idx="18">
                  <c:v>149.49995555555506</c:v>
                </c:pt>
                <c:pt idx="19">
                  <c:v>152.74995555555506</c:v>
                </c:pt>
                <c:pt idx="20">
                  <c:v>155.99995555555506</c:v>
                </c:pt>
                <c:pt idx="21">
                  <c:v>159.49995555555506</c:v>
                </c:pt>
                <c:pt idx="22">
                  <c:v>161.99995555555506</c:v>
                </c:pt>
                <c:pt idx="23">
                  <c:v>165.24995555555506</c:v>
                </c:pt>
                <c:pt idx="24">
                  <c:v>168.74995555555506</c:v>
                </c:pt>
                <c:pt idx="25">
                  <c:v>172.74995555555506</c:v>
                </c:pt>
                <c:pt idx="26">
                  <c:v>176.24995555555506</c:v>
                </c:pt>
                <c:pt idx="27">
                  <c:v>179.74995555555506</c:v>
                </c:pt>
                <c:pt idx="28">
                  <c:v>183.24995555555506</c:v>
                </c:pt>
                <c:pt idx="29">
                  <c:v>186.74995555555506</c:v>
                </c:pt>
                <c:pt idx="30">
                  <c:v>190.24995555555506</c:v>
                </c:pt>
                <c:pt idx="31">
                  <c:v>195.24995555555506</c:v>
                </c:pt>
                <c:pt idx="32">
                  <c:v>199.24995555555506</c:v>
                </c:pt>
                <c:pt idx="33">
                  <c:v>203.49995555555506</c:v>
                </c:pt>
                <c:pt idx="34">
                  <c:v>207.49995555555506</c:v>
                </c:pt>
                <c:pt idx="35">
                  <c:v>219.99995555555506</c:v>
                </c:pt>
                <c:pt idx="36">
                  <c:v>222.74995555555506</c:v>
                </c:pt>
                <c:pt idx="37">
                  <c:v>226.74995555555506</c:v>
                </c:pt>
                <c:pt idx="38">
                  <c:v>230.74995555555506</c:v>
                </c:pt>
                <c:pt idx="39">
                  <c:v>239.24995555555506</c:v>
                </c:pt>
                <c:pt idx="40">
                  <c:v>242.49995555555506</c:v>
                </c:pt>
                <c:pt idx="41">
                  <c:v>246.74995555555506</c:v>
                </c:pt>
                <c:pt idx="42">
                  <c:v>252.24995555555506</c:v>
                </c:pt>
                <c:pt idx="43">
                  <c:v>265.74995555555506</c:v>
                </c:pt>
                <c:pt idx="44">
                  <c:v>269.24995555555506</c:v>
                </c:pt>
                <c:pt idx="45">
                  <c:v>272.74995555555506</c:v>
                </c:pt>
                <c:pt idx="46">
                  <c:v>276.99995555555506</c:v>
                </c:pt>
                <c:pt idx="47">
                  <c:v>282.49995555555506</c:v>
                </c:pt>
                <c:pt idx="48">
                  <c:v>285.74995555555506</c:v>
                </c:pt>
                <c:pt idx="49">
                  <c:v>289.99995555555506</c:v>
                </c:pt>
                <c:pt idx="50">
                  <c:v>293.99995555555506</c:v>
                </c:pt>
                <c:pt idx="51">
                  <c:v>297.74995555555506</c:v>
                </c:pt>
                <c:pt idx="52">
                  <c:v>301.49995555555506</c:v>
                </c:pt>
                <c:pt idx="53">
                  <c:v>304.74995555555506</c:v>
                </c:pt>
                <c:pt idx="54">
                  <c:v>307.99995555555506</c:v>
                </c:pt>
                <c:pt idx="55">
                  <c:v>311.24995555555506</c:v>
                </c:pt>
                <c:pt idx="56">
                  <c:v>314.49995555555506</c:v>
                </c:pt>
                <c:pt idx="57">
                  <c:v>317.49995555555506</c:v>
                </c:pt>
                <c:pt idx="58">
                  <c:v>322.24995555555506</c:v>
                </c:pt>
                <c:pt idx="59">
                  <c:v>327.24995555555506</c:v>
                </c:pt>
                <c:pt idx="60">
                  <c:v>332.24995555555506</c:v>
                </c:pt>
                <c:pt idx="61">
                  <c:v>337.24995555555506</c:v>
                </c:pt>
                <c:pt idx="62">
                  <c:v>341.24995555555506</c:v>
                </c:pt>
                <c:pt idx="63">
                  <c:v>345.24995555555506</c:v>
                </c:pt>
                <c:pt idx="64">
                  <c:v>349.24995555555506</c:v>
                </c:pt>
                <c:pt idx="65">
                  <c:v>353.24995555555506</c:v>
                </c:pt>
                <c:pt idx="66">
                  <c:v>357.24995555555506</c:v>
                </c:pt>
                <c:pt idx="67">
                  <c:v>362.74995555555506</c:v>
                </c:pt>
                <c:pt idx="68">
                  <c:v>366.24995555555506</c:v>
                </c:pt>
                <c:pt idx="69">
                  <c:v>371.49995555555506</c:v>
                </c:pt>
                <c:pt idx="70">
                  <c:v>377.24995555555506</c:v>
                </c:pt>
                <c:pt idx="71">
                  <c:v>389.74995555555506</c:v>
                </c:pt>
                <c:pt idx="72">
                  <c:v>396.49995555555506</c:v>
                </c:pt>
                <c:pt idx="73">
                  <c:v>408.24995555555506</c:v>
                </c:pt>
                <c:pt idx="74">
                  <c:v>412.49995555555506</c:v>
                </c:pt>
                <c:pt idx="75">
                  <c:v>417.74995555555506</c:v>
                </c:pt>
                <c:pt idx="76">
                  <c:v>423.24995555555506</c:v>
                </c:pt>
                <c:pt idx="77">
                  <c:v>428.99995555555506</c:v>
                </c:pt>
                <c:pt idx="78">
                  <c:v>441.49995555555506</c:v>
                </c:pt>
                <c:pt idx="79">
                  <c:v>447.49995555555506</c:v>
                </c:pt>
                <c:pt idx="80">
                  <c:v>453.49995555555506</c:v>
                </c:pt>
                <c:pt idx="81">
                  <c:v>458.49995555555506</c:v>
                </c:pt>
                <c:pt idx="82">
                  <c:v>463.49995555555506</c:v>
                </c:pt>
                <c:pt idx="83">
                  <c:v>471.74995555555506</c:v>
                </c:pt>
                <c:pt idx="84">
                  <c:v>479.49995555555506</c:v>
                </c:pt>
                <c:pt idx="85">
                  <c:v>487.24995555555506</c:v>
                </c:pt>
                <c:pt idx="86">
                  <c:v>494.99995555555506</c:v>
                </c:pt>
                <c:pt idx="87">
                  <c:v>502.74995555555506</c:v>
                </c:pt>
                <c:pt idx="88">
                  <c:v>510.49995555555506</c:v>
                </c:pt>
                <c:pt idx="89">
                  <c:v>522.74995555555506</c:v>
                </c:pt>
                <c:pt idx="90">
                  <c:v>530.24995555555506</c:v>
                </c:pt>
                <c:pt idx="91">
                  <c:v>539.24995555555506</c:v>
                </c:pt>
                <c:pt idx="92">
                  <c:v>546.74995555555506</c:v>
                </c:pt>
                <c:pt idx="93">
                  <c:v>550.74995555555506</c:v>
                </c:pt>
                <c:pt idx="94">
                  <c:v>554.74995555555506</c:v>
                </c:pt>
                <c:pt idx="95">
                  <c:v>559.99995555555506</c:v>
                </c:pt>
                <c:pt idx="96">
                  <c:v>565.49995555555506</c:v>
                </c:pt>
                <c:pt idx="97">
                  <c:v>571.74995555555506</c:v>
                </c:pt>
                <c:pt idx="98">
                  <c:v>577.74995555555506</c:v>
                </c:pt>
                <c:pt idx="99">
                  <c:v>584.24995555555506</c:v>
                </c:pt>
                <c:pt idx="100">
                  <c:v>591.99995555555506</c:v>
                </c:pt>
                <c:pt idx="101">
                  <c:v>598.74995555555506</c:v>
                </c:pt>
                <c:pt idx="102">
                  <c:v>603.74995555555506</c:v>
                </c:pt>
                <c:pt idx="103">
                  <c:v>608.74995555555506</c:v>
                </c:pt>
              </c:numCache>
            </c:numRef>
          </c:xVal>
          <c:yVal>
            <c:numRef>
              <c:f>Sheet1!$E$1:$E$104</c:f>
              <c:numCache>
                <c:formatCode>General</c:formatCode>
                <c:ptCount val="104"/>
                <c:pt idx="0">
                  <c:v>0.15</c:v>
                </c:pt>
                <c:pt idx="1">
                  <c:v>0.19287374128582496</c:v>
                </c:pt>
                <c:pt idx="2">
                  <c:v>0.25843279709392836</c:v>
                </c:pt>
                <c:pt idx="3">
                  <c:v>0.30960522225676096</c:v>
                </c:pt>
                <c:pt idx="4">
                  <c:v>0.34740146494593654</c:v>
                </c:pt>
                <c:pt idx="5">
                  <c:v>0.36126224156692055</c:v>
                </c:pt>
                <c:pt idx="6">
                  <c:v>0.37784522003034898</c:v>
                </c:pt>
                <c:pt idx="7">
                  <c:v>0.3924349881796691</c:v>
                </c:pt>
                <c:pt idx="8">
                  <c:v>0.41396508728179549</c:v>
                </c:pt>
                <c:pt idx="9">
                  <c:v>0.42618741976893448</c:v>
                </c:pt>
                <c:pt idx="10">
                  <c:v>0.4471500915849585</c:v>
                </c:pt>
                <c:pt idx="11">
                  <c:v>0.46616773613782847</c:v>
                </c:pt>
                <c:pt idx="12">
                  <c:v>0.47705261947869065</c:v>
                </c:pt>
                <c:pt idx="13">
                  <c:v>0.49411869763011546</c:v>
                </c:pt>
                <c:pt idx="14">
                  <c:v>0.50690376462564946</c:v>
                </c:pt>
                <c:pt idx="15">
                  <c:v>0.53347616497054096</c:v>
                </c:pt>
                <c:pt idx="16">
                  <c:v>0.55107697925715271</c:v>
                </c:pt>
                <c:pt idx="17">
                  <c:v>0.56278181468883137</c:v>
                </c:pt>
                <c:pt idx="18">
                  <c:v>0.58397241961584467</c:v>
                </c:pt>
                <c:pt idx="19">
                  <c:v>0.6022275162347478</c:v>
                </c:pt>
                <c:pt idx="20">
                  <c:v>0.61976142918478971</c:v>
                </c:pt>
                <c:pt idx="21">
                  <c:v>0.63906373313314468</c:v>
                </c:pt>
                <c:pt idx="22">
                  <c:v>0.65689242397261627</c:v>
                </c:pt>
                <c:pt idx="23">
                  <c:v>0.67824310520939735</c:v>
                </c:pt>
                <c:pt idx="24">
                  <c:v>0.69276354227526915</c:v>
                </c:pt>
                <c:pt idx="25">
                  <c:v>0.72698607339931687</c:v>
                </c:pt>
                <c:pt idx="26">
                  <c:v>0.75299383089391547</c:v>
                </c:pt>
                <c:pt idx="27">
                  <c:v>0.77591848181733192</c:v>
                </c:pt>
                <c:pt idx="28">
                  <c:v>0.79676175543573913</c:v>
                </c:pt>
                <c:pt idx="29">
                  <c:v>0.82527529891371887</c:v>
                </c:pt>
                <c:pt idx="30">
                  <c:v>0.85185723693776128</c:v>
                </c:pt>
                <c:pt idx="31">
                  <c:v>0.88547500933482703</c:v>
                </c:pt>
                <c:pt idx="32">
                  <c:v>0.92401035336901982</c:v>
                </c:pt>
                <c:pt idx="33">
                  <c:v>0.957950217366214</c:v>
                </c:pt>
                <c:pt idx="34">
                  <c:v>0.99977414740645942</c:v>
                </c:pt>
                <c:pt idx="35">
                  <c:v>1.1195363590789227</c:v>
                </c:pt>
                <c:pt idx="36">
                  <c:v>1.1459696041917635</c:v>
                </c:pt>
                <c:pt idx="37">
                  <c:v>1.1899385676293699</c:v>
                </c:pt>
                <c:pt idx="38">
                  <c:v>1.2178555227180188</c:v>
                </c:pt>
                <c:pt idx="39">
                  <c:v>1.3055617454678918</c:v>
                </c:pt>
                <c:pt idx="40">
                  <c:v>1.3552089824775289</c:v>
                </c:pt>
                <c:pt idx="41">
                  <c:v>1.3968713447831904</c:v>
                </c:pt>
                <c:pt idx="42">
                  <c:v>1.4636339856987088</c:v>
                </c:pt>
                <c:pt idx="43">
                  <c:v>1.6237603747039002</c:v>
                </c:pt>
                <c:pt idx="44">
                  <c:v>1.6680790629281153</c:v>
                </c:pt>
                <c:pt idx="45">
                  <c:v>1.7235770106667958</c:v>
                </c:pt>
                <c:pt idx="46">
                  <c:v>1.778330083774345</c:v>
                </c:pt>
                <c:pt idx="47">
                  <c:v>1.8434237338954915</c:v>
                </c:pt>
                <c:pt idx="48">
                  <c:v>1.8940906653278715</c:v>
                </c:pt>
                <c:pt idx="49">
                  <c:v>1.9821723892938812</c:v>
                </c:pt>
                <c:pt idx="50">
                  <c:v>2.0121008878698197</c:v>
                </c:pt>
                <c:pt idx="51">
                  <c:v>2.0554645225997907</c:v>
                </c:pt>
                <c:pt idx="52">
                  <c:v>2.1471440397350996</c:v>
                </c:pt>
                <c:pt idx="53">
                  <c:v>2.1751996662946693</c:v>
                </c:pt>
                <c:pt idx="54">
                  <c:v>2.2329635641326866</c:v>
                </c:pt>
                <c:pt idx="55">
                  <c:v>2.2715299301436129</c:v>
                </c:pt>
                <c:pt idx="56">
                  <c:v>2.3230808343498754</c:v>
                </c:pt>
                <c:pt idx="57">
                  <c:v>2.389016281769599</c:v>
                </c:pt>
                <c:pt idx="58">
                  <c:v>2.4817358197203312</c:v>
                </c:pt>
                <c:pt idx="59">
                  <c:v>2.5510073405492348</c:v>
                </c:pt>
                <c:pt idx="60">
                  <c:v>2.5968608228607182</c:v>
                </c:pt>
                <c:pt idx="61">
                  <c:v>2.6972864648215347</c:v>
                </c:pt>
                <c:pt idx="62">
                  <c:v>2.778831774657947</c:v>
                </c:pt>
                <c:pt idx="63">
                  <c:v>2.8271038648439983</c:v>
                </c:pt>
                <c:pt idx="64">
                  <c:v>2.9104000046753415</c:v>
                </c:pt>
                <c:pt idx="65">
                  <c:v>3.0109646272117438</c:v>
                </c:pt>
                <c:pt idx="66">
                  <c:v>2.9995121275455197</c:v>
                </c:pt>
                <c:pt idx="67">
                  <c:v>3.150652431791221</c:v>
                </c:pt>
                <c:pt idx="68">
                  <c:v>3.2240313339591489</c:v>
                </c:pt>
                <c:pt idx="69">
                  <c:v>3.2801786314146262</c:v>
                </c:pt>
                <c:pt idx="70">
                  <c:v>3.4125366179569316</c:v>
                </c:pt>
                <c:pt idx="71">
                  <c:v>3.6604324161426542</c:v>
                </c:pt>
                <c:pt idx="72">
                  <c:v>3.7387948767999517</c:v>
                </c:pt>
                <c:pt idx="73">
                  <c:v>3.9801313123643824</c:v>
                </c:pt>
                <c:pt idx="74">
                  <c:v>4.1053373507384254</c:v>
                </c:pt>
                <c:pt idx="75">
                  <c:v>4.1349247535028537</c:v>
                </c:pt>
                <c:pt idx="76">
                  <c:v>4.2004225726323066</c:v>
                </c:pt>
                <c:pt idx="77">
                  <c:v>4.3835519974649335</c:v>
                </c:pt>
                <c:pt idx="78">
                  <c:v>4.4450593344014564</c:v>
                </c:pt>
                <c:pt idx="79">
                  <c:v>4.6955439476512852</c:v>
                </c:pt>
                <c:pt idx="80">
                  <c:v>4.6166682117363491</c:v>
                </c:pt>
                <c:pt idx="81">
                  <c:v>4.701084647843448</c:v>
                </c:pt>
                <c:pt idx="82">
                  <c:v>4.7843212604476895</c:v>
                </c:pt>
                <c:pt idx="83">
                  <c:v>5.0494808565866318</c:v>
                </c:pt>
                <c:pt idx="84">
                  <c:v>5.2579621701235837</c:v>
                </c:pt>
                <c:pt idx="85">
                  <c:v>5.2737756739154609</c:v>
                </c:pt>
                <c:pt idx="86">
                  <c:v>5.4478922236261305</c:v>
                </c:pt>
                <c:pt idx="87">
                  <c:v>5.3469907071878371</c:v>
                </c:pt>
                <c:pt idx="88">
                  <c:v>5.5405976725039494</c:v>
                </c:pt>
                <c:pt idx="89">
                  <c:v>5.8538305562902231</c:v>
                </c:pt>
                <c:pt idx="90">
                  <c:v>5.830528318454558</c:v>
                </c:pt>
                <c:pt idx="91">
                  <c:v>5.9403460430496162</c:v>
                </c:pt>
                <c:pt idx="92">
                  <c:v>5.8162282110426586</c:v>
                </c:pt>
                <c:pt idx="93">
                  <c:v>6.1345536742650539</c:v>
                </c:pt>
                <c:pt idx="94">
                  <c:v>6.1657700712530259</c:v>
                </c:pt>
                <c:pt idx="95">
                  <c:v>6.1116292769132592</c:v>
                </c:pt>
                <c:pt idx="96">
                  <c:v>6.3411217928312222</c:v>
                </c:pt>
                <c:pt idx="97">
                  <c:v>6.2611975483262619</c:v>
                </c:pt>
                <c:pt idx="98">
                  <c:v>6.2470599303791516</c:v>
                </c:pt>
                <c:pt idx="99">
                  <c:v>6.3872357890416591</c:v>
                </c:pt>
                <c:pt idx="100">
                  <c:v>6.1140303491626975</c:v>
                </c:pt>
                <c:pt idx="101">
                  <c:v>6.3667802374118656</c:v>
                </c:pt>
                <c:pt idx="102">
                  <c:v>6.6766324567460122</c:v>
                </c:pt>
                <c:pt idx="103">
                  <c:v>6.5700941977360889</c:v>
                </c:pt>
              </c:numCache>
            </c:numRef>
          </c:yVal>
          <c:smooth val="0"/>
          <c:extLst>
            <c:ext xmlns:c16="http://schemas.microsoft.com/office/drawing/2014/chart" uri="{C3380CC4-5D6E-409C-BE32-E72D297353CC}">
              <c16:uniqueId val="{00000001-2A75-874C-8E4D-AEBF2F093C92}"/>
            </c:ext>
          </c:extLst>
        </c:ser>
        <c:dLbls>
          <c:showLegendKey val="0"/>
          <c:showVal val="0"/>
          <c:showCatName val="0"/>
          <c:showSerName val="0"/>
          <c:showPercent val="0"/>
          <c:showBubbleSize val="0"/>
        </c:dLbls>
        <c:axId val="647181711"/>
        <c:axId val="561780335"/>
      </c:scatterChart>
      <c:valAx>
        <c:axId val="647181711"/>
        <c:scaling>
          <c:orientation val="minMax"/>
          <c:max val="8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561780335"/>
        <c:crosses val="autoZero"/>
        <c:crossBetween val="midCat"/>
      </c:valAx>
      <c:valAx>
        <c:axId val="561780335"/>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64718171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tx1"/>
              </a:solidFill>
              <a:round/>
            </a:ln>
            <a:effectLst/>
          </c:spPr>
          <c:marker>
            <c:symbol val="circle"/>
            <c:size val="7"/>
            <c:spPr>
              <a:solidFill>
                <a:schemeClr val="accent1"/>
              </a:solidFill>
              <a:ln w="9525">
                <a:solidFill>
                  <a:schemeClr val="accent1"/>
                </a:solidFill>
              </a:ln>
              <a:effectLst/>
            </c:spPr>
          </c:marker>
          <c:xVal>
            <c:numRef>
              <c:f>Sheet1!$A$1:$A$104</c:f>
              <c:numCache>
                <c:formatCode>General</c:formatCode>
                <c:ptCount val="10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numCache>
            </c:numRef>
          </c:xVal>
          <c:yVal>
            <c:numRef>
              <c:f>Sheet1!$B$1:$B$104</c:f>
              <c:numCache>
                <c:formatCode>General</c:formatCode>
                <c:ptCount val="104"/>
                <c:pt idx="0">
                  <c:v>0.15</c:v>
                </c:pt>
                <c:pt idx="1">
                  <c:v>0.16466395246889867</c:v>
                </c:pt>
                <c:pt idx="2">
                  <c:v>0.18071060060554842</c:v>
                </c:pt>
                <c:pt idx="3">
                  <c:v>0.1982599801916263</c:v>
                </c:pt>
                <c:pt idx="4">
                  <c:v>0.21744045732056425</c:v>
                </c:pt>
                <c:pt idx="5">
                  <c:v>0.23838887620397467</c:v>
                </c:pt>
                <c:pt idx="6">
                  <c:v>0.26125060778073628</c:v>
                </c:pt>
                <c:pt idx="7">
                  <c:v>0.2861794742735066</c:v>
                </c:pt>
                <c:pt idx="8">
                  <c:v>0.31333752164294693</c:v>
                </c:pt>
                <c:pt idx="9">
                  <c:v>0.34289460878966943</c:v>
                </c:pt>
                <c:pt idx="10">
                  <c:v>0.37502777953831484</c:v>
                </c:pt>
                <c:pt idx="11">
                  <c:v>0.40992038115521889</c:v>
                </c:pt>
                <c:pt idx="12">
                  <c:v>0.44776089171202343</c:v>
                </c:pt>
                <c:pt idx="13">
                  <c:v>0.48874141838914409</c:v>
                </c:pt>
                <c:pt idx="14">
                  <c:v>0.53305583025478165</c:v>
                </c:pt>
                <c:pt idx="15">
                  <c:v>0.58089749264876356</c:v>
                </c:pt>
                <c:pt idx="16">
                  <c:v>0.63245657656847765</c:v>
                </c:pt>
                <c:pt idx="17">
                  <c:v>0.68791692591568843</c:v>
                </c:pt>
                <c:pt idx="18">
                  <c:v>0.74745247858404829</c:v>
                </c:pt>
                <c:pt idx="19">
                  <c:v>0.81122325449388255</c:v>
                </c:pt>
                <c:pt idx="20">
                  <c:v>0.87937094495753088</c:v>
                </c:pt>
                <c:pt idx="21">
                  <c:v>0.95201416303268827</c:v>
                </c:pt>
                <c:pt idx="22">
                  <c:v>1.0292434432448248</c:v>
                </c:pt>
                <c:pt idx="23">
                  <c:v>1.1111161101979845</c:v>
                </c:pt>
                <c:pt idx="24">
                  <c:v>1.1976511675581958</c:v>
                </c:pt>
                <c:pt idx="25">
                  <c:v>1.2888243895236104</c:v>
                </c:pt>
                <c:pt idx="26">
                  <c:v>1.3845638235021966</c:v>
                </c:pt>
                <c:pt idx="27">
                  <c:v>1.4847459322218983</c:v>
                </c:pt>
                <c:pt idx="28">
                  <c:v>1.5891926126641509</c:v>
                </c:pt>
                <c:pt idx="29">
                  <c:v>1.697669324981891</c:v>
                </c:pt>
                <c:pt idx="30">
                  <c:v>1.8098845444693439</c:v>
                </c:pt>
                <c:pt idx="31">
                  <c:v>1.9254907122603486</c:v>
                </c:pt>
                <c:pt idx="32">
                  <c:v>2.0440868057648918</c:v>
                </c:pt>
                <c:pt idx="33">
                  <c:v>2.1652225796918505</c:v>
                </c:pt>
                <c:pt idx="34">
                  <c:v>2.2884044465156728</c:v>
                </c:pt>
                <c:pt idx="35">
                  <c:v>2.4131028768473639</c:v>
                </c:pt>
                <c:pt idx="36">
                  <c:v>2.5387611121355897</c:v>
                </c:pt>
                <c:pt idx="37">
                  <c:v>2.6648049019047826</c:v>
                </c:pt>
                <c:pt idx="38">
                  <c:v>2.790652912621141</c:v>
                </c:pt>
                <c:pt idx="39">
                  <c:v>2.9157274114760274</c:v>
                </c:pt>
                <c:pt idx="40">
                  <c:v>3.03946481020159</c:v>
                </c:pt>
                <c:pt idx="41">
                  <c:v>3.1613256633042011</c:v>
                </c:pt>
                <c:pt idx="42">
                  <c:v>3.2808037508877019</c:v>
                </c:pt>
                <c:pt idx="43">
                  <c:v>3.3974339349928644</c:v>
                </c:pt>
                <c:pt idx="44">
                  <c:v>3.5107985544290217</c:v>
                </c:pt>
                <c:pt idx="45">
                  <c:v>3.6205322093838239</c:v>
                </c:pt>
                <c:pt idx="46">
                  <c:v>3.7263248761695507</c:v>
                </c:pt>
                <c:pt idx="47">
                  <c:v>3.8279233772221759</c:v>
                </c:pt>
                <c:pt idx="48">
                  <c:v>3.9251313059917448</c:v>
                </c:pt>
                <c:pt idx="49">
                  <c:v>4.0178075663822623</c:v>
                </c:pt>
                <c:pt idx="50">
                  <c:v>4.1058637295205864</c:v>
                </c:pt>
                <c:pt idx="51">
                  <c:v>4.1892604362871788</c:v>
                </c:pt>
                <c:pt idx="52">
                  <c:v>4.2680030832269722</c:v>
                </c:pt>
                <c:pt idx="53">
                  <c:v>4.3421370243550301</c:v>
                </c:pt>
                <c:pt idx="54">
                  <c:v>4.411742504892092</c:v>
                </c:pt>
                <c:pt idx="55">
                  <c:v>4.4769295183281024</c:v>
                </c:pt>
                <c:pt idx="56">
                  <c:v>4.5378327485786301</c:v>
                </c:pt>
                <c:pt idx="57">
                  <c:v>4.594606727205413</c:v>
                </c:pt>
                <c:pt idx="58">
                  <c:v>4.6474213040610444</c:v>
                </c:pt>
                <c:pt idx="59">
                  <c:v>4.6964575000651143</c:v>
                </c:pt>
                <c:pt idx="60">
                  <c:v>4.7419037843350162</c:v>
                </c:pt>
                <c:pt idx="61">
                  <c:v>4.7839527952772212</c:v>
                </c:pt>
                <c:pt idx="62">
                  <c:v>4.8227985067647969</c:v>
                </c:pt>
                <c:pt idx="63">
                  <c:v>4.8586338261266118</c:v>
                </c:pt>
                <c:pt idx="64">
                  <c:v>4.8916486000627541</c:v>
                </c:pt>
                <c:pt idx="65">
                  <c:v>4.9220279973444852</c:v>
                </c:pt>
                <c:pt idx="66">
                  <c:v>4.9499512327473454</c:v>
                </c:pt>
                <c:pt idx="67">
                  <c:v>4.9755905945769818</c:v>
                </c:pt>
                <c:pt idx="68">
                  <c:v>4.9991107378741502</c:v>
                </c:pt>
                <c:pt idx="69">
                  <c:v>5.0206682064701083</c:v>
                </c:pt>
                <c:pt idx="70">
                  <c:v>5.0404111491080688</c:v>
                </c:pt>
                <c:pt idx="71">
                  <c:v>5.0584791975181709</c:v>
                </c:pt>
                <c:pt idx="72">
                  <c:v>5.0750034773642483</c:v>
                </c:pt>
                <c:pt idx="73">
                  <c:v>5.0901067261620669</c:v>
                </c:pt>
                <c:pt idx="74">
                  <c:v>5.1039034954447891</c:v>
                </c:pt>
                <c:pt idx="75">
                  <c:v>5.1165004175108493</c:v>
                </c:pt>
                <c:pt idx="76">
                  <c:v>5.1279965199575122</c:v>
                </c:pt>
                <c:pt idx="77">
                  <c:v>5.1384835738344394</c:v>
                </c:pt>
                <c:pt idx="78">
                  <c:v>5.1480464636223848</c:v>
                </c:pt>
                <c:pt idx="79">
                  <c:v>5.1567635693458733</c:v>
                </c:pt>
                <c:pt idx="80">
                  <c:v>5.1647071529706636</c:v>
                </c:pt>
                <c:pt idx="81">
                  <c:v>5.1719437428300798</c:v>
                </c:pt>
                <c:pt idx="82">
                  <c:v>5.1785345111872605</c:v>
                </c:pt>
                <c:pt idx="83">
                  <c:v>5.1845356411939436</c:v>
                </c:pt>
                <c:pt idx="84">
                  <c:v>5.1899986804728524</c:v>
                </c:pt>
                <c:pt idx="85">
                  <c:v>5.1949708793520335</c:v>
                </c:pt>
                <c:pt idx="86">
                  <c:v>5.1994955124368616</c:v>
                </c:pt>
                <c:pt idx="87">
                  <c:v>5.2036121827386026</c:v>
                </c:pt>
                <c:pt idx="88">
                  <c:v>5.2073571080055432</c:v>
                </c:pt>
                <c:pt idx="89">
                  <c:v>5.2107633892399292</c:v>
                </c:pt>
                <c:pt idx="90">
                  <c:v>5.2138612616458104</c:v>
                </c:pt>
                <c:pt idx="91">
                  <c:v>5.2166783284519189</c:v>
                </c:pt>
                <c:pt idx="92">
                  <c:v>5.2192397782008673</c:v>
                </c:pt>
                <c:pt idx="93">
                  <c:v>5.2215685862007124</c:v>
                </c:pt>
                <c:pt idx="94">
                  <c:v>5.2236857009052091</c:v>
                </c:pt>
                <c:pt idx="95">
                  <c:v>5.2256102160317441</c:v>
                </c:pt>
                <c:pt idx="96">
                  <c:v>5.2273595292466597</c:v>
                </c:pt>
                <c:pt idx="97">
                  <c:v>5.2289494882511809</c:v>
                </c:pt>
                <c:pt idx="98">
                  <c:v>5.2303945250914028</c:v>
                </c:pt>
                <c:pt idx="99">
                  <c:v>5.2317077794960714</c:v>
                </c:pt>
                <c:pt idx="100">
                  <c:v>5.2329012120186844</c:v>
                </c:pt>
              </c:numCache>
            </c:numRef>
          </c:yVal>
          <c:smooth val="0"/>
          <c:extLst>
            <c:ext xmlns:c16="http://schemas.microsoft.com/office/drawing/2014/chart" uri="{C3380CC4-5D6E-409C-BE32-E72D297353CC}">
              <c16:uniqueId val="{00000000-F166-C942-88FE-1981392E0D97}"/>
            </c:ext>
          </c:extLst>
        </c:ser>
        <c:ser>
          <c:idx val="1"/>
          <c:order val="1"/>
          <c:spPr>
            <a:ln w="19050" cap="rnd">
              <a:solidFill>
                <a:srgbClr val="FF0000"/>
              </a:solidFill>
              <a:round/>
            </a:ln>
            <a:effectLst/>
          </c:spPr>
          <c:marker>
            <c:symbol val="circle"/>
            <c:size val="7"/>
            <c:spPr>
              <a:solidFill>
                <a:srgbClr val="FF0000"/>
              </a:solidFill>
              <a:ln w="9525">
                <a:solidFill>
                  <a:srgbClr val="FF0000"/>
                </a:solidFill>
              </a:ln>
              <a:effectLst/>
            </c:spPr>
          </c:marker>
          <c:xVal>
            <c:numRef>
              <c:f>Sheet1!$D$1:$D$97</c:f>
              <c:numCache>
                <c:formatCode>General</c:formatCode>
                <c:ptCount val="97"/>
                <c:pt idx="0">
                  <c:v>0</c:v>
                </c:pt>
                <c:pt idx="1">
                  <c:v>36.999955555555061</c:v>
                </c:pt>
                <c:pt idx="2">
                  <c:v>65.499955555555061</c:v>
                </c:pt>
                <c:pt idx="3">
                  <c:v>83.999955555555061</c:v>
                </c:pt>
                <c:pt idx="4">
                  <c:v>95.999955555555061</c:v>
                </c:pt>
                <c:pt idx="5">
                  <c:v>100.24995555555506</c:v>
                </c:pt>
                <c:pt idx="6">
                  <c:v>104.49995555555506</c:v>
                </c:pt>
                <c:pt idx="7">
                  <c:v>108.74995555555506</c:v>
                </c:pt>
                <c:pt idx="8">
                  <c:v>113.24995555555506</c:v>
                </c:pt>
                <c:pt idx="9">
                  <c:v>116.74995555555506</c:v>
                </c:pt>
                <c:pt idx="10">
                  <c:v>120.74995555555506</c:v>
                </c:pt>
                <c:pt idx="11">
                  <c:v>124.24995555555506</c:v>
                </c:pt>
                <c:pt idx="12">
                  <c:v>127.74995555555506</c:v>
                </c:pt>
                <c:pt idx="13">
                  <c:v>131.24995555555506</c:v>
                </c:pt>
                <c:pt idx="14">
                  <c:v>134.74995555555506</c:v>
                </c:pt>
                <c:pt idx="15">
                  <c:v>139.49995555555506</c:v>
                </c:pt>
                <c:pt idx="16">
                  <c:v>142.74995555555506</c:v>
                </c:pt>
                <c:pt idx="17">
                  <c:v>145.99995555555506</c:v>
                </c:pt>
                <c:pt idx="18">
                  <c:v>149.49995555555506</c:v>
                </c:pt>
                <c:pt idx="19">
                  <c:v>152.74995555555506</c:v>
                </c:pt>
                <c:pt idx="20">
                  <c:v>155.99995555555506</c:v>
                </c:pt>
                <c:pt idx="21">
                  <c:v>159.49995555555506</c:v>
                </c:pt>
                <c:pt idx="22">
                  <c:v>161.99995555555506</c:v>
                </c:pt>
                <c:pt idx="23">
                  <c:v>165.24995555555506</c:v>
                </c:pt>
                <c:pt idx="24">
                  <c:v>168.74995555555506</c:v>
                </c:pt>
                <c:pt idx="25">
                  <c:v>172.74995555555506</c:v>
                </c:pt>
                <c:pt idx="26">
                  <c:v>176.24995555555506</c:v>
                </c:pt>
                <c:pt idx="27">
                  <c:v>179.74995555555506</c:v>
                </c:pt>
                <c:pt idx="28">
                  <c:v>183.24995555555506</c:v>
                </c:pt>
                <c:pt idx="29">
                  <c:v>186.74995555555506</c:v>
                </c:pt>
                <c:pt idx="30">
                  <c:v>190.24995555555506</c:v>
                </c:pt>
                <c:pt idx="31">
                  <c:v>195.24995555555506</c:v>
                </c:pt>
                <c:pt idx="32">
                  <c:v>199.24995555555506</c:v>
                </c:pt>
                <c:pt idx="33">
                  <c:v>203.49995555555506</c:v>
                </c:pt>
                <c:pt idx="34">
                  <c:v>207.49995555555506</c:v>
                </c:pt>
                <c:pt idx="35">
                  <c:v>219.99995555555506</c:v>
                </c:pt>
                <c:pt idx="36">
                  <c:v>222.74995555555506</c:v>
                </c:pt>
                <c:pt idx="37">
                  <c:v>226.74995555555506</c:v>
                </c:pt>
                <c:pt idx="38">
                  <c:v>230.74995555555506</c:v>
                </c:pt>
                <c:pt idx="39">
                  <c:v>239.24995555555506</c:v>
                </c:pt>
                <c:pt idx="40">
                  <c:v>242.49995555555506</c:v>
                </c:pt>
                <c:pt idx="41">
                  <c:v>246.74995555555506</c:v>
                </c:pt>
                <c:pt idx="42">
                  <c:v>252.24995555555506</c:v>
                </c:pt>
                <c:pt idx="43">
                  <c:v>265.74995555555506</c:v>
                </c:pt>
                <c:pt idx="44">
                  <c:v>269.24995555555506</c:v>
                </c:pt>
                <c:pt idx="45">
                  <c:v>272.74995555555506</c:v>
                </c:pt>
                <c:pt idx="46">
                  <c:v>276.99995555555506</c:v>
                </c:pt>
                <c:pt idx="47">
                  <c:v>282.49995555555506</c:v>
                </c:pt>
                <c:pt idx="48">
                  <c:v>285.74995555555506</c:v>
                </c:pt>
                <c:pt idx="49">
                  <c:v>289.99995555555506</c:v>
                </c:pt>
                <c:pt idx="50">
                  <c:v>293.99995555555506</c:v>
                </c:pt>
                <c:pt idx="51">
                  <c:v>297.74995555555506</c:v>
                </c:pt>
                <c:pt idx="52">
                  <c:v>301.49995555555506</c:v>
                </c:pt>
                <c:pt idx="53">
                  <c:v>304.74995555555506</c:v>
                </c:pt>
                <c:pt idx="54">
                  <c:v>307.99995555555506</c:v>
                </c:pt>
                <c:pt idx="55">
                  <c:v>311.24995555555506</c:v>
                </c:pt>
                <c:pt idx="56">
                  <c:v>314.49995555555506</c:v>
                </c:pt>
                <c:pt idx="57">
                  <c:v>317.49995555555506</c:v>
                </c:pt>
                <c:pt idx="58">
                  <c:v>322.24995555555506</c:v>
                </c:pt>
                <c:pt idx="59">
                  <c:v>327.24995555555506</c:v>
                </c:pt>
                <c:pt idx="60">
                  <c:v>332.24995555555506</c:v>
                </c:pt>
                <c:pt idx="61">
                  <c:v>337.24995555555506</c:v>
                </c:pt>
                <c:pt idx="62">
                  <c:v>341.24995555555506</c:v>
                </c:pt>
                <c:pt idx="63">
                  <c:v>345.24995555555506</c:v>
                </c:pt>
                <c:pt idx="64">
                  <c:v>349.24995555555506</c:v>
                </c:pt>
                <c:pt idx="65">
                  <c:v>353.24995555555506</c:v>
                </c:pt>
                <c:pt idx="66">
                  <c:v>357.24995555555506</c:v>
                </c:pt>
                <c:pt idx="67">
                  <c:v>362.74995555555506</c:v>
                </c:pt>
                <c:pt idx="68">
                  <c:v>366.24995555555506</c:v>
                </c:pt>
                <c:pt idx="69">
                  <c:v>371.49995555555506</c:v>
                </c:pt>
                <c:pt idx="70">
                  <c:v>377.24995555555506</c:v>
                </c:pt>
                <c:pt idx="71">
                  <c:v>389.74995555555506</c:v>
                </c:pt>
                <c:pt idx="72">
                  <c:v>396.49995555555506</c:v>
                </c:pt>
                <c:pt idx="73">
                  <c:v>408.24995555555506</c:v>
                </c:pt>
                <c:pt idx="74">
                  <c:v>412.49995555555506</c:v>
                </c:pt>
                <c:pt idx="75">
                  <c:v>417.74995555555506</c:v>
                </c:pt>
                <c:pt idx="76">
                  <c:v>423.24995555555506</c:v>
                </c:pt>
                <c:pt idx="77">
                  <c:v>428.99995555555506</c:v>
                </c:pt>
                <c:pt idx="78">
                  <c:v>441.49995555555506</c:v>
                </c:pt>
                <c:pt idx="79">
                  <c:v>447.49995555555506</c:v>
                </c:pt>
                <c:pt idx="80">
                  <c:v>453.49995555555506</c:v>
                </c:pt>
                <c:pt idx="81">
                  <c:v>458.49995555555506</c:v>
                </c:pt>
                <c:pt idx="82">
                  <c:v>463.49995555555506</c:v>
                </c:pt>
                <c:pt idx="83">
                  <c:v>471.74995555555506</c:v>
                </c:pt>
                <c:pt idx="84">
                  <c:v>479.49995555555506</c:v>
                </c:pt>
                <c:pt idx="85">
                  <c:v>487.24995555555506</c:v>
                </c:pt>
                <c:pt idx="86">
                  <c:v>494.99995555555506</c:v>
                </c:pt>
                <c:pt idx="87">
                  <c:v>502.74995555555506</c:v>
                </c:pt>
                <c:pt idx="88">
                  <c:v>510.49995555555506</c:v>
                </c:pt>
                <c:pt idx="89">
                  <c:v>522.74995555555506</c:v>
                </c:pt>
                <c:pt idx="90">
                  <c:v>530.24995555555506</c:v>
                </c:pt>
                <c:pt idx="91">
                  <c:v>539.24995555555506</c:v>
                </c:pt>
                <c:pt idx="92">
                  <c:v>546.74995555555506</c:v>
                </c:pt>
                <c:pt idx="93">
                  <c:v>550.74995555555506</c:v>
                </c:pt>
                <c:pt idx="94">
                  <c:v>554.74995555555506</c:v>
                </c:pt>
                <c:pt idx="95">
                  <c:v>559.99995555555506</c:v>
                </c:pt>
                <c:pt idx="96">
                  <c:v>565.49995555555506</c:v>
                </c:pt>
              </c:numCache>
            </c:numRef>
          </c:xVal>
          <c:yVal>
            <c:numRef>
              <c:f>Sheet1!$E$1:$E$97</c:f>
              <c:numCache>
                <c:formatCode>General</c:formatCode>
                <c:ptCount val="97"/>
                <c:pt idx="0">
                  <c:v>0.15</c:v>
                </c:pt>
                <c:pt idx="1">
                  <c:v>0.19287374128582496</c:v>
                </c:pt>
                <c:pt idx="2">
                  <c:v>0.25843279709392836</c:v>
                </c:pt>
                <c:pt idx="3">
                  <c:v>0.30960522225676096</c:v>
                </c:pt>
                <c:pt idx="4">
                  <c:v>0.34740146494593654</c:v>
                </c:pt>
                <c:pt idx="5">
                  <c:v>0.36126224156692055</c:v>
                </c:pt>
                <c:pt idx="6">
                  <c:v>0.37784522003034898</c:v>
                </c:pt>
                <c:pt idx="7">
                  <c:v>0.3924349881796691</c:v>
                </c:pt>
                <c:pt idx="8">
                  <c:v>0.41396508728179549</c:v>
                </c:pt>
                <c:pt idx="9">
                  <c:v>0.42618741976893448</c:v>
                </c:pt>
                <c:pt idx="10">
                  <c:v>0.4471500915849585</c:v>
                </c:pt>
                <c:pt idx="11">
                  <c:v>0.46616773613782847</c:v>
                </c:pt>
                <c:pt idx="12">
                  <c:v>0.47705261947869065</c:v>
                </c:pt>
                <c:pt idx="13">
                  <c:v>0.49411869763011546</c:v>
                </c:pt>
                <c:pt idx="14">
                  <c:v>0.50690376462564946</c:v>
                </c:pt>
                <c:pt idx="15">
                  <c:v>0.53347616497054096</c:v>
                </c:pt>
                <c:pt idx="16">
                  <c:v>0.55107697925715271</c:v>
                </c:pt>
                <c:pt idx="17">
                  <c:v>0.56278181468883137</c:v>
                </c:pt>
                <c:pt idx="18">
                  <c:v>0.58397241961584467</c:v>
                </c:pt>
                <c:pt idx="19">
                  <c:v>0.6022275162347478</c:v>
                </c:pt>
                <c:pt idx="20">
                  <c:v>0.61976142918478971</c:v>
                </c:pt>
                <c:pt idx="21">
                  <c:v>0.63906373313314468</c:v>
                </c:pt>
                <c:pt idx="22">
                  <c:v>0.65689242397261627</c:v>
                </c:pt>
                <c:pt idx="23">
                  <c:v>0.67824310520939735</c:v>
                </c:pt>
                <c:pt idx="24">
                  <c:v>0.69276354227526915</c:v>
                </c:pt>
                <c:pt idx="25">
                  <c:v>0.72698607339931687</c:v>
                </c:pt>
                <c:pt idx="26">
                  <c:v>0.75299383089391547</c:v>
                </c:pt>
                <c:pt idx="27">
                  <c:v>0.77591848181733192</c:v>
                </c:pt>
                <c:pt idx="28">
                  <c:v>0.79676175543573913</c:v>
                </c:pt>
                <c:pt idx="29">
                  <c:v>0.82527529891371887</c:v>
                </c:pt>
                <c:pt idx="30">
                  <c:v>0.85185723693776128</c:v>
                </c:pt>
                <c:pt idx="31">
                  <c:v>0.88547500933482703</c:v>
                </c:pt>
                <c:pt idx="32">
                  <c:v>0.92401035336901982</c:v>
                </c:pt>
                <c:pt idx="33">
                  <c:v>0.957950217366214</c:v>
                </c:pt>
                <c:pt idx="34">
                  <c:v>0.99977414740645942</c:v>
                </c:pt>
                <c:pt idx="35">
                  <c:v>1.1195363590789227</c:v>
                </c:pt>
                <c:pt idx="36">
                  <c:v>1.1459696041917635</c:v>
                </c:pt>
                <c:pt idx="37">
                  <c:v>1.1899385676293699</c:v>
                </c:pt>
                <c:pt idx="38">
                  <c:v>1.2178555227180188</c:v>
                </c:pt>
                <c:pt idx="39">
                  <c:v>1.3055617454678918</c:v>
                </c:pt>
                <c:pt idx="40">
                  <c:v>1.3552089824775289</c:v>
                </c:pt>
                <c:pt idx="41">
                  <c:v>1.3968713447831904</c:v>
                </c:pt>
                <c:pt idx="42">
                  <c:v>1.4636339856987088</c:v>
                </c:pt>
                <c:pt idx="43">
                  <c:v>1.6237603747039002</c:v>
                </c:pt>
                <c:pt idx="44">
                  <c:v>1.6680790629281153</c:v>
                </c:pt>
                <c:pt idx="45">
                  <c:v>1.7235770106667958</c:v>
                </c:pt>
                <c:pt idx="46">
                  <c:v>1.778330083774345</c:v>
                </c:pt>
                <c:pt idx="47">
                  <c:v>1.8434237338954915</c:v>
                </c:pt>
                <c:pt idx="48">
                  <c:v>1.8940906653278715</c:v>
                </c:pt>
                <c:pt idx="49">
                  <c:v>1.9821723892938812</c:v>
                </c:pt>
                <c:pt idx="50">
                  <c:v>2.0121008878698197</c:v>
                </c:pt>
                <c:pt idx="51">
                  <c:v>2.0554645225997907</c:v>
                </c:pt>
                <c:pt idx="52">
                  <c:v>2.1471440397350996</c:v>
                </c:pt>
                <c:pt idx="53">
                  <c:v>2.1751996662946693</c:v>
                </c:pt>
                <c:pt idx="54">
                  <c:v>2.2329635641326866</c:v>
                </c:pt>
                <c:pt idx="55">
                  <c:v>2.2715299301436129</c:v>
                </c:pt>
                <c:pt idx="56">
                  <c:v>2.3230808343498754</c:v>
                </c:pt>
                <c:pt idx="57">
                  <c:v>2.389016281769599</c:v>
                </c:pt>
                <c:pt idx="58">
                  <c:v>2.4817358197203312</c:v>
                </c:pt>
                <c:pt idx="59">
                  <c:v>2.5510073405492348</c:v>
                </c:pt>
                <c:pt idx="60">
                  <c:v>2.5968608228607182</c:v>
                </c:pt>
                <c:pt idx="61">
                  <c:v>2.6972864648215347</c:v>
                </c:pt>
                <c:pt idx="62">
                  <c:v>2.778831774657947</c:v>
                </c:pt>
                <c:pt idx="63">
                  <c:v>2.8271038648439983</c:v>
                </c:pt>
                <c:pt idx="64">
                  <c:v>2.9104000046753415</c:v>
                </c:pt>
                <c:pt idx="65">
                  <c:v>3.0109646272117438</c:v>
                </c:pt>
                <c:pt idx="66">
                  <c:v>2.9995121275455197</c:v>
                </c:pt>
                <c:pt idx="67">
                  <c:v>3.150652431791221</c:v>
                </c:pt>
                <c:pt idx="68">
                  <c:v>3.2240313339591489</c:v>
                </c:pt>
                <c:pt idx="69">
                  <c:v>3.2801786314146262</c:v>
                </c:pt>
                <c:pt idx="70">
                  <c:v>3.4125366179569316</c:v>
                </c:pt>
                <c:pt idx="71">
                  <c:v>3.6604324161426542</c:v>
                </c:pt>
                <c:pt idx="72">
                  <c:v>3.7387948767999517</c:v>
                </c:pt>
                <c:pt idx="73">
                  <c:v>3.9801313123643824</c:v>
                </c:pt>
                <c:pt idx="74">
                  <c:v>4.1053373507384254</c:v>
                </c:pt>
                <c:pt idx="75">
                  <c:v>4.1349247535028537</c:v>
                </c:pt>
                <c:pt idx="76">
                  <c:v>4.2004225726323066</c:v>
                </c:pt>
                <c:pt idx="77">
                  <c:v>4.3835519974649335</c:v>
                </c:pt>
                <c:pt idx="78">
                  <c:v>4.4450593344014564</c:v>
                </c:pt>
                <c:pt idx="79">
                  <c:v>4.6955439476512852</c:v>
                </c:pt>
                <c:pt idx="80">
                  <c:v>4.6166682117363491</c:v>
                </c:pt>
                <c:pt idx="81">
                  <c:v>4.701084647843448</c:v>
                </c:pt>
                <c:pt idx="82">
                  <c:v>4.7843212604476895</c:v>
                </c:pt>
                <c:pt idx="83">
                  <c:v>5.0494808565866318</c:v>
                </c:pt>
                <c:pt idx="84">
                  <c:v>5.2579621701235837</c:v>
                </c:pt>
                <c:pt idx="85">
                  <c:v>5.2737756739154609</c:v>
                </c:pt>
                <c:pt idx="86">
                  <c:v>5.4478922236261305</c:v>
                </c:pt>
                <c:pt idx="87">
                  <c:v>5.3469907071878371</c:v>
                </c:pt>
                <c:pt idx="88">
                  <c:v>5.5405976725039494</c:v>
                </c:pt>
                <c:pt idx="89">
                  <c:v>5.8538305562902231</c:v>
                </c:pt>
                <c:pt idx="90">
                  <c:v>5.830528318454558</c:v>
                </c:pt>
                <c:pt idx="91">
                  <c:v>5.9403460430496162</c:v>
                </c:pt>
                <c:pt idx="92">
                  <c:v>5.8162282110426586</c:v>
                </c:pt>
                <c:pt idx="93">
                  <c:v>6.1345536742650539</c:v>
                </c:pt>
                <c:pt idx="94">
                  <c:v>6.1657700712530259</c:v>
                </c:pt>
                <c:pt idx="95">
                  <c:v>6.1116292769132592</c:v>
                </c:pt>
                <c:pt idx="96">
                  <c:v>6.3411217928312222</c:v>
                </c:pt>
              </c:numCache>
            </c:numRef>
          </c:yVal>
          <c:smooth val="0"/>
          <c:extLst>
            <c:ext xmlns:c16="http://schemas.microsoft.com/office/drawing/2014/chart" uri="{C3380CC4-5D6E-409C-BE32-E72D297353CC}">
              <c16:uniqueId val="{00000001-F166-C942-88FE-1981392E0D97}"/>
            </c:ext>
          </c:extLst>
        </c:ser>
        <c:dLbls>
          <c:showLegendKey val="0"/>
          <c:showVal val="0"/>
          <c:showCatName val="0"/>
          <c:showSerName val="0"/>
          <c:showPercent val="0"/>
          <c:showBubbleSize val="0"/>
        </c:dLbls>
        <c:axId val="647181711"/>
        <c:axId val="561780335"/>
      </c:scatterChart>
      <c:valAx>
        <c:axId val="647181711"/>
        <c:scaling>
          <c:orientation val="minMax"/>
          <c:max val="8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561780335"/>
        <c:crossesAt val="0.1"/>
        <c:crossBetween val="midCat"/>
      </c:valAx>
      <c:valAx>
        <c:axId val="561780335"/>
        <c:scaling>
          <c:logBase val="10"/>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64718171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3.0310941993494833E-2"/>
          <c:y val="8.5625000000000007E-2"/>
          <c:w val="0.93458538974494221"/>
          <c:h val="0.879"/>
        </c:manualLayout>
      </c:layout>
      <c:scatterChart>
        <c:scatterStyle val="lineMarker"/>
        <c:varyColors val="0"/>
        <c:ser>
          <c:idx val="0"/>
          <c:order val="0"/>
          <c:tx>
            <c:strRef>
              <c:f>Sheet1!$L$1</c:f>
              <c:strCache>
                <c:ptCount val="1"/>
              </c:strCache>
            </c:strRef>
          </c:tx>
          <c:spPr>
            <a:ln w="19050" cap="rnd">
              <a:noFill/>
              <a:round/>
            </a:ln>
            <a:effectLst/>
          </c:spPr>
          <c:marker>
            <c:symbol val="circle"/>
            <c:size val="7"/>
            <c:spPr>
              <a:solidFill>
                <a:schemeClr val="accent6">
                  <a:lumMod val="50000"/>
                </a:schemeClr>
              </a:solidFill>
              <a:ln w="9525">
                <a:noFill/>
              </a:ln>
              <a:effectLst/>
            </c:spPr>
          </c:marker>
          <c:xVal>
            <c:numRef>
              <c:f>Sheet1!$K$2:$K$572</c:f>
              <c:numCache>
                <c:formatCode>General</c:formatCode>
                <c:ptCount val="571"/>
                <c:pt idx="0">
                  <c:v>-7640.7451000000128</c:v>
                </c:pt>
                <c:pt idx="1">
                  <c:v>-7511.2451000000128</c:v>
                </c:pt>
                <c:pt idx="2">
                  <c:v>-7406.9005166666793</c:v>
                </c:pt>
                <c:pt idx="3">
                  <c:v>-7363.7115166666536</c:v>
                </c:pt>
                <c:pt idx="4">
                  <c:v>-7315.8433222222084</c:v>
                </c:pt>
                <c:pt idx="5">
                  <c:v>-7275.7206555555676</c:v>
                </c:pt>
                <c:pt idx="6">
                  <c:v>-7270.9792666666799</c:v>
                </c:pt>
                <c:pt idx="7">
                  <c:v>-7204.483933333333</c:v>
                </c:pt>
                <c:pt idx="8">
                  <c:v>-7196.4290722222213</c:v>
                </c:pt>
                <c:pt idx="9">
                  <c:v>-7188.7001833333343</c:v>
                </c:pt>
                <c:pt idx="10">
                  <c:v>-7188.7001833333343</c:v>
                </c:pt>
                <c:pt idx="11">
                  <c:v>-7087.2223777778036</c:v>
                </c:pt>
                <c:pt idx="12">
                  <c:v>-7068.9820444444576</c:v>
                </c:pt>
                <c:pt idx="13">
                  <c:v>-7047.3615444444695</c:v>
                </c:pt>
                <c:pt idx="14">
                  <c:v>-7024.4059055555299</c:v>
                </c:pt>
                <c:pt idx="15">
                  <c:v>-6923.6875166666941</c:v>
                </c:pt>
                <c:pt idx="16">
                  <c:v>-6829.6753777777903</c:v>
                </c:pt>
                <c:pt idx="17">
                  <c:v>-6810.3096833333475</c:v>
                </c:pt>
                <c:pt idx="18">
                  <c:v>-6780.8749611111234</c:v>
                </c:pt>
                <c:pt idx="19">
                  <c:v>-6760.4077944444707</c:v>
                </c:pt>
                <c:pt idx="20">
                  <c:v>-6746.1598222222347</c:v>
                </c:pt>
                <c:pt idx="21">
                  <c:v>-6696.7459333333463</c:v>
                </c:pt>
                <c:pt idx="22">
                  <c:v>-6649.5428499999725</c:v>
                </c:pt>
                <c:pt idx="23">
                  <c:v>-6583.5067388888619</c:v>
                </c:pt>
                <c:pt idx="24">
                  <c:v>-6561.4444333333195</c:v>
                </c:pt>
                <c:pt idx="25">
                  <c:v>-6518.1628222222225</c:v>
                </c:pt>
                <c:pt idx="26">
                  <c:v>-6470.793099999999</c:v>
                </c:pt>
                <c:pt idx="27">
                  <c:v>-6449.2415166666524</c:v>
                </c:pt>
                <c:pt idx="28">
                  <c:v>-6414.7635999999857</c:v>
                </c:pt>
                <c:pt idx="29">
                  <c:v>-6375.8470444444574</c:v>
                </c:pt>
                <c:pt idx="30">
                  <c:v>-6338.1855999999989</c:v>
                </c:pt>
                <c:pt idx="31">
                  <c:v>-6301.1127388889017</c:v>
                </c:pt>
                <c:pt idx="32">
                  <c:v>-6279.6704055555419</c:v>
                </c:pt>
                <c:pt idx="33">
                  <c:v>-6181.1127388889017</c:v>
                </c:pt>
                <c:pt idx="34">
                  <c:v>-6157.0231000000003</c:v>
                </c:pt>
                <c:pt idx="35">
                  <c:v>-6132.6103777777898</c:v>
                </c:pt>
                <c:pt idx="36">
                  <c:v>-6110.5540166666524</c:v>
                </c:pt>
                <c:pt idx="37">
                  <c:v>-6086.4639611110852</c:v>
                </c:pt>
                <c:pt idx="38">
                  <c:v>-6068.3131833333191</c:v>
                </c:pt>
                <c:pt idx="39">
                  <c:v>-6061.1643777777517</c:v>
                </c:pt>
                <c:pt idx="40">
                  <c:v>-6040.2870722222087</c:v>
                </c:pt>
                <c:pt idx="41">
                  <c:v>-6014.7778222222223</c:v>
                </c:pt>
                <c:pt idx="42">
                  <c:v>-6000.7778222222223</c:v>
                </c:pt>
                <c:pt idx="43">
                  <c:v>-5963.0278222222223</c:v>
                </c:pt>
                <c:pt idx="44">
                  <c:v>-5943.5278222222223</c:v>
                </c:pt>
                <c:pt idx="45">
                  <c:v>-5922.5278222222223</c:v>
                </c:pt>
                <c:pt idx="46">
                  <c:v>-5904.0278222222223</c:v>
                </c:pt>
                <c:pt idx="47">
                  <c:v>-5882.5278222222223</c:v>
                </c:pt>
                <c:pt idx="48">
                  <c:v>-5867.0278222222223</c:v>
                </c:pt>
                <c:pt idx="49">
                  <c:v>-5845.5278222222223</c:v>
                </c:pt>
                <c:pt idx="50">
                  <c:v>-5822.5278222222223</c:v>
                </c:pt>
                <c:pt idx="51">
                  <c:v>-5795.5278222222223</c:v>
                </c:pt>
                <c:pt idx="52">
                  <c:v>-5776.5278222222223</c:v>
                </c:pt>
                <c:pt idx="53">
                  <c:v>-5753.0278222222223</c:v>
                </c:pt>
                <c:pt idx="54">
                  <c:v>-5742.0278222222223</c:v>
                </c:pt>
                <c:pt idx="55">
                  <c:v>-5723.6944888888884</c:v>
                </c:pt>
                <c:pt idx="56">
                  <c:v>-5711.3944888888891</c:v>
                </c:pt>
                <c:pt idx="57">
                  <c:v>-5698.1944888888884</c:v>
                </c:pt>
                <c:pt idx="58">
                  <c:v>-5677.6944888888884</c:v>
                </c:pt>
                <c:pt idx="59">
                  <c:v>-5659.0244888888883</c:v>
                </c:pt>
                <c:pt idx="60">
                  <c:v>-5649.0244888888883</c:v>
                </c:pt>
                <c:pt idx="61">
                  <c:v>-5627.5244888888883</c:v>
                </c:pt>
                <c:pt idx="62">
                  <c:v>-5604.5244888888883</c:v>
                </c:pt>
                <c:pt idx="63">
                  <c:v>-5583.0244888888883</c:v>
                </c:pt>
                <c:pt idx="64">
                  <c:v>-5560.0244888888883</c:v>
                </c:pt>
                <c:pt idx="65">
                  <c:v>-5535.0244888888883</c:v>
                </c:pt>
                <c:pt idx="66">
                  <c:v>-5510.0244888888883</c:v>
                </c:pt>
                <c:pt idx="67">
                  <c:v>-5485.5244888888883</c:v>
                </c:pt>
                <c:pt idx="68">
                  <c:v>-5459.5244888888883</c:v>
                </c:pt>
                <c:pt idx="69">
                  <c:v>-5449.8578222222222</c:v>
                </c:pt>
                <c:pt idx="70">
                  <c:v>-5438.0244888888883</c:v>
                </c:pt>
                <c:pt idx="71">
                  <c:v>-5400.3578222222222</c:v>
                </c:pt>
                <c:pt idx="72">
                  <c:v>-5388.3578222222222</c:v>
                </c:pt>
                <c:pt idx="73">
                  <c:v>-5379.0244888888883</c:v>
                </c:pt>
                <c:pt idx="74">
                  <c:v>-5344.0244888888883</c:v>
                </c:pt>
                <c:pt idx="75">
                  <c:v>-5296.0244888888883</c:v>
                </c:pt>
                <c:pt idx="76">
                  <c:v>-5273.5244888888883</c:v>
                </c:pt>
                <c:pt idx="77">
                  <c:v>-7608.7451000000128</c:v>
                </c:pt>
                <c:pt idx="78">
                  <c:v>-5264.8578222222222</c:v>
                </c:pt>
                <c:pt idx="79">
                  <c:v>-5244.0244888888883</c:v>
                </c:pt>
                <c:pt idx="80">
                  <c:v>-5229.0244888888883</c:v>
                </c:pt>
                <c:pt idx="81">
                  <c:v>-5218.0244888888883</c:v>
                </c:pt>
                <c:pt idx="82">
                  <c:v>-5207.0244888888883</c:v>
                </c:pt>
                <c:pt idx="83">
                  <c:v>-5196.0244888888883</c:v>
                </c:pt>
                <c:pt idx="84">
                  <c:v>-5185.0244888888883</c:v>
                </c:pt>
                <c:pt idx="85">
                  <c:v>-5176.0244888888883</c:v>
                </c:pt>
                <c:pt idx="86">
                  <c:v>-5157.0244888888883</c:v>
                </c:pt>
                <c:pt idx="87">
                  <c:v>-5124.0244888888883</c:v>
                </c:pt>
                <c:pt idx="88">
                  <c:v>-5102.0244888888883</c:v>
                </c:pt>
                <c:pt idx="89">
                  <c:v>-5072.5244888888883</c:v>
                </c:pt>
                <c:pt idx="90">
                  <c:v>-5053.5244888888883</c:v>
                </c:pt>
                <c:pt idx="91">
                  <c:v>-5033.5244888888883</c:v>
                </c:pt>
                <c:pt idx="92">
                  <c:v>-5028.5244888888883</c:v>
                </c:pt>
                <c:pt idx="93">
                  <c:v>-5007.0244888888883</c:v>
                </c:pt>
                <c:pt idx="94">
                  <c:v>-4984.0244888888883</c:v>
                </c:pt>
                <c:pt idx="95">
                  <c:v>-4964.5244888888883</c:v>
                </c:pt>
                <c:pt idx="96">
                  <c:v>-4955.5244888888883</c:v>
                </c:pt>
                <c:pt idx="97">
                  <c:v>-4947.0244888888883</c:v>
                </c:pt>
                <c:pt idx="98">
                  <c:v>-4936.0244888888883</c:v>
                </c:pt>
                <c:pt idx="99">
                  <c:v>-4918.0244888888883</c:v>
                </c:pt>
                <c:pt idx="100">
                  <c:v>-4908.0244888888883</c:v>
                </c:pt>
                <c:pt idx="101">
                  <c:v>-4898.0244888888883</c:v>
                </c:pt>
                <c:pt idx="102">
                  <c:v>-4889.0244888888883</c:v>
                </c:pt>
                <c:pt idx="103">
                  <c:v>-4875.5244888888883</c:v>
                </c:pt>
                <c:pt idx="104">
                  <c:v>-4867.5244888888883</c:v>
                </c:pt>
                <c:pt idx="105">
                  <c:v>-4859.5244888888883</c:v>
                </c:pt>
                <c:pt idx="106">
                  <c:v>-4845.5244888888883</c:v>
                </c:pt>
                <c:pt idx="107">
                  <c:v>-4837.5244888888883</c:v>
                </c:pt>
                <c:pt idx="108">
                  <c:v>-4818.0244888888883</c:v>
                </c:pt>
                <c:pt idx="109">
                  <c:v>-4808.5244888888883</c:v>
                </c:pt>
                <c:pt idx="110">
                  <c:v>-4799.5244888888883</c:v>
                </c:pt>
                <c:pt idx="111">
                  <c:v>-4790.0244888888883</c:v>
                </c:pt>
                <c:pt idx="112">
                  <c:v>-4781.5244888888883</c:v>
                </c:pt>
                <c:pt idx="113">
                  <c:v>-4772.0244888888883</c:v>
                </c:pt>
                <c:pt idx="114">
                  <c:v>-4762.0244888888883</c:v>
                </c:pt>
                <c:pt idx="115">
                  <c:v>-4751.5244888888883</c:v>
                </c:pt>
                <c:pt idx="116">
                  <c:v>-4742.5244888888883</c:v>
                </c:pt>
                <c:pt idx="117">
                  <c:v>-4730.5244888888883</c:v>
                </c:pt>
                <c:pt idx="118">
                  <c:v>-4720.0244888888883</c:v>
                </c:pt>
                <c:pt idx="119">
                  <c:v>-4709.5244888888883</c:v>
                </c:pt>
                <c:pt idx="120">
                  <c:v>-4698.5244888888883</c:v>
                </c:pt>
                <c:pt idx="121">
                  <c:v>-4690.5244888888883</c:v>
                </c:pt>
                <c:pt idx="122">
                  <c:v>-4681.0000444444449</c:v>
                </c:pt>
                <c:pt idx="123">
                  <c:v>-4672.0000444444449</c:v>
                </c:pt>
                <c:pt idx="124">
                  <c:v>-4662.5000444444449</c:v>
                </c:pt>
                <c:pt idx="125">
                  <c:v>-4653.5000444444449</c:v>
                </c:pt>
                <c:pt idx="126">
                  <c:v>-4644.5000444444449</c:v>
                </c:pt>
                <c:pt idx="127">
                  <c:v>-4625.0000444444449</c:v>
                </c:pt>
                <c:pt idx="128">
                  <c:v>-4599.5000444444449</c:v>
                </c:pt>
                <c:pt idx="129">
                  <c:v>-4578.0000444444449</c:v>
                </c:pt>
                <c:pt idx="130">
                  <c:v>-4570.0000444444449</c:v>
                </c:pt>
                <c:pt idx="131">
                  <c:v>-4561.0000444444449</c:v>
                </c:pt>
                <c:pt idx="132">
                  <c:v>-4549.5000444444449</c:v>
                </c:pt>
                <c:pt idx="133">
                  <c:v>-4540.0000444444449</c:v>
                </c:pt>
                <c:pt idx="134">
                  <c:v>-4531.0000444444449</c:v>
                </c:pt>
                <c:pt idx="135">
                  <c:v>-4522.0000444444449</c:v>
                </c:pt>
                <c:pt idx="136">
                  <c:v>-4512.5000444444449</c:v>
                </c:pt>
                <c:pt idx="137">
                  <c:v>-4502.5000444444449</c:v>
                </c:pt>
                <c:pt idx="138">
                  <c:v>-4493.0000444444449</c:v>
                </c:pt>
                <c:pt idx="139">
                  <c:v>-4483.5000444444449</c:v>
                </c:pt>
                <c:pt idx="140">
                  <c:v>-4474.0000444444449</c:v>
                </c:pt>
                <c:pt idx="141">
                  <c:v>-4456.0000444444449</c:v>
                </c:pt>
                <c:pt idx="142">
                  <c:v>-4429.5000444444449</c:v>
                </c:pt>
                <c:pt idx="143">
                  <c:v>-4411.5000444444449</c:v>
                </c:pt>
                <c:pt idx="144">
                  <c:v>-4402.0000444444449</c:v>
                </c:pt>
                <c:pt idx="145">
                  <c:v>-4388.5000444444449</c:v>
                </c:pt>
                <c:pt idx="146">
                  <c:v>-4380.0000444444449</c:v>
                </c:pt>
                <c:pt idx="147">
                  <c:v>-4357.5000444444449</c:v>
                </c:pt>
                <c:pt idx="148">
                  <c:v>-4313.5000444444449</c:v>
                </c:pt>
                <c:pt idx="149">
                  <c:v>-4287.5000444444449</c:v>
                </c:pt>
                <c:pt idx="150">
                  <c:v>-4265.5000444444449</c:v>
                </c:pt>
                <c:pt idx="151">
                  <c:v>-4245.5000444444449</c:v>
                </c:pt>
                <c:pt idx="152">
                  <c:v>-4235.0000444444449</c:v>
                </c:pt>
                <c:pt idx="153">
                  <c:v>-4227.5000444444449</c:v>
                </c:pt>
                <c:pt idx="154">
                  <c:v>-4219.5000444444449</c:v>
                </c:pt>
                <c:pt idx="155">
                  <c:v>-4212.5000444444449</c:v>
                </c:pt>
                <c:pt idx="156">
                  <c:v>-4206.5000444444449</c:v>
                </c:pt>
                <c:pt idx="157">
                  <c:v>-4200.0000444444449</c:v>
                </c:pt>
                <c:pt idx="158">
                  <c:v>-4198.5000444444449</c:v>
                </c:pt>
                <c:pt idx="159">
                  <c:v>-4195.0000444444449</c:v>
                </c:pt>
                <c:pt idx="160">
                  <c:v>-4188.5000444444449</c:v>
                </c:pt>
                <c:pt idx="161">
                  <c:v>-4177.0000444444449</c:v>
                </c:pt>
                <c:pt idx="162">
                  <c:v>-4171.0000444444449</c:v>
                </c:pt>
                <c:pt idx="163">
                  <c:v>-4163.0000444444449</c:v>
                </c:pt>
                <c:pt idx="164">
                  <c:v>-4142.0000444444449</c:v>
                </c:pt>
                <c:pt idx="165">
                  <c:v>-4123.5000444444449</c:v>
                </c:pt>
                <c:pt idx="166">
                  <c:v>-4115.5000444444449</c:v>
                </c:pt>
                <c:pt idx="167">
                  <c:v>-4106.0000444444449</c:v>
                </c:pt>
                <c:pt idx="168">
                  <c:v>-4099.0000444444449</c:v>
                </c:pt>
                <c:pt idx="169">
                  <c:v>-4090.2500444444449</c:v>
                </c:pt>
                <c:pt idx="170">
                  <c:v>-4074.0000444444449</c:v>
                </c:pt>
                <c:pt idx="171">
                  <c:v>-4061.5000444444449</c:v>
                </c:pt>
                <c:pt idx="172">
                  <c:v>-4051.0000444444449</c:v>
                </c:pt>
                <c:pt idx="173">
                  <c:v>-4042.5000444444449</c:v>
                </c:pt>
                <c:pt idx="174">
                  <c:v>-4034.0000444444449</c:v>
                </c:pt>
                <c:pt idx="175">
                  <c:v>-4001.0000444444449</c:v>
                </c:pt>
                <c:pt idx="176">
                  <c:v>-3991.5000444444449</c:v>
                </c:pt>
                <c:pt idx="177">
                  <c:v>-3978.0000444444449</c:v>
                </c:pt>
                <c:pt idx="178">
                  <c:v>-3968.0000444444449</c:v>
                </c:pt>
                <c:pt idx="179">
                  <c:v>-3956.0000444444449</c:v>
                </c:pt>
                <c:pt idx="180">
                  <c:v>-3947.0000444444449</c:v>
                </c:pt>
                <c:pt idx="181">
                  <c:v>-3938.0000444444449</c:v>
                </c:pt>
                <c:pt idx="182">
                  <c:v>-3926.0000444444449</c:v>
                </c:pt>
                <c:pt idx="183">
                  <c:v>-3911.0000444444449</c:v>
                </c:pt>
                <c:pt idx="184">
                  <c:v>-3897.0000444444449</c:v>
                </c:pt>
                <c:pt idx="185">
                  <c:v>-3883.0000444444449</c:v>
                </c:pt>
                <c:pt idx="186">
                  <c:v>-3869.0000444444449</c:v>
                </c:pt>
                <c:pt idx="187">
                  <c:v>-3855.0000444444449</c:v>
                </c:pt>
                <c:pt idx="188">
                  <c:v>-3841.0000444444449</c:v>
                </c:pt>
                <c:pt idx="189">
                  <c:v>-3827.0000444444449</c:v>
                </c:pt>
                <c:pt idx="190">
                  <c:v>-3811.5000444444449</c:v>
                </c:pt>
                <c:pt idx="191">
                  <c:v>-3800.5000444444449</c:v>
                </c:pt>
                <c:pt idx="192">
                  <c:v>-3789.5000444444449</c:v>
                </c:pt>
                <c:pt idx="193">
                  <c:v>-3778.5000444444449</c:v>
                </c:pt>
                <c:pt idx="194">
                  <c:v>-3768.0000444444449</c:v>
                </c:pt>
                <c:pt idx="195">
                  <c:v>-3757.0000444444449</c:v>
                </c:pt>
                <c:pt idx="196">
                  <c:v>-3744.0000444444449</c:v>
                </c:pt>
                <c:pt idx="197">
                  <c:v>-3732.0000444444449</c:v>
                </c:pt>
                <c:pt idx="198">
                  <c:v>-3720.0000444444449</c:v>
                </c:pt>
                <c:pt idx="199">
                  <c:v>-3708.0000444444449</c:v>
                </c:pt>
                <c:pt idx="200">
                  <c:v>-3696.0000444444449</c:v>
                </c:pt>
                <c:pt idx="201">
                  <c:v>-3684.0000444444449</c:v>
                </c:pt>
                <c:pt idx="202">
                  <c:v>-3672.5000444444449</c:v>
                </c:pt>
                <c:pt idx="203">
                  <c:v>-3663.0000444444449</c:v>
                </c:pt>
                <c:pt idx="204">
                  <c:v>-3645.5000444444449</c:v>
                </c:pt>
                <c:pt idx="205">
                  <c:v>-3632.5000444444449</c:v>
                </c:pt>
                <c:pt idx="206">
                  <c:v>-3619.0000444444449</c:v>
                </c:pt>
                <c:pt idx="207">
                  <c:v>-3604.0000444444449</c:v>
                </c:pt>
                <c:pt idx="208">
                  <c:v>-3587.2500444444449</c:v>
                </c:pt>
                <c:pt idx="209">
                  <c:v>-3568.0000444444449</c:v>
                </c:pt>
                <c:pt idx="210">
                  <c:v>-3555.5000444444449</c:v>
                </c:pt>
                <c:pt idx="211">
                  <c:v>-3543.0000444444449</c:v>
                </c:pt>
                <c:pt idx="212">
                  <c:v>-3530.5000444444449</c:v>
                </c:pt>
                <c:pt idx="213">
                  <c:v>-3517.0000444444449</c:v>
                </c:pt>
                <c:pt idx="214">
                  <c:v>-3498.0000444444449</c:v>
                </c:pt>
                <c:pt idx="215">
                  <c:v>-3481.0000444444449</c:v>
                </c:pt>
                <c:pt idx="216">
                  <c:v>-3447.5000444444449</c:v>
                </c:pt>
                <c:pt idx="217">
                  <c:v>-3430.5000444444449</c:v>
                </c:pt>
                <c:pt idx="218">
                  <c:v>-3413.5000444444449</c:v>
                </c:pt>
                <c:pt idx="219">
                  <c:v>-3396.5000444444449</c:v>
                </c:pt>
                <c:pt idx="220">
                  <c:v>-3379.5000444444449</c:v>
                </c:pt>
                <c:pt idx="221">
                  <c:v>-3363.0000444444449</c:v>
                </c:pt>
                <c:pt idx="222">
                  <c:v>-3346.0000444444449</c:v>
                </c:pt>
                <c:pt idx="223">
                  <c:v>-3328.0000444444449</c:v>
                </c:pt>
                <c:pt idx="224">
                  <c:v>-3308.0000444444449</c:v>
                </c:pt>
                <c:pt idx="225">
                  <c:v>-3279.0000444444449</c:v>
                </c:pt>
                <c:pt idx="226">
                  <c:v>-3256.0000444444449</c:v>
                </c:pt>
                <c:pt idx="227">
                  <c:v>-3237.5000444444449</c:v>
                </c:pt>
                <c:pt idx="228">
                  <c:v>-3219.0000444444449</c:v>
                </c:pt>
                <c:pt idx="229">
                  <c:v>-3200.5000444444449</c:v>
                </c:pt>
                <c:pt idx="230">
                  <c:v>-3182.0000444444449</c:v>
                </c:pt>
                <c:pt idx="231">
                  <c:v>-3165.0000444444449</c:v>
                </c:pt>
                <c:pt idx="232">
                  <c:v>-3155.5000444444449</c:v>
                </c:pt>
                <c:pt idx="233">
                  <c:v>-3142.0000444444449</c:v>
                </c:pt>
                <c:pt idx="234">
                  <c:v>-3130.0000444444449</c:v>
                </c:pt>
                <c:pt idx="235">
                  <c:v>-3118.0000444444449</c:v>
                </c:pt>
                <c:pt idx="236">
                  <c:v>-3107.0000444444449</c:v>
                </c:pt>
                <c:pt idx="237">
                  <c:v>-3094.5000444444449</c:v>
                </c:pt>
                <c:pt idx="238">
                  <c:v>-3082.5000444444449</c:v>
                </c:pt>
                <c:pt idx="239">
                  <c:v>-3071.0000444444449</c:v>
                </c:pt>
                <c:pt idx="240">
                  <c:v>-3059.5000444444449</c:v>
                </c:pt>
                <c:pt idx="241">
                  <c:v>-3047.0000444444449</c:v>
                </c:pt>
                <c:pt idx="242">
                  <c:v>-3032.0000444444449</c:v>
                </c:pt>
                <c:pt idx="243">
                  <c:v>-3017.0000444444449</c:v>
                </c:pt>
                <c:pt idx="244">
                  <c:v>-3004.0000444444449</c:v>
                </c:pt>
                <c:pt idx="245">
                  <c:v>-2991.0000444444449</c:v>
                </c:pt>
                <c:pt idx="246">
                  <c:v>-2978.0000444444449</c:v>
                </c:pt>
                <c:pt idx="247">
                  <c:v>-2966.0000444444449</c:v>
                </c:pt>
                <c:pt idx="248">
                  <c:v>-2925.0000444444449</c:v>
                </c:pt>
                <c:pt idx="249">
                  <c:v>-2918.5000444444449</c:v>
                </c:pt>
                <c:pt idx="250">
                  <c:v>-2912.0000444444449</c:v>
                </c:pt>
                <c:pt idx="251">
                  <c:v>-2905.5000444444449</c:v>
                </c:pt>
                <c:pt idx="252">
                  <c:v>-2899.0000444444449</c:v>
                </c:pt>
                <c:pt idx="253">
                  <c:v>-2892.5000444444449</c:v>
                </c:pt>
                <c:pt idx="254">
                  <c:v>-2884.5000444444449</c:v>
                </c:pt>
                <c:pt idx="255">
                  <c:v>-2876.5000444444449</c:v>
                </c:pt>
                <c:pt idx="256">
                  <c:v>-2868.7500444444449</c:v>
                </c:pt>
                <c:pt idx="257">
                  <c:v>-2864.2500444444449</c:v>
                </c:pt>
                <c:pt idx="258">
                  <c:v>-2857.0000444444449</c:v>
                </c:pt>
                <c:pt idx="259">
                  <c:v>-2851.5000444444449</c:v>
                </c:pt>
                <c:pt idx="260">
                  <c:v>-2846.5000444444449</c:v>
                </c:pt>
                <c:pt idx="261">
                  <c:v>-2841.5000444444449</c:v>
                </c:pt>
                <c:pt idx="262">
                  <c:v>-2837.0000444444449</c:v>
                </c:pt>
                <c:pt idx="263">
                  <c:v>-2828.7500444444449</c:v>
                </c:pt>
                <c:pt idx="264">
                  <c:v>-2817.0000444444449</c:v>
                </c:pt>
                <c:pt idx="265">
                  <c:v>-2797.0000444444449</c:v>
                </c:pt>
                <c:pt idx="266">
                  <c:v>-2778.0000444444449</c:v>
                </c:pt>
                <c:pt idx="267">
                  <c:v>-2770.0000444444449</c:v>
                </c:pt>
                <c:pt idx="268">
                  <c:v>-2757.5000444444449</c:v>
                </c:pt>
                <c:pt idx="269">
                  <c:v>-2751.7500444444449</c:v>
                </c:pt>
                <c:pt idx="270">
                  <c:v>-2745.0000444444449</c:v>
                </c:pt>
                <c:pt idx="271">
                  <c:v>-2733.0000444444449</c:v>
                </c:pt>
                <c:pt idx="272">
                  <c:v>-2727.5000444444449</c:v>
                </c:pt>
                <c:pt idx="273">
                  <c:v>-2722.0000444444449</c:v>
                </c:pt>
                <c:pt idx="274">
                  <c:v>-2717.2500444444449</c:v>
                </c:pt>
                <c:pt idx="275">
                  <c:v>-2711.5000444444449</c:v>
                </c:pt>
                <c:pt idx="276">
                  <c:v>-2705.7500444444449</c:v>
                </c:pt>
                <c:pt idx="277">
                  <c:v>-2682.0000444444449</c:v>
                </c:pt>
                <c:pt idx="278">
                  <c:v>-2673.2500444444449</c:v>
                </c:pt>
                <c:pt idx="279">
                  <c:v>-2669.0000444444449</c:v>
                </c:pt>
                <c:pt idx="280">
                  <c:v>-2656.0000444444449</c:v>
                </c:pt>
                <c:pt idx="281">
                  <c:v>-2647.0000444444449</c:v>
                </c:pt>
                <c:pt idx="282">
                  <c:v>-2635.0000444444449</c:v>
                </c:pt>
                <c:pt idx="283">
                  <c:v>-2611.5000444444449</c:v>
                </c:pt>
                <c:pt idx="284">
                  <c:v>-2603.7500444444449</c:v>
                </c:pt>
                <c:pt idx="285">
                  <c:v>-2591.7500444444449</c:v>
                </c:pt>
                <c:pt idx="286">
                  <c:v>-2586.5000444444449</c:v>
                </c:pt>
                <c:pt idx="287">
                  <c:v>-2579.0000444444449</c:v>
                </c:pt>
                <c:pt idx="288">
                  <c:v>-2561.5000444444449</c:v>
                </c:pt>
                <c:pt idx="289">
                  <c:v>-2551.0000444444449</c:v>
                </c:pt>
                <c:pt idx="290">
                  <c:v>-2538.5000444444449</c:v>
                </c:pt>
                <c:pt idx="291">
                  <c:v>-2528.0000444444449</c:v>
                </c:pt>
                <c:pt idx="292">
                  <c:v>-2516.5000444444449</c:v>
                </c:pt>
                <c:pt idx="293">
                  <c:v>-2509.7500444444449</c:v>
                </c:pt>
                <c:pt idx="294">
                  <c:v>-2499.0000444444449</c:v>
                </c:pt>
                <c:pt idx="295">
                  <c:v>-2490.5000444444449</c:v>
                </c:pt>
                <c:pt idx="296">
                  <c:v>-2470.5000444444449</c:v>
                </c:pt>
                <c:pt idx="297">
                  <c:v>-2466.0000444444449</c:v>
                </c:pt>
                <c:pt idx="298">
                  <c:v>-2458.7500444444449</c:v>
                </c:pt>
                <c:pt idx="299">
                  <c:v>-2443.5000444444449</c:v>
                </c:pt>
                <c:pt idx="300">
                  <c:v>-2435.5000444444449</c:v>
                </c:pt>
                <c:pt idx="301">
                  <c:v>-2392.0000444444449</c:v>
                </c:pt>
                <c:pt idx="302">
                  <c:v>-2382.0000444444449</c:v>
                </c:pt>
                <c:pt idx="303">
                  <c:v>-2372.0000444444449</c:v>
                </c:pt>
                <c:pt idx="304">
                  <c:v>-2362.5000444444449</c:v>
                </c:pt>
                <c:pt idx="305">
                  <c:v>-2349.0000444444449</c:v>
                </c:pt>
                <c:pt idx="306">
                  <c:v>-2341.0000444444449</c:v>
                </c:pt>
                <c:pt idx="307">
                  <c:v>-2333.0000444444449</c:v>
                </c:pt>
                <c:pt idx="308">
                  <c:v>-2321.0000444444449</c:v>
                </c:pt>
                <c:pt idx="309">
                  <c:v>-2314.5000444444449</c:v>
                </c:pt>
                <c:pt idx="310">
                  <c:v>-2297.5000444444449</c:v>
                </c:pt>
                <c:pt idx="311">
                  <c:v>-2290.0000444444449</c:v>
                </c:pt>
                <c:pt idx="312">
                  <c:v>-2273.5000444444449</c:v>
                </c:pt>
                <c:pt idx="313">
                  <c:v>-2267.2500444444449</c:v>
                </c:pt>
                <c:pt idx="314">
                  <c:v>-2249.2500444444449</c:v>
                </c:pt>
                <c:pt idx="315">
                  <c:v>-2243.2500444444449</c:v>
                </c:pt>
                <c:pt idx="316">
                  <c:v>-1940.5000444444449</c:v>
                </c:pt>
                <c:pt idx="317">
                  <c:v>-1910.2500444444449</c:v>
                </c:pt>
                <c:pt idx="318">
                  <c:v>-1887.5000444444449</c:v>
                </c:pt>
                <c:pt idx="319">
                  <c:v>-1877.0000444444449</c:v>
                </c:pt>
                <c:pt idx="320">
                  <c:v>-1840.5000444444449</c:v>
                </c:pt>
                <c:pt idx="321">
                  <c:v>-1799.5000444444449</c:v>
                </c:pt>
                <c:pt idx="322">
                  <c:v>-1786.0000444444449</c:v>
                </c:pt>
                <c:pt idx="323">
                  <c:v>-1741.7500444444449</c:v>
                </c:pt>
                <c:pt idx="324">
                  <c:v>-1603.5000444444449</c:v>
                </c:pt>
                <c:pt idx="325">
                  <c:v>-1596.0000444444449</c:v>
                </c:pt>
                <c:pt idx="326">
                  <c:v>-1590.5000444444449</c:v>
                </c:pt>
                <c:pt idx="327">
                  <c:v>-1587.7500444444449</c:v>
                </c:pt>
                <c:pt idx="328">
                  <c:v>-1584.5000444444449</c:v>
                </c:pt>
                <c:pt idx="329">
                  <c:v>-1580.5000444444449</c:v>
                </c:pt>
                <c:pt idx="330">
                  <c:v>-1573.5000444444449</c:v>
                </c:pt>
                <c:pt idx="331">
                  <c:v>-1561.5000444444449</c:v>
                </c:pt>
                <c:pt idx="332">
                  <c:v>-1556.0000444444449</c:v>
                </c:pt>
                <c:pt idx="333">
                  <c:v>-1547.5000444444449</c:v>
                </c:pt>
                <c:pt idx="334">
                  <c:v>-1539.2500444444449</c:v>
                </c:pt>
                <c:pt idx="335">
                  <c:v>-1521.0000444444449</c:v>
                </c:pt>
                <c:pt idx="336">
                  <c:v>-1435.2500444444449</c:v>
                </c:pt>
                <c:pt idx="337">
                  <c:v>-1425.7500444444449</c:v>
                </c:pt>
                <c:pt idx="338">
                  <c:v>-1412.5000444444449</c:v>
                </c:pt>
                <c:pt idx="339">
                  <c:v>-1398.2500444444449</c:v>
                </c:pt>
                <c:pt idx="340">
                  <c:v>-1390.5000444444449</c:v>
                </c:pt>
                <c:pt idx="341">
                  <c:v>-1388.7500444444449</c:v>
                </c:pt>
                <c:pt idx="342">
                  <c:v>-1382.7500444444449</c:v>
                </c:pt>
                <c:pt idx="343">
                  <c:v>-1376.2500444444449</c:v>
                </c:pt>
                <c:pt idx="344">
                  <c:v>-1368.7500444444449</c:v>
                </c:pt>
                <c:pt idx="345">
                  <c:v>-1359.5000444444449</c:v>
                </c:pt>
                <c:pt idx="346">
                  <c:v>-1352.0000444444449</c:v>
                </c:pt>
                <c:pt idx="347">
                  <c:v>-1344.5000444444449</c:v>
                </c:pt>
                <c:pt idx="348">
                  <c:v>-1337.0000444444449</c:v>
                </c:pt>
                <c:pt idx="349">
                  <c:v>-1328.5000444444449</c:v>
                </c:pt>
                <c:pt idx="350">
                  <c:v>-1314.2500444444449</c:v>
                </c:pt>
                <c:pt idx="351">
                  <c:v>-1306.5000444444449</c:v>
                </c:pt>
                <c:pt idx="352">
                  <c:v>-1293.5000444444449</c:v>
                </c:pt>
                <c:pt idx="353">
                  <c:v>-1286.5000444444449</c:v>
                </c:pt>
                <c:pt idx="354">
                  <c:v>-1280.0000444444449</c:v>
                </c:pt>
                <c:pt idx="355">
                  <c:v>-1274.5000444444449</c:v>
                </c:pt>
                <c:pt idx="356">
                  <c:v>-737.25004444444494</c:v>
                </c:pt>
                <c:pt idx="357">
                  <c:v>-729.25004444444494</c:v>
                </c:pt>
                <c:pt idx="358">
                  <c:v>-724.00004444444494</c:v>
                </c:pt>
                <c:pt idx="359">
                  <c:v>-717.25004444444494</c:v>
                </c:pt>
                <c:pt idx="360">
                  <c:v>-710.00004444444494</c:v>
                </c:pt>
                <c:pt idx="361">
                  <c:v>-703.00004444444494</c:v>
                </c:pt>
                <c:pt idx="362">
                  <c:v>-692.75004444444494</c:v>
                </c:pt>
                <c:pt idx="363">
                  <c:v>-682.25004444444494</c:v>
                </c:pt>
                <c:pt idx="364">
                  <c:v>-670.50004444444494</c:v>
                </c:pt>
                <c:pt idx="365">
                  <c:v>-658.75004444444494</c:v>
                </c:pt>
                <c:pt idx="366">
                  <c:v>-649.75004444444494</c:v>
                </c:pt>
                <c:pt idx="367">
                  <c:v>-644.00004444444494</c:v>
                </c:pt>
                <c:pt idx="368">
                  <c:v>-637.00004444444494</c:v>
                </c:pt>
                <c:pt idx="369">
                  <c:v>-622.00004444444494</c:v>
                </c:pt>
                <c:pt idx="370">
                  <c:v>-602.25004444444494</c:v>
                </c:pt>
                <c:pt idx="371">
                  <c:v>-592.00004444444494</c:v>
                </c:pt>
                <c:pt idx="372">
                  <c:v>-583.50004444444494</c:v>
                </c:pt>
                <c:pt idx="373">
                  <c:v>-568.00004444444494</c:v>
                </c:pt>
                <c:pt idx="374">
                  <c:v>-562.50004444444494</c:v>
                </c:pt>
                <c:pt idx="375">
                  <c:v>-554.50004444444494</c:v>
                </c:pt>
                <c:pt idx="376">
                  <c:v>-543.25004444444494</c:v>
                </c:pt>
                <c:pt idx="377">
                  <c:v>-536.25004444444494</c:v>
                </c:pt>
                <c:pt idx="378">
                  <c:v>-529.25004444444494</c:v>
                </c:pt>
                <c:pt idx="379">
                  <c:v>-522.25004444444494</c:v>
                </c:pt>
                <c:pt idx="380">
                  <c:v>-515.25004444444494</c:v>
                </c:pt>
                <c:pt idx="381">
                  <c:v>-508.25004444444494</c:v>
                </c:pt>
                <c:pt idx="382">
                  <c:v>-501.25004444444494</c:v>
                </c:pt>
                <c:pt idx="383">
                  <c:v>-494.25004444444494</c:v>
                </c:pt>
                <c:pt idx="384">
                  <c:v>-487.25004444444494</c:v>
                </c:pt>
                <c:pt idx="385">
                  <c:v>-475.00004444444494</c:v>
                </c:pt>
                <c:pt idx="386">
                  <c:v>-468.00004444444494</c:v>
                </c:pt>
                <c:pt idx="387">
                  <c:v>-459.00004444444494</c:v>
                </c:pt>
                <c:pt idx="388">
                  <c:v>-448.00004444444494</c:v>
                </c:pt>
                <c:pt idx="389">
                  <c:v>-422.00004444444494</c:v>
                </c:pt>
                <c:pt idx="390">
                  <c:v>-406.00004444444494</c:v>
                </c:pt>
                <c:pt idx="391">
                  <c:v>-395.00004444444494</c:v>
                </c:pt>
                <c:pt idx="392">
                  <c:v>-388.50004444444494</c:v>
                </c:pt>
                <c:pt idx="393">
                  <c:v>-385.75004444444494</c:v>
                </c:pt>
                <c:pt idx="394">
                  <c:v>-379.50004444444494</c:v>
                </c:pt>
                <c:pt idx="395">
                  <c:v>-371.50004444444494</c:v>
                </c:pt>
                <c:pt idx="396">
                  <c:v>-363.50004444444494</c:v>
                </c:pt>
                <c:pt idx="397">
                  <c:v>-355.50004444444494</c:v>
                </c:pt>
                <c:pt idx="398">
                  <c:v>-347.50004444444494</c:v>
                </c:pt>
                <c:pt idx="399">
                  <c:v>-339.25004444444494</c:v>
                </c:pt>
                <c:pt idx="400">
                  <c:v>-330.75004444444494</c:v>
                </c:pt>
                <c:pt idx="401">
                  <c:v>-322.50004444444494</c:v>
                </c:pt>
                <c:pt idx="402">
                  <c:v>-317.50004444444494</c:v>
                </c:pt>
                <c:pt idx="403">
                  <c:v>-315.25004444444494</c:v>
                </c:pt>
                <c:pt idx="404">
                  <c:v>-309.50004444444494</c:v>
                </c:pt>
                <c:pt idx="405">
                  <c:v>-306.50004444444494</c:v>
                </c:pt>
                <c:pt idx="406">
                  <c:v>-302.25004444444494</c:v>
                </c:pt>
                <c:pt idx="407">
                  <c:v>-296.50004444444494</c:v>
                </c:pt>
                <c:pt idx="408">
                  <c:v>-289.75004444444494</c:v>
                </c:pt>
                <c:pt idx="409">
                  <c:v>-283.00004444444494</c:v>
                </c:pt>
                <c:pt idx="410">
                  <c:v>-276.25004444444494</c:v>
                </c:pt>
                <c:pt idx="411">
                  <c:v>-267.25004444444494</c:v>
                </c:pt>
                <c:pt idx="412">
                  <c:v>-257.25004444444494</c:v>
                </c:pt>
                <c:pt idx="413">
                  <c:v>-250.50004444444494</c:v>
                </c:pt>
                <c:pt idx="414">
                  <c:v>-245.00004444444494</c:v>
                </c:pt>
                <c:pt idx="415">
                  <c:v>-240.00004444444494</c:v>
                </c:pt>
                <c:pt idx="416">
                  <c:v>-236.25004444444494</c:v>
                </c:pt>
                <c:pt idx="417">
                  <c:v>-233.50004444444494</c:v>
                </c:pt>
                <c:pt idx="418">
                  <c:v>-231.00004444444494</c:v>
                </c:pt>
                <c:pt idx="419">
                  <c:v>-227.00004444444494</c:v>
                </c:pt>
                <c:pt idx="420">
                  <c:v>-216.50004444444494</c:v>
                </c:pt>
                <c:pt idx="421">
                  <c:v>-212.25004444444494</c:v>
                </c:pt>
                <c:pt idx="422">
                  <c:v>-208.00004444444494</c:v>
                </c:pt>
                <c:pt idx="423">
                  <c:v>-203.75004444444494</c:v>
                </c:pt>
                <c:pt idx="424">
                  <c:v>-199.00004444444494</c:v>
                </c:pt>
                <c:pt idx="425">
                  <c:v>-195.00004444444494</c:v>
                </c:pt>
                <c:pt idx="426">
                  <c:v>-191.00004444444494</c:v>
                </c:pt>
                <c:pt idx="427">
                  <c:v>-186.75004444444494</c:v>
                </c:pt>
                <c:pt idx="428">
                  <c:v>-182.75004444444494</c:v>
                </c:pt>
                <c:pt idx="429">
                  <c:v>-178.75004444444494</c:v>
                </c:pt>
                <c:pt idx="430">
                  <c:v>-170.50004444444494</c:v>
                </c:pt>
                <c:pt idx="431">
                  <c:v>-163.25004444444494</c:v>
                </c:pt>
                <c:pt idx="432">
                  <c:v>-159.25004444444494</c:v>
                </c:pt>
                <c:pt idx="433">
                  <c:v>-155.00004444444494</c:v>
                </c:pt>
                <c:pt idx="434">
                  <c:v>-143.75004444444494</c:v>
                </c:pt>
                <c:pt idx="435">
                  <c:v>-139.25004444444494</c:v>
                </c:pt>
                <c:pt idx="436">
                  <c:v>-134.75004444444494</c:v>
                </c:pt>
                <c:pt idx="437">
                  <c:v>-127.75004444444494</c:v>
                </c:pt>
                <c:pt idx="438">
                  <c:v>-116.00004444444494</c:v>
                </c:pt>
                <c:pt idx="439">
                  <c:v>-109.50004444444494</c:v>
                </c:pt>
                <c:pt idx="440">
                  <c:v>-106.00004444444494</c:v>
                </c:pt>
                <c:pt idx="441">
                  <c:v>-100.00004444444494</c:v>
                </c:pt>
                <c:pt idx="442">
                  <c:v>-97.500044444444939</c:v>
                </c:pt>
                <c:pt idx="443">
                  <c:v>-93.750044444444939</c:v>
                </c:pt>
                <c:pt idx="444">
                  <c:v>-88.250044444444939</c:v>
                </c:pt>
                <c:pt idx="445">
                  <c:v>-82.750044444444939</c:v>
                </c:pt>
                <c:pt idx="446">
                  <c:v>-68.500044444444939</c:v>
                </c:pt>
                <c:pt idx="447">
                  <c:v>-63.000044444444939</c:v>
                </c:pt>
                <c:pt idx="448">
                  <c:v>-59.000044444444939</c:v>
                </c:pt>
                <c:pt idx="449">
                  <c:v>-49.000044444444939</c:v>
                </c:pt>
                <c:pt idx="450">
                  <c:v>-44.250044444444939</c:v>
                </c:pt>
                <c:pt idx="451">
                  <c:v>-39.250044444444939</c:v>
                </c:pt>
                <c:pt idx="452">
                  <c:v>-34.500044444444939</c:v>
                </c:pt>
                <c:pt idx="453">
                  <c:v>-29.250044444444939</c:v>
                </c:pt>
                <c:pt idx="454">
                  <c:v>-24.250044444444939</c:v>
                </c:pt>
                <c:pt idx="455">
                  <c:v>-19.000044444444939</c:v>
                </c:pt>
                <c:pt idx="456">
                  <c:v>-13.000044444444939</c:v>
                </c:pt>
                <c:pt idx="457">
                  <c:v>-8.0000444444449386</c:v>
                </c:pt>
                <c:pt idx="458">
                  <c:v>-1.2500444444449386</c:v>
                </c:pt>
                <c:pt idx="459">
                  <c:v>3.7499555555550614</c:v>
                </c:pt>
                <c:pt idx="460">
                  <c:v>8.9999555555550614</c:v>
                </c:pt>
                <c:pt idx="461">
                  <c:v>13.499955555555061</c:v>
                </c:pt>
                <c:pt idx="462">
                  <c:v>26.999955555555061</c:v>
                </c:pt>
                <c:pt idx="463">
                  <c:v>31.999955555555061</c:v>
                </c:pt>
                <c:pt idx="464">
                  <c:v>36.999955555555061</c:v>
                </c:pt>
                <c:pt idx="465">
                  <c:v>51.499955555555061</c:v>
                </c:pt>
                <c:pt idx="466">
                  <c:v>58.499955555555061</c:v>
                </c:pt>
                <c:pt idx="467">
                  <c:v>65.499955555555061</c:v>
                </c:pt>
                <c:pt idx="468">
                  <c:v>73.249955555555061</c:v>
                </c:pt>
                <c:pt idx="469">
                  <c:v>78.499955555555061</c:v>
                </c:pt>
                <c:pt idx="470">
                  <c:v>83.999955555555061</c:v>
                </c:pt>
                <c:pt idx="471">
                  <c:v>95.999955555555061</c:v>
                </c:pt>
                <c:pt idx="472">
                  <c:v>100.24995555555506</c:v>
                </c:pt>
                <c:pt idx="473">
                  <c:v>104.49995555555506</c:v>
                </c:pt>
                <c:pt idx="474">
                  <c:v>108.74995555555506</c:v>
                </c:pt>
                <c:pt idx="475">
                  <c:v>113.24995555555506</c:v>
                </c:pt>
                <c:pt idx="476">
                  <c:v>116.74995555555506</c:v>
                </c:pt>
                <c:pt idx="477">
                  <c:v>120.74995555555506</c:v>
                </c:pt>
                <c:pt idx="478">
                  <c:v>124.24995555555506</c:v>
                </c:pt>
                <c:pt idx="479">
                  <c:v>127.74995555555506</c:v>
                </c:pt>
                <c:pt idx="480">
                  <c:v>131.24995555555506</c:v>
                </c:pt>
                <c:pt idx="481">
                  <c:v>134.74995555555506</c:v>
                </c:pt>
                <c:pt idx="482">
                  <c:v>139.49995555555506</c:v>
                </c:pt>
                <c:pt idx="483">
                  <c:v>142.74995555555506</c:v>
                </c:pt>
                <c:pt idx="484">
                  <c:v>145.99995555555506</c:v>
                </c:pt>
                <c:pt idx="485">
                  <c:v>149.49995555555506</c:v>
                </c:pt>
                <c:pt idx="486">
                  <c:v>152.74995555555506</c:v>
                </c:pt>
                <c:pt idx="487">
                  <c:v>155.99995555555506</c:v>
                </c:pt>
                <c:pt idx="488">
                  <c:v>159.49995555555506</c:v>
                </c:pt>
                <c:pt idx="489">
                  <c:v>161.99995555555506</c:v>
                </c:pt>
                <c:pt idx="490">
                  <c:v>165.24995555555506</c:v>
                </c:pt>
                <c:pt idx="491">
                  <c:v>168.74995555555506</c:v>
                </c:pt>
                <c:pt idx="492">
                  <c:v>172.74995555555506</c:v>
                </c:pt>
                <c:pt idx="493">
                  <c:v>176.24995555555506</c:v>
                </c:pt>
                <c:pt idx="494">
                  <c:v>179.74995555555506</c:v>
                </c:pt>
                <c:pt idx="495">
                  <c:v>183.24995555555506</c:v>
                </c:pt>
                <c:pt idx="496">
                  <c:v>186.74995555555506</c:v>
                </c:pt>
                <c:pt idx="497">
                  <c:v>190.24995555555506</c:v>
                </c:pt>
                <c:pt idx="498">
                  <c:v>195.24995555555506</c:v>
                </c:pt>
                <c:pt idx="499">
                  <c:v>199.24995555555506</c:v>
                </c:pt>
                <c:pt idx="500">
                  <c:v>203.49995555555506</c:v>
                </c:pt>
                <c:pt idx="501">
                  <c:v>207.49995555555506</c:v>
                </c:pt>
                <c:pt idx="502">
                  <c:v>219.99995555555506</c:v>
                </c:pt>
                <c:pt idx="503">
                  <c:v>222.74995555555506</c:v>
                </c:pt>
                <c:pt idx="504">
                  <c:v>226.74995555555506</c:v>
                </c:pt>
                <c:pt idx="505">
                  <c:v>230.74995555555506</c:v>
                </c:pt>
                <c:pt idx="506">
                  <c:v>239.24995555555506</c:v>
                </c:pt>
                <c:pt idx="507">
                  <c:v>242.49995555555506</c:v>
                </c:pt>
                <c:pt idx="508">
                  <c:v>246.74995555555506</c:v>
                </c:pt>
                <c:pt idx="509">
                  <c:v>252.24995555555506</c:v>
                </c:pt>
                <c:pt idx="510">
                  <c:v>265.74995555555506</c:v>
                </c:pt>
                <c:pt idx="511">
                  <c:v>269.24995555555506</c:v>
                </c:pt>
                <c:pt idx="512">
                  <c:v>272.74995555555506</c:v>
                </c:pt>
                <c:pt idx="513">
                  <c:v>276.99995555555506</c:v>
                </c:pt>
                <c:pt idx="514">
                  <c:v>282.49995555555506</c:v>
                </c:pt>
                <c:pt idx="515">
                  <c:v>285.74995555555506</c:v>
                </c:pt>
                <c:pt idx="516">
                  <c:v>289.99995555555506</c:v>
                </c:pt>
                <c:pt idx="517">
                  <c:v>293.99995555555506</c:v>
                </c:pt>
                <c:pt idx="518">
                  <c:v>297.74995555555506</c:v>
                </c:pt>
                <c:pt idx="519">
                  <c:v>301.49995555555506</c:v>
                </c:pt>
                <c:pt idx="520">
                  <c:v>304.74995555555506</c:v>
                </c:pt>
                <c:pt idx="521">
                  <c:v>307.99995555555506</c:v>
                </c:pt>
                <c:pt idx="522">
                  <c:v>311.24995555555506</c:v>
                </c:pt>
                <c:pt idx="523">
                  <c:v>314.49995555555506</c:v>
                </c:pt>
                <c:pt idx="524">
                  <c:v>317.49995555555506</c:v>
                </c:pt>
                <c:pt idx="525">
                  <c:v>322.24995555555506</c:v>
                </c:pt>
                <c:pt idx="526">
                  <c:v>327.24995555555506</c:v>
                </c:pt>
                <c:pt idx="527">
                  <c:v>332.24995555555506</c:v>
                </c:pt>
                <c:pt idx="528">
                  <c:v>337.24995555555506</c:v>
                </c:pt>
                <c:pt idx="529">
                  <c:v>341.24995555555506</c:v>
                </c:pt>
                <c:pt idx="530">
                  <c:v>345.24995555555506</c:v>
                </c:pt>
                <c:pt idx="531">
                  <c:v>349.24995555555506</c:v>
                </c:pt>
                <c:pt idx="532">
                  <c:v>353.24995555555506</c:v>
                </c:pt>
                <c:pt idx="533">
                  <c:v>357.24995555555506</c:v>
                </c:pt>
                <c:pt idx="534">
                  <c:v>362.74995555555506</c:v>
                </c:pt>
                <c:pt idx="535">
                  <c:v>366.24995555555506</c:v>
                </c:pt>
                <c:pt idx="536">
                  <c:v>371.49995555555506</c:v>
                </c:pt>
                <c:pt idx="537">
                  <c:v>377.24995555555506</c:v>
                </c:pt>
                <c:pt idx="538">
                  <c:v>389.74995555555506</c:v>
                </c:pt>
                <c:pt idx="539">
                  <c:v>396.49995555555506</c:v>
                </c:pt>
                <c:pt idx="540">
                  <c:v>408.24995555555506</c:v>
                </c:pt>
                <c:pt idx="541">
                  <c:v>412.49995555555506</c:v>
                </c:pt>
                <c:pt idx="542">
                  <c:v>417.74995555555506</c:v>
                </c:pt>
                <c:pt idx="543">
                  <c:v>423.24995555555506</c:v>
                </c:pt>
                <c:pt idx="544">
                  <c:v>428.99995555555506</c:v>
                </c:pt>
                <c:pt idx="545">
                  <c:v>441.49995555555506</c:v>
                </c:pt>
                <c:pt idx="546">
                  <c:v>447.49995555555506</c:v>
                </c:pt>
                <c:pt idx="547">
                  <c:v>453.49995555555506</c:v>
                </c:pt>
                <c:pt idx="548">
                  <c:v>458.49995555555506</c:v>
                </c:pt>
                <c:pt idx="549">
                  <c:v>463.49995555555506</c:v>
                </c:pt>
                <c:pt idx="550">
                  <c:v>471.74995555555506</c:v>
                </c:pt>
                <c:pt idx="551">
                  <c:v>479.49995555555506</c:v>
                </c:pt>
                <c:pt idx="552">
                  <c:v>487.24995555555506</c:v>
                </c:pt>
                <c:pt idx="553">
                  <c:v>494.99995555555506</c:v>
                </c:pt>
                <c:pt idx="554">
                  <c:v>502.74995555555506</c:v>
                </c:pt>
                <c:pt idx="555">
                  <c:v>510.49995555555506</c:v>
                </c:pt>
                <c:pt idx="556">
                  <c:v>522.74995555555506</c:v>
                </c:pt>
                <c:pt idx="557">
                  <c:v>530.24995555555506</c:v>
                </c:pt>
                <c:pt idx="558">
                  <c:v>539.24995555555506</c:v>
                </c:pt>
                <c:pt idx="559">
                  <c:v>546.74995555555506</c:v>
                </c:pt>
                <c:pt idx="560">
                  <c:v>550.74995555555506</c:v>
                </c:pt>
                <c:pt idx="561">
                  <c:v>554.74995555555506</c:v>
                </c:pt>
                <c:pt idx="562">
                  <c:v>559.99995555555506</c:v>
                </c:pt>
                <c:pt idx="563">
                  <c:v>565.49995555555506</c:v>
                </c:pt>
                <c:pt idx="564">
                  <c:v>571.74995555555506</c:v>
                </c:pt>
                <c:pt idx="565">
                  <c:v>577.74995555555506</c:v>
                </c:pt>
                <c:pt idx="566">
                  <c:v>584.24995555555506</c:v>
                </c:pt>
                <c:pt idx="567">
                  <c:v>591.99995555555506</c:v>
                </c:pt>
                <c:pt idx="568">
                  <c:v>598.74995555555506</c:v>
                </c:pt>
                <c:pt idx="569">
                  <c:v>603.74995555555506</c:v>
                </c:pt>
                <c:pt idx="570">
                  <c:v>608.74995555555506</c:v>
                </c:pt>
              </c:numCache>
            </c:numRef>
          </c:xVal>
          <c:yVal>
            <c:numRef>
              <c:f>Sheet1!$L$2:$L$572</c:f>
              <c:numCache>
                <c:formatCode>General</c:formatCode>
                <c:ptCount val="571"/>
                <c:pt idx="0">
                  <c:v>4.8991637973438271</c:v>
                </c:pt>
                <c:pt idx="1">
                  <c:v>4.7045708968442534</c:v>
                </c:pt>
                <c:pt idx="2">
                  <c:v>4.947642418582471</c:v>
                </c:pt>
                <c:pt idx="3">
                  <c:v>4.9128172244555701</c:v>
                </c:pt>
                <c:pt idx="4">
                  <c:v>4.9071533091260244</c:v>
                </c:pt>
                <c:pt idx="5">
                  <c:v>4.8383570960141853</c:v>
                </c:pt>
                <c:pt idx="6">
                  <c:v>4.641365940948404</c:v>
                </c:pt>
                <c:pt idx="7">
                  <c:v>4.6622883597264417</c:v>
                </c:pt>
                <c:pt idx="8">
                  <c:v>4.6308781000381254</c:v>
                </c:pt>
                <c:pt idx="9">
                  <c:v>4.7627017334130306</c:v>
                </c:pt>
                <c:pt idx="10">
                  <c:v>4.6657172837655523</c:v>
                </c:pt>
                <c:pt idx="11">
                  <c:v>4.6783845481789061</c:v>
                </c:pt>
                <c:pt idx="12">
                  <c:v>4.589375319666579</c:v>
                </c:pt>
                <c:pt idx="13">
                  <c:v>4.6491219881064634</c:v>
                </c:pt>
                <c:pt idx="14">
                  <c:v>4.6703992347297643</c:v>
                </c:pt>
                <c:pt idx="15">
                  <c:v>4.6019285592174874</c:v>
                </c:pt>
                <c:pt idx="16">
                  <c:v>4.6572959627416326</c:v>
                </c:pt>
                <c:pt idx="17">
                  <c:v>4.5910253750950707</c:v>
                </c:pt>
                <c:pt idx="18">
                  <c:v>4.5384331469659482</c:v>
                </c:pt>
                <c:pt idx="19">
                  <c:v>4.5530387876848533</c:v>
                </c:pt>
                <c:pt idx="20">
                  <c:v>4.5884239040300736</c:v>
                </c:pt>
                <c:pt idx="21">
                  <c:v>4.7761766609921592</c:v>
                </c:pt>
                <c:pt idx="22">
                  <c:v>4.8108737338852636</c:v>
                </c:pt>
                <c:pt idx="23">
                  <c:v>4.7071500474968451</c:v>
                </c:pt>
                <c:pt idx="24">
                  <c:v>4.6897292105151642</c:v>
                </c:pt>
                <c:pt idx="25">
                  <c:v>4.6789120120261192</c:v>
                </c:pt>
                <c:pt idx="26">
                  <c:v>4.6514017251283111</c:v>
                </c:pt>
                <c:pt idx="27">
                  <c:v>4.7801193110101128</c:v>
                </c:pt>
                <c:pt idx="28">
                  <c:v>4.8059060532220323</c:v>
                </c:pt>
                <c:pt idx="29">
                  <c:v>4.6852288282694285</c:v>
                </c:pt>
                <c:pt idx="30">
                  <c:v>4.5189947505251746</c:v>
                </c:pt>
                <c:pt idx="31">
                  <c:v>4.6862869644999643</c:v>
                </c:pt>
                <c:pt idx="32">
                  <c:v>4.7958859388091177</c:v>
                </c:pt>
                <c:pt idx="33">
                  <c:v>4.627650677421153</c:v>
                </c:pt>
                <c:pt idx="34">
                  <c:v>4.5809321000998056</c:v>
                </c:pt>
                <c:pt idx="35">
                  <c:v>4.4084841188343189</c:v>
                </c:pt>
                <c:pt idx="36">
                  <c:v>4.4065726951766608</c:v>
                </c:pt>
                <c:pt idx="37">
                  <c:v>4.6094252565034086</c:v>
                </c:pt>
                <c:pt idx="38">
                  <c:v>4.6680789636489752</c:v>
                </c:pt>
                <c:pt idx="39">
                  <c:v>4.673642719722209</c:v>
                </c:pt>
                <c:pt idx="40">
                  <c:v>4.5743889332855687</c:v>
                </c:pt>
                <c:pt idx="41">
                  <c:v>4.7809223916132257</c:v>
                </c:pt>
                <c:pt idx="42">
                  <c:v>4.4678703599865432</c:v>
                </c:pt>
                <c:pt idx="43">
                  <c:v>4.360636933193816</c:v>
                </c:pt>
                <c:pt idx="44">
                  <c:v>4.2145172346673663</c:v>
                </c:pt>
                <c:pt idx="45">
                  <c:v>4.2968075927523728</c:v>
                </c:pt>
                <c:pt idx="46">
                  <c:v>4.2815506435222206</c:v>
                </c:pt>
                <c:pt idx="47">
                  <c:v>4.382259767687434</c:v>
                </c:pt>
                <c:pt idx="48">
                  <c:v>4.3803517475228588</c:v>
                </c:pt>
                <c:pt idx="49">
                  <c:v>4.297122739804041</c:v>
                </c:pt>
                <c:pt idx="50">
                  <c:v>4.413504615125559</c:v>
                </c:pt>
                <c:pt idx="51">
                  <c:v>4.554183813443073</c:v>
                </c:pt>
                <c:pt idx="52">
                  <c:v>4.7139449471810986</c:v>
                </c:pt>
                <c:pt idx="53">
                  <c:v>4.5242702570112563</c:v>
                </c:pt>
                <c:pt idx="54">
                  <c:v>4.6761221989042099</c:v>
                </c:pt>
                <c:pt idx="55">
                  <c:v>4.8495471808355246</c:v>
                </c:pt>
                <c:pt idx="56">
                  <c:v>4.6782527007984971</c:v>
                </c:pt>
                <c:pt idx="57">
                  <c:v>4.7902578851684767</c:v>
                </c:pt>
                <c:pt idx="58">
                  <c:v>4.5165766525637014</c:v>
                </c:pt>
                <c:pt idx="59">
                  <c:v>4.6226892355390126</c:v>
                </c:pt>
                <c:pt idx="60">
                  <c:v>4.8165736558567795</c:v>
                </c:pt>
                <c:pt idx="61">
                  <c:v>4.572247011513249</c:v>
                </c:pt>
                <c:pt idx="62">
                  <c:v>4.5904963819882934</c:v>
                </c:pt>
                <c:pt idx="63">
                  <c:v>4.4598679055188626</c:v>
                </c:pt>
                <c:pt idx="64">
                  <c:v>4.321247434801661</c:v>
                </c:pt>
                <c:pt idx="65">
                  <c:v>4.5025699910039014</c:v>
                </c:pt>
                <c:pt idx="66">
                  <c:v>4.3273303934134209</c:v>
                </c:pt>
                <c:pt idx="67">
                  <c:v>4.3898698024558591</c:v>
                </c:pt>
                <c:pt idx="68">
                  <c:v>4.3383192062095466</c:v>
                </c:pt>
                <c:pt idx="69">
                  <c:v>4.5496902921668587</c:v>
                </c:pt>
                <c:pt idx="70">
                  <c:v>4.3022828880585733</c:v>
                </c:pt>
                <c:pt idx="71">
                  <c:v>4.5740318069721839</c:v>
                </c:pt>
                <c:pt idx="72">
                  <c:v>4.5270257985928044</c:v>
                </c:pt>
                <c:pt idx="73">
                  <c:v>4.5534134599999083</c:v>
                </c:pt>
                <c:pt idx="74">
                  <c:v>4.5625286303252413</c:v>
                </c:pt>
                <c:pt idx="75">
                  <c:v>4.7676717390992165</c:v>
                </c:pt>
                <c:pt idx="76">
                  <c:v>4.8499486275521884</c:v>
                </c:pt>
                <c:pt idx="77">
                  <c:v>4.6618955566893048</c:v>
                </c:pt>
                <c:pt idx="78">
                  <c:v>4.7155518521324149</c:v>
                </c:pt>
                <c:pt idx="79">
                  <c:v>4.5949013203421263</c:v>
                </c:pt>
                <c:pt idx="80">
                  <c:v>4.9233811171527444</c:v>
                </c:pt>
                <c:pt idx="81">
                  <c:v>4.8347871674263496</c:v>
                </c:pt>
                <c:pt idx="82">
                  <c:v>4.9837378033525139</c:v>
                </c:pt>
                <c:pt idx="83">
                  <c:v>4.77516912057302</c:v>
                </c:pt>
                <c:pt idx="84">
                  <c:v>4.9417018109650215</c:v>
                </c:pt>
                <c:pt idx="85">
                  <c:v>4.9015748031496065</c:v>
                </c:pt>
                <c:pt idx="86">
                  <c:v>4.7806929124787603</c:v>
                </c:pt>
                <c:pt idx="87">
                  <c:v>4.7472200641541997</c:v>
                </c:pt>
                <c:pt idx="88">
                  <c:v>4.8852026427180562</c:v>
                </c:pt>
                <c:pt idx="89">
                  <c:v>4.9999497997008069</c:v>
                </c:pt>
                <c:pt idx="90">
                  <c:v>4.9586529988399937</c:v>
                </c:pt>
                <c:pt idx="91">
                  <c:v>4.8719403627541134</c:v>
                </c:pt>
                <c:pt idx="92">
                  <c:v>4.8348106365834003</c:v>
                </c:pt>
                <c:pt idx="93">
                  <c:v>5.0868232890704803</c:v>
                </c:pt>
                <c:pt idx="94">
                  <c:v>4.7660291225434133</c:v>
                </c:pt>
                <c:pt idx="95">
                  <c:v>5.0573778815883008</c:v>
                </c:pt>
                <c:pt idx="96">
                  <c:v>4.9167703335110478</c:v>
                </c:pt>
                <c:pt idx="97">
                  <c:v>4.7805552355719385</c:v>
                </c:pt>
                <c:pt idx="98">
                  <c:v>4.8185776487663281</c:v>
                </c:pt>
                <c:pt idx="99">
                  <c:v>4.9828900762442219</c:v>
                </c:pt>
                <c:pt idx="100">
                  <c:v>4.8797217186811039</c:v>
                </c:pt>
                <c:pt idx="101">
                  <c:v>4.7965788257050397</c:v>
                </c:pt>
                <c:pt idx="102">
                  <c:v>4.7844361714903325</c:v>
                </c:pt>
                <c:pt idx="103">
                  <c:v>4.9048334277201882</c:v>
                </c:pt>
                <c:pt idx="104">
                  <c:v>4.733255396196288</c:v>
                </c:pt>
                <c:pt idx="105">
                  <c:v>4.7648890823761292</c:v>
                </c:pt>
                <c:pt idx="106">
                  <c:v>4.7301757668726223</c:v>
                </c:pt>
                <c:pt idx="107">
                  <c:v>4.7635901016806486</c:v>
                </c:pt>
                <c:pt idx="108">
                  <c:v>4.7252611703086602</c:v>
                </c:pt>
                <c:pt idx="109">
                  <c:v>4.7172045353364087</c:v>
                </c:pt>
                <c:pt idx="110">
                  <c:v>4.7787661571235285</c:v>
                </c:pt>
                <c:pt idx="111">
                  <c:v>4.8228708671483078</c:v>
                </c:pt>
                <c:pt idx="112">
                  <c:v>4.9300097016255178</c:v>
                </c:pt>
                <c:pt idx="113">
                  <c:v>4.5527682293571274</c:v>
                </c:pt>
                <c:pt idx="114">
                  <c:v>4.6010569496285898</c:v>
                </c:pt>
                <c:pt idx="115">
                  <c:v>4.6851627106206433</c:v>
                </c:pt>
                <c:pt idx="116">
                  <c:v>4.6455223880597014</c:v>
                </c:pt>
                <c:pt idx="117">
                  <c:v>4.6382102841602331</c:v>
                </c:pt>
                <c:pt idx="118">
                  <c:v>4.6916069224754358</c:v>
                </c:pt>
                <c:pt idx="119">
                  <c:v>4.7015062757556167</c:v>
                </c:pt>
                <c:pt idx="120">
                  <c:v>4.5810163785133771</c:v>
                </c:pt>
                <c:pt idx="121">
                  <c:v>4.6088493609617505</c:v>
                </c:pt>
                <c:pt idx="122">
                  <c:v>4.7650030618493577</c:v>
                </c:pt>
                <c:pt idx="123">
                  <c:v>4.8631387752311941</c:v>
                </c:pt>
                <c:pt idx="124">
                  <c:v>4.7815650504080658</c:v>
                </c:pt>
                <c:pt idx="125">
                  <c:v>4.7790871751564241</c:v>
                </c:pt>
                <c:pt idx="126">
                  <c:v>4.636461393079756</c:v>
                </c:pt>
                <c:pt idx="127">
                  <c:v>4.6581454407699976</c:v>
                </c:pt>
                <c:pt idx="128">
                  <c:v>4.7567650177184726</c:v>
                </c:pt>
                <c:pt idx="129">
                  <c:v>4.5889101338432123</c:v>
                </c:pt>
                <c:pt idx="130">
                  <c:v>4.7278855054233029</c:v>
                </c:pt>
                <c:pt idx="131">
                  <c:v>4.625372676864778</c:v>
                </c:pt>
                <c:pt idx="132">
                  <c:v>4.7980114265894622</c:v>
                </c:pt>
                <c:pt idx="133">
                  <c:v>4.6914743287800285</c:v>
                </c:pt>
                <c:pt idx="134">
                  <c:v>4.7099324720525093</c:v>
                </c:pt>
                <c:pt idx="135">
                  <c:v>4.8115942028985508</c:v>
                </c:pt>
                <c:pt idx="136">
                  <c:v>4.6870588235294122</c:v>
                </c:pt>
                <c:pt idx="137">
                  <c:v>4.7864135057595547</c:v>
                </c:pt>
                <c:pt idx="138">
                  <c:v>4.7804175665946724</c:v>
                </c:pt>
                <c:pt idx="139">
                  <c:v>4.8130823056403917</c:v>
                </c:pt>
                <c:pt idx="140">
                  <c:v>4.6938621625697481</c:v>
                </c:pt>
                <c:pt idx="141">
                  <c:v>4.6208233973258608</c:v>
                </c:pt>
                <c:pt idx="142">
                  <c:v>4.5920625553260548</c:v>
                </c:pt>
                <c:pt idx="143">
                  <c:v>4.5930578420928851</c:v>
                </c:pt>
                <c:pt idx="144">
                  <c:v>4.5938628575118425</c:v>
                </c:pt>
                <c:pt idx="145">
                  <c:v>4.4313934863854785</c:v>
                </c:pt>
                <c:pt idx="146">
                  <c:v>4.3792154345360057</c:v>
                </c:pt>
                <c:pt idx="147">
                  <c:v>4.353584494944859</c:v>
                </c:pt>
                <c:pt idx="148">
                  <c:v>4.3876651982378858</c:v>
                </c:pt>
                <c:pt idx="149">
                  <c:v>4.5569967744149347</c:v>
                </c:pt>
                <c:pt idx="150">
                  <c:v>4.442323388654235</c:v>
                </c:pt>
                <c:pt idx="151">
                  <c:v>4.2766971531624378</c:v>
                </c:pt>
                <c:pt idx="152">
                  <c:v>4.3297006159825075</c:v>
                </c:pt>
                <c:pt idx="153">
                  <c:v>4.3251693590411673</c:v>
                </c:pt>
                <c:pt idx="154">
                  <c:v>4.2867287869332245</c:v>
                </c:pt>
                <c:pt idx="155">
                  <c:v>4.3178566783717001</c:v>
                </c:pt>
                <c:pt idx="156">
                  <c:v>4.2500533390228288</c:v>
                </c:pt>
                <c:pt idx="157">
                  <c:v>4.4636654939834628</c:v>
                </c:pt>
                <c:pt idx="158">
                  <c:v>4.42342282326294</c:v>
                </c:pt>
                <c:pt idx="159">
                  <c:v>4.3701461103066999</c:v>
                </c:pt>
                <c:pt idx="160">
                  <c:v>4.4804923143362263</c:v>
                </c:pt>
                <c:pt idx="161">
                  <c:v>4.4503623738840581</c:v>
                </c:pt>
                <c:pt idx="162">
                  <c:v>4.3857331571994722</c:v>
                </c:pt>
                <c:pt idx="163">
                  <c:v>4.4762033167048676</c:v>
                </c:pt>
                <c:pt idx="164">
                  <c:v>4.4932263259754492</c:v>
                </c:pt>
                <c:pt idx="165">
                  <c:v>4.5188307298637547</c:v>
                </c:pt>
                <c:pt idx="166">
                  <c:v>4.5265731659652593</c:v>
                </c:pt>
                <c:pt idx="167">
                  <c:v>4.4359723508871944</c:v>
                </c:pt>
                <c:pt idx="168">
                  <c:v>4.4710593178492228</c:v>
                </c:pt>
                <c:pt idx="169">
                  <c:v>4.4120969420978726</c:v>
                </c:pt>
                <c:pt idx="170">
                  <c:v>4.3887092083579358</c:v>
                </c:pt>
                <c:pt idx="171">
                  <c:v>4.3938010349254242</c:v>
                </c:pt>
                <c:pt idx="172">
                  <c:v>4.4868502851582557</c:v>
                </c:pt>
                <c:pt idx="173">
                  <c:v>4.4152458972790383</c:v>
                </c:pt>
                <c:pt idx="174">
                  <c:v>4.5380816125681163</c:v>
                </c:pt>
                <c:pt idx="175">
                  <c:v>4.35092194987703</c:v>
                </c:pt>
                <c:pt idx="176">
                  <c:v>4.4890140845070423</c:v>
                </c:pt>
                <c:pt idx="177">
                  <c:v>4.6282527881040885</c:v>
                </c:pt>
                <c:pt idx="178">
                  <c:v>4.5332896389753676</c:v>
                </c:pt>
                <c:pt idx="179">
                  <c:v>4.420674197199352</c:v>
                </c:pt>
                <c:pt idx="180">
                  <c:v>4.4007900213411801</c:v>
                </c:pt>
                <c:pt idx="181">
                  <c:v>4.3236673033512769</c:v>
                </c:pt>
                <c:pt idx="182">
                  <c:v>4.3601978724335684</c:v>
                </c:pt>
                <c:pt idx="183">
                  <c:v>4.4561963947760495</c:v>
                </c:pt>
                <c:pt idx="184">
                  <c:v>4.4342146854423312</c:v>
                </c:pt>
                <c:pt idx="185">
                  <c:v>4.4958021124853298</c:v>
                </c:pt>
                <c:pt idx="186">
                  <c:v>4.4971215712834409</c:v>
                </c:pt>
                <c:pt idx="187">
                  <c:v>4.486526905647799</c:v>
                </c:pt>
                <c:pt idx="188">
                  <c:v>4.4338988483437429</c:v>
                </c:pt>
                <c:pt idx="189">
                  <c:v>4.4523915958873497</c:v>
                </c:pt>
                <c:pt idx="190">
                  <c:v>4.4952136806141656</c:v>
                </c:pt>
                <c:pt idx="191">
                  <c:v>4.3722563652326603</c:v>
                </c:pt>
                <c:pt idx="192">
                  <c:v>4.47886031891644</c:v>
                </c:pt>
                <c:pt idx="193">
                  <c:v>4.4514762275079773</c:v>
                </c:pt>
                <c:pt idx="194">
                  <c:v>4.4822263524307981</c:v>
                </c:pt>
                <c:pt idx="195">
                  <c:v>4.5357256705678761</c:v>
                </c:pt>
                <c:pt idx="196">
                  <c:v>4.6193446652598382</c:v>
                </c:pt>
                <c:pt idx="197">
                  <c:v>4.5193023213605095</c:v>
                </c:pt>
                <c:pt idx="198">
                  <c:v>4.5431738356976696</c:v>
                </c:pt>
                <c:pt idx="199">
                  <c:v>4.6315887372410431</c:v>
                </c:pt>
                <c:pt idx="200">
                  <c:v>4.679593495552977</c:v>
                </c:pt>
                <c:pt idx="201">
                  <c:v>4.5918508478327018</c:v>
                </c:pt>
                <c:pt idx="202">
                  <c:v>4.6290701889738894</c:v>
                </c:pt>
                <c:pt idx="203">
                  <c:v>4.4728262333953062</c:v>
                </c:pt>
                <c:pt idx="204">
                  <c:v>4.5954949384960369</c:v>
                </c:pt>
                <c:pt idx="205">
                  <c:v>4.4806334068109228</c:v>
                </c:pt>
                <c:pt idx="206">
                  <c:v>4.5317632927173293</c:v>
                </c:pt>
                <c:pt idx="207">
                  <c:v>4.6152990676725176</c:v>
                </c:pt>
                <c:pt idx="208">
                  <c:v>4.607804584673036</c:v>
                </c:pt>
                <c:pt idx="209">
                  <c:v>4.448633027973683</c:v>
                </c:pt>
                <c:pt idx="210">
                  <c:v>4.6443309785269635</c:v>
                </c:pt>
                <c:pt idx="211">
                  <c:v>4.4314132025858806</c:v>
                </c:pt>
                <c:pt idx="212">
                  <c:v>4.5713236644024233</c:v>
                </c:pt>
                <c:pt idx="213">
                  <c:v>4.647755218225174</c:v>
                </c:pt>
                <c:pt idx="214">
                  <c:v>4.6255015604101652</c:v>
                </c:pt>
                <c:pt idx="215">
                  <c:v>4.6463675761915644</c:v>
                </c:pt>
                <c:pt idx="216">
                  <c:v>4.4744739348415967</c:v>
                </c:pt>
                <c:pt idx="217">
                  <c:v>4.4770282601171401</c:v>
                </c:pt>
                <c:pt idx="218">
                  <c:v>4.6615900889727184</c:v>
                </c:pt>
                <c:pt idx="219">
                  <c:v>4.650771860028577</c:v>
                </c:pt>
                <c:pt idx="220">
                  <c:v>4.6273711792827577</c:v>
                </c:pt>
                <c:pt idx="221">
                  <c:v>4.6226677805625176</c:v>
                </c:pt>
                <c:pt idx="222">
                  <c:v>4.631007290581759</c:v>
                </c:pt>
                <c:pt idx="223">
                  <c:v>4.6112392010889192</c:v>
                </c:pt>
                <c:pt idx="224">
                  <c:v>4.4800086361612266</c:v>
                </c:pt>
                <c:pt idx="225">
                  <c:v>4.7908108784115289</c:v>
                </c:pt>
                <c:pt idx="226">
                  <c:v>4.6191090128277672</c:v>
                </c:pt>
                <c:pt idx="227">
                  <c:v>4.5071340329346601</c:v>
                </c:pt>
                <c:pt idx="228">
                  <c:v>4.5776686981220527</c:v>
                </c:pt>
                <c:pt idx="229">
                  <c:v>4.503873059513527</c:v>
                </c:pt>
                <c:pt idx="230">
                  <c:v>4.6996206330332377</c:v>
                </c:pt>
                <c:pt idx="231">
                  <c:v>4.7100215639541485</c:v>
                </c:pt>
                <c:pt idx="232">
                  <c:v>4.6213808463251667</c:v>
                </c:pt>
                <c:pt idx="233">
                  <c:v>4.7261580510766716</c:v>
                </c:pt>
                <c:pt idx="234">
                  <c:v>4.6944595008601802</c:v>
                </c:pt>
                <c:pt idx="235">
                  <c:v>4.668735410201843</c:v>
                </c:pt>
                <c:pt idx="236">
                  <c:v>4.6802531847807192</c:v>
                </c:pt>
                <c:pt idx="237">
                  <c:v>4.707016573802334</c:v>
                </c:pt>
                <c:pt idx="238">
                  <c:v>4.7566741487177042</c:v>
                </c:pt>
                <c:pt idx="239">
                  <c:v>4.6618955566893048</c:v>
                </c:pt>
                <c:pt idx="240">
                  <c:v>4.7033045909163897</c:v>
                </c:pt>
                <c:pt idx="241">
                  <c:v>4.6786043103286294</c:v>
                </c:pt>
                <c:pt idx="242">
                  <c:v>4.8325820835415643</c:v>
                </c:pt>
                <c:pt idx="243">
                  <c:v>4.5654146918345084</c:v>
                </c:pt>
                <c:pt idx="244">
                  <c:v>4.656882226700394</c:v>
                </c:pt>
                <c:pt idx="245">
                  <c:v>4.6320626165572989</c:v>
                </c:pt>
                <c:pt idx="246">
                  <c:v>4.6770883716125153</c:v>
                </c:pt>
                <c:pt idx="247">
                  <c:v>4.7122053688861971</c:v>
                </c:pt>
                <c:pt idx="248">
                  <c:v>4.3194483596070867</c:v>
                </c:pt>
                <c:pt idx="249">
                  <c:v>4.2516861606761722</c:v>
                </c:pt>
                <c:pt idx="250">
                  <c:v>4.4508396714601073</c:v>
                </c:pt>
                <c:pt idx="251">
                  <c:v>4.4043902395882162</c:v>
                </c:pt>
                <c:pt idx="252">
                  <c:v>4.3180625945660038</c:v>
                </c:pt>
                <c:pt idx="253">
                  <c:v>4.3766753086962256</c:v>
                </c:pt>
                <c:pt idx="254">
                  <c:v>4.4694742982790734</c:v>
                </c:pt>
                <c:pt idx="255">
                  <c:v>4.4361896871951787</c:v>
                </c:pt>
                <c:pt idx="256">
                  <c:v>4.4511380344382223</c:v>
                </c:pt>
                <c:pt idx="257">
                  <c:v>4.5662100456621006</c:v>
                </c:pt>
                <c:pt idx="258">
                  <c:v>4.5623196372131369</c:v>
                </c:pt>
                <c:pt idx="259">
                  <c:v>4.4716815947201836</c:v>
                </c:pt>
                <c:pt idx="260">
                  <c:v>4.5466580237558318</c:v>
                </c:pt>
                <c:pt idx="261">
                  <c:v>4.5082356775253585</c:v>
                </c:pt>
                <c:pt idx="262">
                  <c:v>4.4855974491542216</c:v>
                </c:pt>
                <c:pt idx="263">
                  <c:v>4.5563296843049086</c:v>
                </c:pt>
                <c:pt idx="264">
                  <c:v>4.5558503339127254</c:v>
                </c:pt>
                <c:pt idx="265">
                  <c:v>4.1174038859032658</c:v>
                </c:pt>
                <c:pt idx="266">
                  <c:v>4.0016070711128968</c:v>
                </c:pt>
                <c:pt idx="267">
                  <c:v>3.9461172741679866</c:v>
                </c:pt>
                <c:pt idx="268">
                  <c:v>3.9274447949526814</c:v>
                </c:pt>
                <c:pt idx="269">
                  <c:v>3.930544593528019</c:v>
                </c:pt>
                <c:pt idx="270">
                  <c:v>3.8800155823918971</c:v>
                </c:pt>
                <c:pt idx="271">
                  <c:v>3.7904735808558252</c:v>
                </c:pt>
                <c:pt idx="272">
                  <c:v>3.895585785023115</c:v>
                </c:pt>
                <c:pt idx="273">
                  <c:v>3.8482491625421624</c:v>
                </c:pt>
                <c:pt idx="274">
                  <c:v>3.9505781091961998</c:v>
                </c:pt>
                <c:pt idx="275">
                  <c:v>3.9356233181730169</c:v>
                </c:pt>
                <c:pt idx="276">
                  <c:v>3.8513442970329961</c:v>
                </c:pt>
                <c:pt idx="277">
                  <c:v>3.8005258157202872</c:v>
                </c:pt>
                <c:pt idx="278">
                  <c:v>3.8961648594094722</c:v>
                </c:pt>
                <c:pt idx="279">
                  <c:v>3.927615156808852</c:v>
                </c:pt>
                <c:pt idx="280">
                  <c:v>4.024486332505</c:v>
                </c:pt>
                <c:pt idx="281">
                  <c:v>4.0654222773711908</c:v>
                </c:pt>
                <c:pt idx="282">
                  <c:v>4.0272201263964877</c:v>
                </c:pt>
                <c:pt idx="283">
                  <c:v>4.0980739875165089</c:v>
                </c:pt>
                <c:pt idx="284">
                  <c:v>4.2257106491302503</c:v>
                </c:pt>
                <c:pt idx="285">
                  <c:v>4.2072003953754589</c:v>
                </c:pt>
                <c:pt idx="286">
                  <c:v>4.2391457014807221</c:v>
                </c:pt>
                <c:pt idx="287">
                  <c:v>4.2496906600674151</c:v>
                </c:pt>
                <c:pt idx="288">
                  <c:v>4.2745680368745873</c:v>
                </c:pt>
                <c:pt idx="289">
                  <c:v>4.3064869702826458</c:v>
                </c:pt>
                <c:pt idx="290">
                  <c:v>4.5006981504661114</c:v>
                </c:pt>
                <c:pt idx="291">
                  <c:v>4.2837788434657318</c:v>
                </c:pt>
                <c:pt idx="292">
                  <c:v>4.3358074135341624</c:v>
                </c:pt>
                <c:pt idx="293">
                  <c:v>4.4698754628071358</c:v>
                </c:pt>
                <c:pt idx="294">
                  <c:v>4.4227549855905224</c:v>
                </c:pt>
                <c:pt idx="295">
                  <c:v>4.5240031068455071</c:v>
                </c:pt>
                <c:pt idx="296">
                  <c:v>4.5813745963698587</c:v>
                </c:pt>
                <c:pt idx="297">
                  <c:v>4.4474808771718308</c:v>
                </c:pt>
                <c:pt idx="298">
                  <c:v>4.4991326973113619</c:v>
                </c:pt>
                <c:pt idx="299">
                  <c:v>4.3864864507775447</c:v>
                </c:pt>
                <c:pt idx="300">
                  <c:v>4.4835984028306095</c:v>
                </c:pt>
                <c:pt idx="301">
                  <c:v>4.5254831044087114</c:v>
                </c:pt>
                <c:pt idx="302">
                  <c:v>4.292881402686068</c:v>
                </c:pt>
                <c:pt idx="303">
                  <c:v>4.4699757651916352</c:v>
                </c:pt>
                <c:pt idx="304">
                  <c:v>4.5063999022708456</c:v>
                </c:pt>
                <c:pt idx="305">
                  <c:v>4.3400016558239249</c:v>
                </c:pt>
                <c:pt idx="306">
                  <c:v>4.5196919711937706</c:v>
                </c:pt>
                <c:pt idx="307">
                  <c:v>4.4701763834657333</c:v>
                </c:pt>
                <c:pt idx="308">
                  <c:v>4.2902740864860673</c:v>
                </c:pt>
                <c:pt idx="309">
                  <c:v>4.3287597407959533</c:v>
                </c:pt>
                <c:pt idx="310">
                  <c:v>4.433267309104667</c:v>
                </c:pt>
                <c:pt idx="311">
                  <c:v>4.5756918666617663</c:v>
                </c:pt>
                <c:pt idx="312">
                  <c:v>4.5877475817595581</c:v>
                </c:pt>
                <c:pt idx="313">
                  <c:v>4.2986620630125163</c:v>
                </c:pt>
                <c:pt idx="314">
                  <c:v>4.4109831709477412</c:v>
                </c:pt>
                <c:pt idx="315">
                  <c:v>4.3360905528950813</c:v>
                </c:pt>
                <c:pt idx="316">
                  <c:v>4.4464285714285712</c:v>
                </c:pt>
                <c:pt idx="317">
                  <c:v>4.4247001332741007</c:v>
                </c:pt>
                <c:pt idx="318">
                  <c:v>4.4523915958873497</c:v>
                </c:pt>
                <c:pt idx="319">
                  <c:v>4.4365256124721606</c:v>
                </c:pt>
                <c:pt idx="320">
                  <c:v>4.4484144707458695</c:v>
                </c:pt>
                <c:pt idx="321">
                  <c:v>4.0128928283642225</c:v>
                </c:pt>
                <c:pt idx="322">
                  <c:v>4.2838709677419358</c:v>
                </c:pt>
                <c:pt idx="323">
                  <c:v>4.2691813116159452</c:v>
                </c:pt>
                <c:pt idx="324">
                  <c:v>2.8497691000337619</c:v>
                </c:pt>
                <c:pt idx="325">
                  <c:v>2.7022554065456439</c:v>
                </c:pt>
                <c:pt idx="326">
                  <c:v>2.616343213794118</c:v>
                </c:pt>
                <c:pt idx="327">
                  <c:v>2.6331651914596619</c:v>
                </c:pt>
                <c:pt idx="328">
                  <c:v>2.5904377475675631</c:v>
                </c:pt>
                <c:pt idx="329">
                  <c:v>2.51543100748568</c:v>
                </c:pt>
                <c:pt idx="330">
                  <c:v>2.4052625986495757</c:v>
                </c:pt>
                <c:pt idx="331">
                  <c:v>2.3228641194455908</c:v>
                </c:pt>
                <c:pt idx="332">
                  <c:v>2.1923115019314792</c:v>
                </c:pt>
                <c:pt idx="333">
                  <c:v>2.0994011647882362</c:v>
                </c:pt>
                <c:pt idx="334">
                  <c:v>2.032503734419512</c:v>
                </c:pt>
                <c:pt idx="335">
                  <c:v>1.8512013292963765</c:v>
                </c:pt>
                <c:pt idx="336">
                  <c:v>1.6551476587803422</c:v>
                </c:pt>
                <c:pt idx="337">
                  <c:v>1.7408174501219096</c:v>
                </c:pt>
                <c:pt idx="338">
                  <c:v>1.8176840952641662</c:v>
                </c:pt>
                <c:pt idx="339">
                  <c:v>1.944226467246811</c:v>
                </c:pt>
                <c:pt idx="340">
                  <c:v>1.9589563247147121</c:v>
                </c:pt>
                <c:pt idx="341">
                  <c:v>1.9837397078564856</c:v>
                </c:pt>
                <c:pt idx="342">
                  <c:v>2.0487377430561984</c:v>
                </c:pt>
                <c:pt idx="343">
                  <c:v>2.0906537701036512</c:v>
                </c:pt>
                <c:pt idx="344">
                  <c:v>2.1349429717291537</c:v>
                </c:pt>
                <c:pt idx="345">
                  <c:v>2.2218652960702432</c:v>
                </c:pt>
                <c:pt idx="346">
                  <c:v>2.2623149660312047</c:v>
                </c:pt>
                <c:pt idx="347">
                  <c:v>2.2965712836357768</c:v>
                </c:pt>
                <c:pt idx="348">
                  <c:v>2.3124876655715627</c:v>
                </c:pt>
                <c:pt idx="349">
                  <c:v>2.3660711104142762</c:v>
                </c:pt>
                <c:pt idx="350">
                  <c:v>2.4163496622933005</c:v>
                </c:pt>
                <c:pt idx="351">
                  <c:v>2.447727741897431</c:v>
                </c:pt>
                <c:pt idx="352">
                  <c:v>2.4343447921885879</c:v>
                </c:pt>
                <c:pt idx="353">
                  <c:v>2.3897843915407386</c:v>
                </c:pt>
                <c:pt idx="354">
                  <c:v>2.3631631270627258</c:v>
                </c:pt>
                <c:pt idx="355">
                  <c:v>2.3245989716683662</c:v>
                </c:pt>
                <c:pt idx="356">
                  <c:v>1.2008565145260235</c:v>
                </c:pt>
                <c:pt idx="357">
                  <c:v>1.1944981129088548</c:v>
                </c:pt>
                <c:pt idx="358">
                  <c:v>1.1859472396363571</c:v>
                </c:pt>
                <c:pt idx="359">
                  <c:v>1.1848538561282878</c:v>
                </c:pt>
                <c:pt idx="360">
                  <c:v>1.1782812945478462</c:v>
                </c:pt>
                <c:pt idx="361">
                  <c:v>1.1807873100930046</c:v>
                </c:pt>
                <c:pt idx="362">
                  <c:v>1.1583146289555397</c:v>
                </c:pt>
                <c:pt idx="363">
                  <c:v>1.1518099374830872</c:v>
                </c:pt>
                <c:pt idx="364">
                  <c:v>1.1509567616976382</c:v>
                </c:pt>
                <c:pt idx="365">
                  <c:v>1.1397837157406878</c:v>
                </c:pt>
                <c:pt idx="366">
                  <c:v>1.1224862394006194</c:v>
                </c:pt>
                <c:pt idx="367">
                  <c:v>1.1352044450776464</c:v>
                </c:pt>
                <c:pt idx="368">
                  <c:v>1.1295039821819612</c:v>
                </c:pt>
                <c:pt idx="369">
                  <c:v>1.1253487055665214</c:v>
                </c:pt>
                <c:pt idx="370">
                  <c:v>1.1290763226120204</c:v>
                </c:pt>
                <c:pt idx="371">
                  <c:v>1.1469857651696354</c:v>
                </c:pt>
                <c:pt idx="372">
                  <c:v>1.1740354285229315</c:v>
                </c:pt>
                <c:pt idx="373">
                  <c:v>1.2384239687260645</c:v>
                </c:pt>
                <c:pt idx="374">
                  <c:v>1.2847087413079006</c:v>
                </c:pt>
                <c:pt idx="375">
                  <c:v>1.3112492281929116</c:v>
                </c:pt>
                <c:pt idx="376">
                  <c:v>1.3482653267039109</c:v>
                </c:pt>
                <c:pt idx="377">
                  <c:v>1.3884493836316314</c:v>
                </c:pt>
                <c:pt idx="378">
                  <c:v>1.4228103933727889</c:v>
                </c:pt>
                <c:pt idx="379">
                  <c:v>1.4541080010978809</c:v>
                </c:pt>
                <c:pt idx="380">
                  <c:v>1.4812126908399783</c:v>
                </c:pt>
                <c:pt idx="381">
                  <c:v>1.5163371627443876</c:v>
                </c:pt>
                <c:pt idx="382">
                  <c:v>1.5610918238599407</c:v>
                </c:pt>
                <c:pt idx="383">
                  <c:v>1.5728584016852956</c:v>
                </c:pt>
                <c:pt idx="384">
                  <c:v>1.601041641549924</c:v>
                </c:pt>
                <c:pt idx="385">
                  <c:v>1.6765672789952715</c:v>
                </c:pt>
                <c:pt idx="386">
                  <c:v>1.6818613950331054</c:v>
                </c:pt>
                <c:pt idx="387">
                  <c:v>1.7197409338055136</c:v>
                </c:pt>
                <c:pt idx="388">
                  <c:v>1.7566695239002297</c:v>
                </c:pt>
                <c:pt idx="389">
                  <c:v>1.8078718661739188</c:v>
                </c:pt>
                <c:pt idx="390">
                  <c:v>1.8240522162417567</c:v>
                </c:pt>
                <c:pt idx="391">
                  <c:v>1.8339839434337482</c:v>
                </c:pt>
                <c:pt idx="392">
                  <c:v>1.8224868528433356</c:v>
                </c:pt>
                <c:pt idx="393">
                  <c:v>1.8052700836296802</c:v>
                </c:pt>
                <c:pt idx="394">
                  <c:v>1.8345244234878064</c:v>
                </c:pt>
                <c:pt idx="395">
                  <c:v>1.8287040437126363</c:v>
                </c:pt>
                <c:pt idx="396">
                  <c:v>1.8607987983275229</c:v>
                </c:pt>
                <c:pt idx="397">
                  <c:v>1.9013620701174991</c:v>
                </c:pt>
                <c:pt idx="398">
                  <c:v>1.8811939159620059</c:v>
                </c:pt>
                <c:pt idx="399">
                  <c:v>1.8769681311164002</c:v>
                </c:pt>
                <c:pt idx="400">
                  <c:v>1.8785186861685574</c:v>
                </c:pt>
                <c:pt idx="401">
                  <c:v>1.8791353713273373</c:v>
                </c:pt>
                <c:pt idx="402">
                  <c:v>1.8845219444633654</c:v>
                </c:pt>
                <c:pt idx="403">
                  <c:v>1.8368216346606032</c:v>
                </c:pt>
                <c:pt idx="404">
                  <c:v>1.7559943582510578</c:v>
                </c:pt>
                <c:pt idx="405">
                  <c:v>1.7529039070749737</c:v>
                </c:pt>
                <c:pt idx="406">
                  <c:v>1.7216940363007778</c:v>
                </c:pt>
                <c:pt idx="407">
                  <c:v>1.7107523187907934</c:v>
                </c:pt>
                <c:pt idx="408">
                  <c:v>1.7005292812019805</c:v>
                </c:pt>
                <c:pt idx="409">
                  <c:v>1.6941656744344278</c:v>
                </c:pt>
                <c:pt idx="410">
                  <c:v>1.6708605938600904</c:v>
                </c:pt>
                <c:pt idx="411">
                  <c:v>1.672544080604534</c:v>
                </c:pt>
                <c:pt idx="412">
                  <c:v>1.6804454192677578</c:v>
                </c:pt>
                <c:pt idx="413">
                  <c:v>1.701400751622822</c:v>
                </c:pt>
                <c:pt idx="414">
                  <c:v>1.7264690587623508</c:v>
                </c:pt>
                <c:pt idx="415">
                  <c:v>1.7142857142857142</c:v>
                </c:pt>
                <c:pt idx="416">
                  <c:v>1.7385233024960722</c:v>
                </c:pt>
                <c:pt idx="417">
                  <c:v>1.7603393425238603</c:v>
                </c:pt>
                <c:pt idx="418">
                  <c:v>1.7473684210526315</c:v>
                </c:pt>
                <c:pt idx="419">
                  <c:v>1.8105798945646245</c:v>
                </c:pt>
                <c:pt idx="420">
                  <c:v>1.8396749168821573</c:v>
                </c:pt>
                <c:pt idx="421">
                  <c:v>1.8458117123795408</c:v>
                </c:pt>
                <c:pt idx="422">
                  <c:v>1.8753530408585952</c:v>
                </c:pt>
                <c:pt idx="423">
                  <c:v>1.8795999245140593</c:v>
                </c:pt>
                <c:pt idx="424">
                  <c:v>1.9084115730982947</c:v>
                </c:pt>
                <c:pt idx="425">
                  <c:v>1.8906605922551252</c:v>
                </c:pt>
                <c:pt idx="426">
                  <c:v>1.9268717353453277</c:v>
                </c:pt>
                <c:pt idx="427">
                  <c:v>1.9051262433052791</c:v>
                </c:pt>
                <c:pt idx="428">
                  <c:v>1.9175972275702735</c:v>
                </c:pt>
                <c:pt idx="429">
                  <c:v>1.9231511874879317</c:v>
                </c:pt>
                <c:pt idx="430">
                  <c:v>2.0096852300242127</c:v>
                </c:pt>
                <c:pt idx="431">
                  <c:v>2.0182370820668694</c:v>
                </c:pt>
                <c:pt idx="432">
                  <c:v>2.0020100502512563</c:v>
                </c:pt>
                <c:pt idx="433">
                  <c:v>2.0565765021680775</c:v>
                </c:pt>
                <c:pt idx="434">
                  <c:v>2.0706860706860706</c:v>
                </c:pt>
                <c:pt idx="435">
                  <c:v>2.0553033429632688</c:v>
                </c:pt>
                <c:pt idx="436">
                  <c:v>2.1012658227848098</c:v>
                </c:pt>
                <c:pt idx="437">
                  <c:v>2.0828105395232122</c:v>
                </c:pt>
                <c:pt idx="438">
                  <c:v>2.1581798483206933</c:v>
                </c:pt>
                <c:pt idx="439">
                  <c:v>2.1685173089483993</c:v>
                </c:pt>
                <c:pt idx="440">
                  <c:v>2.1586475942782832</c:v>
                </c:pt>
                <c:pt idx="441">
                  <c:v>2.1851689337428692</c:v>
                </c:pt>
                <c:pt idx="442">
                  <c:v>2.1642764015645373</c:v>
                </c:pt>
                <c:pt idx="443">
                  <c:v>2.206957677819632</c:v>
                </c:pt>
                <c:pt idx="444">
                  <c:v>2.2064687638458129</c:v>
                </c:pt>
                <c:pt idx="445">
                  <c:v>2.2143174744330811</c:v>
                </c:pt>
                <c:pt idx="446">
                  <c:v>2.2667273554847518</c:v>
                </c:pt>
                <c:pt idx="447">
                  <c:v>2.262607905497501</c:v>
                </c:pt>
                <c:pt idx="448">
                  <c:v>2.2585034013605441</c:v>
                </c:pt>
                <c:pt idx="449">
                  <c:v>2.3195156031672099</c:v>
                </c:pt>
                <c:pt idx="450">
                  <c:v>2.2975778546712804</c:v>
                </c:pt>
                <c:pt idx="451">
                  <c:v>2.3380281690140841</c:v>
                </c:pt>
                <c:pt idx="452">
                  <c:v>2.3287350946925414</c:v>
                </c:pt>
                <c:pt idx="453">
                  <c:v>2.3222196316157611</c:v>
                </c:pt>
                <c:pt idx="454">
                  <c:v>2.3429781227946362</c:v>
                </c:pt>
                <c:pt idx="455">
                  <c:v>2.3708640799809566</c:v>
                </c:pt>
                <c:pt idx="456">
                  <c:v>2.3568386180785614</c:v>
                </c:pt>
                <c:pt idx="457">
                  <c:v>2.3982663135083073</c:v>
                </c:pt>
                <c:pt idx="458">
                  <c:v>2.3994218260660078</c:v>
                </c:pt>
                <c:pt idx="459">
                  <c:v>2.3385771307818737</c:v>
                </c:pt>
                <c:pt idx="460">
                  <c:v>2.3879165667705586</c:v>
                </c:pt>
                <c:pt idx="461">
                  <c:v>2.3873441994247364</c:v>
                </c:pt>
                <c:pt idx="462">
                  <c:v>2.4437579894447317</c:v>
                </c:pt>
                <c:pt idx="463">
                  <c:v>2.4774517071035209</c:v>
                </c:pt>
                <c:pt idx="464">
                  <c:v>2.4137964461936661</c:v>
                </c:pt>
                <c:pt idx="465">
                  <c:v>2.4359523081626411</c:v>
                </c:pt>
                <c:pt idx="466">
                  <c:v>2.4567176180692072</c:v>
                </c:pt>
                <c:pt idx="467">
                  <c:v>2.4768848944837085</c:v>
                </c:pt>
                <c:pt idx="468">
                  <c:v>2.4887991544079981</c:v>
                </c:pt>
                <c:pt idx="469">
                  <c:v>2.4830165160486133</c:v>
                </c:pt>
                <c:pt idx="470">
                  <c:v>2.4743005629282204</c:v>
                </c:pt>
                <c:pt idx="471">
                  <c:v>2.4899502009959797</c:v>
                </c:pt>
                <c:pt idx="472">
                  <c:v>2.5112451338322206</c:v>
                </c:pt>
                <c:pt idx="473">
                  <c:v>2.5161172975485537</c:v>
                </c:pt>
                <c:pt idx="474">
                  <c:v>2.5183949025259804</c:v>
                </c:pt>
                <c:pt idx="475">
                  <c:v>2.5264311369954746</c:v>
                </c:pt>
                <c:pt idx="476">
                  <c:v>2.5640167536355749</c:v>
                </c:pt>
                <c:pt idx="477">
                  <c:v>2.6017789271580267</c:v>
                </c:pt>
                <c:pt idx="478">
                  <c:v>2.6305086178209036</c:v>
                </c:pt>
                <c:pt idx="479">
                  <c:v>2.5981207969657287</c:v>
                </c:pt>
                <c:pt idx="480">
                  <c:v>2.594797379150438</c:v>
                </c:pt>
                <c:pt idx="481">
                  <c:v>2.6641629954179602</c:v>
                </c:pt>
                <c:pt idx="482">
                  <c:v>2.6104459773971023</c:v>
                </c:pt>
                <c:pt idx="483">
                  <c:v>2.6505645755770169</c:v>
                </c:pt>
                <c:pt idx="484">
                  <c:v>2.6050180598892601</c:v>
                </c:pt>
                <c:pt idx="485">
                  <c:v>2.6400260821853903</c:v>
                </c:pt>
                <c:pt idx="486">
                  <c:v>2.6627456222430159</c:v>
                </c:pt>
                <c:pt idx="487">
                  <c:v>2.6419518613028328</c:v>
                </c:pt>
                <c:pt idx="488">
                  <c:v>2.709953364858761</c:v>
                </c:pt>
                <c:pt idx="489">
                  <c:v>2.6725125642972709</c:v>
                </c:pt>
                <c:pt idx="490">
                  <c:v>2.7285727592007141</c:v>
                </c:pt>
                <c:pt idx="491">
                  <c:v>2.7057056159690962</c:v>
                </c:pt>
                <c:pt idx="492">
                  <c:v>2.7225537335341534</c:v>
                </c:pt>
                <c:pt idx="493">
                  <c:v>2.7318507465961575</c:v>
                </c:pt>
                <c:pt idx="494">
                  <c:v>2.7623236799920128</c:v>
                </c:pt>
                <c:pt idx="495">
                  <c:v>2.789173749282404</c:v>
                </c:pt>
                <c:pt idx="496">
                  <c:v>2.7482685356364338</c:v>
                </c:pt>
                <c:pt idx="497">
                  <c:v>2.7794133651831037</c:v>
                </c:pt>
                <c:pt idx="498">
                  <c:v>2.7230152199053506</c:v>
                </c:pt>
                <c:pt idx="499">
                  <c:v>2.7227249118394794</c:v>
                </c:pt>
                <c:pt idx="500">
                  <c:v>2.8126694379179469</c:v>
                </c:pt>
                <c:pt idx="501">
                  <c:v>2.7686893480514927</c:v>
                </c:pt>
                <c:pt idx="502">
                  <c:v>2.7935859714863502</c:v>
                </c:pt>
                <c:pt idx="503">
                  <c:v>2.8822697005738491</c:v>
                </c:pt>
                <c:pt idx="504">
                  <c:v>2.898339856537997</c:v>
                </c:pt>
                <c:pt idx="505">
                  <c:v>2.8605647030440888</c:v>
                </c:pt>
                <c:pt idx="506">
                  <c:v>2.8491495460240635</c:v>
                </c:pt>
                <c:pt idx="507">
                  <c:v>2.839588886829838</c:v>
                </c:pt>
                <c:pt idx="508">
                  <c:v>2.841906131498078</c:v>
                </c:pt>
                <c:pt idx="509">
                  <c:v>2.8573149845515644</c:v>
                </c:pt>
                <c:pt idx="510">
                  <c:v>2.8791868898711011</c:v>
                </c:pt>
                <c:pt idx="511">
                  <c:v>2.9865604778496762</c:v>
                </c:pt>
                <c:pt idx="512">
                  <c:v>2.9225523623964924</c:v>
                </c:pt>
                <c:pt idx="513">
                  <c:v>2.9048741221213747</c:v>
                </c:pt>
                <c:pt idx="514">
                  <c:v>3.0169384738410834</c:v>
                </c:pt>
                <c:pt idx="515">
                  <c:v>2.965591986946631</c:v>
                </c:pt>
                <c:pt idx="516">
                  <c:v>3.0000180723980261</c:v>
                </c:pt>
                <c:pt idx="517">
                  <c:v>2.9739776951672865</c:v>
                </c:pt>
                <c:pt idx="518">
                  <c:v>2.9825002695030363</c:v>
                </c:pt>
                <c:pt idx="519">
                  <c:v>3.0000361450137949</c:v>
                </c:pt>
                <c:pt idx="520">
                  <c:v>2.9798946864528477</c:v>
                </c:pt>
                <c:pt idx="521">
                  <c:v>2.9990876269568592</c:v>
                </c:pt>
                <c:pt idx="522">
                  <c:v>2.9692786978103056</c:v>
                </c:pt>
                <c:pt idx="523">
                  <c:v>2.9769643929951668</c:v>
                </c:pt>
                <c:pt idx="524">
                  <c:v>3.0253785520100842</c:v>
                </c:pt>
                <c:pt idx="525">
                  <c:v>3.0094089351647617</c:v>
                </c:pt>
                <c:pt idx="526">
                  <c:v>3.02807352503025</c:v>
                </c:pt>
                <c:pt idx="527">
                  <c:v>3.0696117680778867</c:v>
                </c:pt>
                <c:pt idx="528">
                  <c:v>3.0422803662954427</c:v>
                </c:pt>
                <c:pt idx="529">
                  <c:v>3.0044886336213135</c:v>
                </c:pt>
                <c:pt idx="530">
                  <c:v>3.0575407058130111</c:v>
                </c:pt>
                <c:pt idx="531">
                  <c:v>3.0345037702795334</c:v>
                </c:pt>
                <c:pt idx="532">
                  <c:v>3.0308839773961784</c:v>
                </c:pt>
                <c:pt idx="533">
                  <c:v>3.1115568093421677</c:v>
                </c:pt>
                <c:pt idx="534">
                  <c:v>3.0917658452999568</c:v>
                </c:pt>
                <c:pt idx="535">
                  <c:v>3.0817594494913236</c:v>
                </c:pt>
                <c:pt idx="536">
                  <c:v>3.0885540543473877</c:v>
                </c:pt>
                <c:pt idx="537">
                  <c:v>3.1937919866604667</c:v>
                </c:pt>
                <c:pt idx="538">
                  <c:v>3.0935423855684383</c:v>
                </c:pt>
                <c:pt idx="539">
                  <c:v>3.1563135778525657</c:v>
                </c:pt>
                <c:pt idx="540">
                  <c:v>3.1849883440938611</c:v>
                </c:pt>
                <c:pt idx="541">
                  <c:v>3.1150699326944729</c:v>
                </c:pt>
                <c:pt idx="542">
                  <c:v>3.1287794304741858</c:v>
                </c:pt>
                <c:pt idx="543">
                  <c:v>3.0951478274921218</c:v>
                </c:pt>
                <c:pt idx="544">
                  <c:v>3.212136457748795</c:v>
                </c:pt>
                <c:pt idx="545">
                  <c:v>3.1385499647070687</c:v>
                </c:pt>
                <c:pt idx="546">
                  <c:v>3.1752812642465238</c:v>
                </c:pt>
                <c:pt idx="547">
                  <c:v>3.2186864786083382</c:v>
                </c:pt>
                <c:pt idx="548">
                  <c:v>3.263594213346003</c:v>
                </c:pt>
                <c:pt idx="549">
                  <c:v>3.2289751894105172</c:v>
                </c:pt>
                <c:pt idx="550">
                  <c:v>3.2013473944053557</c:v>
                </c:pt>
                <c:pt idx="551">
                  <c:v>3.1776822062558221</c:v>
                </c:pt>
                <c:pt idx="552">
                  <c:v>3.2095177022946761</c:v>
                </c:pt>
                <c:pt idx="553">
                  <c:v>3.2653917650491606</c:v>
                </c:pt>
                <c:pt idx="554">
                  <c:v>3.3082776694578873</c:v>
                </c:pt>
                <c:pt idx="555">
                  <c:v>3.2804703324934534</c:v>
                </c:pt>
                <c:pt idx="556">
                  <c:v>3.2891803798408912</c:v>
                </c:pt>
                <c:pt idx="557">
                  <c:v>3.241026976017702</c:v>
                </c:pt>
                <c:pt idx="558">
                  <c:v>3.2975764799364318</c:v>
                </c:pt>
                <c:pt idx="559">
                  <c:v>3.318882642843576</c:v>
                </c:pt>
                <c:pt idx="560">
                  <c:v>3.3602898756085464</c:v>
                </c:pt>
                <c:pt idx="561">
                  <c:v>3.2730427467269569</c:v>
                </c:pt>
                <c:pt idx="562">
                  <c:v>3.393040859570351</c:v>
                </c:pt>
                <c:pt idx="563">
                  <c:v>3.2525422732527378</c:v>
                </c:pt>
                <c:pt idx="564">
                  <c:v>3.3180313014278195</c:v>
                </c:pt>
                <c:pt idx="565">
                  <c:v>3.2985921370306706</c:v>
                </c:pt>
                <c:pt idx="566">
                  <c:v>3.2868683668620307</c:v>
                </c:pt>
                <c:pt idx="567">
                  <c:v>3.3335899349682205</c:v>
                </c:pt>
                <c:pt idx="568">
                  <c:v>3.3862577771733586</c:v>
                </c:pt>
                <c:pt idx="569">
                  <c:v>3.4027433764370265</c:v>
                </c:pt>
                <c:pt idx="570">
                  <c:v>3.3787336533405701</c:v>
                </c:pt>
              </c:numCache>
            </c:numRef>
          </c:yVal>
          <c:smooth val="0"/>
          <c:extLst>
            <c:ext xmlns:c16="http://schemas.microsoft.com/office/drawing/2014/chart" uri="{C3380CC4-5D6E-409C-BE32-E72D297353CC}">
              <c16:uniqueId val="{00000000-39F9-0948-8344-72624DA2FA1C}"/>
            </c:ext>
          </c:extLst>
        </c:ser>
        <c:dLbls>
          <c:showLegendKey val="0"/>
          <c:showVal val="0"/>
          <c:showCatName val="0"/>
          <c:showSerName val="0"/>
          <c:showPercent val="0"/>
          <c:showBubbleSize val="0"/>
        </c:dLbls>
        <c:axId val="167198751"/>
        <c:axId val="153288511"/>
      </c:scatterChart>
      <c:valAx>
        <c:axId val="167198751"/>
        <c:scaling>
          <c:orientation val="minMax"/>
          <c:max val="1000"/>
          <c:min val="-8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153288511"/>
        <c:crosses val="autoZero"/>
        <c:crossBetween val="midCat"/>
      </c:valAx>
      <c:valAx>
        <c:axId val="153288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167198751"/>
        <c:crossesAt val="-800"/>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0.5855</cdr:x>
      <cdr:y>0.37713</cdr:y>
    </cdr:from>
    <cdr:to>
      <cdr:x>0.86277</cdr:x>
      <cdr:y>0.48315</cdr:y>
    </cdr:to>
    <cdr:cxnSp macro="">
      <cdr:nvCxnSpPr>
        <cdr:cNvPr id="3" name="Straight Connector 2">
          <a:extLst xmlns:a="http://schemas.openxmlformats.org/drawingml/2006/main">
            <a:ext uri="{FF2B5EF4-FFF2-40B4-BE49-F238E27FC236}">
              <a16:creationId xmlns:a16="http://schemas.microsoft.com/office/drawing/2014/main" id="{257B64EC-80A6-5841-8F93-55922812014A}"/>
            </a:ext>
          </a:extLst>
        </cdr:cNvPr>
        <cdr:cNvCxnSpPr/>
      </cdr:nvCxnSpPr>
      <cdr:spPr>
        <a:xfrm xmlns:a="http://schemas.openxmlformats.org/drawingml/2006/main" flipV="1">
          <a:off x="4623600" y="1734963"/>
          <a:ext cx="2189544" cy="487742"/>
        </a:xfrm>
        <a:prstGeom xmlns:a="http://schemas.openxmlformats.org/drawingml/2006/main" prst="line">
          <a:avLst/>
        </a:prstGeom>
        <a:ln xmlns:a="http://schemas.openxmlformats.org/drawingml/2006/main" w="19050">
          <a:solidFill>
            <a:srgbClr val="00206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AA5D6-645D-7C42-A814-E9B7EBC775BA}" type="datetimeFigureOut">
              <a:rPr lang="en-US" smtClean="0"/>
              <a:t>12/9/22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EE191-8465-7D41-B5B0-52B2730B837F}" type="slidenum">
              <a:rPr lang="en-US" smtClean="0"/>
              <a:t>‹#›</a:t>
            </a:fld>
            <a:endParaRPr lang="en-US"/>
          </a:p>
        </p:txBody>
      </p:sp>
    </p:spTree>
    <p:extLst>
      <p:ext uri="{BB962C8B-B14F-4D97-AF65-F5344CB8AC3E}">
        <p14:creationId xmlns:p14="http://schemas.microsoft.com/office/powerpoint/2010/main" val="18039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EE191-8465-7D41-B5B0-52B2730B837F}" type="slidenum">
              <a:rPr lang="en-US" smtClean="0"/>
              <a:t>1</a:t>
            </a:fld>
            <a:endParaRPr lang="en-US"/>
          </a:p>
        </p:txBody>
      </p:sp>
    </p:spTree>
    <p:extLst>
      <p:ext uri="{BB962C8B-B14F-4D97-AF65-F5344CB8AC3E}">
        <p14:creationId xmlns:p14="http://schemas.microsoft.com/office/powerpoint/2010/main" val="1826314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28799"/>
            <a:ext cx="9144000" cy="1681163"/>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sz="1400"/>
            </a:lvl1pPr>
          </a:lstStyle>
          <a:p>
            <a:r>
              <a:rPr lang="en-US"/>
              <a:t>C. Montanari | ICARUS Commissioning and Operation | SBN Oversight Board Meeting - Dec 9, 2022</a:t>
            </a:r>
          </a:p>
        </p:txBody>
      </p:sp>
      <p:sp>
        <p:nvSpPr>
          <p:cNvPr id="6" name="Slide Number Placeholder 5"/>
          <p:cNvSpPr>
            <a:spLocks noGrp="1"/>
          </p:cNvSpPr>
          <p:nvPr>
            <p:ph type="sldNum" sz="quarter" idx="12"/>
          </p:nvPr>
        </p:nvSpPr>
        <p:spPr>
          <a:xfrm>
            <a:off x="9000344" y="6356350"/>
            <a:ext cx="2743200" cy="365125"/>
          </a:xfrm>
        </p:spPr>
        <p:txBody>
          <a:bodyPr/>
          <a:lstStyle>
            <a:lvl1pPr>
              <a:defRPr sz="1800"/>
            </a:lvl1pPr>
          </a:lstStyle>
          <a:p>
            <a:fld id="{A3AE0841-66DC-0F46-9E18-1EC227391243}" type="slidenum">
              <a:rPr lang="en-US" smtClean="0"/>
              <a:pPr/>
              <a:t>‹#›</a:t>
            </a:fld>
            <a:endParaRPr lang="en-US"/>
          </a:p>
        </p:txBody>
      </p:sp>
      <p:cxnSp>
        <p:nvCxnSpPr>
          <p:cNvPr id="9" name="Straight Connector 8"/>
          <p:cNvCxnSpPr/>
          <p:nvPr userDrawn="1"/>
        </p:nvCxnSpPr>
        <p:spPr>
          <a:xfrm>
            <a:off x="441569" y="6281235"/>
            <a:ext cx="11204999" cy="0"/>
          </a:xfrm>
          <a:prstGeom prst="line">
            <a:avLst/>
          </a:prstGeom>
          <a:ln w="44450" cap="rnd">
            <a:gradFill flip="none" rotWithShape="1">
              <a:gsLst>
                <a:gs pos="0">
                  <a:srgbClr val="176582"/>
                </a:gs>
                <a:gs pos="38000">
                  <a:srgbClr val="43DEE4"/>
                </a:gs>
                <a:gs pos="67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C5892D6-1606-DF42-B2F1-4EBE0A68304F}"/>
              </a:ext>
            </a:extLst>
          </p:cNvPr>
          <p:cNvSpPr/>
          <p:nvPr userDrawn="1"/>
        </p:nvSpPr>
        <p:spPr>
          <a:xfrm>
            <a:off x="-1" y="-8606"/>
            <a:ext cx="12211159" cy="1195304"/>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FermiLogoBar_DOE_KO_horiz.eps">
            <a:extLst>
              <a:ext uri="{FF2B5EF4-FFF2-40B4-BE49-F238E27FC236}">
                <a16:creationId xmlns:a16="http://schemas.microsoft.com/office/drawing/2014/main" id="{0116AD60-A04A-5448-9F15-01E7E0443D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2" y="288917"/>
            <a:ext cx="12008243" cy="402316"/>
          </a:xfrm>
          <a:prstGeom prst="rect">
            <a:avLst/>
          </a:prstGeom>
        </p:spPr>
      </p:pic>
      <p:pic>
        <p:nvPicPr>
          <p:cNvPr id="12" name="Picture 11" descr="FermiLogoBar_DOE_KO_horiz.eps">
            <a:extLst>
              <a:ext uri="{FF2B5EF4-FFF2-40B4-BE49-F238E27FC236}">
                <a16:creationId xmlns:a16="http://schemas.microsoft.com/office/drawing/2014/main" id="{CE1AFA61-4005-B34D-AF85-0218C7F57D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88917"/>
            <a:ext cx="11984574" cy="402316"/>
          </a:xfrm>
          <a:prstGeom prst="rect">
            <a:avLst/>
          </a:prstGeom>
        </p:spPr>
      </p:pic>
    </p:spTree>
    <p:extLst>
      <p:ext uri="{BB962C8B-B14F-4D97-AF65-F5344CB8AC3E}">
        <p14:creationId xmlns:p14="http://schemas.microsoft.com/office/powerpoint/2010/main" val="1770198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 Montanari | ICARUS Commissioning and Operation | SBN Oversight Board Meeting - Dec 9, 2022</a:t>
            </a:r>
          </a:p>
        </p:txBody>
      </p:sp>
      <p:sp>
        <p:nvSpPr>
          <p:cNvPr id="6" name="Slide Number Placeholder 5"/>
          <p:cNvSpPr>
            <a:spLocks noGrp="1"/>
          </p:cNvSpPr>
          <p:nvPr>
            <p:ph type="sldNum" sz="quarter" idx="12"/>
          </p:nvPr>
        </p:nvSpPr>
        <p:spPr/>
        <p:txBody>
          <a:bodyPr/>
          <a:lstStyle/>
          <a:p>
            <a:fld id="{A3AE0841-66DC-0F46-9E18-1EC227391243}" type="slidenum">
              <a:rPr lang="en-US" smtClean="0"/>
              <a:t>‹#›</a:t>
            </a:fld>
            <a:endParaRPr lang="en-US"/>
          </a:p>
        </p:txBody>
      </p:sp>
      <p:sp>
        <p:nvSpPr>
          <p:cNvPr id="7" name="Rounded Rectangle 6"/>
          <p:cNvSpPr/>
          <p:nvPr userDrawn="1"/>
        </p:nvSpPr>
        <p:spPr>
          <a:xfrm>
            <a:off x="216569" y="450858"/>
            <a:ext cx="450000" cy="450000"/>
          </a:xfrm>
          <a:prstGeom prst="roundRect">
            <a:avLst/>
          </a:prstGeom>
          <a:gradFill flip="none" rotWithShape="1">
            <a:gsLst>
              <a:gs pos="3000">
                <a:srgbClr val="4BCCC3"/>
              </a:gs>
              <a:gs pos="36000">
                <a:srgbClr val="49979A"/>
              </a:gs>
              <a:gs pos="64000">
                <a:srgbClr val="2B8999"/>
              </a:gs>
              <a:gs pos="96000">
                <a:srgbClr val="216E79"/>
              </a:gs>
            </a:gsLst>
            <a:path path="circle">
              <a:fillToRect l="50000" t="50000" r="50000" b="50000"/>
            </a:path>
            <a:tileRect/>
          </a:gradFill>
          <a:ln>
            <a:solidFill>
              <a:srgbClr val="2B8999"/>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41569" y="1155031"/>
            <a:ext cx="11204999" cy="0"/>
          </a:xfrm>
          <a:prstGeom prst="line">
            <a:avLst/>
          </a:prstGeom>
          <a:ln w="88900"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1569" y="6281235"/>
            <a:ext cx="11204999" cy="0"/>
          </a:xfrm>
          <a:prstGeom prst="line">
            <a:avLst/>
          </a:prstGeom>
          <a:ln w="34925"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970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 Montanari | ICARUS Commissioning and Operation | SBN Oversight Board Meeting - Dec 9, 2022</a:t>
            </a:r>
          </a:p>
        </p:txBody>
      </p:sp>
      <p:sp>
        <p:nvSpPr>
          <p:cNvPr id="6" name="Slide Number Placeholder 5"/>
          <p:cNvSpPr>
            <a:spLocks noGrp="1"/>
          </p:cNvSpPr>
          <p:nvPr>
            <p:ph type="sldNum" sz="quarter" idx="12"/>
          </p:nvPr>
        </p:nvSpPr>
        <p:spPr/>
        <p:txBody>
          <a:bodyPr/>
          <a:lstStyle/>
          <a:p>
            <a:fld id="{A3AE0841-66DC-0F46-9E18-1EC227391243}" type="slidenum">
              <a:rPr lang="en-US" smtClean="0"/>
              <a:t>‹#›</a:t>
            </a:fld>
            <a:endParaRPr lang="en-US"/>
          </a:p>
        </p:txBody>
      </p:sp>
      <p:cxnSp>
        <p:nvCxnSpPr>
          <p:cNvPr id="9" name="Straight Connector 8"/>
          <p:cNvCxnSpPr/>
          <p:nvPr userDrawn="1"/>
        </p:nvCxnSpPr>
        <p:spPr>
          <a:xfrm>
            <a:off x="441569" y="6281235"/>
            <a:ext cx="11204999" cy="0"/>
          </a:xfrm>
          <a:prstGeom prst="line">
            <a:avLst/>
          </a:prstGeom>
          <a:ln w="34925"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650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1" y="914401"/>
            <a:ext cx="11563351" cy="5106266"/>
          </a:xfrm>
          <a:prstGeom prst="rect">
            <a:avLst/>
          </a:prstGeom>
        </p:spPr>
        <p:txBody>
          <a:bodyPr lIns="0" tIns="0" rIns="0" bIns="0"/>
          <a:lstStyle>
            <a:lvl1pPr marL="342900" indent="-228600">
              <a:buFont typeface="Arial" panose="020B0604020202020204" pitchFamily="34" charset="0"/>
              <a:buChar char="•"/>
              <a:defRPr sz="2200">
                <a:solidFill>
                  <a:srgbClr val="404040"/>
                </a:solidFill>
                <a:latin typeface="Calibri" panose="020F0502020204030204" pitchFamily="34" charset="0"/>
                <a:cs typeface="Calibri" panose="020F0502020204030204" pitchFamily="34" charset="0"/>
              </a:defRPr>
            </a:lvl1pPr>
            <a:lvl2pPr marL="571500" indent="-228600">
              <a:buFont typeface="Arial" panose="020B0604020202020204" pitchFamily="34" charset="0"/>
              <a:buChar char="–"/>
              <a:defRPr sz="2000">
                <a:solidFill>
                  <a:srgbClr val="404040"/>
                </a:solidFill>
                <a:latin typeface="Calibri" panose="020F0502020204030204" pitchFamily="34" charset="0"/>
                <a:cs typeface="Calibri" panose="020F0502020204030204" pitchFamily="34" charset="0"/>
              </a:defRPr>
            </a:lvl2pPr>
            <a:lvl3pPr marL="800100" indent="-228600">
              <a:buFont typeface="Arial" panose="020B0604020202020204" pitchFamily="34" charset="0"/>
              <a:buChar char="•"/>
              <a:defRPr sz="1800">
                <a:solidFill>
                  <a:srgbClr val="404040"/>
                </a:solidFill>
                <a:latin typeface="Calibri" panose="020F0502020204030204" pitchFamily="34" charset="0"/>
                <a:cs typeface="Calibri" panose="020F0502020204030204" pitchFamily="34" charset="0"/>
              </a:defRPr>
            </a:lvl3pPr>
            <a:lvl4pPr marL="1028700" indent="-228600">
              <a:buFont typeface="Arial" panose="020B0604020202020204" pitchFamily="34" charset="0"/>
              <a:buChar char="–"/>
              <a:defRPr sz="1600">
                <a:solidFill>
                  <a:srgbClr val="404040"/>
                </a:solidFill>
                <a:latin typeface="Calibri" panose="020F0502020204030204" pitchFamily="34" charset="0"/>
                <a:cs typeface="Calibri" panose="020F0502020204030204" pitchFamily="34" charset="0"/>
              </a:defRPr>
            </a:lvl4pPr>
            <a:lvl5pPr marL="1257300" indent="-228600">
              <a:buFont typeface="Arial" panose="020B0604020202020204" pitchFamily="34" charset="0"/>
              <a:buChar char="•"/>
              <a:defRPr sz="1600">
                <a:solidFill>
                  <a:srgbClr val="404040"/>
                </a:solidFill>
                <a:latin typeface="Calibri" panose="020F0502020204030204" pitchFamily="34" charset="0"/>
                <a:cs typeface="Calibri" panose="020F0502020204030204" pitchFamily="34" charset="0"/>
              </a:defRPr>
            </a:lvl5pPr>
          </a:lstStyle>
          <a:p>
            <a:pPr lvl="0"/>
            <a:r>
              <a:rPr lang="en-US" dirty="0"/>
              <a:t>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848785" y="6485235"/>
            <a:ext cx="1083777" cy="247532"/>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Calibri" panose="020F0502020204030204" pitchFamily="34" charset="0"/>
                <a:cs typeface="Calibri" panose="020F0502020204030204" pitchFamily="34" charset="0"/>
              </a:defRPr>
            </a:lvl1pPr>
          </a:lstStyle>
          <a:p>
            <a:pPr>
              <a:defRPr/>
            </a:pPr>
            <a:r>
              <a:rPr lang="it-IT"/>
              <a:t>09/29/2020</a:t>
            </a:r>
            <a:endParaRPr lang="en-US" dirty="0"/>
          </a:p>
        </p:txBody>
      </p:sp>
      <p:sp>
        <p:nvSpPr>
          <p:cNvPr id="11" name="Footer Placeholder 4"/>
          <p:cNvSpPr>
            <a:spLocks noGrp="1"/>
          </p:cNvSpPr>
          <p:nvPr>
            <p:ph type="ftr" sz="quarter" idx="3"/>
          </p:nvPr>
        </p:nvSpPr>
        <p:spPr>
          <a:xfrm>
            <a:off x="2040803" y="6495483"/>
            <a:ext cx="8218636" cy="237285"/>
          </a:xfrm>
          <a:prstGeom prst="rect">
            <a:avLst/>
          </a:prstGeom>
        </p:spPr>
        <p:txBody>
          <a:bodyPr lIns="0" tIns="0" rIns="0" bIns="0" anchor="t" anchorCtr="0"/>
          <a:lstStyle>
            <a:lvl1pPr marL="0" algn="l">
              <a:defRPr sz="1200">
                <a:solidFill>
                  <a:srgbClr val="004C97"/>
                </a:solidFill>
                <a:latin typeface="Calibri" panose="020F0502020204030204" pitchFamily="34" charset="0"/>
                <a:ea typeface="ＭＳ Ｐゴシック" charset="0"/>
                <a:cs typeface="Calibri" panose="020F0502020204030204" pitchFamily="34" charset="0"/>
              </a:defRPr>
            </a:lvl1pPr>
          </a:lstStyle>
          <a:p>
            <a:pPr>
              <a:defRPr/>
            </a:pPr>
            <a:r>
              <a:rPr lang="en-US"/>
              <a:t>C. Montanari | ICARUS Commissioning and Operation | SBN Oversight Board Meeting - Dec 9, 2022</a:t>
            </a:r>
            <a:endParaRPr lang="en-US" b="1" dirty="0"/>
          </a:p>
        </p:txBody>
      </p:sp>
      <p:sp>
        <p:nvSpPr>
          <p:cNvPr id="4" name="Title 3">
            <a:extLst>
              <a:ext uri="{FF2B5EF4-FFF2-40B4-BE49-F238E27FC236}">
                <a16:creationId xmlns:a16="http://schemas.microsoft.com/office/drawing/2014/main" id="{B4D7BEFE-4E12-4C7B-9CFD-1B5B7EE463A3}"/>
              </a:ext>
            </a:extLst>
          </p:cNvPr>
          <p:cNvSpPr>
            <a:spLocks noGrp="1"/>
          </p:cNvSpPr>
          <p:nvPr>
            <p:ph type="title" hasCustomPrompt="1"/>
          </p:nvPr>
        </p:nvSpPr>
        <p:spPr>
          <a:xfrm>
            <a:off x="296333" y="365126"/>
            <a:ext cx="11057467" cy="434974"/>
          </a:xfrm>
          <a:prstGeom prst="rect">
            <a:avLst/>
          </a:prstGeom>
        </p:spPr>
        <p:txBody>
          <a:bodyPr/>
          <a:lstStyle>
            <a:lvl1pPr>
              <a:defRPr sz="2400">
                <a:latin typeface="+mj-lt"/>
              </a:defRPr>
            </a:lvl1pPr>
          </a:lstStyle>
          <a:p>
            <a:r>
              <a:rPr lang="en-US" dirty="0"/>
              <a:t>Click to edit Title </a:t>
            </a:r>
          </a:p>
        </p:txBody>
      </p:sp>
      <p:sp>
        <p:nvSpPr>
          <p:cNvPr id="7" name="Rounded Rectangle 6">
            <a:extLst>
              <a:ext uri="{FF2B5EF4-FFF2-40B4-BE49-F238E27FC236}">
                <a16:creationId xmlns:a16="http://schemas.microsoft.com/office/drawing/2014/main" id="{E51E6A15-BE22-8C44-95C3-04244ECA44DD}"/>
              </a:ext>
            </a:extLst>
          </p:cNvPr>
          <p:cNvSpPr/>
          <p:nvPr userDrawn="1"/>
        </p:nvSpPr>
        <p:spPr>
          <a:xfrm>
            <a:off x="216569" y="155583"/>
            <a:ext cx="450000" cy="450000"/>
          </a:xfrm>
          <a:prstGeom prst="roundRect">
            <a:avLst/>
          </a:prstGeom>
          <a:gradFill flip="none" rotWithShape="1">
            <a:gsLst>
              <a:gs pos="3000">
                <a:srgbClr val="4BCCC3"/>
              </a:gs>
              <a:gs pos="36000">
                <a:srgbClr val="49979A"/>
              </a:gs>
              <a:gs pos="64000">
                <a:srgbClr val="2B8999"/>
              </a:gs>
              <a:gs pos="96000">
                <a:srgbClr val="216E79"/>
              </a:gs>
            </a:gsLst>
            <a:path path="circle">
              <a:fillToRect l="50000" t="50000" r="50000" b="50000"/>
            </a:path>
            <a:tileRect/>
          </a:gradFill>
          <a:ln>
            <a:solidFill>
              <a:srgbClr val="2B8999"/>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28F269A-B0A3-FB4B-8011-174547BEBD07}"/>
              </a:ext>
            </a:extLst>
          </p:cNvPr>
          <p:cNvCxnSpPr/>
          <p:nvPr userDrawn="1"/>
        </p:nvCxnSpPr>
        <p:spPr>
          <a:xfrm>
            <a:off x="441569" y="859756"/>
            <a:ext cx="11204999" cy="0"/>
          </a:xfrm>
          <a:prstGeom prst="line">
            <a:avLst/>
          </a:prstGeom>
          <a:ln w="88900"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4B33AC-7C04-1C4F-8DDE-C90373AF4761}"/>
              </a:ext>
            </a:extLst>
          </p:cNvPr>
          <p:cNvCxnSpPr/>
          <p:nvPr userDrawn="1"/>
        </p:nvCxnSpPr>
        <p:spPr>
          <a:xfrm>
            <a:off x="441569" y="6366960"/>
            <a:ext cx="11204999" cy="0"/>
          </a:xfrm>
          <a:prstGeom prst="line">
            <a:avLst/>
          </a:prstGeom>
          <a:ln w="34925"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397C6EE-8AD9-ED43-92F6-3A947A89FD5C}"/>
              </a:ext>
            </a:extLst>
          </p:cNvPr>
          <p:cNvSpPr txBox="1">
            <a:spLocks/>
          </p:cNvSpPr>
          <p:nvPr userDrawn="1"/>
        </p:nvSpPr>
        <p:spPr>
          <a:xfrm>
            <a:off x="11077574" y="6485236"/>
            <a:ext cx="552451" cy="247531"/>
          </a:xfrm>
          <a:prstGeom prst="rect">
            <a:avLst/>
          </a:prstGeom>
        </p:spPr>
        <p:txBody>
          <a:bodyPr vert="horz" wrap="square" lIns="0" tIns="0" rIns="0" bIns="0" numCol="1" rtlCol="0" anchor="t" anchorCtr="0" compatLnSpc="1">
            <a:prstTxWarp prst="textNoShape">
              <a:avLst/>
            </a:prstTxWarp>
          </a:bodyPr>
          <a:lstStyle>
            <a:defPPr>
              <a:defRPr lang="en-US"/>
            </a:defPPr>
            <a:lvl1pPr marL="0" algn="r" defTabSz="914400" rtl="0" eaLnBrk="1" latinLnBrk="0" hangingPunct="1">
              <a:defRPr sz="1200" kern="1200" baseline="0" smtClean="0">
                <a:solidFill>
                  <a:srgbClr val="004C97"/>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69178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 Montanari | ICARUS Commissioning and Operation | SBN Oversight Board Meeting - Dec 9, 2022</a:t>
            </a:r>
          </a:p>
        </p:txBody>
      </p:sp>
      <p:sp>
        <p:nvSpPr>
          <p:cNvPr id="6" name="Slide Number Placeholder 5"/>
          <p:cNvSpPr>
            <a:spLocks noGrp="1"/>
          </p:cNvSpPr>
          <p:nvPr>
            <p:ph type="sldNum" sz="quarter" idx="12"/>
          </p:nvPr>
        </p:nvSpPr>
        <p:spPr/>
        <p:txBody>
          <a:bodyPr/>
          <a:lstStyle/>
          <a:p>
            <a:fld id="{A3AE0841-66DC-0F46-9E18-1EC227391243}" type="slidenum">
              <a:rPr lang="en-US" smtClean="0"/>
              <a:t>‹#›</a:t>
            </a:fld>
            <a:endParaRPr lang="en-US"/>
          </a:p>
        </p:txBody>
      </p:sp>
      <p:sp>
        <p:nvSpPr>
          <p:cNvPr id="7" name="Rounded Rectangle 6"/>
          <p:cNvSpPr/>
          <p:nvPr userDrawn="1"/>
        </p:nvSpPr>
        <p:spPr>
          <a:xfrm>
            <a:off x="216569" y="450858"/>
            <a:ext cx="450000" cy="450000"/>
          </a:xfrm>
          <a:prstGeom prst="roundRect">
            <a:avLst/>
          </a:prstGeom>
          <a:gradFill flip="none" rotWithShape="1">
            <a:gsLst>
              <a:gs pos="3000">
                <a:srgbClr val="4BCCC3"/>
              </a:gs>
              <a:gs pos="36000">
                <a:srgbClr val="49979A"/>
              </a:gs>
              <a:gs pos="64000">
                <a:srgbClr val="2B8999"/>
              </a:gs>
              <a:gs pos="96000">
                <a:srgbClr val="216E79"/>
              </a:gs>
            </a:gsLst>
            <a:path path="circle">
              <a:fillToRect l="50000" t="50000" r="50000" b="50000"/>
            </a:path>
            <a:tileRect/>
          </a:gradFill>
          <a:ln>
            <a:solidFill>
              <a:srgbClr val="2B8999"/>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41569" y="1155031"/>
            <a:ext cx="11204999" cy="0"/>
          </a:xfrm>
          <a:prstGeom prst="line">
            <a:avLst/>
          </a:prstGeom>
          <a:ln w="88900"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1569" y="6281235"/>
            <a:ext cx="11204999" cy="0"/>
          </a:xfrm>
          <a:prstGeom prst="line">
            <a:avLst/>
          </a:prstGeom>
          <a:ln w="34925"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500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C. Montanari | ICARUS Commissioning and Operation | SBN Oversight Board Meeting - Dec 9, 2022</a:t>
            </a:r>
          </a:p>
        </p:txBody>
      </p:sp>
      <p:sp>
        <p:nvSpPr>
          <p:cNvPr id="6" name="Slide Number Placeholder 5"/>
          <p:cNvSpPr>
            <a:spLocks noGrp="1"/>
          </p:cNvSpPr>
          <p:nvPr>
            <p:ph type="sldNum" sz="quarter" idx="12"/>
          </p:nvPr>
        </p:nvSpPr>
        <p:spPr/>
        <p:txBody>
          <a:bodyPr/>
          <a:lstStyle/>
          <a:p>
            <a:fld id="{A3AE0841-66DC-0F46-9E18-1EC227391243}" type="slidenum">
              <a:rPr lang="en-US" smtClean="0"/>
              <a:t>‹#›</a:t>
            </a:fld>
            <a:endParaRPr lang="en-US"/>
          </a:p>
        </p:txBody>
      </p:sp>
      <p:cxnSp>
        <p:nvCxnSpPr>
          <p:cNvPr id="9" name="Straight Connector 8"/>
          <p:cNvCxnSpPr/>
          <p:nvPr userDrawn="1"/>
        </p:nvCxnSpPr>
        <p:spPr>
          <a:xfrm>
            <a:off x="441569" y="6281235"/>
            <a:ext cx="11204999" cy="0"/>
          </a:xfrm>
          <a:prstGeom prst="line">
            <a:avLst/>
          </a:prstGeom>
          <a:ln w="34925"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240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 Montanari | ICARUS Commissioning and Operation | SBN Oversight Board Meeting - Dec 9, 2022</a:t>
            </a:r>
          </a:p>
        </p:txBody>
      </p:sp>
      <p:sp>
        <p:nvSpPr>
          <p:cNvPr id="7" name="Slide Number Placeholder 6"/>
          <p:cNvSpPr>
            <a:spLocks noGrp="1"/>
          </p:cNvSpPr>
          <p:nvPr>
            <p:ph type="sldNum" sz="quarter" idx="12"/>
          </p:nvPr>
        </p:nvSpPr>
        <p:spPr/>
        <p:txBody>
          <a:bodyPr/>
          <a:lstStyle/>
          <a:p>
            <a:fld id="{A3AE0841-66DC-0F46-9E18-1EC227391243}" type="slidenum">
              <a:rPr lang="en-US" smtClean="0"/>
              <a:t>‹#›</a:t>
            </a:fld>
            <a:endParaRPr lang="en-US"/>
          </a:p>
        </p:txBody>
      </p:sp>
      <p:sp>
        <p:nvSpPr>
          <p:cNvPr id="8" name="Rounded Rectangle 7"/>
          <p:cNvSpPr/>
          <p:nvPr userDrawn="1"/>
        </p:nvSpPr>
        <p:spPr>
          <a:xfrm>
            <a:off x="216569" y="450858"/>
            <a:ext cx="450000" cy="450000"/>
          </a:xfrm>
          <a:prstGeom prst="roundRect">
            <a:avLst/>
          </a:prstGeom>
          <a:gradFill flip="none" rotWithShape="1">
            <a:gsLst>
              <a:gs pos="3000">
                <a:srgbClr val="4BCCC3"/>
              </a:gs>
              <a:gs pos="36000">
                <a:srgbClr val="49979A"/>
              </a:gs>
              <a:gs pos="64000">
                <a:srgbClr val="2B8999"/>
              </a:gs>
              <a:gs pos="96000">
                <a:srgbClr val="216E79"/>
              </a:gs>
            </a:gsLst>
            <a:path path="circle">
              <a:fillToRect l="50000" t="50000" r="50000" b="50000"/>
            </a:path>
            <a:tileRect/>
          </a:gradFill>
          <a:ln>
            <a:solidFill>
              <a:srgbClr val="2B8999"/>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441569" y="1155031"/>
            <a:ext cx="11204999" cy="0"/>
          </a:xfrm>
          <a:prstGeom prst="line">
            <a:avLst/>
          </a:prstGeom>
          <a:ln w="88900"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41569" y="6281235"/>
            <a:ext cx="11204999" cy="0"/>
          </a:xfrm>
          <a:prstGeom prst="line">
            <a:avLst/>
          </a:prstGeom>
          <a:ln w="34925"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43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9833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 Montanari | ICARUS Commissioning and Operation | SBN Oversight Board Meeting - Dec 9, 2022</a:t>
            </a:r>
          </a:p>
        </p:txBody>
      </p:sp>
      <p:sp>
        <p:nvSpPr>
          <p:cNvPr id="9" name="Slide Number Placeholder 8"/>
          <p:cNvSpPr>
            <a:spLocks noGrp="1"/>
          </p:cNvSpPr>
          <p:nvPr>
            <p:ph type="sldNum" sz="quarter" idx="12"/>
          </p:nvPr>
        </p:nvSpPr>
        <p:spPr/>
        <p:txBody>
          <a:bodyPr/>
          <a:lstStyle/>
          <a:p>
            <a:fld id="{A3AE0841-66DC-0F46-9E18-1EC227391243}" type="slidenum">
              <a:rPr lang="en-US" smtClean="0"/>
              <a:t>‹#›</a:t>
            </a:fld>
            <a:endParaRPr lang="en-US"/>
          </a:p>
        </p:txBody>
      </p:sp>
      <p:sp>
        <p:nvSpPr>
          <p:cNvPr id="10" name="Rounded Rectangle 9"/>
          <p:cNvSpPr/>
          <p:nvPr userDrawn="1"/>
        </p:nvSpPr>
        <p:spPr>
          <a:xfrm>
            <a:off x="216569" y="450858"/>
            <a:ext cx="450000" cy="450000"/>
          </a:xfrm>
          <a:prstGeom prst="roundRect">
            <a:avLst/>
          </a:prstGeom>
          <a:gradFill flip="none" rotWithShape="1">
            <a:gsLst>
              <a:gs pos="3000">
                <a:srgbClr val="4BCCC3"/>
              </a:gs>
              <a:gs pos="36000">
                <a:srgbClr val="49979A"/>
              </a:gs>
              <a:gs pos="64000">
                <a:srgbClr val="2B8999"/>
              </a:gs>
              <a:gs pos="96000">
                <a:srgbClr val="216E79"/>
              </a:gs>
            </a:gsLst>
            <a:path path="circle">
              <a:fillToRect l="50000" t="50000" r="50000" b="50000"/>
            </a:path>
            <a:tileRect/>
          </a:gradFill>
          <a:ln>
            <a:solidFill>
              <a:srgbClr val="2B8999"/>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441569" y="1155031"/>
            <a:ext cx="11204999" cy="0"/>
          </a:xfrm>
          <a:prstGeom prst="line">
            <a:avLst/>
          </a:prstGeom>
          <a:ln w="88900"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41569" y="6281235"/>
            <a:ext cx="11204999" cy="0"/>
          </a:xfrm>
          <a:prstGeom prst="line">
            <a:avLst/>
          </a:prstGeom>
          <a:ln w="34925"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0798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C. Montanari | ICARUS Commissioning and Operation | SBN Oversight Board Meeting - Dec 9, 2022</a:t>
            </a:r>
          </a:p>
        </p:txBody>
      </p:sp>
      <p:sp>
        <p:nvSpPr>
          <p:cNvPr id="5" name="Slide Number Placeholder 4"/>
          <p:cNvSpPr>
            <a:spLocks noGrp="1"/>
          </p:cNvSpPr>
          <p:nvPr>
            <p:ph type="sldNum" sz="quarter" idx="12"/>
          </p:nvPr>
        </p:nvSpPr>
        <p:spPr/>
        <p:txBody>
          <a:bodyPr/>
          <a:lstStyle/>
          <a:p>
            <a:fld id="{A3AE0841-66DC-0F46-9E18-1EC227391243}" type="slidenum">
              <a:rPr lang="en-US" smtClean="0"/>
              <a:t>‹#›</a:t>
            </a:fld>
            <a:endParaRPr lang="en-US"/>
          </a:p>
        </p:txBody>
      </p:sp>
      <p:sp>
        <p:nvSpPr>
          <p:cNvPr id="6" name="Rounded Rectangle 5"/>
          <p:cNvSpPr/>
          <p:nvPr userDrawn="1"/>
        </p:nvSpPr>
        <p:spPr>
          <a:xfrm>
            <a:off x="216569" y="450858"/>
            <a:ext cx="450000" cy="450000"/>
          </a:xfrm>
          <a:prstGeom prst="roundRect">
            <a:avLst/>
          </a:prstGeom>
          <a:gradFill flip="none" rotWithShape="1">
            <a:gsLst>
              <a:gs pos="3000">
                <a:srgbClr val="4BCCC3"/>
              </a:gs>
              <a:gs pos="36000">
                <a:srgbClr val="49979A"/>
              </a:gs>
              <a:gs pos="64000">
                <a:srgbClr val="2B8999"/>
              </a:gs>
              <a:gs pos="96000">
                <a:srgbClr val="216E79"/>
              </a:gs>
            </a:gsLst>
            <a:path path="circle">
              <a:fillToRect l="50000" t="50000" r="50000" b="50000"/>
            </a:path>
            <a:tileRect/>
          </a:gradFill>
          <a:ln>
            <a:solidFill>
              <a:srgbClr val="2B8999"/>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41569" y="1155031"/>
            <a:ext cx="11204999" cy="0"/>
          </a:xfrm>
          <a:prstGeom prst="line">
            <a:avLst/>
          </a:prstGeom>
          <a:ln w="88900"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41569" y="6281235"/>
            <a:ext cx="11204999" cy="0"/>
          </a:xfrm>
          <a:prstGeom prst="line">
            <a:avLst/>
          </a:prstGeom>
          <a:ln w="34925"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756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 Montanari | ICARUS Commissioning and Operation | SBN Oversight Board Meeting - Dec 9, 2022</a:t>
            </a:r>
          </a:p>
        </p:txBody>
      </p:sp>
      <p:sp>
        <p:nvSpPr>
          <p:cNvPr id="4" name="Slide Number Placeholder 3"/>
          <p:cNvSpPr>
            <a:spLocks noGrp="1"/>
          </p:cNvSpPr>
          <p:nvPr>
            <p:ph type="sldNum" sz="quarter" idx="12"/>
          </p:nvPr>
        </p:nvSpPr>
        <p:spPr/>
        <p:txBody>
          <a:bodyPr/>
          <a:lstStyle/>
          <a:p>
            <a:fld id="{A3AE0841-66DC-0F46-9E18-1EC227391243}" type="slidenum">
              <a:rPr lang="en-US" smtClean="0"/>
              <a:t>‹#›</a:t>
            </a:fld>
            <a:endParaRPr lang="en-US"/>
          </a:p>
        </p:txBody>
      </p:sp>
      <p:cxnSp>
        <p:nvCxnSpPr>
          <p:cNvPr id="7" name="Straight Connector 6"/>
          <p:cNvCxnSpPr/>
          <p:nvPr userDrawn="1"/>
        </p:nvCxnSpPr>
        <p:spPr>
          <a:xfrm>
            <a:off x="441569" y="6281235"/>
            <a:ext cx="11204999" cy="0"/>
          </a:xfrm>
          <a:prstGeom prst="line">
            <a:avLst/>
          </a:prstGeom>
          <a:ln w="34925"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2464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 Montanari | ICARUS Commissioning and Operation | SBN Oversight Board Meeting - Dec 9, 2022</a:t>
            </a:r>
          </a:p>
        </p:txBody>
      </p:sp>
      <p:sp>
        <p:nvSpPr>
          <p:cNvPr id="7" name="Slide Number Placeholder 6"/>
          <p:cNvSpPr>
            <a:spLocks noGrp="1"/>
          </p:cNvSpPr>
          <p:nvPr>
            <p:ph type="sldNum" sz="quarter" idx="12"/>
          </p:nvPr>
        </p:nvSpPr>
        <p:spPr/>
        <p:txBody>
          <a:bodyPr/>
          <a:lstStyle/>
          <a:p>
            <a:fld id="{A3AE0841-66DC-0F46-9E18-1EC227391243}" type="slidenum">
              <a:rPr lang="en-US" smtClean="0"/>
              <a:t>‹#›</a:t>
            </a:fld>
            <a:endParaRPr lang="en-US"/>
          </a:p>
        </p:txBody>
      </p:sp>
      <p:cxnSp>
        <p:nvCxnSpPr>
          <p:cNvPr id="10" name="Straight Connector 9"/>
          <p:cNvCxnSpPr/>
          <p:nvPr userDrawn="1"/>
        </p:nvCxnSpPr>
        <p:spPr>
          <a:xfrm>
            <a:off x="441569" y="6281235"/>
            <a:ext cx="11204999" cy="0"/>
          </a:xfrm>
          <a:prstGeom prst="line">
            <a:avLst/>
          </a:prstGeom>
          <a:ln w="34925"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832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C. Montanari | ICARUS Commissioning and Operation | SBN Oversight Board Meeting - Dec 9, 2022</a:t>
            </a:r>
          </a:p>
        </p:txBody>
      </p:sp>
      <p:sp>
        <p:nvSpPr>
          <p:cNvPr id="7" name="Slide Number Placeholder 6"/>
          <p:cNvSpPr>
            <a:spLocks noGrp="1"/>
          </p:cNvSpPr>
          <p:nvPr>
            <p:ph type="sldNum" sz="quarter" idx="12"/>
          </p:nvPr>
        </p:nvSpPr>
        <p:spPr/>
        <p:txBody>
          <a:bodyPr/>
          <a:lstStyle/>
          <a:p>
            <a:fld id="{A3AE0841-66DC-0F46-9E18-1EC227391243}" type="slidenum">
              <a:rPr lang="en-US" smtClean="0"/>
              <a:t>‹#›</a:t>
            </a:fld>
            <a:endParaRPr lang="en-US"/>
          </a:p>
        </p:txBody>
      </p:sp>
      <p:cxnSp>
        <p:nvCxnSpPr>
          <p:cNvPr id="10" name="Straight Connector 9"/>
          <p:cNvCxnSpPr/>
          <p:nvPr userDrawn="1"/>
        </p:nvCxnSpPr>
        <p:spPr>
          <a:xfrm>
            <a:off x="441569" y="6281235"/>
            <a:ext cx="11204999" cy="0"/>
          </a:xfrm>
          <a:prstGeom prst="line">
            <a:avLst/>
          </a:prstGeom>
          <a:ln w="34925" cap="rnd">
            <a:gradFill flip="none" rotWithShape="1">
              <a:gsLst>
                <a:gs pos="0">
                  <a:srgbClr val="CAFAFC"/>
                </a:gs>
                <a:gs pos="55000">
                  <a:srgbClr val="43DEE4"/>
                </a:gs>
                <a:gs pos="83000">
                  <a:srgbClr val="4BCCC3"/>
                </a:gs>
                <a:gs pos="100000">
                  <a:srgbClr val="176582"/>
                </a:gs>
              </a:gsLst>
              <a:lin ang="10800000" scaled="1"/>
              <a:tileRect/>
            </a:gradFill>
          </a:ln>
          <a:effectLst>
            <a:outerShdw blurRad="50800" dist="762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722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92937"/>
            <a:ext cx="10515600" cy="7658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400" baseline="0">
                <a:solidFill>
                  <a:schemeClr val="tx1">
                    <a:tint val="75000"/>
                  </a:schemeClr>
                </a:solidFill>
              </a:defRPr>
            </a:lvl1pPr>
          </a:lstStyle>
          <a:p>
            <a:r>
              <a:rPr lang="en-US"/>
              <a:t>C. Montanari | ICARUS Commissioning and Operation | SBN Oversight Board Meeting - Dec 9, 2022</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aseline="0">
                <a:solidFill>
                  <a:schemeClr val="tx1">
                    <a:tint val="75000"/>
                  </a:schemeClr>
                </a:solidFill>
              </a:defRPr>
            </a:lvl1pPr>
          </a:lstStyle>
          <a:p>
            <a:fld id="{A3AE0841-66DC-0F46-9E18-1EC227391243}" type="slidenum">
              <a:rPr lang="en-US" smtClean="0"/>
              <a:pPr/>
              <a:t>‹#›</a:t>
            </a:fld>
            <a:endParaRPr lang="en-US"/>
          </a:p>
        </p:txBody>
      </p:sp>
    </p:spTree>
    <p:extLst>
      <p:ext uri="{BB962C8B-B14F-4D97-AF65-F5344CB8AC3E}">
        <p14:creationId xmlns:p14="http://schemas.microsoft.com/office/powerpoint/2010/main" val="1013985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dt="0"/>
  <p:txStyles>
    <p:title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1" y="1539558"/>
            <a:ext cx="11752132" cy="2387600"/>
          </a:xfrm>
        </p:spPr>
        <p:txBody>
          <a:bodyPr>
            <a:normAutofit fontScale="90000"/>
          </a:bodyPr>
          <a:lstStyle/>
          <a:p>
            <a:br>
              <a:rPr lang="en-US" dirty="0"/>
            </a:br>
            <a:r>
              <a:rPr lang="en-US" dirty="0"/>
              <a:t>ICARUS</a:t>
            </a:r>
            <a:br>
              <a:rPr lang="en-US" dirty="0"/>
            </a:br>
            <a:r>
              <a:rPr lang="en-US" dirty="0"/>
              <a:t>Commissioning and Operations</a:t>
            </a:r>
            <a:endParaRPr lang="en-US" i="1" dirty="0"/>
          </a:p>
        </p:txBody>
      </p:sp>
      <p:sp>
        <p:nvSpPr>
          <p:cNvPr id="3" name="Subtitle 2"/>
          <p:cNvSpPr>
            <a:spLocks noGrp="1"/>
          </p:cNvSpPr>
          <p:nvPr>
            <p:ph type="subTitle" idx="1"/>
          </p:nvPr>
        </p:nvSpPr>
        <p:spPr>
          <a:xfrm>
            <a:off x="1524000" y="4067981"/>
            <a:ext cx="9144000" cy="1655762"/>
          </a:xfrm>
        </p:spPr>
        <p:txBody>
          <a:bodyPr>
            <a:normAutofit lnSpcReduction="10000"/>
          </a:bodyPr>
          <a:lstStyle/>
          <a:p>
            <a:r>
              <a:rPr lang="en-US" dirty="0"/>
              <a:t>C. Montanari</a:t>
            </a:r>
          </a:p>
          <a:p>
            <a:r>
              <a:rPr lang="en-US" dirty="0"/>
              <a:t>FNAL </a:t>
            </a:r>
            <a:r>
              <a:rPr lang="mr-IN" dirty="0"/>
              <a:t>–</a:t>
            </a:r>
            <a:r>
              <a:rPr lang="en-US" dirty="0"/>
              <a:t> INFN Pavia</a:t>
            </a:r>
          </a:p>
          <a:p>
            <a:endParaRPr lang="en-US" dirty="0"/>
          </a:p>
          <a:p>
            <a:r>
              <a:rPr lang="en-US" sz="1800" dirty="0"/>
              <a:t>SBN Oversight Board Meeting - December 9, 2022</a:t>
            </a:r>
          </a:p>
        </p:txBody>
      </p:sp>
      <p:pic>
        <p:nvPicPr>
          <p:cNvPr id="4" name="Picture 3">
            <a:extLst>
              <a:ext uri="{FF2B5EF4-FFF2-40B4-BE49-F238E27FC236}">
                <a16:creationId xmlns:a16="http://schemas.microsoft.com/office/drawing/2014/main" id="{7375C85D-5B7A-604B-B216-88228D97E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952" y="5019176"/>
            <a:ext cx="2013048" cy="1409134"/>
          </a:xfrm>
          <a:prstGeom prst="rect">
            <a:avLst/>
          </a:prstGeom>
        </p:spPr>
      </p:pic>
    </p:spTree>
    <p:extLst>
      <p:ext uri="{BB962C8B-B14F-4D97-AF65-F5344CB8AC3E}">
        <p14:creationId xmlns:p14="http://schemas.microsoft.com/office/powerpoint/2010/main" val="1431909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CRT matching with PMTs and TPC</a:t>
            </a:r>
          </a:p>
        </p:txBody>
      </p:sp>
      <p:sp>
        <p:nvSpPr>
          <p:cNvPr id="64" name="Content Placeholder 2">
            <a:extLst>
              <a:ext uri="{FF2B5EF4-FFF2-40B4-BE49-F238E27FC236}">
                <a16:creationId xmlns:a16="http://schemas.microsoft.com/office/drawing/2014/main" id="{C421DDE7-297C-F646-9B74-C04A42E64AA9}"/>
              </a:ext>
            </a:extLst>
          </p:cNvPr>
          <p:cNvSpPr txBox="1">
            <a:spLocks/>
          </p:cNvSpPr>
          <p:nvPr/>
        </p:nvSpPr>
        <p:spPr bwMode="auto">
          <a:xfrm>
            <a:off x="10935" y="962291"/>
            <a:ext cx="7664160" cy="3476223"/>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460"/>
              </a:lnSpc>
              <a:spcBef>
                <a:spcPts val="600"/>
              </a:spcBef>
            </a:pPr>
            <a:r>
              <a:rPr lang="en-US" sz="2400" i="0" dirty="0"/>
              <a:t>CRT time offset has been corrected for: it is now possible to match CRT signals in time with both PMT and TPC.</a:t>
            </a:r>
          </a:p>
          <a:p>
            <a:pPr>
              <a:lnSpc>
                <a:spcPts val="2460"/>
              </a:lnSpc>
              <a:spcBef>
                <a:spcPts val="600"/>
              </a:spcBef>
            </a:pPr>
            <a:r>
              <a:rPr lang="en-US" sz="2400" i="0" dirty="0"/>
              <a:t>The time difference between top CRT and internal PMTs shows a clear peak for incoming </a:t>
            </a:r>
            <a:r>
              <a:rPr lang="en-US" sz="2400" i="0" dirty="0" err="1"/>
              <a:t>cosmics</a:t>
            </a:r>
            <a:r>
              <a:rPr lang="en-US" sz="2400" i="0" dirty="0"/>
              <a:t>: the width ~9 ns includes both intrinsic resolution and geometrical variance.</a:t>
            </a:r>
          </a:p>
          <a:p>
            <a:pPr>
              <a:lnSpc>
                <a:spcPts val="2460"/>
              </a:lnSpc>
              <a:spcBef>
                <a:spcPts val="600"/>
              </a:spcBef>
            </a:pPr>
            <a:r>
              <a:rPr lang="en-US" sz="2400" i="0" dirty="0"/>
              <a:t>Matching with the TPC was checked with cathode-crossing cosmic muons resulting in </a:t>
            </a:r>
            <a:r>
              <a:rPr lang="en-US" sz="2400" i="0" dirty="0">
                <a:latin typeface="Symbol" pitchFamily="2" charset="2"/>
              </a:rPr>
              <a:t>s</a:t>
            </a:r>
            <a:r>
              <a:rPr lang="en-US" sz="2400" i="0" dirty="0"/>
              <a:t>~1.5 </a:t>
            </a:r>
            <a:r>
              <a:rPr lang="en-US" sz="2400" i="0" dirty="0" err="1">
                <a:latin typeface="Symbol" pitchFamily="2" charset="2"/>
              </a:rPr>
              <a:t>m</a:t>
            </a:r>
            <a:r>
              <a:rPr lang="en-US" sz="2400" i="0" dirty="0" err="1"/>
              <a:t>s</a:t>
            </a:r>
            <a:r>
              <a:rPr lang="en-US" sz="2400" i="0" dirty="0"/>
              <a:t> dominated by the TPC resolution.</a:t>
            </a:r>
          </a:p>
          <a:p>
            <a:pPr marL="0" indent="0">
              <a:lnSpc>
                <a:spcPts val="2460"/>
              </a:lnSpc>
              <a:spcBef>
                <a:spcPts val="600"/>
              </a:spcBef>
              <a:buNone/>
            </a:pPr>
            <a:endParaRPr lang="en-US" sz="2400" i="0" kern="0" dirty="0"/>
          </a:p>
          <a:p>
            <a:pPr marL="0" indent="0">
              <a:buNone/>
            </a:pPr>
            <a:endParaRPr lang="en-US" sz="2400" i="0" kern="0" dirty="0"/>
          </a:p>
          <a:p>
            <a:pPr marL="0" indent="0">
              <a:buNone/>
            </a:pPr>
            <a:endParaRPr lang="x-none" sz="2400" i="0" kern="0" baseline="0"/>
          </a:p>
        </p:txBody>
      </p:sp>
      <p:grpSp>
        <p:nvGrpSpPr>
          <p:cNvPr id="65" name="Group 64">
            <a:extLst>
              <a:ext uri="{FF2B5EF4-FFF2-40B4-BE49-F238E27FC236}">
                <a16:creationId xmlns:a16="http://schemas.microsoft.com/office/drawing/2014/main" id="{3A351D25-3981-E645-B248-7F2DEB44A777}"/>
              </a:ext>
            </a:extLst>
          </p:cNvPr>
          <p:cNvGrpSpPr/>
          <p:nvPr/>
        </p:nvGrpSpPr>
        <p:grpSpPr>
          <a:xfrm>
            <a:off x="7688826" y="451622"/>
            <a:ext cx="4095255" cy="2495334"/>
            <a:chOff x="5554847" y="1315476"/>
            <a:chExt cx="4095255" cy="2495334"/>
          </a:xfrm>
        </p:grpSpPr>
        <p:grpSp>
          <p:nvGrpSpPr>
            <p:cNvPr id="66" name="Group 65">
              <a:extLst>
                <a:ext uri="{FF2B5EF4-FFF2-40B4-BE49-F238E27FC236}">
                  <a16:creationId xmlns:a16="http://schemas.microsoft.com/office/drawing/2014/main" id="{1B682901-517E-B54B-8C51-AE47D3079ECC}"/>
                </a:ext>
              </a:extLst>
            </p:cNvPr>
            <p:cNvGrpSpPr/>
            <p:nvPr/>
          </p:nvGrpSpPr>
          <p:grpSpPr>
            <a:xfrm>
              <a:off x="5554847" y="1315476"/>
              <a:ext cx="4095255" cy="2495334"/>
              <a:chOff x="5554847" y="1315476"/>
              <a:chExt cx="4095255" cy="2495334"/>
            </a:xfrm>
          </p:grpSpPr>
          <p:pic>
            <p:nvPicPr>
              <p:cNvPr id="68" name="Picture 1" descr="page18image27971024">
                <a:extLst>
                  <a:ext uri="{FF2B5EF4-FFF2-40B4-BE49-F238E27FC236}">
                    <a16:creationId xmlns:a16="http://schemas.microsoft.com/office/drawing/2014/main" id="{3414BFD7-C063-994B-B4F6-F83CA7B0104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554847" y="1448514"/>
                <a:ext cx="4095255" cy="2362296"/>
              </a:xfrm>
              <a:prstGeom prst="rect">
                <a:avLst/>
              </a:prstGeom>
              <a:noFill/>
              <a:extLst>
                <a:ext uri="{909E8E84-426E-40DD-AFC4-6F175D3DCCD1}">
                  <a14:hiddenFill xmlns:a14="http://schemas.microsoft.com/office/drawing/2010/main">
                    <a:solidFill>
                      <a:srgbClr val="FFFFFF"/>
                    </a:solidFill>
                  </a14:hiddenFill>
                </a:ext>
              </a:extLst>
            </p:spPr>
          </p:pic>
          <p:grpSp>
            <p:nvGrpSpPr>
              <p:cNvPr id="69" name="Group 68">
                <a:extLst>
                  <a:ext uri="{FF2B5EF4-FFF2-40B4-BE49-F238E27FC236}">
                    <a16:creationId xmlns:a16="http://schemas.microsoft.com/office/drawing/2014/main" id="{BD431349-8B36-2640-A77B-9A3B3BFA6267}"/>
                  </a:ext>
                </a:extLst>
              </p:cNvPr>
              <p:cNvGrpSpPr/>
              <p:nvPr/>
            </p:nvGrpSpPr>
            <p:grpSpPr>
              <a:xfrm>
                <a:off x="6032359" y="1315476"/>
                <a:ext cx="3182055" cy="2055817"/>
                <a:chOff x="5837489" y="-2802186"/>
                <a:chExt cx="3182055" cy="7806946"/>
              </a:xfrm>
            </p:grpSpPr>
            <p:sp>
              <p:nvSpPr>
                <p:cNvPr id="70" name="TextBox 69">
                  <a:extLst>
                    <a:ext uri="{FF2B5EF4-FFF2-40B4-BE49-F238E27FC236}">
                      <a16:creationId xmlns:a16="http://schemas.microsoft.com/office/drawing/2014/main" id="{CD243938-7598-8D47-9E47-52CBC8EAA427}"/>
                    </a:ext>
                  </a:extLst>
                </p:cNvPr>
                <p:cNvSpPr txBox="1"/>
                <p:nvPr/>
              </p:nvSpPr>
              <p:spPr>
                <a:xfrm>
                  <a:off x="5837489" y="-2802186"/>
                  <a:ext cx="3021272" cy="1227216"/>
                </a:xfrm>
                <a:prstGeom prst="rect">
                  <a:avLst/>
                </a:prstGeom>
                <a:solidFill>
                  <a:schemeClr val="bg1"/>
                </a:solidFill>
              </p:spPr>
              <p:txBody>
                <a:bodyPr wrap="square" rtlCol="0">
                  <a:spAutoFit/>
                </a:bodyPr>
                <a:lstStyle/>
                <a:p>
                  <a:pPr algn="ctr"/>
                  <a:r>
                    <a:rPr lang="en-IT" sz="1500" dirty="0">
                      <a:solidFill>
                        <a:srgbClr val="0070C0"/>
                      </a:solidFill>
                    </a:rPr>
                    <a:t>Top CRT-PMT time difference </a:t>
                  </a:r>
                </a:p>
              </p:txBody>
            </p:sp>
            <p:sp>
              <p:nvSpPr>
                <p:cNvPr id="71" name="TextBox 70">
                  <a:extLst>
                    <a:ext uri="{FF2B5EF4-FFF2-40B4-BE49-F238E27FC236}">
                      <a16:creationId xmlns:a16="http://schemas.microsoft.com/office/drawing/2014/main" id="{8F5DA03D-A037-9A4D-83F7-4F59231A14FA}"/>
                    </a:ext>
                  </a:extLst>
                </p:cNvPr>
                <p:cNvSpPr txBox="1"/>
                <p:nvPr/>
              </p:nvSpPr>
              <p:spPr>
                <a:xfrm>
                  <a:off x="7667892" y="3777544"/>
                  <a:ext cx="1351652" cy="1227216"/>
                </a:xfrm>
                <a:prstGeom prst="rect">
                  <a:avLst/>
                </a:prstGeom>
                <a:noFill/>
              </p:spPr>
              <p:txBody>
                <a:bodyPr wrap="none" rtlCol="0">
                  <a:spAutoFit/>
                </a:bodyPr>
                <a:lstStyle/>
                <a:p>
                  <a:r>
                    <a:rPr lang="en-IT" sz="1500" dirty="0"/>
                    <a:t>t</a:t>
                  </a:r>
                  <a:r>
                    <a:rPr lang="en-IT" sz="1500" baseline="-25000" dirty="0"/>
                    <a:t>CRT</a:t>
                  </a:r>
                  <a:r>
                    <a:rPr lang="en-IT" sz="1500" dirty="0"/>
                    <a:t>-t</a:t>
                  </a:r>
                  <a:r>
                    <a:rPr lang="en-IT" sz="1500" baseline="-25000" dirty="0"/>
                    <a:t>PMT</a:t>
                  </a:r>
                  <a:r>
                    <a:rPr lang="en-IT" sz="1500" dirty="0"/>
                    <a:t> (ns)</a:t>
                  </a:r>
                </a:p>
              </p:txBody>
            </p:sp>
          </p:grpSp>
        </p:grpSp>
        <p:sp>
          <p:nvSpPr>
            <p:cNvPr id="67" name="TextBox 66">
              <a:extLst>
                <a:ext uri="{FF2B5EF4-FFF2-40B4-BE49-F238E27FC236}">
                  <a16:creationId xmlns:a16="http://schemas.microsoft.com/office/drawing/2014/main" id="{DF1389C6-DBA6-2247-8AC2-4041998DAFB6}"/>
                </a:ext>
              </a:extLst>
            </p:cNvPr>
            <p:cNvSpPr txBox="1"/>
            <p:nvPr/>
          </p:nvSpPr>
          <p:spPr>
            <a:xfrm>
              <a:off x="7542995" y="2608611"/>
              <a:ext cx="1999265" cy="323165"/>
            </a:xfrm>
            <a:prstGeom prst="rect">
              <a:avLst/>
            </a:prstGeom>
            <a:noFill/>
          </p:spPr>
          <p:txBody>
            <a:bodyPr wrap="none" rtlCol="0">
              <a:spAutoFit/>
            </a:bodyPr>
            <a:lstStyle/>
            <a:p>
              <a:r>
                <a:rPr lang="en-IT" sz="1500">
                  <a:solidFill>
                    <a:schemeClr val="bg1">
                      <a:lumMod val="65000"/>
                    </a:schemeClr>
                  </a:solidFill>
                </a:rPr>
                <a:t>ICARUS Preliminary</a:t>
              </a:r>
            </a:p>
          </p:txBody>
        </p:sp>
      </p:grpSp>
      <p:grpSp>
        <p:nvGrpSpPr>
          <p:cNvPr id="72" name="Group 71">
            <a:extLst>
              <a:ext uri="{FF2B5EF4-FFF2-40B4-BE49-F238E27FC236}">
                <a16:creationId xmlns:a16="http://schemas.microsoft.com/office/drawing/2014/main" id="{1FE5F613-B6E8-BF49-8E53-69DD6034C19E}"/>
              </a:ext>
            </a:extLst>
          </p:cNvPr>
          <p:cNvGrpSpPr/>
          <p:nvPr/>
        </p:nvGrpSpPr>
        <p:grpSpPr>
          <a:xfrm>
            <a:off x="7815406" y="2922270"/>
            <a:ext cx="4140619" cy="2558551"/>
            <a:chOff x="10666" y="3376679"/>
            <a:chExt cx="4534880" cy="3210495"/>
          </a:xfrm>
        </p:grpSpPr>
        <p:grpSp>
          <p:nvGrpSpPr>
            <p:cNvPr id="73" name="Group 72">
              <a:extLst>
                <a:ext uri="{FF2B5EF4-FFF2-40B4-BE49-F238E27FC236}">
                  <a16:creationId xmlns:a16="http://schemas.microsoft.com/office/drawing/2014/main" id="{576423B5-B253-8F44-AF21-62F82C3B4617}"/>
                </a:ext>
              </a:extLst>
            </p:cNvPr>
            <p:cNvGrpSpPr/>
            <p:nvPr/>
          </p:nvGrpSpPr>
          <p:grpSpPr>
            <a:xfrm>
              <a:off x="10666" y="3376679"/>
              <a:ext cx="4534880" cy="3210495"/>
              <a:chOff x="10666" y="3376679"/>
              <a:chExt cx="4534880" cy="3210495"/>
            </a:xfrm>
          </p:grpSpPr>
          <p:pic>
            <p:nvPicPr>
              <p:cNvPr id="75" name="Picture 3" descr="page7image26789296">
                <a:extLst>
                  <a:ext uri="{FF2B5EF4-FFF2-40B4-BE49-F238E27FC236}">
                    <a16:creationId xmlns:a16="http://schemas.microsoft.com/office/drawing/2014/main" id="{A3272B57-D6EC-AF47-84D9-B2B96C4F77F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66" y="3436838"/>
                <a:ext cx="4534880" cy="3150336"/>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2EF8E5AB-C1E5-F143-975F-5BE1FBBEE3C4}"/>
                  </a:ext>
                </a:extLst>
              </p:cNvPr>
              <p:cNvSpPr txBox="1"/>
              <p:nvPr/>
            </p:nvSpPr>
            <p:spPr>
              <a:xfrm>
                <a:off x="388091" y="3376679"/>
                <a:ext cx="3815468" cy="323165"/>
              </a:xfrm>
              <a:prstGeom prst="rect">
                <a:avLst/>
              </a:prstGeom>
              <a:solidFill>
                <a:schemeClr val="bg1"/>
              </a:solidFill>
            </p:spPr>
            <p:txBody>
              <a:bodyPr wrap="none" rtlCol="0">
                <a:spAutoFit/>
              </a:bodyPr>
              <a:lstStyle/>
              <a:p>
                <a:r>
                  <a:rPr lang="en-IT" sz="1500">
                    <a:solidFill>
                      <a:srgbClr val="0070C0"/>
                    </a:solidFill>
                  </a:rPr>
                  <a:t>CRT-TPC time difference for West cryo</a:t>
                </a:r>
              </a:p>
            </p:txBody>
          </p:sp>
          <p:sp>
            <p:nvSpPr>
              <p:cNvPr id="77" name="TextBox 76">
                <a:extLst>
                  <a:ext uri="{FF2B5EF4-FFF2-40B4-BE49-F238E27FC236}">
                    <a16:creationId xmlns:a16="http://schemas.microsoft.com/office/drawing/2014/main" id="{88966C4C-DECD-D24B-8EF6-88009C754E0E}"/>
                  </a:ext>
                </a:extLst>
              </p:cNvPr>
              <p:cNvSpPr txBox="1"/>
              <p:nvPr/>
            </p:nvSpPr>
            <p:spPr>
              <a:xfrm>
                <a:off x="473826" y="3896139"/>
                <a:ext cx="1714738" cy="553998"/>
              </a:xfrm>
              <a:prstGeom prst="rect">
                <a:avLst/>
              </a:prstGeom>
              <a:noFill/>
            </p:spPr>
            <p:txBody>
              <a:bodyPr wrap="square" rtlCol="0">
                <a:spAutoFit/>
              </a:bodyPr>
              <a:lstStyle/>
              <a:p>
                <a:r>
                  <a:rPr lang="en-IT" sz="1500">
                    <a:solidFill>
                      <a:srgbClr val="0070C0"/>
                    </a:solidFill>
                  </a:rPr>
                  <a:t>Cathode crossing cosmic  muons</a:t>
                </a:r>
              </a:p>
            </p:txBody>
          </p:sp>
          <p:sp>
            <p:nvSpPr>
              <p:cNvPr id="78" name="TextBox 77">
                <a:extLst>
                  <a:ext uri="{FF2B5EF4-FFF2-40B4-BE49-F238E27FC236}">
                    <a16:creationId xmlns:a16="http://schemas.microsoft.com/office/drawing/2014/main" id="{E170772F-4373-F44D-806E-4C2DC6DE15B4}"/>
                  </a:ext>
                </a:extLst>
              </p:cNvPr>
              <p:cNvSpPr txBox="1"/>
              <p:nvPr/>
            </p:nvSpPr>
            <p:spPr>
              <a:xfrm>
                <a:off x="2481064" y="4905394"/>
                <a:ext cx="1371616" cy="405511"/>
              </a:xfrm>
              <a:prstGeom prst="rect">
                <a:avLst/>
              </a:prstGeom>
              <a:noFill/>
            </p:spPr>
            <p:txBody>
              <a:bodyPr wrap="square" rtlCol="0">
                <a:spAutoFit/>
              </a:bodyPr>
              <a:lstStyle/>
              <a:p>
                <a:r>
                  <a:rPr lang="en-GB" sz="1500">
                    <a:solidFill>
                      <a:srgbClr val="0070C0"/>
                    </a:solidFill>
                    <a:latin typeface="Symbol" pitchFamily="2" charset="2"/>
                  </a:rPr>
                  <a:t>s</a:t>
                </a:r>
                <a:r>
                  <a:rPr lang="en-IT" sz="1500">
                    <a:solidFill>
                      <a:srgbClr val="0070C0"/>
                    </a:solidFill>
                  </a:rPr>
                  <a:t>~1.5 </a:t>
                </a:r>
                <a:r>
                  <a:rPr lang="en-IT" sz="1500">
                    <a:solidFill>
                      <a:srgbClr val="0070C0"/>
                    </a:solidFill>
                    <a:latin typeface="Symbol" pitchFamily="2" charset="2"/>
                  </a:rPr>
                  <a:t>m</a:t>
                </a:r>
                <a:r>
                  <a:rPr lang="en-IT" sz="1500">
                    <a:solidFill>
                      <a:srgbClr val="0070C0"/>
                    </a:solidFill>
                  </a:rPr>
                  <a:t>s</a:t>
                </a:r>
              </a:p>
            </p:txBody>
          </p:sp>
        </p:grpSp>
        <p:sp>
          <p:nvSpPr>
            <p:cNvPr id="74" name="TextBox 73">
              <a:extLst>
                <a:ext uri="{FF2B5EF4-FFF2-40B4-BE49-F238E27FC236}">
                  <a16:creationId xmlns:a16="http://schemas.microsoft.com/office/drawing/2014/main" id="{4F598D1F-C53B-8F4E-9AE2-A5E97A2B6B23}"/>
                </a:ext>
              </a:extLst>
            </p:cNvPr>
            <p:cNvSpPr txBox="1"/>
            <p:nvPr/>
          </p:nvSpPr>
          <p:spPr>
            <a:xfrm>
              <a:off x="2254250" y="4121279"/>
              <a:ext cx="1999265" cy="323165"/>
            </a:xfrm>
            <a:prstGeom prst="rect">
              <a:avLst/>
            </a:prstGeom>
            <a:noFill/>
          </p:spPr>
          <p:txBody>
            <a:bodyPr wrap="none" rtlCol="0">
              <a:spAutoFit/>
            </a:bodyPr>
            <a:lstStyle/>
            <a:p>
              <a:r>
                <a:rPr lang="en-IT" sz="1500">
                  <a:solidFill>
                    <a:schemeClr val="bg1">
                      <a:lumMod val="65000"/>
                    </a:schemeClr>
                  </a:solidFill>
                </a:rPr>
                <a:t>ICARUS Preliminary</a:t>
              </a:r>
            </a:p>
          </p:txBody>
        </p:sp>
      </p:grpSp>
      <p:pic>
        <p:nvPicPr>
          <p:cNvPr id="79" name="Picture 78" descr="Chart&#10;&#10;Description automatically generated">
            <a:extLst>
              <a:ext uri="{FF2B5EF4-FFF2-40B4-BE49-F238E27FC236}">
                <a16:creationId xmlns:a16="http://schemas.microsoft.com/office/drawing/2014/main" id="{ED8F1F74-5180-274E-AC4D-B336D3E90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81" y="4018293"/>
            <a:ext cx="3675229" cy="2612722"/>
          </a:xfrm>
          <a:prstGeom prst="rect">
            <a:avLst/>
          </a:prstGeom>
        </p:spPr>
      </p:pic>
      <p:sp>
        <p:nvSpPr>
          <p:cNvPr id="80" name="Content Placeholder 2">
            <a:extLst>
              <a:ext uri="{FF2B5EF4-FFF2-40B4-BE49-F238E27FC236}">
                <a16:creationId xmlns:a16="http://schemas.microsoft.com/office/drawing/2014/main" id="{06E14219-294A-1A46-B89E-20C1C5707507}"/>
              </a:ext>
            </a:extLst>
          </p:cNvPr>
          <p:cNvSpPr txBox="1">
            <a:spLocks/>
          </p:cNvSpPr>
          <p:nvPr/>
        </p:nvSpPr>
        <p:spPr bwMode="auto">
          <a:xfrm>
            <a:off x="4366456" y="5575363"/>
            <a:ext cx="6821154" cy="823202"/>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marL="0" indent="0">
              <a:lnSpc>
                <a:spcPts val="2460"/>
              </a:lnSpc>
              <a:spcBef>
                <a:spcPts val="600"/>
              </a:spcBef>
              <a:buNone/>
            </a:pPr>
            <a:r>
              <a:rPr lang="en-US" sz="2400" dirty="0">
                <a:solidFill>
                  <a:srgbClr val="C00000"/>
                </a:solidFill>
              </a:rPr>
              <a:t>Matching in space (distance of closest approach, SBND algorithm) with cathode-crossing cosmic </a:t>
            </a:r>
            <a:r>
              <a:rPr lang="en-US" sz="2400" dirty="0" err="1">
                <a:solidFill>
                  <a:srgbClr val="C00000"/>
                </a:solidFill>
                <a:latin typeface="Symbol" pitchFamily="2" charset="2"/>
              </a:rPr>
              <a:t>m</a:t>
            </a:r>
            <a:r>
              <a:rPr lang="en-US" sz="2400" dirty="0" err="1">
                <a:solidFill>
                  <a:srgbClr val="C00000"/>
                </a:solidFill>
              </a:rPr>
              <a:t>s</a:t>
            </a:r>
            <a:r>
              <a:rPr lang="en-US" sz="2400" dirty="0">
                <a:solidFill>
                  <a:srgbClr val="C00000"/>
                </a:solidFill>
              </a:rPr>
              <a:t> </a:t>
            </a:r>
          </a:p>
          <a:p>
            <a:pPr marL="0" indent="0">
              <a:buNone/>
            </a:pPr>
            <a:endParaRPr lang="en-US" sz="2400" i="0" kern="0" dirty="0"/>
          </a:p>
          <a:p>
            <a:pPr marL="0" indent="0">
              <a:buNone/>
            </a:pPr>
            <a:endParaRPr lang="x-none" sz="2400" i="0" kern="0" baseline="0"/>
          </a:p>
        </p:txBody>
      </p:sp>
      <p:cxnSp>
        <p:nvCxnSpPr>
          <p:cNvPr id="81" name="Straight Connector 80">
            <a:extLst>
              <a:ext uri="{FF2B5EF4-FFF2-40B4-BE49-F238E27FC236}">
                <a16:creationId xmlns:a16="http://schemas.microsoft.com/office/drawing/2014/main" id="{76267028-DB5D-1F49-9CD2-A4210ACFC269}"/>
              </a:ext>
            </a:extLst>
          </p:cNvPr>
          <p:cNvCxnSpPr>
            <a:cxnSpLocks/>
          </p:cNvCxnSpPr>
          <p:nvPr/>
        </p:nvCxnSpPr>
        <p:spPr bwMode="auto">
          <a:xfrm flipH="1" flipV="1">
            <a:off x="1066801" y="5780181"/>
            <a:ext cx="3092244" cy="206783"/>
          </a:xfrm>
          <a:prstGeom prst="line">
            <a:avLst/>
          </a:prstGeom>
          <a:solidFill>
            <a:schemeClr val="accent1"/>
          </a:solidFill>
          <a:ln w="25400" cap="flat" cmpd="sng" algn="ctr">
            <a:solidFill>
              <a:srgbClr val="C00000"/>
            </a:solidFill>
            <a:prstDash val="solid"/>
            <a:round/>
            <a:headEnd type="none" w="med" len="med"/>
            <a:tailEnd type="stealth" w="lg" len="lg"/>
          </a:ln>
          <a:effectLst/>
        </p:spPr>
      </p:cxnSp>
    </p:spTree>
    <p:extLst>
      <p:ext uri="{BB962C8B-B14F-4D97-AF65-F5344CB8AC3E}">
        <p14:creationId xmlns:p14="http://schemas.microsoft.com/office/powerpoint/2010/main" val="1411210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Other activities during the summer shutdown</a:t>
            </a:r>
          </a:p>
        </p:txBody>
      </p:sp>
      <p:pic>
        <p:nvPicPr>
          <p:cNvPr id="21" name="Picture 20" descr="A picture containing indoor&#10;&#10;Description automatically generated">
            <a:extLst>
              <a:ext uri="{FF2B5EF4-FFF2-40B4-BE49-F238E27FC236}">
                <a16:creationId xmlns:a16="http://schemas.microsoft.com/office/drawing/2014/main" id="{EFD1AAA4-BA3C-EF43-936A-EBE44BC1B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0352" y="3482010"/>
            <a:ext cx="3687645" cy="2842590"/>
          </a:xfrm>
          <a:prstGeom prst="rect">
            <a:avLst/>
          </a:prstGeom>
        </p:spPr>
      </p:pic>
      <p:sp>
        <p:nvSpPr>
          <p:cNvPr id="27" name="TextBox 26">
            <a:extLst>
              <a:ext uri="{FF2B5EF4-FFF2-40B4-BE49-F238E27FC236}">
                <a16:creationId xmlns:a16="http://schemas.microsoft.com/office/drawing/2014/main" id="{4930498B-2787-F24D-B571-E089F7260C0A}"/>
              </a:ext>
            </a:extLst>
          </p:cNvPr>
          <p:cNvSpPr txBox="1"/>
          <p:nvPr/>
        </p:nvSpPr>
        <p:spPr>
          <a:xfrm>
            <a:off x="9445752" y="5057775"/>
            <a:ext cx="1963999" cy="338554"/>
          </a:xfrm>
          <a:prstGeom prst="rect">
            <a:avLst/>
          </a:prstGeom>
          <a:noFill/>
        </p:spPr>
        <p:txBody>
          <a:bodyPr wrap="none" rtlCol="0">
            <a:spAutoFit/>
          </a:bodyPr>
          <a:lstStyle/>
          <a:p>
            <a:r>
              <a:rPr lang="en-IT">
                <a:solidFill>
                  <a:srgbClr val="FFFF00"/>
                </a:solidFill>
              </a:rPr>
              <a:t>Top CRT telescope</a:t>
            </a:r>
          </a:p>
        </p:txBody>
      </p:sp>
      <p:pic>
        <p:nvPicPr>
          <p:cNvPr id="28" name="Picture 27" descr="Diagram, schematic&#10;&#10;Description automatically generated">
            <a:extLst>
              <a:ext uri="{FF2B5EF4-FFF2-40B4-BE49-F238E27FC236}">
                <a16:creationId xmlns:a16="http://schemas.microsoft.com/office/drawing/2014/main" id="{92AAD176-3BA1-4F4A-82DA-D9BBE650B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7952" y="1524000"/>
            <a:ext cx="3765350" cy="1892300"/>
          </a:xfrm>
          <a:prstGeom prst="rect">
            <a:avLst/>
          </a:prstGeom>
        </p:spPr>
      </p:pic>
      <p:sp>
        <p:nvSpPr>
          <p:cNvPr id="29" name="TextBox 28">
            <a:extLst>
              <a:ext uri="{FF2B5EF4-FFF2-40B4-BE49-F238E27FC236}">
                <a16:creationId xmlns:a16="http://schemas.microsoft.com/office/drawing/2014/main" id="{5588BF33-7708-964A-AE93-0D8D16C5C7FF}"/>
              </a:ext>
            </a:extLst>
          </p:cNvPr>
          <p:cNvSpPr txBox="1"/>
          <p:nvPr/>
        </p:nvSpPr>
        <p:spPr>
          <a:xfrm>
            <a:off x="8504093" y="1185446"/>
            <a:ext cx="3005951" cy="338554"/>
          </a:xfrm>
          <a:prstGeom prst="rect">
            <a:avLst/>
          </a:prstGeom>
          <a:noFill/>
        </p:spPr>
        <p:txBody>
          <a:bodyPr wrap="none" rtlCol="0">
            <a:spAutoFit/>
          </a:bodyPr>
          <a:lstStyle/>
          <a:p>
            <a:r>
              <a:rPr lang="en-IT">
                <a:solidFill>
                  <a:srgbClr val="16165C"/>
                </a:solidFill>
              </a:rPr>
              <a:t>Accessed bottom CRT boards</a:t>
            </a:r>
          </a:p>
        </p:txBody>
      </p:sp>
      <p:sp>
        <p:nvSpPr>
          <p:cNvPr id="30" name="Content Placeholder 2">
            <a:extLst>
              <a:ext uri="{FF2B5EF4-FFF2-40B4-BE49-F238E27FC236}">
                <a16:creationId xmlns:a16="http://schemas.microsoft.com/office/drawing/2014/main" id="{6BFB9BB1-3A8D-F245-9CC0-6447D485EE06}"/>
              </a:ext>
            </a:extLst>
          </p:cNvPr>
          <p:cNvSpPr txBox="1">
            <a:spLocks/>
          </p:cNvSpPr>
          <p:nvPr/>
        </p:nvSpPr>
        <p:spPr bwMode="auto">
          <a:xfrm>
            <a:off x="-40701" y="1185446"/>
            <a:ext cx="7897094"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marL="676275" lvl="1" indent="-276225">
              <a:lnSpc>
                <a:spcPts val="2260"/>
              </a:lnSpc>
              <a:spcBef>
                <a:spcPts val="600"/>
              </a:spcBef>
              <a:spcAft>
                <a:spcPts val="600"/>
              </a:spcAft>
              <a:buSzPct val="90000"/>
            </a:pPr>
            <a:r>
              <a:rPr lang="en-US" sz="2400" i="0" dirty="0">
                <a:solidFill>
                  <a:srgbClr val="C00000"/>
                </a:solidFill>
              </a:rPr>
              <a:t>DAQ improvements</a:t>
            </a:r>
            <a:r>
              <a:rPr lang="en-US" sz="2400" i="0" dirty="0"/>
              <a:t>:   several issues in the data acquisition were debugged and fixed. This allowed to run calibration campaigns at high rate (~4 Hz) with high DAQ stability. Logging was also improved. Studies of data compression are ongoing.</a:t>
            </a:r>
          </a:p>
          <a:p>
            <a:pPr marL="676275" lvl="1" indent="-276225">
              <a:lnSpc>
                <a:spcPts val="2260"/>
              </a:lnSpc>
              <a:spcBef>
                <a:spcPts val="600"/>
              </a:spcBef>
              <a:spcAft>
                <a:spcPts val="600"/>
              </a:spcAft>
              <a:buSzPct val="90000"/>
            </a:pPr>
            <a:r>
              <a:rPr lang="en-US" sz="2400" i="0" dirty="0">
                <a:solidFill>
                  <a:srgbClr val="C00000"/>
                </a:solidFill>
              </a:rPr>
              <a:t>Bottom CRT acquisition</a:t>
            </a:r>
            <a:r>
              <a:rPr lang="en-US" sz="2400" i="0" dirty="0"/>
              <a:t>:   part of bottom CRT, damaged by a flood in 2019, was repaired and data can be recorded. DAQ is still standalone, integration into general ICARUS system is ongoing.</a:t>
            </a:r>
          </a:p>
          <a:p>
            <a:pPr marL="676275" lvl="1" indent="-276225">
              <a:lnSpc>
                <a:spcPts val="2260"/>
              </a:lnSpc>
              <a:spcBef>
                <a:spcPts val="600"/>
              </a:spcBef>
              <a:spcAft>
                <a:spcPts val="600"/>
              </a:spcAft>
              <a:buSzPct val="90000"/>
            </a:pPr>
            <a:r>
              <a:rPr lang="en-US" sz="2400" i="0" dirty="0">
                <a:solidFill>
                  <a:srgbClr val="C00000"/>
                </a:solidFill>
              </a:rPr>
              <a:t>Top CRT telescope</a:t>
            </a:r>
            <a:r>
              <a:rPr lang="en-US" sz="2400" i="0" dirty="0"/>
              <a:t>: two spare CRT modules have been connected and placed on top of overburden. They will create a movable “telescope” to select </a:t>
            </a:r>
            <a:r>
              <a:rPr lang="en-US" sz="2400" i="0" dirty="0" err="1"/>
              <a:t>cosmics</a:t>
            </a:r>
            <a:r>
              <a:rPr lang="en-US" sz="2400" i="0" dirty="0"/>
              <a:t> in particular locations. The telescope is fully integrated into the ICARUS DAQ</a:t>
            </a:r>
          </a:p>
          <a:p>
            <a:pPr marL="676275" lvl="1" indent="-276225">
              <a:lnSpc>
                <a:spcPts val="2260"/>
              </a:lnSpc>
              <a:spcBef>
                <a:spcPts val="600"/>
              </a:spcBef>
              <a:spcAft>
                <a:spcPts val="600"/>
              </a:spcAft>
              <a:buSzPct val="90000"/>
            </a:pPr>
            <a:r>
              <a:rPr lang="en-US" sz="2400" i="0" dirty="0">
                <a:solidFill>
                  <a:srgbClr val="C00000"/>
                </a:solidFill>
              </a:rPr>
              <a:t>Monitoring tools have been improved!</a:t>
            </a:r>
          </a:p>
          <a:p>
            <a:pPr marL="457200" lvl="1" indent="0">
              <a:lnSpc>
                <a:spcPts val="2260"/>
              </a:lnSpc>
              <a:spcBef>
                <a:spcPts val="600"/>
              </a:spcBef>
              <a:spcAft>
                <a:spcPts val="600"/>
              </a:spcAft>
              <a:buNone/>
            </a:pPr>
            <a:r>
              <a:rPr lang="en-US" sz="2400" i="0" dirty="0">
                <a:solidFill>
                  <a:srgbClr val="C00000"/>
                </a:solidFill>
              </a:rPr>
              <a:t> </a:t>
            </a:r>
          </a:p>
          <a:p>
            <a:pPr marL="0" indent="0">
              <a:spcAft>
                <a:spcPts val="600"/>
              </a:spcAft>
              <a:buNone/>
            </a:pPr>
            <a:endParaRPr lang="en-US" sz="2400" i="0" kern="0" dirty="0"/>
          </a:p>
          <a:p>
            <a:pPr marL="457200" lvl="1" indent="0">
              <a:spcAft>
                <a:spcPts val="600"/>
              </a:spcAft>
              <a:buNone/>
            </a:pPr>
            <a:endParaRPr lang="en-US" sz="2400" i="0" kern="0" dirty="0"/>
          </a:p>
          <a:p>
            <a:pPr marL="0" indent="0">
              <a:spcAft>
                <a:spcPts val="600"/>
              </a:spcAft>
              <a:buNone/>
            </a:pPr>
            <a:endParaRPr lang="en-US" sz="2400" i="0" kern="0" dirty="0"/>
          </a:p>
          <a:p>
            <a:pPr>
              <a:spcAft>
                <a:spcPts val="600"/>
              </a:spcAft>
            </a:pPr>
            <a:endParaRPr lang="x-none" sz="2400" i="0" kern="0" baseline="0"/>
          </a:p>
        </p:txBody>
      </p:sp>
    </p:spTree>
    <p:extLst>
      <p:ext uri="{BB962C8B-B14F-4D97-AF65-F5344CB8AC3E}">
        <p14:creationId xmlns:p14="http://schemas.microsoft.com/office/powerpoint/2010/main" val="1006411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TPC Wire signal calibration</a:t>
            </a:r>
          </a:p>
        </p:txBody>
      </p:sp>
      <p:sp>
        <p:nvSpPr>
          <p:cNvPr id="22" name="Rettangolo 12">
            <a:extLst>
              <a:ext uri="{FF2B5EF4-FFF2-40B4-BE49-F238E27FC236}">
                <a16:creationId xmlns:a16="http://schemas.microsoft.com/office/drawing/2014/main" id="{DCC81D58-7945-BE4C-9125-49D317BA266A}"/>
              </a:ext>
            </a:extLst>
          </p:cNvPr>
          <p:cNvSpPr/>
          <p:nvPr/>
        </p:nvSpPr>
        <p:spPr>
          <a:xfrm>
            <a:off x="-25538" y="919907"/>
            <a:ext cx="8628022" cy="938719"/>
          </a:xfrm>
          <a:prstGeom prst="rect">
            <a:avLst/>
          </a:prstGeom>
        </p:spPr>
        <p:txBody>
          <a:bodyPr wrap="square">
            <a:spAutoFit/>
          </a:bodyPr>
          <a:lstStyle/>
          <a:p>
            <a:pPr marL="282575" indent="-282575" defTabSz="914400" eaLnBrk="0" fontAlgn="base" hangingPunct="0">
              <a:lnSpc>
                <a:spcPts val="2200"/>
              </a:lnSpc>
              <a:spcBef>
                <a:spcPts val="400"/>
              </a:spcBef>
              <a:buClr>
                <a:srgbClr val="FF0000"/>
              </a:buClr>
              <a:buFont typeface="Wingdings" panose="05000000000000000000" pitchFamily="2" charset="2"/>
              <a:buChar char="l"/>
            </a:pPr>
            <a:r>
              <a:rPr lang="en-US" sz="2000" i="0" dirty="0">
                <a:solidFill>
                  <a:srgbClr val="000000"/>
                </a:solidFill>
                <a:ea typeface="Comic Sans MS"/>
                <a:cs typeface="Comic Sans MS"/>
                <a:sym typeface="Comic Sans MS"/>
              </a:rPr>
              <a:t>A full calibration chain has been developed, based on the study of the ionization </a:t>
            </a:r>
            <a:r>
              <a:rPr lang="en-US" sz="2000" dirty="0">
                <a:solidFill>
                  <a:srgbClr val="000000"/>
                </a:solidFill>
                <a:ea typeface="Comic Sans MS"/>
                <a:cs typeface="Comic Sans MS"/>
                <a:sym typeface="Comic Sans MS"/>
              </a:rPr>
              <a:t>vs </a:t>
            </a:r>
            <a:r>
              <a:rPr lang="en-US" sz="2000" i="0" dirty="0">
                <a:solidFill>
                  <a:srgbClr val="000000"/>
                </a:solidFill>
                <a:ea typeface="Comic Sans MS"/>
                <a:cs typeface="Comic Sans MS"/>
                <a:sym typeface="Comic Sans MS"/>
              </a:rPr>
              <a:t>residual range for cosmic muons crossing the cathode and stopping/decaying in active LAr. </a:t>
            </a:r>
          </a:p>
        </p:txBody>
      </p:sp>
      <p:grpSp>
        <p:nvGrpSpPr>
          <p:cNvPr id="23" name="Group 22">
            <a:extLst>
              <a:ext uri="{FF2B5EF4-FFF2-40B4-BE49-F238E27FC236}">
                <a16:creationId xmlns:a16="http://schemas.microsoft.com/office/drawing/2014/main" id="{6F34AC24-E54A-D244-8258-5F83E0F97390}"/>
              </a:ext>
            </a:extLst>
          </p:cNvPr>
          <p:cNvGrpSpPr/>
          <p:nvPr/>
        </p:nvGrpSpPr>
        <p:grpSpPr>
          <a:xfrm>
            <a:off x="8608736" y="440016"/>
            <a:ext cx="3352800" cy="2362200"/>
            <a:chOff x="6553200" y="457200"/>
            <a:chExt cx="3352800" cy="2362200"/>
          </a:xfrm>
        </p:grpSpPr>
        <p:grpSp>
          <p:nvGrpSpPr>
            <p:cNvPr id="24" name="Group 23">
              <a:extLst>
                <a:ext uri="{FF2B5EF4-FFF2-40B4-BE49-F238E27FC236}">
                  <a16:creationId xmlns:a16="http://schemas.microsoft.com/office/drawing/2014/main" id="{A8A21D5A-180E-E548-9101-CEAD238B5CBD}"/>
                </a:ext>
              </a:extLst>
            </p:cNvPr>
            <p:cNvGrpSpPr/>
            <p:nvPr/>
          </p:nvGrpSpPr>
          <p:grpSpPr>
            <a:xfrm>
              <a:off x="6611127" y="457200"/>
              <a:ext cx="3271101" cy="2351112"/>
              <a:chOff x="3111500" y="2159000"/>
              <a:chExt cx="3670300" cy="2527300"/>
            </a:xfrm>
          </p:grpSpPr>
          <p:pic>
            <p:nvPicPr>
              <p:cNvPr id="26" name="Picture 25">
                <a:extLst>
                  <a:ext uri="{FF2B5EF4-FFF2-40B4-BE49-F238E27FC236}">
                    <a16:creationId xmlns:a16="http://schemas.microsoft.com/office/drawing/2014/main" id="{CAA90BFF-8EEB-D943-B8A7-C28CED24BEC2}"/>
                  </a:ext>
                </a:extLst>
              </p:cNvPr>
              <p:cNvPicPr>
                <a:picLocks noChangeAspect="1"/>
              </p:cNvPicPr>
              <p:nvPr/>
            </p:nvPicPr>
            <p:blipFill>
              <a:blip r:embed="rId2"/>
              <a:stretch>
                <a:fillRect/>
              </a:stretch>
            </p:blipFill>
            <p:spPr>
              <a:xfrm>
                <a:off x="3111500" y="2159000"/>
                <a:ext cx="3670300" cy="2527300"/>
              </a:xfrm>
              <a:prstGeom prst="rect">
                <a:avLst/>
              </a:prstGeom>
            </p:spPr>
          </p:pic>
          <p:sp>
            <p:nvSpPr>
              <p:cNvPr id="27" name="Oval 26">
                <a:extLst>
                  <a:ext uri="{FF2B5EF4-FFF2-40B4-BE49-F238E27FC236}">
                    <a16:creationId xmlns:a16="http://schemas.microsoft.com/office/drawing/2014/main" id="{2308F54A-7651-5348-B51E-192483C39309}"/>
                  </a:ext>
                </a:extLst>
              </p:cNvPr>
              <p:cNvSpPr/>
              <p:nvPr/>
            </p:nvSpPr>
            <p:spPr bwMode="auto">
              <a:xfrm>
                <a:off x="3296816" y="2852936"/>
                <a:ext cx="720080" cy="504056"/>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600" baseline="-25000">
                  <a:solidFill>
                    <a:srgbClr val="000000"/>
                  </a:solidFill>
                  <a:latin typeface="Helvetica" charset="0"/>
                  <a:ea typeface="ＭＳ Ｐゴシック" charset="-128"/>
                  <a:cs typeface="ＭＳ Ｐゴシック" charset="-128"/>
                </a:endParaRPr>
              </a:p>
            </p:txBody>
          </p:sp>
          <p:sp>
            <p:nvSpPr>
              <p:cNvPr id="28" name="TextBox 27">
                <a:extLst>
                  <a:ext uri="{FF2B5EF4-FFF2-40B4-BE49-F238E27FC236}">
                    <a16:creationId xmlns:a16="http://schemas.microsoft.com/office/drawing/2014/main" id="{700724F4-03B3-E444-B3D5-5E793AB3CECD}"/>
                  </a:ext>
                </a:extLst>
              </p:cNvPr>
              <p:cNvSpPr txBox="1"/>
              <p:nvPr/>
            </p:nvSpPr>
            <p:spPr>
              <a:xfrm>
                <a:off x="4736976" y="2924944"/>
                <a:ext cx="1622500" cy="397009"/>
              </a:xfrm>
              <a:prstGeom prst="rect">
                <a:avLst/>
              </a:prstGeom>
              <a:noFill/>
            </p:spPr>
            <p:txBody>
              <a:bodyPr wrap="none" rtlCol="0">
                <a:spAutoFit/>
              </a:bodyPr>
              <a:lstStyle/>
              <a:p>
                <a:pPr defTabSz="914400" eaLnBrk="0" fontAlgn="base" hangingPunct="0">
                  <a:spcBef>
                    <a:spcPct val="0"/>
                  </a:spcBef>
                  <a:spcAft>
                    <a:spcPct val="0"/>
                  </a:spcAft>
                </a:pPr>
                <a:r>
                  <a:rPr lang="en-US" i="1">
                    <a:solidFill>
                      <a:srgbClr val="FFFF00"/>
                    </a:solidFill>
                    <a:latin typeface="Comic Sans MS"/>
                    <a:ea typeface="ＭＳ Ｐゴシック" charset="-128"/>
                    <a:cs typeface="Comic Sans MS"/>
                  </a:rPr>
                  <a:t>Bragg peak </a:t>
                </a:r>
              </a:p>
            </p:txBody>
          </p:sp>
          <p:cxnSp>
            <p:nvCxnSpPr>
              <p:cNvPr id="29" name="Straight Arrow Connector 28">
                <a:extLst>
                  <a:ext uri="{FF2B5EF4-FFF2-40B4-BE49-F238E27FC236}">
                    <a16:creationId xmlns:a16="http://schemas.microsoft.com/office/drawing/2014/main" id="{758BE5BF-281B-BE47-8306-48E229A6CA41}"/>
                  </a:ext>
                </a:extLst>
              </p:cNvPr>
              <p:cNvCxnSpPr>
                <a:stCxn id="28" idx="1"/>
              </p:cNvCxnSpPr>
              <p:nvPr/>
            </p:nvCxnSpPr>
            <p:spPr bwMode="auto">
              <a:xfrm flipH="1">
                <a:off x="4088907" y="3123448"/>
                <a:ext cx="648069" cy="359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
            <p:nvSpPr>
              <p:cNvPr id="30" name="TextBox 29">
                <a:extLst>
                  <a:ext uri="{FF2B5EF4-FFF2-40B4-BE49-F238E27FC236}">
                    <a16:creationId xmlns:a16="http://schemas.microsoft.com/office/drawing/2014/main" id="{F4A0EFAB-2706-5B41-858A-A21A5903BCAB}"/>
                  </a:ext>
                </a:extLst>
              </p:cNvPr>
              <p:cNvSpPr txBox="1"/>
              <p:nvPr/>
            </p:nvSpPr>
            <p:spPr>
              <a:xfrm>
                <a:off x="3388501" y="3469565"/>
                <a:ext cx="3234696" cy="694766"/>
              </a:xfrm>
              <a:prstGeom prst="rect">
                <a:avLst/>
              </a:prstGeom>
              <a:noFill/>
            </p:spPr>
            <p:txBody>
              <a:bodyPr wrap="square" rtlCol="0">
                <a:spAutoFit/>
              </a:bodyPr>
              <a:lstStyle/>
              <a:p>
                <a:pPr defTabSz="914400" eaLnBrk="0" fontAlgn="base" hangingPunct="0">
                  <a:spcBef>
                    <a:spcPct val="0"/>
                  </a:spcBef>
                  <a:spcAft>
                    <a:spcPct val="0"/>
                  </a:spcAft>
                </a:pPr>
                <a:r>
                  <a:rPr lang="en-US" i="1">
                    <a:solidFill>
                      <a:srgbClr val="FFFFFF"/>
                    </a:solidFill>
                    <a:latin typeface="Comic Sans MS" charset="0"/>
                    <a:ea typeface="ＭＳ Ｐゴシック" charset="-128"/>
                    <a:cs typeface="ＭＳ Ｐゴシック" charset="-128"/>
                  </a:rPr>
                  <a:t>Stopping </a:t>
                </a:r>
                <a:r>
                  <a:rPr lang="en-US" i="1" err="1">
                    <a:solidFill>
                      <a:srgbClr val="FFFFFF"/>
                    </a:solidFill>
                    <a:latin typeface="Comic Sans MS" charset="0"/>
                    <a:ea typeface="ＭＳ Ｐゴシック" charset="-128"/>
                    <a:cs typeface="ＭＳ Ｐゴシック" charset="-128"/>
                  </a:rPr>
                  <a:t>Muon</a:t>
                </a:r>
                <a:r>
                  <a:rPr lang="en-US" i="1">
                    <a:solidFill>
                      <a:srgbClr val="FFFFFF"/>
                    </a:solidFill>
                    <a:latin typeface="Comic Sans MS" charset="0"/>
                    <a:ea typeface="ＭＳ Ｐゴシック" charset="-128"/>
                    <a:cs typeface="ＭＳ Ｐゴシック" charset="-128"/>
                  </a:rPr>
                  <a:t> Event</a:t>
                </a:r>
              </a:p>
              <a:p>
                <a:pPr defTabSz="914400" eaLnBrk="0" fontAlgn="base" hangingPunct="0">
                  <a:spcBef>
                    <a:spcPct val="0"/>
                  </a:spcBef>
                  <a:spcAft>
                    <a:spcPct val="0"/>
                  </a:spcAft>
                </a:pPr>
                <a:r>
                  <a:rPr lang="en-US" i="1">
                    <a:solidFill>
                      <a:srgbClr val="FFFFFF"/>
                    </a:solidFill>
                    <a:latin typeface="Comic Sans MS" charset="0"/>
                    <a:ea typeface="ＭＳ Ｐゴシック" charset="-128"/>
                    <a:cs typeface="ＭＳ Ｐゴシック" charset="-128"/>
                  </a:rPr>
                  <a:t>(First Induction Plane)</a:t>
                </a:r>
              </a:p>
            </p:txBody>
          </p:sp>
        </p:grpSp>
        <p:sp>
          <p:nvSpPr>
            <p:cNvPr id="25" name="Rectangle 24">
              <a:extLst>
                <a:ext uri="{FF2B5EF4-FFF2-40B4-BE49-F238E27FC236}">
                  <a16:creationId xmlns:a16="http://schemas.microsoft.com/office/drawing/2014/main" id="{94E25D1B-A08A-2B42-A9AC-0378896D80ED}"/>
                </a:ext>
              </a:extLst>
            </p:cNvPr>
            <p:cNvSpPr/>
            <p:nvPr/>
          </p:nvSpPr>
          <p:spPr bwMode="auto">
            <a:xfrm>
              <a:off x="6553200" y="2286000"/>
              <a:ext cx="33528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600">
                <a:solidFill>
                  <a:srgbClr val="000000"/>
                </a:solidFill>
                <a:latin typeface="Comic Sans MS" pitchFamily="1" charset="0"/>
                <a:ea typeface="ＭＳ Ｐゴシック" charset="-128"/>
                <a:cs typeface="ＭＳ Ｐゴシック" charset="-128"/>
              </a:endParaRPr>
            </a:p>
          </p:txBody>
        </p:sp>
      </p:grpSp>
      <p:sp>
        <p:nvSpPr>
          <p:cNvPr id="31" name="Rettangolo 12">
            <a:extLst>
              <a:ext uri="{FF2B5EF4-FFF2-40B4-BE49-F238E27FC236}">
                <a16:creationId xmlns:a16="http://schemas.microsoft.com/office/drawing/2014/main" id="{F5F06944-75BF-8248-BA59-4B5D5CFED4E3}"/>
              </a:ext>
            </a:extLst>
          </p:cNvPr>
          <p:cNvSpPr/>
          <p:nvPr/>
        </p:nvSpPr>
        <p:spPr>
          <a:xfrm>
            <a:off x="-15853" y="1764752"/>
            <a:ext cx="9880462" cy="1685911"/>
          </a:xfrm>
          <a:prstGeom prst="rect">
            <a:avLst/>
          </a:prstGeom>
        </p:spPr>
        <p:txBody>
          <a:bodyPr wrap="square">
            <a:spAutoFit/>
          </a:bodyPr>
          <a:lstStyle/>
          <a:p>
            <a:pPr marL="176213" indent="-176213" eaLnBrk="0" fontAlgn="base" hangingPunct="0">
              <a:lnSpc>
                <a:spcPts val="2300"/>
              </a:lnSpc>
              <a:spcBef>
                <a:spcPts val="600"/>
              </a:spcBef>
              <a:spcAft>
                <a:spcPts val="600"/>
              </a:spcAft>
              <a:buClr>
                <a:srgbClr val="FF0000"/>
              </a:buClr>
              <a:buFont typeface="Wingdings" panose="05000000000000000000" pitchFamily="2" charset="2"/>
              <a:buChar char="l"/>
            </a:pPr>
            <a:r>
              <a:rPr lang="en-US" sz="2000" i="0" dirty="0">
                <a:solidFill>
                  <a:srgbClr val="000000"/>
                </a:solidFill>
                <a:ea typeface="Comic Sans MS"/>
                <a:cs typeface="Comic Sans MS"/>
                <a:sym typeface="Comic Sans MS"/>
              </a:rPr>
              <a:t> It allows to</a:t>
            </a:r>
          </a:p>
          <a:p>
            <a:pPr marL="674688" lvl="1" indent="-269875">
              <a:lnSpc>
                <a:spcPts val="1300"/>
              </a:lnSpc>
              <a:spcBef>
                <a:spcPts val="600"/>
              </a:spcBef>
              <a:spcAft>
                <a:spcPts val="600"/>
              </a:spcAft>
              <a:buClr>
                <a:srgbClr val="FF0000"/>
              </a:buClr>
              <a:buSzPct val="90000"/>
              <a:buFont typeface="Wingdings" pitchFamily="2" charset="2"/>
              <a:buChar char="Ø"/>
            </a:pPr>
            <a:r>
              <a:rPr lang="en-US" sz="2000" i="0" dirty="0">
                <a:solidFill>
                  <a:srgbClr val="000000"/>
                </a:solidFill>
                <a:ea typeface="Comic Sans MS"/>
                <a:cs typeface="Comic Sans MS"/>
                <a:sym typeface="Comic Sans MS"/>
              </a:rPr>
              <a:t>correct for the electron lifetime</a:t>
            </a:r>
          </a:p>
          <a:p>
            <a:pPr marL="674688" lvl="1" indent="-269875">
              <a:lnSpc>
                <a:spcPts val="1300"/>
              </a:lnSpc>
              <a:spcBef>
                <a:spcPts val="600"/>
              </a:spcBef>
              <a:spcAft>
                <a:spcPts val="600"/>
              </a:spcAft>
              <a:buClr>
                <a:srgbClr val="FF0000"/>
              </a:buClr>
              <a:buSzPct val="90000"/>
              <a:buFont typeface="Wingdings" pitchFamily="2" charset="2"/>
              <a:buChar char="Ø"/>
            </a:pPr>
            <a:r>
              <a:rPr lang="en-US" sz="2000" i="0" dirty="0">
                <a:solidFill>
                  <a:srgbClr val="000000"/>
                </a:solidFill>
                <a:ea typeface="Comic Sans MS"/>
                <a:cs typeface="Comic Sans MS"/>
                <a:sym typeface="Comic Sans MS"/>
              </a:rPr>
              <a:t>equalize the electronic response over the full detector</a:t>
            </a:r>
          </a:p>
          <a:p>
            <a:pPr marL="674688" lvl="1" indent="-269875">
              <a:lnSpc>
                <a:spcPts val="1300"/>
              </a:lnSpc>
              <a:spcBef>
                <a:spcPts val="600"/>
              </a:spcBef>
              <a:spcAft>
                <a:spcPts val="600"/>
              </a:spcAft>
              <a:buClr>
                <a:srgbClr val="FF0000"/>
              </a:buClr>
              <a:buSzPct val="90000"/>
              <a:buFont typeface="Wingdings" pitchFamily="2" charset="2"/>
              <a:buChar char="Ø"/>
            </a:pPr>
            <a:r>
              <a:rPr lang="en-US" sz="2000" i="0" dirty="0">
                <a:solidFill>
                  <a:srgbClr val="000000"/>
                </a:solidFill>
                <a:ea typeface="Comic Sans MS"/>
                <a:cs typeface="Comic Sans MS"/>
                <a:sym typeface="Comic Sans MS"/>
              </a:rPr>
              <a:t>calibrate the absolute energy scale</a:t>
            </a:r>
          </a:p>
          <a:p>
            <a:pPr marL="674688" lvl="1" indent="-269875">
              <a:lnSpc>
                <a:spcPts val="1300"/>
              </a:lnSpc>
              <a:spcBef>
                <a:spcPts val="600"/>
              </a:spcBef>
              <a:spcAft>
                <a:spcPts val="600"/>
              </a:spcAft>
              <a:buClr>
                <a:srgbClr val="FF0000"/>
              </a:buClr>
              <a:buSzPct val="90000"/>
              <a:buFont typeface="Wingdings" pitchFamily="2" charset="2"/>
              <a:buChar char="Ø"/>
            </a:pPr>
            <a:r>
              <a:rPr lang="en-US" sz="2000" i="0" dirty="0">
                <a:solidFill>
                  <a:srgbClr val="000000"/>
                </a:solidFill>
                <a:ea typeface="Comic Sans MS"/>
                <a:cs typeface="Comic Sans MS"/>
                <a:sym typeface="Comic Sans MS"/>
              </a:rPr>
              <a:t>improve modeling of e- recombination, diffusion, space charge, wire field response</a:t>
            </a:r>
          </a:p>
        </p:txBody>
      </p:sp>
      <p:grpSp>
        <p:nvGrpSpPr>
          <p:cNvPr id="32" name="Group 31">
            <a:extLst>
              <a:ext uri="{FF2B5EF4-FFF2-40B4-BE49-F238E27FC236}">
                <a16:creationId xmlns:a16="http://schemas.microsoft.com/office/drawing/2014/main" id="{FA6515E4-C919-3F49-80C4-6C2A5CF4D228}"/>
              </a:ext>
            </a:extLst>
          </p:cNvPr>
          <p:cNvGrpSpPr/>
          <p:nvPr/>
        </p:nvGrpSpPr>
        <p:grpSpPr>
          <a:xfrm>
            <a:off x="480631" y="3236557"/>
            <a:ext cx="5904656" cy="3154478"/>
            <a:chOff x="4698720" y="1949662"/>
            <a:chExt cx="5904656" cy="3212976"/>
          </a:xfrm>
        </p:grpSpPr>
        <p:pic>
          <p:nvPicPr>
            <p:cNvPr id="33" name="Picture 32">
              <a:extLst>
                <a:ext uri="{FF2B5EF4-FFF2-40B4-BE49-F238E27FC236}">
                  <a16:creationId xmlns:a16="http://schemas.microsoft.com/office/drawing/2014/main" id="{F0ECEA93-32BA-0C42-8D42-4972E416A9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8720" y="1949662"/>
              <a:ext cx="5904656" cy="3212976"/>
            </a:xfrm>
            <a:prstGeom prst="rect">
              <a:avLst/>
            </a:prstGeom>
          </p:spPr>
        </p:pic>
        <p:sp>
          <p:nvSpPr>
            <p:cNvPr id="34" name="TextBox 33">
              <a:extLst>
                <a:ext uri="{FF2B5EF4-FFF2-40B4-BE49-F238E27FC236}">
                  <a16:creationId xmlns:a16="http://schemas.microsoft.com/office/drawing/2014/main" id="{6CB9AE72-4353-AC44-8CC4-E922E655CF30}"/>
                </a:ext>
              </a:extLst>
            </p:cNvPr>
            <p:cNvSpPr txBox="1"/>
            <p:nvPr/>
          </p:nvSpPr>
          <p:spPr>
            <a:xfrm>
              <a:off x="5817096" y="2381710"/>
              <a:ext cx="2952328" cy="658317"/>
            </a:xfrm>
            <a:prstGeom prst="rect">
              <a:avLst/>
            </a:prstGeom>
            <a:noFill/>
          </p:spPr>
          <p:txBody>
            <a:bodyPr wrap="square" rtlCol="0">
              <a:spAutoFit/>
            </a:bodyPr>
            <a:lstStyle/>
            <a:p>
              <a:pPr algn="ctr" defTabSz="914400" eaLnBrk="0" fontAlgn="base" hangingPunct="0">
                <a:spcBef>
                  <a:spcPct val="0"/>
                </a:spcBef>
                <a:spcAft>
                  <a:spcPct val="0"/>
                </a:spcAft>
              </a:pPr>
              <a:r>
                <a:rPr lang="en-US" i="1">
                  <a:solidFill>
                    <a:srgbClr val="FFFFFF"/>
                  </a:solidFill>
                  <a:latin typeface="Comic Sans MS" charset="0"/>
                  <a:ea typeface="ＭＳ Ｐゴシック" charset="-128"/>
                  <a:cs typeface="ＭＳ Ｐゴシック" charset="-128"/>
                </a:rPr>
                <a:t>Stopping </a:t>
              </a:r>
              <a:r>
                <a:rPr lang="en-US" i="1" err="1">
                  <a:solidFill>
                    <a:srgbClr val="FFFFFF"/>
                  </a:solidFill>
                  <a:latin typeface="Comic Sans MS" charset="0"/>
                  <a:ea typeface="ＭＳ Ｐゴシック" charset="-128"/>
                  <a:cs typeface="ＭＳ Ｐゴシック" charset="-128"/>
                </a:rPr>
                <a:t>Muons</a:t>
              </a:r>
              <a:endParaRPr lang="en-US" i="1">
                <a:solidFill>
                  <a:srgbClr val="FFFFFF"/>
                </a:solidFill>
                <a:latin typeface="Comic Sans MS" charset="0"/>
                <a:ea typeface="ＭＳ Ｐゴシック" charset="-128"/>
                <a:cs typeface="ＭＳ Ｐゴシック" charset="-128"/>
              </a:endParaRPr>
            </a:p>
            <a:p>
              <a:pPr algn="ctr" defTabSz="914400" eaLnBrk="0" fontAlgn="base" hangingPunct="0">
                <a:spcBef>
                  <a:spcPct val="0"/>
                </a:spcBef>
                <a:spcAft>
                  <a:spcPct val="0"/>
                </a:spcAft>
              </a:pPr>
              <a:r>
                <a:rPr lang="en-US" i="1" err="1">
                  <a:solidFill>
                    <a:srgbClr val="FFFFFF"/>
                  </a:solidFill>
                  <a:latin typeface="Comic Sans MS" charset="0"/>
                  <a:ea typeface="ＭＳ Ｐゴシック" charset="-128"/>
                  <a:cs typeface="ＭＳ Ｐゴシック" charset="-128"/>
                </a:rPr>
                <a:t>dQ</a:t>
              </a:r>
              <a:r>
                <a:rPr lang="en-US" i="1">
                  <a:solidFill>
                    <a:srgbClr val="FFFFFF"/>
                  </a:solidFill>
                  <a:latin typeface="Comic Sans MS" charset="0"/>
                  <a:ea typeface="ＭＳ Ｐゴシック" charset="-128"/>
                  <a:cs typeface="ＭＳ Ｐゴシック" charset="-128"/>
                </a:rPr>
                <a:t>/dx vs. Residual Range</a:t>
              </a:r>
            </a:p>
          </p:txBody>
        </p:sp>
      </p:grpSp>
      <p:grpSp>
        <p:nvGrpSpPr>
          <p:cNvPr id="35" name="Group 34">
            <a:extLst>
              <a:ext uri="{FF2B5EF4-FFF2-40B4-BE49-F238E27FC236}">
                <a16:creationId xmlns:a16="http://schemas.microsoft.com/office/drawing/2014/main" id="{39EBB687-B214-3B40-BC60-C109108E21DE}"/>
              </a:ext>
            </a:extLst>
          </p:cNvPr>
          <p:cNvGrpSpPr/>
          <p:nvPr/>
        </p:nvGrpSpPr>
        <p:grpSpPr>
          <a:xfrm>
            <a:off x="6753188" y="3369927"/>
            <a:ext cx="5184576" cy="2982416"/>
            <a:chOff x="5025008" y="1700808"/>
            <a:chExt cx="5184576" cy="3744416"/>
          </a:xfrm>
        </p:grpSpPr>
        <p:pic>
          <p:nvPicPr>
            <p:cNvPr id="36" name="Picture 35">
              <a:extLst>
                <a:ext uri="{FF2B5EF4-FFF2-40B4-BE49-F238E27FC236}">
                  <a16:creationId xmlns:a16="http://schemas.microsoft.com/office/drawing/2014/main" id="{1FEEE2D7-7FAC-A04E-B78F-3BF2E3A91DD5}"/>
                </a:ext>
              </a:extLst>
            </p:cNvPr>
            <p:cNvPicPr>
              <a:picLocks noChangeAspect="1"/>
            </p:cNvPicPr>
            <p:nvPr/>
          </p:nvPicPr>
          <p:blipFill>
            <a:blip r:embed="rId4"/>
            <a:stretch>
              <a:fillRect/>
            </a:stretch>
          </p:blipFill>
          <p:spPr>
            <a:xfrm>
              <a:off x="5025008" y="1700808"/>
              <a:ext cx="5184576" cy="3744416"/>
            </a:xfrm>
            <a:prstGeom prst="rect">
              <a:avLst/>
            </a:prstGeom>
          </p:spPr>
        </p:pic>
        <p:sp>
          <p:nvSpPr>
            <p:cNvPr id="37" name="TextBox 36">
              <a:extLst>
                <a:ext uri="{FF2B5EF4-FFF2-40B4-BE49-F238E27FC236}">
                  <a16:creationId xmlns:a16="http://schemas.microsoft.com/office/drawing/2014/main" id="{12CC6F82-633C-F948-97A1-96E5891F9B88}"/>
                </a:ext>
              </a:extLst>
            </p:cNvPr>
            <p:cNvSpPr txBox="1"/>
            <p:nvPr/>
          </p:nvSpPr>
          <p:spPr>
            <a:xfrm>
              <a:off x="5961112" y="1772816"/>
              <a:ext cx="3528392" cy="463695"/>
            </a:xfrm>
            <a:prstGeom prst="rect">
              <a:avLst/>
            </a:prstGeom>
            <a:solidFill>
              <a:srgbClr val="FFFFFF"/>
            </a:solidFill>
          </p:spPr>
          <p:txBody>
            <a:bodyPr wrap="square" rtlCol="0">
              <a:spAutoFit/>
            </a:bodyPr>
            <a:lstStyle/>
            <a:p>
              <a:pPr algn="ctr" defTabSz="914400" eaLnBrk="0" fontAlgn="base" hangingPunct="0">
                <a:spcBef>
                  <a:spcPct val="0"/>
                </a:spcBef>
                <a:spcAft>
                  <a:spcPct val="0"/>
                </a:spcAft>
              </a:pPr>
              <a:r>
                <a:rPr lang="en-US" i="1" dirty="0" err="1">
                  <a:solidFill>
                    <a:srgbClr val="000000"/>
                  </a:solidFill>
                  <a:latin typeface="Comic Sans MS" charset="0"/>
                  <a:ea typeface="ＭＳ Ｐゴシック" charset="-128"/>
                  <a:cs typeface="ＭＳ Ｐゴシック" charset="-128"/>
                </a:rPr>
                <a:t>dQ</a:t>
              </a:r>
              <a:r>
                <a:rPr lang="en-US" i="1" dirty="0">
                  <a:solidFill>
                    <a:srgbClr val="000000"/>
                  </a:solidFill>
                  <a:latin typeface="Comic Sans MS" charset="0"/>
                  <a:ea typeface="ＭＳ Ｐゴシック" charset="-128"/>
                  <a:cs typeface="ＭＳ Ｐゴシック" charset="-128"/>
                </a:rPr>
                <a:t>/dx vs. Residual Range</a:t>
              </a:r>
            </a:p>
          </p:txBody>
        </p:sp>
      </p:grpSp>
    </p:spTree>
    <p:extLst>
      <p:ext uri="{BB962C8B-B14F-4D97-AF65-F5344CB8AC3E}">
        <p14:creationId xmlns:p14="http://schemas.microsoft.com/office/powerpoint/2010/main" val="532943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TPC energy response non-uniformity</a:t>
            </a:r>
          </a:p>
        </p:txBody>
      </p:sp>
      <p:pic>
        <p:nvPicPr>
          <p:cNvPr id="20" name="Picture 19" descr="Chart&#10;&#10;Description automatically generated">
            <a:extLst>
              <a:ext uri="{FF2B5EF4-FFF2-40B4-BE49-F238E27FC236}">
                <a16:creationId xmlns:a16="http://schemas.microsoft.com/office/drawing/2014/main" id="{EC78EA72-41D2-2844-8B29-0688FD1D2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08" y="2696496"/>
            <a:ext cx="10737151" cy="1981199"/>
          </a:xfrm>
          <a:prstGeom prst="rect">
            <a:avLst/>
          </a:prstGeom>
        </p:spPr>
      </p:pic>
      <p:sp>
        <p:nvSpPr>
          <p:cNvPr id="21" name="Content Placeholder 2">
            <a:extLst>
              <a:ext uri="{FF2B5EF4-FFF2-40B4-BE49-F238E27FC236}">
                <a16:creationId xmlns:a16="http://schemas.microsoft.com/office/drawing/2014/main" id="{56A25D9D-4069-D348-9C92-32377C0B19BB}"/>
              </a:ext>
            </a:extLst>
          </p:cNvPr>
          <p:cNvSpPr txBox="1">
            <a:spLocks/>
          </p:cNvSpPr>
          <p:nvPr/>
        </p:nvSpPr>
        <p:spPr bwMode="auto">
          <a:xfrm>
            <a:off x="0" y="943376"/>
            <a:ext cx="11655038" cy="1723624"/>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460"/>
              </a:lnSpc>
              <a:spcBef>
                <a:spcPts val="600"/>
              </a:spcBef>
            </a:pPr>
            <a:r>
              <a:rPr lang="en-US" sz="2400" i="0" dirty="0"/>
              <a:t>Cosmic muon </a:t>
            </a:r>
            <a:r>
              <a:rPr lang="en-US" sz="2400" i="0" dirty="0" err="1"/>
              <a:t>dQ</a:t>
            </a:r>
            <a:r>
              <a:rPr lang="en-US" sz="2400" i="0" dirty="0"/>
              <a:t>/dx has shown some dis-uniformities in y-z plane within  a 8% spread:</a:t>
            </a:r>
          </a:p>
          <a:p>
            <a:pPr marL="674688" lvl="1" indent="-273050">
              <a:lnSpc>
                <a:spcPts val="2460"/>
              </a:lnSpc>
              <a:spcBef>
                <a:spcPts val="600"/>
              </a:spcBef>
              <a:buSzPct val="90000"/>
            </a:pPr>
            <a:r>
              <a:rPr lang="en-US" sz="2400" i="0" dirty="0"/>
              <a:t>They seem to  ~ follow the direction of Induction 2 and Collection wires, and appear very stable in time;</a:t>
            </a:r>
          </a:p>
          <a:p>
            <a:pPr marL="674688" lvl="1" indent="-273050">
              <a:lnSpc>
                <a:spcPts val="2460"/>
              </a:lnSpc>
              <a:spcBef>
                <a:spcPts val="600"/>
              </a:spcBef>
              <a:buSzPct val="90000"/>
            </a:pPr>
            <a:r>
              <a:rPr lang="en-US" sz="2400" i="0" dirty="0"/>
              <a:t>The hypothesis is that they reflect variations in wire transparency of one or both Induction planes, possibly due to bias voltage differences.</a:t>
            </a:r>
          </a:p>
          <a:p>
            <a:pPr>
              <a:lnSpc>
                <a:spcPts val="2460"/>
              </a:lnSpc>
              <a:spcBef>
                <a:spcPts val="600"/>
              </a:spcBef>
            </a:pPr>
            <a:endParaRPr lang="en-US" sz="2400" i="0" kern="0" dirty="0"/>
          </a:p>
          <a:p>
            <a:pPr marL="0" indent="0">
              <a:buNone/>
            </a:pPr>
            <a:endParaRPr lang="en-US" sz="2400" i="0" kern="0" dirty="0"/>
          </a:p>
          <a:p>
            <a:pPr marL="0" indent="0">
              <a:buNone/>
            </a:pPr>
            <a:endParaRPr lang="x-none" sz="2400" i="0" kern="0" baseline="0"/>
          </a:p>
        </p:txBody>
      </p:sp>
      <p:sp>
        <p:nvSpPr>
          <p:cNvPr id="38" name="Content Placeholder 2">
            <a:extLst>
              <a:ext uri="{FF2B5EF4-FFF2-40B4-BE49-F238E27FC236}">
                <a16:creationId xmlns:a16="http://schemas.microsoft.com/office/drawing/2014/main" id="{ED81CB83-28A2-3746-8068-C31F01A421B5}"/>
              </a:ext>
            </a:extLst>
          </p:cNvPr>
          <p:cNvSpPr txBox="1">
            <a:spLocks/>
          </p:cNvSpPr>
          <p:nvPr/>
        </p:nvSpPr>
        <p:spPr bwMode="auto">
          <a:xfrm>
            <a:off x="160395" y="4905658"/>
            <a:ext cx="11859540" cy="1361862"/>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460"/>
              </a:lnSpc>
              <a:spcBef>
                <a:spcPts val="600"/>
              </a:spcBef>
            </a:pPr>
            <a:r>
              <a:rPr lang="en-US" sz="2400" i="0" dirty="0"/>
              <a:t>In order to test this hypothesis, a very large calibration campaign has been conducted with cosmic rays during the summer shutdown, taking data with different wire bias voltages and/or lower electric field in the drift volume.</a:t>
            </a:r>
          </a:p>
          <a:p>
            <a:pPr>
              <a:lnSpc>
                <a:spcPts val="2460"/>
              </a:lnSpc>
              <a:spcBef>
                <a:spcPts val="600"/>
              </a:spcBef>
            </a:pPr>
            <a:r>
              <a:rPr lang="en-US" sz="2400" kern="0" dirty="0"/>
              <a:t>A calibration procedure is being developed to correct for these non-uniformities</a:t>
            </a:r>
            <a:endParaRPr lang="en-US" sz="2400" i="0" kern="0" dirty="0"/>
          </a:p>
          <a:p>
            <a:pPr marL="0" indent="0">
              <a:buNone/>
            </a:pPr>
            <a:endParaRPr lang="en-US" sz="2400" i="0" kern="0" dirty="0"/>
          </a:p>
          <a:p>
            <a:pPr marL="0" indent="0">
              <a:buNone/>
            </a:pPr>
            <a:endParaRPr lang="x-none" sz="2400" i="0" kern="0" baseline="0"/>
          </a:p>
        </p:txBody>
      </p:sp>
      <p:sp>
        <p:nvSpPr>
          <p:cNvPr id="39" name="Content Placeholder 2">
            <a:extLst>
              <a:ext uri="{FF2B5EF4-FFF2-40B4-BE49-F238E27FC236}">
                <a16:creationId xmlns:a16="http://schemas.microsoft.com/office/drawing/2014/main" id="{C9FB7DD0-B4CA-644D-9188-D96E3C4908AD}"/>
              </a:ext>
            </a:extLst>
          </p:cNvPr>
          <p:cNvSpPr txBox="1">
            <a:spLocks/>
          </p:cNvSpPr>
          <p:nvPr/>
        </p:nvSpPr>
        <p:spPr bwMode="auto">
          <a:xfrm>
            <a:off x="2547047" y="4553741"/>
            <a:ext cx="6081907" cy="351917"/>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marL="0" indent="0">
              <a:lnSpc>
                <a:spcPts val="2460"/>
              </a:lnSpc>
              <a:spcBef>
                <a:spcPts val="600"/>
              </a:spcBef>
              <a:buNone/>
            </a:pPr>
            <a:r>
              <a:rPr lang="en-US" sz="2400" dirty="0">
                <a:solidFill>
                  <a:srgbClr val="C00000"/>
                </a:solidFill>
              </a:rPr>
              <a:t>Plot shows Collection wire plane in WW TPC. </a:t>
            </a:r>
          </a:p>
        </p:txBody>
      </p:sp>
    </p:spTree>
    <p:extLst>
      <p:ext uri="{BB962C8B-B14F-4D97-AF65-F5344CB8AC3E}">
        <p14:creationId xmlns:p14="http://schemas.microsoft.com/office/powerpoint/2010/main" val="1007526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TPC events reconstruction</a:t>
            </a:r>
          </a:p>
        </p:txBody>
      </p:sp>
      <p:sp>
        <p:nvSpPr>
          <p:cNvPr id="8" name="Content Placeholder 2">
            <a:extLst>
              <a:ext uri="{FF2B5EF4-FFF2-40B4-BE49-F238E27FC236}">
                <a16:creationId xmlns:a16="http://schemas.microsoft.com/office/drawing/2014/main" id="{18261BC4-5C3D-504C-92BC-FB9D4095A6D4}"/>
              </a:ext>
            </a:extLst>
          </p:cNvPr>
          <p:cNvSpPr txBox="1">
            <a:spLocks/>
          </p:cNvSpPr>
          <p:nvPr/>
        </p:nvSpPr>
        <p:spPr bwMode="auto">
          <a:xfrm>
            <a:off x="0" y="941591"/>
            <a:ext cx="11994251" cy="3171424"/>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460"/>
              </a:lnSpc>
              <a:spcBef>
                <a:spcPts val="600"/>
              </a:spcBef>
            </a:pPr>
            <a:r>
              <a:rPr lang="en-US" sz="2400" i="0" dirty="0"/>
              <a:t>Quality of the automatic (Pandora-based) pattern recognition of both vertices and tracks in the TPC is being validated by comparison with visual scanning</a:t>
            </a:r>
          </a:p>
          <a:p>
            <a:pPr>
              <a:lnSpc>
                <a:spcPts val="2460"/>
              </a:lnSpc>
              <a:spcBef>
                <a:spcPts val="600"/>
              </a:spcBef>
            </a:pPr>
            <a:r>
              <a:rPr lang="en-US" sz="2400" i="0" dirty="0"/>
              <a:t>A first sample of ~600 </a:t>
            </a:r>
            <a:r>
              <a:rPr lang="en-US" sz="2400" i="0" dirty="0" err="1">
                <a:latin typeface="Symbol" pitchFamily="2" charset="2"/>
              </a:rPr>
              <a:t>nm</a:t>
            </a:r>
            <a:r>
              <a:rPr lang="en-US" sz="2400" i="0" dirty="0" err="1"/>
              <a:t>CC</a:t>
            </a:r>
            <a:r>
              <a:rPr lang="en-US" sz="2400" i="0" dirty="0"/>
              <a:t> interactions from BNB has been analyzed:</a:t>
            </a:r>
          </a:p>
          <a:p>
            <a:pPr lvl="1">
              <a:lnSpc>
                <a:spcPts val="2460"/>
              </a:lnSpc>
              <a:spcBef>
                <a:spcPts val="600"/>
              </a:spcBef>
              <a:buSzPct val="90000"/>
            </a:pPr>
            <a:r>
              <a:rPr lang="en-US" sz="2400" i="0" kern="0" dirty="0"/>
              <a:t>~61% of them are “good matches” </a:t>
            </a:r>
            <a:r>
              <a:rPr lang="en-US" sz="2400" i="0" dirty="0"/>
              <a:t>(automatic reconstruction well matched to scanned events for both the 3D neutrino vertex position and 3D muon track length).</a:t>
            </a:r>
          </a:p>
          <a:p>
            <a:pPr lvl="1">
              <a:lnSpc>
                <a:spcPts val="2460"/>
              </a:lnSpc>
              <a:spcBef>
                <a:spcPts val="600"/>
              </a:spcBef>
              <a:buSzPct val="90000"/>
            </a:pPr>
            <a:r>
              <a:rPr lang="en-US" sz="2400" i="0" dirty="0"/>
              <a:t>~25% “almost good matches” (the vertex is well reconstructed but the muon track is not – often “broken” in two or more pieces).</a:t>
            </a:r>
          </a:p>
          <a:p>
            <a:pPr lvl="1">
              <a:lnSpc>
                <a:spcPts val="2460"/>
              </a:lnSpc>
              <a:spcBef>
                <a:spcPts val="600"/>
              </a:spcBef>
              <a:buSzPct val="90000"/>
            </a:pPr>
            <a:r>
              <a:rPr lang="en-US" sz="2400" i="0" dirty="0"/>
              <a:t>~14% are not recognized by the pattern recognition procedure.</a:t>
            </a:r>
          </a:p>
          <a:p>
            <a:pPr lvl="1">
              <a:lnSpc>
                <a:spcPts val="2460"/>
              </a:lnSpc>
              <a:spcBef>
                <a:spcPts val="600"/>
              </a:spcBef>
            </a:pPr>
            <a:endParaRPr lang="en-US" sz="2400" i="0" kern="0" dirty="0"/>
          </a:p>
          <a:p>
            <a:pPr marL="0" indent="0">
              <a:buNone/>
            </a:pPr>
            <a:endParaRPr lang="en-US" sz="2400" i="0" kern="0" dirty="0"/>
          </a:p>
          <a:p>
            <a:pPr marL="0" indent="0">
              <a:buNone/>
            </a:pPr>
            <a:endParaRPr lang="x-none" sz="2400" i="0" kern="0" baseline="0" dirty="0"/>
          </a:p>
        </p:txBody>
      </p:sp>
      <p:sp>
        <p:nvSpPr>
          <p:cNvPr id="9" name="TextBox 8">
            <a:extLst>
              <a:ext uri="{FF2B5EF4-FFF2-40B4-BE49-F238E27FC236}">
                <a16:creationId xmlns:a16="http://schemas.microsoft.com/office/drawing/2014/main" id="{50C50945-82A4-BF4B-BA44-ADDA81A80376}"/>
              </a:ext>
            </a:extLst>
          </p:cNvPr>
          <p:cNvSpPr txBox="1"/>
          <p:nvPr/>
        </p:nvSpPr>
        <p:spPr>
          <a:xfrm>
            <a:off x="221402" y="3965307"/>
            <a:ext cx="4118067" cy="2308324"/>
          </a:xfrm>
          <a:prstGeom prst="rect">
            <a:avLst/>
          </a:prstGeom>
          <a:noFill/>
        </p:spPr>
        <p:txBody>
          <a:bodyPr wrap="square" rtlCol="0">
            <a:spAutoFit/>
          </a:bodyPr>
          <a:lstStyle/>
          <a:p>
            <a:r>
              <a:rPr lang="en-IT" sz="2400" dirty="0">
                <a:solidFill>
                  <a:srgbClr val="C00000"/>
                </a:solidFill>
              </a:rPr>
              <a:t>Residual reconstruction failures are being studied in detail</a:t>
            </a:r>
          </a:p>
          <a:p>
            <a:r>
              <a:rPr lang="en-IT" sz="2400" dirty="0">
                <a:solidFill>
                  <a:srgbClr val="C00000"/>
                </a:solidFill>
              </a:rPr>
              <a:t>Alternative algorithms for matching between wire planes and track “stitching” are being developed</a:t>
            </a:r>
          </a:p>
        </p:txBody>
      </p:sp>
      <p:grpSp>
        <p:nvGrpSpPr>
          <p:cNvPr id="10" name="Group 9">
            <a:extLst>
              <a:ext uri="{FF2B5EF4-FFF2-40B4-BE49-F238E27FC236}">
                <a16:creationId xmlns:a16="http://schemas.microsoft.com/office/drawing/2014/main" id="{BEDED679-B1C7-9F4C-95F1-C3BE867F332E}"/>
              </a:ext>
            </a:extLst>
          </p:cNvPr>
          <p:cNvGrpSpPr/>
          <p:nvPr/>
        </p:nvGrpSpPr>
        <p:grpSpPr>
          <a:xfrm>
            <a:off x="4070545" y="3827381"/>
            <a:ext cx="8460660" cy="2506691"/>
            <a:chOff x="1066799" y="3581400"/>
            <a:chExt cx="8460660" cy="2506691"/>
          </a:xfrm>
        </p:grpSpPr>
        <p:pic>
          <p:nvPicPr>
            <p:cNvPr id="11" name="Picture 3" descr="page6image1007611952">
              <a:extLst>
                <a:ext uri="{FF2B5EF4-FFF2-40B4-BE49-F238E27FC236}">
                  <a16:creationId xmlns:a16="http://schemas.microsoft.com/office/drawing/2014/main" id="{0B5A45D6-4542-9346-B733-711465E7F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1" y="3733800"/>
              <a:ext cx="3685553" cy="232569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03D2333-7F37-8142-AE05-69B9E60C3278}"/>
                </a:ext>
              </a:extLst>
            </p:cNvPr>
            <p:cNvGrpSpPr/>
            <p:nvPr/>
          </p:nvGrpSpPr>
          <p:grpSpPr>
            <a:xfrm>
              <a:off x="1066799" y="3581400"/>
              <a:ext cx="8460660" cy="2506691"/>
              <a:chOff x="1066799" y="3581400"/>
              <a:chExt cx="8460660" cy="2506691"/>
            </a:xfrm>
          </p:grpSpPr>
          <p:pic>
            <p:nvPicPr>
              <p:cNvPr id="13" name="Picture 2" descr="page6image1007611648">
                <a:extLst>
                  <a:ext uri="{FF2B5EF4-FFF2-40B4-BE49-F238E27FC236}">
                    <a16:creationId xmlns:a16="http://schemas.microsoft.com/office/drawing/2014/main" id="{29E4E3E3-914B-DC48-8CE2-1CF614994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723" y="3807668"/>
                <a:ext cx="3682379" cy="221213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1C032D68-1E44-6542-B87D-DFE581B00D7D}"/>
                  </a:ext>
                </a:extLst>
              </p:cNvPr>
              <p:cNvGrpSpPr/>
              <p:nvPr/>
            </p:nvGrpSpPr>
            <p:grpSpPr>
              <a:xfrm>
                <a:off x="1066799" y="3581400"/>
                <a:ext cx="8460660" cy="2506691"/>
                <a:chOff x="512515" y="4288121"/>
                <a:chExt cx="8328500" cy="2506691"/>
              </a:xfrm>
            </p:grpSpPr>
            <p:grpSp>
              <p:nvGrpSpPr>
                <p:cNvPr id="15" name="Group 14">
                  <a:extLst>
                    <a:ext uri="{FF2B5EF4-FFF2-40B4-BE49-F238E27FC236}">
                      <a16:creationId xmlns:a16="http://schemas.microsoft.com/office/drawing/2014/main" id="{7EEC3702-A93D-314B-BDAD-0373D52E01CD}"/>
                    </a:ext>
                  </a:extLst>
                </p:cNvPr>
                <p:cNvGrpSpPr/>
                <p:nvPr/>
              </p:nvGrpSpPr>
              <p:grpSpPr>
                <a:xfrm>
                  <a:off x="512515" y="4288121"/>
                  <a:ext cx="8328500" cy="2506691"/>
                  <a:chOff x="512515" y="4288121"/>
                  <a:chExt cx="8328500" cy="2506691"/>
                </a:xfrm>
              </p:grpSpPr>
              <p:sp>
                <p:nvSpPr>
                  <p:cNvPr id="19" name="TextBox 18">
                    <a:extLst>
                      <a:ext uri="{FF2B5EF4-FFF2-40B4-BE49-F238E27FC236}">
                        <a16:creationId xmlns:a16="http://schemas.microsoft.com/office/drawing/2014/main" id="{ACD3D3BB-EDAD-5A47-9251-3E5F834BFFB5}"/>
                      </a:ext>
                    </a:extLst>
                  </p:cNvPr>
                  <p:cNvSpPr txBox="1"/>
                  <p:nvPr/>
                </p:nvSpPr>
                <p:spPr>
                  <a:xfrm>
                    <a:off x="512515" y="4288121"/>
                    <a:ext cx="8328500" cy="369332"/>
                  </a:xfrm>
                  <a:prstGeom prst="rect">
                    <a:avLst/>
                  </a:prstGeom>
                  <a:noFill/>
                </p:spPr>
                <p:txBody>
                  <a:bodyPr wrap="square" rtlCol="0">
                    <a:spAutoFit/>
                  </a:bodyPr>
                  <a:lstStyle/>
                  <a:p>
                    <a:r>
                      <a:rPr lang="en-US" dirty="0">
                        <a:solidFill>
                          <a:srgbClr val="0032C2"/>
                        </a:solidFill>
                      </a:rPr>
                      <a:t>Difference </a:t>
                    </a:r>
                    <a:r>
                      <a:rPr lang="en-US" dirty="0">
                        <a:solidFill>
                          <a:srgbClr val="0032C2"/>
                        </a:solidFill>
                        <a:latin typeface="Symbol" pitchFamily="2" charset="2"/>
                      </a:rPr>
                      <a:t>D</a:t>
                    </a:r>
                    <a:r>
                      <a:rPr lang="en-US" dirty="0">
                        <a:solidFill>
                          <a:srgbClr val="0032C2"/>
                        </a:solidFill>
                      </a:rPr>
                      <a:t>y of vertical coordinate y between automatic and manual measurement</a:t>
                    </a:r>
                  </a:p>
                </p:txBody>
              </p:sp>
              <p:grpSp>
                <p:nvGrpSpPr>
                  <p:cNvPr id="22" name="Group 21">
                    <a:extLst>
                      <a:ext uri="{FF2B5EF4-FFF2-40B4-BE49-F238E27FC236}">
                        <a16:creationId xmlns:a16="http://schemas.microsoft.com/office/drawing/2014/main" id="{9498AD71-4625-1648-B2CF-CD289C82CC59}"/>
                      </a:ext>
                    </a:extLst>
                  </p:cNvPr>
                  <p:cNvGrpSpPr/>
                  <p:nvPr/>
                </p:nvGrpSpPr>
                <p:grpSpPr>
                  <a:xfrm>
                    <a:off x="3183144" y="6427658"/>
                    <a:ext cx="4591155" cy="367154"/>
                    <a:chOff x="4000974" y="5700221"/>
                    <a:chExt cx="6604766" cy="530515"/>
                  </a:xfrm>
                </p:grpSpPr>
                <p:sp>
                  <p:nvSpPr>
                    <p:cNvPr id="23" name="TextBox 22">
                      <a:extLst>
                        <a:ext uri="{FF2B5EF4-FFF2-40B4-BE49-F238E27FC236}">
                          <a16:creationId xmlns:a16="http://schemas.microsoft.com/office/drawing/2014/main" id="{23FA594E-A448-5243-906B-0009FD582D7B}"/>
                        </a:ext>
                      </a:extLst>
                    </p:cNvPr>
                    <p:cNvSpPr txBox="1"/>
                    <p:nvPr/>
                  </p:nvSpPr>
                  <p:spPr>
                    <a:xfrm>
                      <a:off x="4000974" y="5741546"/>
                      <a:ext cx="1475181" cy="489190"/>
                    </a:xfrm>
                    <a:prstGeom prst="rect">
                      <a:avLst/>
                    </a:prstGeom>
                    <a:noFill/>
                  </p:spPr>
                  <p:txBody>
                    <a:bodyPr wrap="square" rtlCol="0">
                      <a:spAutoFit/>
                    </a:bodyPr>
                    <a:lstStyle/>
                    <a:p>
                      <a:r>
                        <a:rPr lang="en-US" sz="1600" dirty="0">
                          <a:latin typeface="Symbol" pitchFamily="2" charset="2"/>
                        </a:rPr>
                        <a:t>D</a:t>
                      </a:r>
                      <a:r>
                        <a:rPr lang="en-US" sz="1600" dirty="0">
                          <a:latin typeface="Comic Sans MS" panose="030F0902030302020204" pitchFamily="66" charset="0"/>
                        </a:rPr>
                        <a:t>y (cm)</a:t>
                      </a:r>
                    </a:p>
                  </p:txBody>
                </p:sp>
                <p:sp>
                  <p:nvSpPr>
                    <p:cNvPr id="24" name="TextBox 23">
                      <a:extLst>
                        <a:ext uri="{FF2B5EF4-FFF2-40B4-BE49-F238E27FC236}">
                          <a16:creationId xmlns:a16="http://schemas.microsoft.com/office/drawing/2014/main" id="{8C65D7D4-A557-7F4D-81C8-94139050A46D}"/>
                        </a:ext>
                      </a:extLst>
                    </p:cNvPr>
                    <p:cNvSpPr txBox="1"/>
                    <p:nvPr/>
                  </p:nvSpPr>
                  <p:spPr>
                    <a:xfrm>
                      <a:off x="9130559" y="5700221"/>
                      <a:ext cx="1475181" cy="489190"/>
                    </a:xfrm>
                    <a:prstGeom prst="rect">
                      <a:avLst/>
                    </a:prstGeom>
                    <a:noFill/>
                  </p:spPr>
                  <p:txBody>
                    <a:bodyPr wrap="square" rtlCol="0">
                      <a:spAutoFit/>
                    </a:bodyPr>
                    <a:lstStyle/>
                    <a:p>
                      <a:r>
                        <a:rPr lang="en-US" sz="1600">
                          <a:latin typeface="Symbol" pitchFamily="2" charset="2"/>
                        </a:rPr>
                        <a:t>D</a:t>
                      </a:r>
                      <a:r>
                        <a:rPr lang="en-US" sz="1600">
                          <a:latin typeface="Comic Sans MS" panose="030F0902030302020204" pitchFamily="66" charset="0"/>
                        </a:rPr>
                        <a:t>y (cm)</a:t>
                      </a:r>
                    </a:p>
                  </p:txBody>
                </p:sp>
              </p:grpSp>
            </p:grpSp>
            <p:sp>
              <p:nvSpPr>
                <p:cNvPr id="17" name="TextBox 16">
                  <a:extLst>
                    <a:ext uri="{FF2B5EF4-FFF2-40B4-BE49-F238E27FC236}">
                      <a16:creationId xmlns:a16="http://schemas.microsoft.com/office/drawing/2014/main" id="{280C3A0D-97E2-E445-910F-A112D583311D}"/>
                    </a:ext>
                  </a:extLst>
                </p:cNvPr>
                <p:cNvSpPr txBox="1"/>
                <p:nvPr/>
              </p:nvSpPr>
              <p:spPr>
                <a:xfrm>
                  <a:off x="1217735" y="5075709"/>
                  <a:ext cx="1153745" cy="338554"/>
                </a:xfrm>
                <a:prstGeom prst="rect">
                  <a:avLst/>
                </a:prstGeom>
                <a:noFill/>
              </p:spPr>
              <p:txBody>
                <a:bodyPr wrap="square">
                  <a:spAutoFit/>
                </a:bodyPr>
                <a:lstStyle/>
                <a:p>
                  <a:r>
                    <a:rPr lang="en-US" sz="1600" dirty="0">
                      <a:latin typeface="Symbol" pitchFamily="2" charset="2"/>
                    </a:rPr>
                    <a:t>n</a:t>
                  </a:r>
                  <a:r>
                    <a:rPr lang="en-US" sz="1600" dirty="0"/>
                    <a:t> vertex </a:t>
                  </a:r>
                  <a:endParaRPr lang="en-IT" sz="1600" dirty="0"/>
                </a:p>
              </p:txBody>
            </p:sp>
            <p:sp>
              <p:nvSpPr>
                <p:cNvPr id="18" name="TextBox 17">
                  <a:extLst>
                    <a:ext uri="{FF2B5EF4-FFF2-40B4-BE49-F238E27FC236}">
                      <a16:creationId xmlns:a16="http://schemas.microsoft.com/office/drawing/2014/main" id="{17697157-44C3-FF41-8182-4E7749407DB1}"/>
                    </a:ext>
                  </a:extLst>
                </p:cNvPr>
                <p:cNvSpPr txBox="1"/>
                <p:nvPr/>
              </p:nvSpPr>
              <p:spPr>
                <a:xfrm>
                  <a:off x="4664322" y="5006939"/>
                  <a:ext cx="1431680" cy="338554"/>
                </a:xfrm>
                <a:prstGeom prst="rect">
                  <a:avLst/>
                </a:prstGeom>
                <a:noFill/>
              </p:spPr>
              <p:txBody>
                <a:bodyPr wrap="square">
                  <a:spAutoFit/>
                </a:bodyPr>
                <a:lstStyle/>
                <a:p>
                  <a:r>
                    <a:rPr lang="en-US" sz="1600">
                      <a:latin typeface="Symbol" pitchFamily="2" charset="2"/>
                    </a:rPr>
                    <a:t>m</a:t>
                  </a:r>
                  <a:r>
                    <a:rPr lang="en-US" sz="1600"/>
                    <a:t> end point  </a:t>
                  </a:r>
                  <a:endParaRPr lang="en-IT" sz="1600"/>
                </a:p>
              </p:txBody>
            </p:sp>
          </p:grpSp>
        </p:grpSp>
      </p:grpSp>
    </p:spTree>
    <p:extLst>
      <p:ext uri="{BB962C8B-B14F-4D97-AF65-F5344CB8AC3E}">
        <p14:creationId xmlns:p14="http://schemas.microsoft.com/office/powerpoint/2010/main" val="1544910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Neutrino-4 analysis</a:t>
            </a:r>
          </a:p>
        </p:txBody>
      </p:sp>
      <p:sp>
        <p:nvSpPr>
          <p:cNvPr id="20" name="Content Placeholder 2">
            <a:extLst>
              <a:ext uri="{FF2B5EF4-FFF2-40B4-BE49-F238E27FC236}">
                <a16:creationId xmlns:a16="http://schemas.microsoft.com/office/drawing/2014/main" id="{73699B4A-ACE8-5B4D-8DB7-0ED2E2506D7C}"/>
              </a:ext>
            </a:extLst>
          </p:cNvPr>
          <p:cNvSpPr txBox="1">
            <a:spLocks/>
          </p:cNvSpPr>
          <p:nvPr/>
        </p:nvSpPr>
        <p:spPr bwMode="auto">
          <a:xfrm>
            <a:off x="0" y="1021032"/>
            <a:ext cx="6255774" cy="29782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260"/>
              </a:lnSpc>
              <a:spcBef>
                <a:spcPts val="600"/>
              </a:spcBef>
            </a:pPr>
            <a:r>
              <a:rPr lang="en-US" sz="2400" i="0" dirty="0"/>
              <a:t>The first ICARUS-only analysis will verify the Neutrino-4 claim (</a:t>
            </a:r>
            <a:r>
              <a:rPr lang="en-US" sz="2400" i="0" dirty="0">
                <a:solidFill>
                  <a:srgbClr val="FF0000"/>
                </a:solidFill>
                <a:latin typeface="American Typewriter" panose="02090604020004020304" pitchFamily="18" charset="77"/>
              </a:rPr>
              <a:t>Phys. Atom. Nuclei 83 930-936 (2020)</a:t>
            </a:r>
            <a:r>
              <a:rPr lang="en-US" sz="2400" i="0" dirty="0"/>
              <a:t>)</a:t>
            </a:r>
            <a:r>
              <a:rPr lang="en-US" sz="2400" i="0" dirty="0">
                <a:solidFill>
                  <a:srgbClr val="FF0000"/>
                </a:solidFill>
                <a:latin typeface="American Typewriter" panose="02090604020004020304" pitchFamily="18" charset="77"/>
              </a:rPr>
              <a:t> </a:t>
            </a:r>
            <a:r>
              <a:rPr lang="en-US" sz="2400" i="0" dirty="0"/>
              <a:t>by looking at fully contained </a:t>
            </a:r>
            <a:r>
              <a:rPr lang="en-US" sz="2400" i="0" dirty="0" err="1">
                <a:latin typeface="Symbol" pitchFamily="2" charset="2"/>
              </a:rPr>
              <a:t>nm</a:t>
            </a:r>
            <a:r>
              <a:rPr lang="en-US" sz="2400" i="0" dirty="0" err="1"/>
              <a:t>CC</a:t>
            </a:r>
            <a:r>
              <a:rPr lang="en-US" sz="2400" i="0" dirty="0"/>
              <a:t> QE events from BNB</a:t>
            </a:r>
          </a:p>
          <a:p>
            <a:pPr>
              <a:lnSpc>
                <a:spcPts val="2260"/>
              </a:lnSpc>
              <a:spcBef>
                <a:spcPts val="600"/>
              </a:spcBef>
            </a:pPr>
            <a:r>
              <a:rPr lang="en-US" sz="2400" i="0" dirty="0"/>
              <a:t>The oscillatory pattern can be visible in ~3 months (~7 10</a:t>
            </a:r>
            <a:r>
              <a:rPr lang="en-US" sz="2400" i="0" baseline="30000" dirty="0"/>
              <a:t>19</a:t>
            </a:r>
            <a:r>
              <a:rPr lang="en-US" sz="2400" i="0" dirty="0"/>
              <a:t> pot), corresponding to ~8500 such events (with </a:t>
            </a:r>
            <a:r>
              <a:rPr lang="en-US" sz="2400" i="0" dirty="0">
                <a:latin typeface="Symbol" pitchFamily="2" charset="2"/>
              </a:rPr>
              <a:t>m</a:t>
            </a:r>
            <a:r>
              <a:rPr lang="en-US" sz="2400" i="0" dirty="0"/>
              <a:t> longer than 50 cm).</a:t>
            </a:r>
          </a:p>
          <a:p>
            <a:pPr>
              <a:lnSpc>
                <a:spcPts val="2260"/>
              </a:lnSpc>
              <a:spcBef>
                <a:spcPts val="600"/>
              </a:spcBef>
            </a:pPr>
            <a:endParaRPr lang="en-US" sz="2400" i="0" dirty="0"/>
          </a:p>
          <a:p>
            <a:pPr>
              <a:lnSpc>
                <a:spcPts val="2260"/>
              </a:lnSpc>
              <a:spcBef>
                <a:spcPts val="600"/>
              </a:spcBef>
            </a:pPr>
            <a:endParaRPr lang="en-US" sz="2400" i="0" dirty="0"/>
          </a:p>
          <a:p>
            <a:pPr>
              <a:lnSpc>
                <a:spcPts val="2260"/>
              </a:lnSpc>
              <a:spcBef>
                <a:spcPts val="600"/>
              </a:spcBef>
            </a:pPr>
            <a:endParaRPr lang="en-US" sz="2400" i="0" dirty="0"/>
          </a:p>
          <a:p>
            <a:pPr>
              <a:lnSpc>
                <a:spcPts val="2260"/>
              </a:lnSpc>
              <a:spcBef>
                <a:spcPts val="600"/>
              </a:spcBef>
            </a:pPr>
            <a:endParaRPr lang="en-US" sz="2400" i="0" dirty="0"/>
          </a:p>
          <a:p>
            <a:pPr>
              <a:lnSpc>
                <a:spcPts val="2260"/>
              </a:lnSpc>
              <a:spcBef>
                <a:spcPts val="600"/>
              </a:spcBef>
            </a:pPr>
            <a:endParaRPr lang="en-US" sz="2400" i="0" dirty="0"/>
          </a:p>
          <a:p>
            <a:pPr>
              <a:lnSpc>
                <a:spcPts val="2260"/>
              </a:lnSpc>
              <a:spcBef>
                <a:spcPts val="600"/>
              </a:spcBef>
            </a:pPr>
            <a:endParaRPr lang="en-US" sz="2400" i="0" dirty="0"/>
          </a:p>
          <a:p>
            <a:pPr marL="0" indent="0">
              <a:buNone/>
            </a:pPr>
            <a:endParaRPr lang="en-US" sz="2400" i="0" kern="0" dirty="0"/>
          </a:p>
          <a:p>
            <a:pPr marL="457200" lvl="1" indent="0">
              <a:buNone/>
            </a:pPr>
            <a:endParaRPr lang="en-US" sz="2400" i="0" kern="0" dirty="0"/>
          </a:p>
          <a:p>
            <a:pPr marL="0" indent="0">
              <a:buNone/>
            </a:pPr>
            <a:endParaRPr lang="en-US" sz="2400" i="0" kern="0" dirty="0"/>
          </a:p>
          <a:p>
            <a:endParaRPr lang="x-none" sz="2400" i="0" kern="0" baseline="0"/>
          </a:p>
        </p:txBody>
      </p:sp>
      <p:pic>
        <p:nvPicPr>
          <p:cNvPr id="21" name="Picture 20" descr="Chart, scatter chart&#10;&#10;Description automatically generated">
            <a:extLst>
              <a:ext uri="{FF2B5EF4-FFF2-40B4-BE49-F238E27FC236}">
                <a16:creationId xmlns:a16="http://schemas.microsoft.com/office/drawing/2014/main" id="{E7EA05DD-F4B5-2D4B-9ECD-D2200824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774" y="623216"/>
            <a:ext cx="5693128" cy="3130639"/>
          </a:xfrm>
          <a:prstGeom prst="rect">
            <a:avLst/>
          </a:prstGeom>
        </p:spPr>
      </p:pic>
      <p:sp>
        <p:nvSpPr>
          <p:cNvPr id="25" name="Content Placeholder 2">
            <a:extLst>
              <a:ext uri="{FF2B5EF4-FFF2-40B4-BE49-F238E27FC236}">
                <a16:creationId xmlns:a16="http://schemas.microsoft.com/office/drawing/2014/main" id="{E2D054FF-CE99-1248-A260-ED9E544B5620}"/>
              </a:ext>
            </a:extLst>
          </p:cNvPr>
          <p:cNvSpPr txBox="1">
            <a:spLocks/>
          </p:cNvSpPr>
          <p:nvPr/>
        </p:nvSpPr>
        <p:spPr bwMode="auto">
          <a:xfrm>
            <a:off x="0" y="3660117"/>
            <a:ext cx="11769213" cy="27721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260"/>
              </a:lnSpc>
              <a:spcBef>
                <a:spcPts val="600"/>
              </a:spcBef>
            </a:pPr>
            <a:r>
              <a:rPr lang="en-US" sz="2400" i="0" dirty="0"/>
              <a:t>In the same time ~200k in spill </a:t>
            </a:r>
            <a:r>
              <a:rPr lang="en-US" sz="2400" i="0" dirty="0" err="1"/>
              <a:t>cosmics</a:t>
            </a:r>
            <a:r>
              <a:rPr lang="en-US" sz="2400" i="0" dirty="0"/>
              <a:t> are expected. A selection and cosmic rejection procedure is set up, taking advantage of information from all subdetectors:</a:t>
            </a:r>
          </a:p>
          <a:p>
            <a:pPr marL="676275" lvl="1" indent="-276225">
              <a:lnSpc>
                <a:spcPts val="2260"/>
              </a:lnSpc>
              <a:spcBef>
                <a:spcPts val="600"/>
              </a:spcBef>
              <a:buSzPct val="90000"/>
            </a:pPr>
            <a:r>
              <a:rPr lang="en-US" sz="2400" i="0" dirty="0"/>
              <a:t>Pandora will identify neutrino candidates in TPC and reject “clear </a:t>
            </a:r>
            <a:r>
              <a:rPr lang="en-US" sz="2400" i="0" dirty="0" err="1"/>
              <a:t>cosmics</a:t>
            </a:r>
            <a:r>
              <a:rPr lang="en-US" sz="2400" i="0" dirty="0"/>
              <a:t>”;</a:t>
            </a:r>
          </a:p>
          <a:p>
            <a:pPr marL="676275" lvl="1" indent="-276225">
              <a:lnSpc>
                <a:spcPts val="2260"/>
              </a:lnSpc>
              <a:spcBef>
                <a:spcPts val="600"/>
              </a:spcBef>
              <a:buSzPct val="90000"/>
            </a:pPr>
            <a:r>
              <a:rPr lang="en-US" sz="2400" i="0" dirty="0"/>
              <a:t>Matching of wire and PMT signals will identify in-spill and reject out-of-time events;</a:t>
            </a:r>
          </a:p>
          <a:p>
            <a:pPr marL="676275" lvl="1" indent="-276225">
              <a:lnSpc>
                <a:spcPts val="2260"/>
              </a:lnSpc>
              <a:spcBef>
                <a:spcPts val="600"/>
              </a:spcBef>
              <a:buSzPct val="90000"/>
            </a:pPr>
            <a:r>
              <a:rPr lang="en-US" sz="2400" i="0" dirty="0"/>
              <a:t>CRT will tag incoming cosmic rays;</a:t>
            </a:r>
          </a:p>
          <a:p>
            <a:pPr marL="676275" lvl="1" indent="-276225">
              <a:lnSpc>
                <a:spcPts val="2260"/>
              </a:lnSpc>
              <a:spcBef>
                <a:spcPts val="600"/>
              </a:spcBef>
              <a:buSzPct val="90000"/>
            </a:pPr>
            <a:r>
              <a:rPr lang="en-US" sz="2400" i="0" dirty="0"/>
              <a:t>Detailed localization of the primary vertex will allow definition of a fiducial volume (25 cm from sides, 30 (50) from upstream (downstream) wall) and identify particles outgoing from the vertex.</a:t>
            </a:r>
          </a:p>
          <a:p>
            <a:pPr lvl="1">
              <a:lnSpc>
                <a:spcPts val="2260"/>
              </a:lnSpc>
              <a:spcBef>
                <a:spcPts val="600"/>
              </a:spcBef>
            </a:pPr>
            <a:endParaRPr lang="en-US" sz="2400" i="0" dirty="0"/>
          </a:p>
          <a:p>
            <a:pPr lvl="1">
              <a:lnSpc>
                <a:spcPts val="2260"/>
              </a:lnSpc>
              <a:spcBef>
                <a:spcPts val="600"/>
              </a:spcBef>
            </a:pPr>
            <a:endParaRPr lang="en-US" sz="2400" i="0" dirty="0"/>
          </a:p>
          <a:p>
            <a:pPr lvl="1">
              <a:lnSpc>
                <a:spcPts val="2260"/>
              </a:lnSpc>
              <a:spcBef>
                <a:spcPts val="600"/>
              </a:spcBef>
            </a:pPr>
            <a:endParaRPr lang="en-US" sz="2400" i="0" dirty="0"/>
          </a:p>
          <a:p>
            <a:pPr lvl="1">
              <a:lnSpc>
                <a:spcPts val="2260"/>
              </a:lnSpc>
              <a:spcBef>
                <a:spcPts val="600"/>
              </a:spcBef>
            </a:pPr>
            <a:endParaRPr lang="en-US" sz="2400" i="0" dirty="0"/>
          </a:p>
          <a:p>
            <a:pPr>
              <a:lnSpc>
                <a:spcPts val="2260"/>
              </a:lnSpc>
              <a:spcBef>
                <a:spcPts val="600"/>
              </a:spcBef>
            </a:pPr>
            <a:endParaRPr lang="en-US" sz="2400" i="0" dirty="0"/>
          </a:p>
          <a:p>
            <a:pPr>
              <a:lnSpc>
                <a:spcPts val="2260"/>
              </a:lnSpc>
              <a:spcBef>
                <a:spcPts val="600"/>
              </a:spcBef>
            </a:pPr>
            <a:endParaRPr lang="en-US" sz="2400" i="0" dirty="0"/>
          </a:p>
          <a:p>
            <a:pPr>
              <a:lnSpc>
                <a:spcPts val="2260"/>
              </a:lnSpc>
              <a:spcBef>
                <a:spcPts val="600"/>
              </a:spcBef>
            </a:pPr>
            <a:endParaRPr lang="en-US" sz="2400" i="0" dirty="0"/>
          </a:p>
          <a:p>
            <a:pPr>
              <a:lnSpc>
                <a:spcPts val="2260"/>
              </a:lnSpc>
              <a:spcBef>
                <a:spcPts val="600"/>
              </a:spcBef>
            </a:pPr>
            <a:endParaRPr lang="en-US" sz="2400" i="0" dirty="0"/>
          </a:p>
          <a:p>
            <a:pPr>
              <a:lnSpc>
                <a:spcPts val="2260"/>
              </a:lnSpc>
              <a:spcBef>
                <a:spcPts val="600"/>
              </a:spcBef>
            </a:pPr>
            <a:endParaRPr lang="en-US" sz="2400" i="0" dirty="0"/>
          </a:p>
          <a:p>
            <a:pPr marL="0" indent="0">
              <a:buNone/>
            </a:pPr>
            <a:endParaRPr lang="en-US" sz="2400" i="0" kern="0" dirty="0"/>
          </a:p>
          <a:p>
            <a:pPr marL="457200" lvl="1" indent="0">
              <a:buNone/>
            </a:pPr>
            <a:endParaRPr lang="en-US" sz="2400" i="0" kern="0" dirty="0"/>
          </a:p>
          <a:p>
            <a:pPr marL="0" indent="0">
              <a:buNone/>
            </a:pPr>
            <a:endParaRPr lang="en-US" sz="2400" i="0" kern="0" dirty="0"/>
          </a:p>
          <a:p>
            <a:endParaRPr lang="x-none" sz="2400" i="0" kern="0" baseline="0"/>
          </a:p>
        </p:txBody>
      </p:sp>
    </p:spTree>
    <p:extLst>
      <p:ext uri="{BB962C8B-B14F-4D97-AF65-F5344CB8AC3E}">
        <p14:creationId xmlns:p14="http://schemas.microsoft.com/office/powerpoint/2010/main" val="2170593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Example of a selected candidate for Neutrino-4 analysis</a:t>
            </a:r>
          </a:p>
        </p:txBody>
      </p:sp>
      <p:pic>
        <p:nvPicPr>
          <p:cNvPr id="7" name="Picture 6" descr="Chart&#10;&#10;Description automatically generated">
            <a:extLst>
              <a:ext uri="{FF2B5EF4-FFF2-40B4-BE49-F238E27FC236}">
                <a16:creationId xmlns:a16="http://schemas.microsoft.com/office/drawing/2014/main" id="{06F03D79-5354-0C4E-AC58-D5AD07FC6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59" y="965362"/>
            <a:ext cx="3885793" cy="2736761"/>
          </a:xfrm>
          <a:prstGeom prst="rect">
            <a:avLst/>
          </a:prstGeom>
        </p:spPr>
      </p:pic>
      <p:pic>
        <p:nvPicPr>
          <p:cNvPr id="8" name="Picture 7" descr="Chart, radar chart&#10;&#10;Description automatically generated">
            <a:extLst>
              <a:ext uri="{FF2B5EF4-FFF2-40B4-BE49-F238E27FC236}">
                <a16:creationId xmlns:a16="http://schemas.microsoft.com/office/drawing/2014/main" id="{3B4C44D8-3FA2-6A4F-84E7-D09E2910E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5795" y="684511"/>
            <a:ext cx="2156014" cy="2142471"/>
          </a:xfrm>
          <a:prstGeom prst="rect">
            <a:avLst/>
          </a:prstGeom>
        </p:spPr>
      </p:pic>
      <p:sp>
        <p:nvSpPr>
          <p:cNvPr id="9" name="Content Placeholder 2">
            <a:extLst>
              <a:ext uri="{FF2B5EF4-FFF2-40B4-BE49-F238E27FC236}">
                <a16:creationId xmlns:a16="http://schemas.microsoft.com/office/drawing/2014/main" id="{81212623-B861-C24C-89C4-1F97A6CFBEAF}"/>
              </a:ext>
            </a:extLst>
          </p:cNvPr>
          <p:cNvSpPr txBox="1">
            <a:spLocks/>
          </p:cNvSpPr>
          <p:nvPr/>
        </p:nvSpPr>
        <p:spPr bwMode="auto">
          <a:xfrm>
            <a:off x="184241" y="4088421"/>
            <a:ext cx="6267360" cy="20675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260"/>
              </a:lnSpc>
              <a:spcBef>
                <a:spcPts val="600"/>
              </a:spcBef>
            </a:pPr>
            <a:r>
              <a:rPr lang="en-US" sz="2400" i="0" dirty="0"/>
              <a:t>The present calibration allows an effective PID based on </a:t>
            </a:r>
            <a:r>
              <a:rPr lang="en-US" sz="2400" i="0" dirty="0" err="1"/>
              <a:t>dE</a:t>
            </a:r>
            <a:r>
              <a:rPr lang="en-US" sz="2400" i="0" dirty="0"/>
              <a:t>/dx vs. range</a:t>
            </a:r>
          </a:p>
          <a:p>
            <a:pPr>
              <a:lnSpc>
                <a:spcPts val="2260"/>
              </a:lnSpc>
              <a:spcBef>
                <a:spcPts val="600"/>
              </a:spcBef>
            </a:pPr>
            <a:r>
              <a:rPr lang="en-US" sz="2400" i="0" dirty="0"/>
              <a:t>Both proton and muon hits are clearly distinguished</a:t>
            </a:r>
          </a:p>
          <a:p>
            <a:pPr>
              <a:lnSpc>
                <a:spcPts val="2260"/>
              </a:lnSpc>
              <a:spcBef>
                <a:spcPts val="600"/>
              </a:spcBef>
            </a:pPr>
            <a:r>
              <a:rPr lang="en-US" sz="2400" i="0" dirty="0"/>
              <a:t>Delta rays along the </a:t>
            </a:r>
            <a:r>
              <a:rPr lang="en-US" sz="2400" i="0" dirty="0">
                <a:latin typeface="Symbol" pitchFamily="2" charset="2"/>
              </a:rPr>
              <a:t>m </a:t>
            </a:r>
            <a:r>
              <a:rPr lang="en-US" sz="2400" i="0" dirty="0"/>
              <a:t>track are also identified </a:t>
            </a:r>
            <a:endParaRPr lang="en-US" sz="2400" i="0" kern="0" dirty="0"/>
          </a:p>
        </p:txBody>
      </p:sp>
      <p:sp>
        <p:nvSpPr>
          <p:cNvPr id="10" name="Content Placeholder 2">
            <a:extLst>
              <a:ext uri="{FF2B5EF4-FFF2-40B4-BE49-F238E27FC236}">
                <a16:creationId xmlns:a16="http://schemas.microsoft.com/office/drawing/2014/main" id="{90299C9F-35CA-654A-AA46-97EB0D03B410}"/>
              </a:ext>
            </a:extLst>
          </p:cNvPr>
          <p:cNvSpPr txBox="1">
            <a:spLocks/>
          </p:cNvSpPr>
          <p:nvPr/>
        </p:nvSpPr>
        <p:spPr bwMode="auto">
          <a:xfrm>
            <a:off x="4266152" y="1084530"/>
            <a:ext cx="4715616" cy="217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260"/>
              </a:lnSpc>
              <a:spcBef>
                <a:spcPts val="600"/>
              </a:spcBef>
            </a:pPr>
            <a:r>
              <a:rPr lang="en-US" sz="2400" i="0" dirty="0">
                <a:latin typeface="Symbol" pitchFamily="2" charset="2"/>
              </a:rPr>
              <a:t>m</a:t>
            </a:r>
            <a:r>
              <a:rPr lang="en-US" sz="2400" i="0" dirty="0"/>
              <a:t> (3.8m, stopping) and p (20cm) produced at primary vertex </a:t>
            </a:r>
          </a:p>
          <a:p>
            <a:pPr>
              <a:lnSpc>
                <a:spcPts val="2260"/>
              </a:lnSpc>
              <a:spcBef>
                <a:spcPts val="600"/>
              </a:spcBef>
            </a:pPr>
            <a:r>
              <a:rPr lang="en-US" sz="2400" i="0" dirty="0"/>
              <a:t>Total deposited energy ~1.1 GeV</a:t>
            </a:r>
          </a:p>
          <a:p>
            <a:pPr>
              <a:lnSpc>
                <a:spcPts val="2260"/>
              </a:lnSpc>
              <a:spcBef>
                <a:spcPts val="600"/>
              </a:spcBef>
            </a:pPr>
            <a:r>
              <a:rPr lang="en-US" sz="2400" i="0" dirty="0"/>
              <a:t>Transverse momentum ~200 MeV (~8</a:t>
            </a:r>
            <a:r>
              <a:rPr lang="en-US" sz="2400" i="0" baseline="30000" dirty="0"/>
              <a:t>o</a:t>
            </a:r>
            <a:r>
              <a:rPr lang="en-US" sz="2400" i="0" dirty="0"/>
              <a:t> </a:t>
            </a:r>
            <a:r>
              <a:rPr lang="en-US" sz="2400" i="0" dirty="0" err="1"/>
              <a:t>wrt</a:t>
            </a:r>
            <a:r>
              <a:rPr lang="en-US" sz="2400" i="0" dirty="0"/>
              <a:t> beam)</a:t>
            </a:r>
          </a:p>
        </p:txBody>
      </p:sp>
      <p:pic>
        <p:nvPicPr>
          <p:cNvPr id="11" name="Picture 10" descr="Graphical user interface&#10;&#10;Description automatically generated with medium confidence">
            <a:extLst>
              <a:ext uri="{FF2B5EF4-FFF2-40B4-BE49-F238E27FC236}">
                <a16:creationId xmlns:a16="http://schemas.microsoft.com/office/drawing/2014/main" id="{1F7C8B9A-29C7-9243-A349-6E1390283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6213" y="2794243"/>
            <a:ext cx="5575137" cy="4063757"/>
          </a:xfrm>
          <a:prstGeom prst="rect">
            <a:avLst/>
          </a:prstGeom>
        </p:spPr>
      </p:pic>
    </p:spTree>
    <p:extLst>
      <p:ext uri="{BB962C8B-B14F-4D97-AF65-F5344CB8AC3E}">
        <p14:creationId xmlns:p14="http://schemas.microsoft.com/office/powerpoint/2010/main" val="3401714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Conclusions</a:t>
            </a:r>
          </a:p>
        </p:txBody>
      </p:sp>
      <p:sp>
        <p:nvSpPr>
          <p:cNvPr id="6" name="Content Placeholder 1">
            <a:extLst>
              <a:ext uri="{FF2B5EF4-FFF2-40B4-BE49-F238E27FC236}">
                <a16:creationId xmlns:a16="http://schemas.microsoft.com/office/drawing/2014/main" id="{DB755035-5425-ED4B-B239-D65655BF75A5}"/>
              </a:ext>
            </a:extLst>
          </p:cNvPr>
          <p:cNvSpPr txBox="1">
            <a:spLocks/>
          </p:cNvSpPr>
          <p:nvPr/>
        </p:nvSpPr>
        <p:spPr>
          <a:xfrm>
            <a:off x="233680" y="993843"/>
            <a:ext cx="11653520" cy="5042836"/>
          </a:xfrm>
          <a:prstGeom prst="rect">
            <a:avLst/>
          </a:prstGeom>
          <a:noFill/>
        </p:spPr>
        <p:txBody>
          <a:bodyPr vert="horz" lIns="0" tIns="0" rIns="0" bIns="0" rtlCol="0">
            <a:noAutofit/>
          </a:bodyPr>
          <a:lstStyle>
            <a:lvl1pPr marL="3429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404040"/>
                </a:solidFill>
                <a:latin typeface="Calibri" panose="020F0502020204030204" pitchFamily="34" charset="0"/>
                <a:ea typeface="+mn-ea"/>
                <a:cs typeface="Calibri" panose="020F050202020403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404040"/>
                </a:solidFill>
                <a:latin typeface="Calibri" panose="020F0502020204030204" pitchFamily="34" charset="0"/>
                <a:ea typeface="+mn-ea"/>
                <a:cs typeface="Calibri" panose="020F0502020204030204" pitchFamily="34" charset="0"/>
              </a:defRPr>
            </a:lvl2pPr>
            <a:lvl3pPr marL="8001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404040"/>
                </a:solidFill>
                <a:latin typeface="Calibri" panose="020F0502020204030204" pitchFamily="34" charset="0"/>
                <a:ea typeface="+mn-ea"/>
                <a:cs typeface="Calibri" panose="020F0502020204030204" pitchFamily="34" charset="0"/>
              </a:defRPr>
            </a:lvl3pPr>
            <a:lvl4pPr marL="10287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4pPr>
            <a:lvl5pPr marL="12573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At present, the operating conditions have recovered from the consequences of the filters regeneration and the fire occurred on September 14. In terms of LAr purity and detector stability, they are not significantly different from those of the last neutrino run, before the summer shutdown, when we declared that we were ready to take data for physics.</a:t>
            </a:r>
          </a:p>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Several activities planned for the summer shutdown have been successfully completed. These included calibrations and developments on various sub-detectors: TPC, PMTs, CRT, Trigger.</a:t>
            </a:r>
          </a:p>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Data analysis and reconstruction activities have made significant progress toward the short term goals of automatic event selection and reconstruction in view of the Neutrino-4 analysis.</a:t>
            </a:r>
          </a:p>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The ICARUS Executive Board has confirmed the conditions were met to start physics Run 2 at the end of November.</a:t>
            </a:r>
          </a:p>
        </p:txBody>
      </p:sp>
    </p:spTree>
    <p:extLst>
      <p:ext uri="{BB962C8B-B14F-4D97-AF65-F5344CB8AC3E}">
        <p14:creationId xmlns:p14="http://schemas.microsoft.com/office/powerpoint/2010/main" val="171956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21361" y="193832"/>
            <a:ext cx="11470640" cy="492369"/>
          </a:xfrm>
        </p:spPr>
        <p:txBody>
          <a:bodyPr>
            <a:noAutofit/>
          </a:bodyPr>
          <a:lstStyle/>
          <a:p>
            <a:r>
              <a:rPr lang="en-US" sz="3200" b="1" dirty="0">
                <a:solidFill>
                  <a:schemeClr val="accent5">
                    <a:lumMod val="50000"/>
                  </a:schemeClr>
                </a:solidFill>
              </a:rPr>
              <a:t>Detector status</a:t>
            </a:r>
          </a:p>
        </p:txBody>
      </p:sp>
      <p:sp>
        <p:nvSpPr>
          <p:cNvPr id="6" name="Content Placeholder 1">
            <a:extLst>
              <a:ext uri="{FF2B5EF4-FFF2-40B4-BE49-F238E27FC236}">
                <a16:creationId xmlns:a16="http://schemas.microsoft.com/office/drawing/2014/main" id="{DB755035-5425-ED4B-B239-D65655BF75A5}"/>
              </a:ext>
            </a:extLst>
          </p:cNvPr>
          <p:cNvSpPr txBox="1">
            <a:spLocks/>
          </p:cNvSpPr>
          <p:nvPr/>
        </p:nvSpPr>
        <p:spPr>
          <a:xfrm>
            <a:off x="106877" y="1050842"/>
            <a:ext cx="11982203" cy="5268677"/>
          </a:xfrm>
          <a:prstGeom prst="rect">
            <a:avLst/>
          </a:prstGeom>
          <a:noFill/>
        </p:spPr>
        <p:txBody>
          <a:bodyPr vert="horz" lIns="0" tIns="0" rIns="0" bIns="0" rtlCol="0">
            <a:noAutofit/>
          </a:bodyPr>
          <a:lstStyle>
            <a:lvl1pPr marL="3429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404040"/>
                </a:solidFill>
                <a:latin typeface="Calibri" panose="020F0502020204030204" pitchFamily="34" charset="0"/>
                <a:ea typeface="+mn-ea"/>
                <a:cs typeface="Calibri" panose="020F050202020403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404040"/>
                </a:solidFill>
                <a:latin typeface="Calibri" panose="020F0502020204030204" pitchFamily="34" charset="0"/>
                <a:ea typeface="+mn-ea"/>
                <a:cs typeface="Calibri" panose="020F0502020204030204" pitchFamily="34" charset="0"/>
              </a:defRPr>
            </a:lvl2pPr>
            <a:lvl3pPr marL="8001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404040"/>
                </a:solidFill>
                <a:latin typeface="Calibri" panose="020F0502020204030204" pitchFamily="34" charset="0"/>
                <a:ea typeface="+mn-ea"/>
                <a:cs typeface="Calibri" panose="020F0502020204030204" pitchFamily="34" charset="0"/>
              </a:defRPr>
            </a:lvl3pPr>
            <a:lvl4pPr marL="10287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4pPr>
            <a:lvl5pPr marL="12573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The activities planned at the end of the summer shutdown were interrupted by a fire that occurred on September 14, during the regeneration of the West module liquid recirculation filters.</a:t>
            </a:r>
          </a:p>
          <a:p>
            <a:pPr marL="588600" lvl="2"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Some multi-layer superinsulation was destroyed by the fire and a thin layer of soot covered most of the equipment, including the readout electronics. Some cables, connecting cryogenic equipment, and some other minor objects were damaged by the fire.</a:t>
            </a:r>
          </a:p>
          <a:p>
            <a:pPr marL="588600" lvl="2"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Clean-ups and replacements took about 4 weeks, including completion of the filters regeneration. </a:t>
            </a:r>
          </a:p>
          <a:p>
            <a:pPr marL="588600" lvl="2"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The detector was brought back to normal operation around mid October with the free electrons lifetime in the East module at about 1 </a:t>
            </a:r>
            <a:r>
              <a:rPr lang="en-US" sz="2400" dirty="0" err="1">
                <a:solidFill>
                  <a:schemeClr val="accent5">
                    <a:lumMod val="50000"/>
                  </a:schemeClr>
                </a:solidFill>
              </a:rPr>
              <a:t>ms</a:t>
            </a:r>
            <a:r>
              <a:rPr lang="en-US" sz="2400" dirty="0">
                <a:solidFill>
                  <a:schemeClr val="accent5">
                    <a:lumMod val="50000"/>
                  </a:schemeClr>
                </a:solidFill>
              </a:rPr>
              <a:t>, while we had to wait for the return of the recirculation pump from Barber-Nichols, at the beginning of November, to restart the liquid recirculation in the West module.</a:t>
            </a:r>
          </a:p>
          <a:p>
            <a:pPr marL="588600" lvl="2"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endParaRPr lang="en-US" sz="2400" dirty="0">
              <a:solidFill>
                <a:schemeClr val="accent5">
                  <a:lumMod val="50000"/>
                </a:schemeClr>
              </a:solidFill>
            </a:endParaRPr>
          </a:p>
        </p:txBody>
      </p:sp>
    </p:spTree>
    <p:extLst>
      <p:ext uri="{BB962C8B-B14F-4D97-AF65-F5344CB8AC3E}">
        <p14:creationId xmlns:p14="http://schemas.microsoft.com/office/powerpoint/2010/main" val="2229495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21361" y="193832"/>
            <a:ext cx="11470640" cy="492369"/>
          </a:xfrm>
        </p:spPr>
        <p:txBody>
          <a:bodyPr>
            <a:noAutofit/>
          </a:bodyPr>
          <a:lstStyle/>
          <a:p>
            <a:r>
              <a:rPr lang="en-US" sz="3200" b="1" dirty="0">
                <a:solidFill>
                  <a:schemeClr val="accent5">
                    <a:lumMod val="50000"/>
                  </a:schemeClr>
                </a:solidFill>
              </a:rPr>
              <a:t>LAr purity as of December 2, 2022</a:t>
            </a:r>
          </a:p>
        </p:txBody>
      </p:sp>
      <p:sp>
        <p:nvSpPr>
          <p:cNvPr id="6" name="Content Placeholder 1">
            <a:extLst>
              <a:ext uri="{FF2B5EF4-FFF2-40B4-BE49-F238E27FC236}">
                <a16:creationId xmlns:a16="http://schemas.microsoft.com/office/drawing/2014/main" id="{DB755035-5425-ED4B-B239-D65655BF75A5}"/>
              </a:ext>
            </a:extLst>
          </p:cNvPr>
          <p:cNvSpPr txBox="1">
            <a:spLocks/>
          </p:cNvSpPr>
          <p:nvPr/>
        </p:nvSpPr>
        <p:spPr>
          <a:xfrm>
            <a:off x="294640" y="1050842"/>
            <a:ext cx="11653520" cy="5268677"/>
          </a:xfrm>
          <a:prstGeom prst="rect">
            <a:avLst/>
          </a:prstGeom>
          <a:noFill/>
        </p:spPr>
        <p:txBody>
          <a:bodyPr vert="horz" lIns="0" tIns="0" rIns="0" bIns="0" rtlCol="0">
            <a:noAutofit/>
          </a:bodyPr>
          <a:lstStyle>
            <a:lvl1pPr marL="3429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404040"/>
                </a:solidFill>
                <a:latin typeface="Calibri" panose="020F0502020204030204" pitchFamily="34" charset="0"/>
                <a:ea typeface="+mn-ea"/>
                <a:cs typeface="Calibri" panose="020F050202020403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404040"/>
                </a:solidFill>
                <a:latin typeface="Calibri" panose="020F0502020204030204" pitchFamily="34" charset="0"/>
                <a:ea typeface="+mn-ea"/>
                <a:cs typeface="Calibri" panose="020F0502020204030204" pitchFamily="34" charset="0"/>
              </a:defRPr>
            </a:lvl2pPr>
            <a:lvl3pPr marL="8001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404040"/>
                </a:solidFill>
                <a:latin typeface="Calibri" panose="020F0502020204030204" pitchFamily="34" charset="0"/>
                <a:ea typeface="+mn-ea"/>
                <a:cs typeface="Calibri" panose="020F0502020204030204" pitchFamily="34" charset="0"/>
              </a:defRPr>
            </a:lvl3pPr>
            <a:lvl4pPr marL="10287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4pPr>
            <a:lvl5pPr marL="12573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The free electrons lifetime in the two modules, as measured at 11:00 am of December 2, 2022 was:</a:t>
            </a:r>
          </a:p>
          <a:p>
            <a:pPr marL="588600" lvl="2"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WEST module: </a:t>
            </a:r>
            <a:r>
              <a:rPr lang="en-US" sz="2400" b="1" dirty="0">
                <a:solidFill>
                  <a:srgbClr val="FF0000"/>
                </a:solidFill>
              </a:rPr>
              <a:t>6.6 </a:t>
            </a:r>
            <a:r>
              <a:rPr lang="en-US" sz="2400" b="1" dirty="0" err="1">
                <a:solidFill>
                  <a:srgbClr val="FF0000"/>
                </a:solidFill>
              </a:rPr>
              <a:t>ms</a:t>
            </a:r>
            <a:endParaRPr lang="en-US" sz="2400" b="1" dirty="0">
              <a:solidFill>
                <a:srgbClr val="FF0000"/>
              </a:solidFill>
            </a:endParaRPr>
          </a:p>
          <a:p>
            <a:pPr marL="588600" lvl="2"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EAST module: </a:t>
            </a:r>
            <a:r>
              <a:rPr lang="en-US" sz="2400" b="1" dirty="0">
                <a:solidFill>
                  <a:srgbClr val="FF0000"/>
                </a:solidFill>
              </a:rPr>
              <a:t>3.4 </a:t>
            </a:r>
            <a:r>
              <a:rPr lang="en-US" sz="2400" b="1" dirty="0" err="1">
                <a:solidFill>
                  <a:srgbClr val="FF0000"/>
                </a:solidFill>
              </a:rPr>
              <a:t>ms</a:t>
            </a:r>
            <a:endParaRPr lang="en-US" sz="2400" b="1" dirty="0">
              <a:solidFill>
                <a:srgbClr val="FF0000"/>
              </a:solidFill>
            </a:endParaRPr>
          </a:p>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600" dirty="0">
                <a:solidFill>
                  <a:schemeClr val="accent5">
                    <a:lumMod val="50000"/>
                  </a:schemeClr>
                </a:solidFill>
              </a:rPr>
              <a:t>The purity has been steadily improving in both modules, with a linear and relatively slow trend in the EAST module, while the trend in the WEST module slope, exponentially increasing after the restart of the liquid recirculation, is presently flattening out at about 7 </a:t>
            </a:r>
            <a:r>
              <a:rPr lang="en-US" sz="2600" dirty="0" err="1">
                <a:solidFill>
                  <a:schemeClr val="accent5">
                    <a:lumMod val="50000"/>
                  </a:schemeClr>
                </a:solidFill>
              </a:rPr>
              <a:t>ms</a:t>
            </a:r>
            <a:r>
              <a:rPr lang="en-US" sz="2600" dirty="0">
                <a:solidFill>
                  <a:schemeClr val="accent5">
                    <a:lumMod val="50000"/>
                  </a:schemeClr>
                </a:solidFill>
              </a:rPr>
              <a:t> lifetime.</a:t>
            </a:r>
          </a:p>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600" dirty="0">
                <a:solidFill>
                  <a:schemeClr val="accent5">
                    <a:lumMod val="50000"/>
                  </a:schemeClr>
                </a:solidFill>
              </a:rPr>
              <a:t>Periodic venting of both modules is required to improve the LAr purity (4 vents of 10 minutes / day / module).</a:t>
            </a:r>
          </a:p>
        </p:txBody>
      </p:sp>
    </p:spTree>
    <p:extLst>
      <p:ext uri="{BB962C8B-B14F-4D97-AF65-F5344CB8AC3E}">
        <p14:creationId xmlns:p14="http://schemas.microsoft.com/office/powerpoint/2010/main" val="3899953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50B36DE3-2A00-1242-A0C7-F498A185F63F}"/>
              </a:ext>
            </a:extLst>
          </p:cNvPr>
          <p:cNvGraphicFramePr>
            <a:graphicFrameLocks/>
          </p:cNvGraphicFramePr>
          <p:nvPr>
            <p:extLst>
              <p:ext uri="{D42A27DB-BD31-4B8C-83A1-F6EECF244321}">
                <p14:modId xmlns:p14="http://schemas.microsoft.com/office/powerpoint/2010/main" val="506978368"/>
              </p:ext>
            </p:extLst>
          </p:nvPr>
        </p:nvGraphicFramePr>
        <p:xfrm>
          <a:off x="3266871" y="1050842"/>
          <a:ext cx="8620329" cy="4698669"/>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Free electrons lifetime trend in the WEST module</a:t>
            </a:r>
          </a:p>
        </p:txBody>
      </p:sp>
      <p:sp>
        <p:nvSpPr>
          <p:cNvPr id="6" name="Content Placeholder 1">
            <a:extLst>
              <a:ext uri="{FF2B5EF4-FFF2-40B4-BE49-F238E27FC236}">
                <a16:creationId xmlns:a16="http://schemas.microsoft.com/office/drawing/2014/main" id="{DB755035-5425-ED4B-B239-D65655BF75A5}"/>
              </a:ext>
            </a:extLst>
          </p:cNvPr>
          <p:cNvSpPr txBox="1">
            <a:spLocks/>
          </p:cNvSpPr>
          <p:nvPr/>
        </p:nvSpPr>
        <p:spPr>
          <a:xfrm flipH="1">
            <a:off x="39182" y="1050842"/>
            <a:ext cx="3036507" cy="5268677"/>
          </a:xfrm>
          <a:prstGeom prst="rect">
            <a:avLst/>
          </a:prstGeom>
          <a:noFill/>
        </p:spPr>
        <p:txBody>
          <a:bodyPr vert="horz" lIns="0" tIns="0" rIns="0" bIns="0" rtlCol="0">
            <a:noAutofit/>
          </a:bodyPr>
          <a:lstStyle>
            <a:lvl1pPr marL="3429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404040"/>
                </a:solidFill>
                <a:latin typeface="Calibri" panose="020F0502020204030204" pitchFamily="34" charset="0"/>
                <a:ea typeface="+mn-ea"/>
                <a:cs typeface="Calibri" panose="020F050202020403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404040"/>
                </a:solidFill>
                <a:latin typeface="Calibri" panose="020F0502020204030204" pitchFamily="34" charset="0"/>
                <a:ea typeface="+mn-ea"/>
                <a:cs typeface="Calibri" panose="020F0502020204030204" pitchFamily="34" charset="0"/>
              </a:defRPr>
            </a:lvl2pPr>
            <a:lvl3pPr marL="8001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404040"/>
                </a:solidFill>
                <a:latin typeface="Calibri" panose="020F0502020204030204" pitchFamily="34" charset="0"/>
                <a:ea typeface="+mn-ea"/>
                <a:cs typeface="Calibri" panose="020F0502020204030204" pitchFamily="34" charset="0"/>
              </a:defRPr>
            </a:lvl3pPr>
            <a:lvl4pPr marL="10287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4pPr>
            <a:lvl5pPr marL="12573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200" dirty="0">
                <a:solidFill>
                  <a:schemeClr val="accent5">
                    <a:lumMod val="50000"/>
                  </a:schemeClr>
                </a:solidFill>
                <a:sym typeface="Wingdings" pitchFamily="2" charset="2"/>
              </a:rPr>
              <a:t>A simple recirculation model, based on the measured values of recirculation speed and impurities input, predicts an asymptotic value of about 5.3 </a:t>
            </a:r>
            <a:r>
              <a:rPr lang="en-US" sz="2200" dirty="0" err="1">
                <a:solidFill>
                  <a:schemeClr val="accent5">
                    <a:lumMod val="50000"/>
                  </a:schemeClr>
                </a:solidFill>
                <a:sym typeface="Wingdings" pitchFamily="2" charset="2"/>
              </a:rPr>
              <a:t>ms.</a:t>
            </a:r>
            <a:r>
              <a:rPr lang="en-US" sz="2200" dirty="0">
                <a:solidFill>
                  <a:schemeClr val="accent5">
                    <a:lumMod val="50000"/>
                  </a:schemeClr>
                </a:solidFill>
                <a:sym typeface="Wingdings" pitchFamily="2" charset="2"/>
              </a:rPr>
              <a:t> </a:t>
            </a:r>
          </a:p>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200" dirty="0">
                <a:solidFill>
                  <a:schemeClr val="accent5">
                    <a:lumMod val="50000"/>
                  </a:schemeClr>
                </a:solidFill>
                <a:sym typeface="Wingdings" pitchFamily="2" charset="2"/>
              </a:rPr>
              <a:t>The measured trend is faster than the prediction and has already reached 6.8 </a:t>
            </a:r>
            <a:r>
              <a:rPr lang="en-US" sz="2200" dirty="0" err="1">
                <a:solidFill>
                  <a:schemeClr val="accent5">
                    <a:lumMod val="50000"/>
                  </a:schemeClr>
                </a:solidFill>
                <a:sym typeface="Wingdings" pitchFamily="2" charset="2"/>
              </a:rPr>
              <a:t>ms.</a:t>
            </a:r>
            <a:endParaRPr lang="en-US" sz="2200" dirty="0">
              <a:solidFill>
                <a:schemeClr val="accent5">
                  <a:lumMod val="50000"/>
                </a:schemeClr>
              </a:solidFill>
              <a:sym typeface="Wingdings" pitchFamily="2" charset="2"/>
            </a:endParaRPr>
          </a:p>
        </p:txBody>
      </p:sp>
      <p:sp>
        <p:nvSpPr>
          <p:cNvPr id="2" name="TextBox 1">
            <a:extLst>
              <a:ext uri="{FF2B5EF4-FFF2-40B4-BE49-F238E27FC236}">
                <a16:creationId xmlns:a16="http://schemas.microsoft.com/office/drawing/2014/main" id="{BEC12B81-533C-234C-99BC-B06F6A459B2B}"/>
              </a:ext>
            </a:extLst>
          </p:cNvPr>
          <p:cNvSpPr txBox="1"/>
          <p:nvPr/>
        </p:nvSpPr>
        <p:spPr>
          <a:xfrm rot="16200000">
            <a:off x="1748140" y="2882189"/>
            <a:ext cx="3048463" cy="400110"/>
          </a:xfrm>
          <a:prstGeom prst="rect">
            <a:avLst/>
          </a:prstGeom>
          <a:noFill/>
        </p:spPr>
        <p:txBody>
          <a:bodyPr wrap="none" rtlCol="0">
            <a:spAutoFit/>
          </a:bodyPr>
          <a:lstStyle/>
          <a:p>
            <a:r>
              <a:rPr lang="en-US" sz="2000" i="1" dirty="0"/>
              <a:t>Free Electrons Lifetime (</a:t>
            </a:r>
            <a:r>
              <a:rPr lang="en-US" sz="2000" i="1" dirty="0" err="1"/>
              <a:t>ms</a:t>
            </a:r>
            <a:r>
              <a:rPr lang="en-US" sz="2000" i="1" dirty="0"/>
              <a:t>)</a:t>
            </a:r>
          </a:p>
        </p:txBody>
      </p:sp>
      <p:sp>
        <p:nvSpPr>
          <p:cNvPr id="3" name="TextBox 2">
            <a:extLst>
              <a:ext uri="{FF2B5EF4-FFF2-40B4-BE49-F238E27FC236}">
                <a16:creationId xmlns:a16="http://schemas.microsoft.com/office/drawing/2014/main" id="{A481FCB9-5A7B-2D49-B987-AB0EDEA9A956}"/>
              </a:ext>
            </a:extLst>
          </p:cNvPr>
          <p:cNvSpPr txBox="1"/>
          <p:nvPr/>
        </p:nvSpPr>
        <p:spPr>
          <a:xfrm>
            <a:off x="5629551" y="5657161"/>
            <a:ext cx="2308965" cy="400110"/>
          </a:xfrm>
          <a:prstGeom prst="rect">
            <a:avLst/>
          </a:prstGeom>
          <a:noFill/>
        </p:spPr>
        <p:txBody>
          <a:bodyPr wrap="none" rtlCol="0">
            <a:spAutoFit/>
          </a:bodyPr>
          <a:lstStyle/>
          <a:p>
            <a:r>
              <a:rPr lang="en-US" sz="2000" i="1" dirty="0"/>
              <a:t>Elapsed time (hours)</a:t>
            </a:r>
          </a:p>
        </p:txBody>
      </p:sp>
      <p:sp>
        <p:nvSpPr>
          <p:cNvPr id="7" name="TextBox 6">
            <a:extLst>
              <a:ext uri="{FF2B5EF4-FFF2-40B4-BE49-F238E27FC236}">
                <a16:creationId xmlns:a16="http://schemas.microsoft.com/office/drawing/2014/main" id="{9E5F8A64-D306-E34D-B0B9-AF1079EBE342}"/>
              </a:ext>
            </a:extLst>
          </p:cNvPr>
          <p:cNvSpPr txBox="1"/>
          <p:nvPr/>
        </p:nvSpPr>
        <p:spPr>
          <a:xfrm>
            <a:off x="3180668" y="5922442"/>
            <a:ext cx="1427442" cy="400110"/>
          </a:xfrm>
          <a:prstGeom prst="rect">
            <a:avLst/>
          </a:prstGeom>
          <a:noFill/>
        </p:spPr>
        <p:txBody>
          <a:bodyPr wrap="none" rtlCol="0">
            <a:spAutoFit/>
          </a:bodyPr>
          <a:lstStyle/>
          <a:p>
            <a:r>
              <a:rPr lang="en-US" sz="2000" dirty="0"/>
              <a:t>Nov 6, 2022</a:t>
            </a:r>
          </a:p>
        </p:txBody>
      </p:sp>
      <p:cxnSp>
        <p:nvCxnSpPr>
          <p:cNvPr id="9" name="Straight Arrow Connector 8">
            <a:extLst>
              <a:ext uri="{FF2B5EF4-FFF2-40B4-BE49-F238E27FC236}">
                <a16:creationId xmlns:a16="http://schemas.microsoft.com/office/drawing/2014/main" id="{53EC0459-B4B7-EF4E-AF32-DC1B9E6D1893}"/>
              </a:ext>
            </a:extLst>
          </p:cNvPr>
          <p:cNvCxnSpPr>
            <a:cxnSpLocks/>
          </p:cNvCxnSpPr>
          <p:nvPr/>
        </p:nvCxnSpPr>
        <p:spPr>
          <a:xfrm flipV="1">
            <a:off x="3752589" y="5680913"/>
            <a:ext cx="0" cy="200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B96218-539E-764C-B1E5-8CA72C19E7D6}"/>
              </a:ext>
            </a:extLst>
          </p:cNvPr>
          <p:cNvSpPr txBox="1"/>
          <p:nvPr/>
        </p:nvSpPr>
        <p:spPr>
          <a:xfrm>
            <a:off x="10638372" y="5922442"/>
            <a:ext cx="1557286" cy="400110"/>
          </a:xfrm>
          <a:prstGeom prst="rect">
            <a:avLst/>
          </a:prstGeom>
          <a:noFill/>
        </p:spPr>
        <p:txBody>
          <a:bodyPr wrap="square" rtlCol="0">
            <a:spAutoFit/>
          </a:bodyPr>
          <a:lstStyle/>
          <a:p>
            <a:r>
              <a:rPr lang="en-US" sz="2000" dirty="0"/>
              <a:t>DEC 11, 2022</a:t>
            </a:r>
          </a:p>
        </p:txBody>
      </p:sp>
      <p:cxnSp>
        <p:nvCxnSpPr>
          <p:cNvPr id="21" name="Straight Arrow Connector 20">
            <a:extLst>
              <a:ext uri="{FF2B5EF4-FFF2-40B4-BE49-F238E27FC236}">
                <a16:creationId xmlns:a16="http://schemas.microsoft.com/office/drawing/2014/main" id="{493C90D4-CA48-EE48-A05D-BF7C16D5168A}"/>
              </a:ext>
            </a:extLst>
          </p:cNvPr>
          <p:cNvCxnSpPr>
            <a:cxnSpLocks/>
          </p:cNvCxnSpPr>
          <p:nvPr/>
        </p:nvCxnSpPr>
        <p:spPr>
          <a:xfrm flipV="1">
            <a:off x="11578423" y="5643943"/>
            <a:ext cx="0" cy="272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F1EB6AA-825C-1349-AA5C-223B9B25DE97}"/>
              </a:ext>
            </a:extLst>
          </p:cNvPr>
          <p:cNvSpPr txBox="1"/>
          <p:nvPr/>
        </p:nvSpPr>
        <p:spPr>
          <a:xfrm>
            <a:off x="3929258" y="1494335"/>
            <a:ext cx="3400585" cy="1015663"/>
          </a:xfrm>
          <a:prstGeom prst="rect">
            <a:avLst/>
          </a:prstGeom>
          <a:solidFill>
            <a:schemeClr val="bg1"/>
          </a:solidFill>
        </p:spPr>
        <p:txBody>
          <a:bodyPr wrap="square" rtlCol="0">
            <a:spAutoFit/>
          </a:bodyPr>
          <a:lstStyle/>
          <a:p>
            <a:r>
              <a:rPr lang="en-US" sz="2000" dirty="0"/>
              <a:t> </a:t>
            </a:r>
            <a:r>
              <a:rPr lang="en-US" sz="2000" dirty="0">
                <a:solidFill>
                  <a:srgbClr val="FF0000"/>
                </a:solidFill>
              </a:rPr>
              <a:t>● - Data</a:t>
            </a:r>
          </a:p>
          <a:p>
            <a:pPr marL="411163" indent="-411163"/>
            <a:r>
              <a:rPr lang="en-US" sz="2000" dirty="0"/>
              <a:t> </a:t>
            </a:r>
            <a:r>
              <a:rPr lang="en-US" sz="2000" dirty="0">
                <a:solidFill>
                  <a:srgbClr val="0070C0"/>
                </a:solidFill>
              </a:rPr>
              <a:t>● - Calculated from simple recirculation model</a:t>
            </a:r>
          </a:p>
        </p:txBody>
      </p:sp>
      <p:sp>
        <p:nvSpPr>
          <p:cNvPr id="22" name="TextBox 21">
            <a:extLst>
              <a:ext uri="{FF2B5EF4-FFF2-40B4-BE49-F238E27FC236}">
                <a16:creationId xmlns:a16="http://schemas.microsoft.com/office/drawing/2014/main" id="{09C09C04-5C7D-3D47-882A-EE4283619037}"/>
              </a:ext>
            </a:extLst>
          </p:cNvPr>
          <p:cNvSpPr txBox="1"/>
          <p:nvPr/>
        </p:nvSpPr>
        <p:spPr>
          <a:xfrm>
            <a:off x="8794036" y="5889467"/>
            <a:ext cx="1407758" cy="400110"/>
          </a:xfrm>
          <a:prstGeom prst="rect">
            <a:avLst/>
          </a:prstGeom>
          <a:noFill/>
        </p:spPr>
        <p:txBody>
          <a:bodyPr wrap="none" rtlCol="0">
            <a:spAutoFit/>
          </a:bodyPr>
          <a:lstStyle/>
          <a:p>
            <a:r>
              <a:rPr lang="en-US" sz="2000" dirty="0"/>
              <a:t>Dec 2, 2022</a:t>
            </a:r>
          </a:p>
        </p:txBody>
      </p:sp>
      <p:cxnSp>
        <p:nvCxnSpPr>
          <p:cNvPr id="24" name="Straight Arrow Connector 23">
            <a:extLst>
              <a:ext uri="{FF2B5EF4-FFF2-40B4-BE49-F238E27FC236}">
                <a16:creationId xmlns:a16="http://schemas.microsoft.com/office/drawing/2014/main" id="{57FDE604-A79C-574A-972A-A8EFC331AFC7}"/>
              </a:ext>
            </a:extLst>
          </p:cNvPr>
          <p:cNvCxnSpPr>
            <a:cxnSpLocks/>
          </p:cNvCxnSpPr>
          <p:nvPr/>
        </p:nvCxnSpPr>
        <p:spPr>
          <a:xfrm flipV="1">
            <a:off x="9710337" y="2692400"/>
            <a:ext cx="0" cy="3214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618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54A6019E-C9E8-7941-A145-6C9BE1E5278E}"/>
              </a:ext>
            </a:extLst>
          </p:cNvPr>
          <p:cNvGraphicFramePr>
            <a:graphicFrameLocks/>
          </p:cNvGraphicFramePr>
          <p:nvPr>
            <p:extLst>
              <p:ext uri="{D42A27DB-BD31-4B8C-83A1-F6EECF244321}">
                <p14:modId xmlns:p14="http://schemas.microsoft.com/office/powerpoint/2010/main" val="2276812918"/>
              </p:ext>
            </p:extLst>
          </p:nvPr>
        </p:nvGraphicFramePr>
        <p:xfrm>
          <a:off x="3126124" y="917201"/>
          <a:ext cx="8754541" cy="489239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Free electrons lifetime trend in the WEST module</a:t>
            </a:r>
          </a:p>
        </p:txBody>
      </p:sp>
      <p:sp>
        <p:nvSpPr>
          <p:cNvPr id="6" name="Content Placeholder 1">
            <a:extLst>
              <a:ext uri="{FF2B5EF4-FFF2-40B4-BE49-F238E27FC236}">
                <a16:creationId xmlns:a16="http://schemas.microsoft.com/office/drawing/2014/main" id="{DB755035-5425-ED4B-B239-D65655BF75A5}"/>
              </a:ext>
            </a:extLst>
          </p:cNvPr>
          <p:cNvSpPr txBox="1">
            <a:spLocks/>
          </p:cNvSpPr>
          <p:nvPr/>
        </p:nvSpPr>
        <p:spPr>
          <a:xfrm flipH="1">
            <a:off x="39182" y="1050842"/>
            <a:ext cx="3036507" cy="5268677"/>
          </a:xfrm>
          <a:prstGeom prst="rect">
            <a:avLst/>
          </a:prstGeom>
          <a:noFill/>
        </p:spPr>
        <p:txBody>
          <a:bodyPr vert="horz" lIns="0" tIns="0" rIns="0" bIns="0" rtlCol="0">
            <a:noAutofit/>
          </a:bodyPr>
          <a:lstStyle>
            <a:lvl1pPr marL="3429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404040"/>
                </a:solidFill>
                <a:latin typeface="Calibri" panose="020F0502020204030204" pitchFamily="34" charset="0"/>
                <a:ea typeface="+mn-ea"/>
                <a:cs typeface="Calibri" panose="020F050202020403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404040"/>
                </a:solidFill>
                <a:latin typeface="Calibri" panose="020F0502020204030204" pitchFamily="34" charset="0"/>
                <a:ea typeface="+mn-ea"/>
                <a:cs typeface="Calibri" panose="020F0502020204030204" pitchFamily="34" charset="0"/>
              </a:defRPr>
            </a:lvl2pPr>
            <a:lvl3pPr marL="8001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404040"/>
                </a:solidFill>
                <a:latin typeface="Calibri" panose="020F0502020204030204" pitchFamily="34" charset="0"/>
                <a:ea typeface="+mn-ea"/>
                <a:cs typeface="Calibri" panose="020F0502020204030204" pitchFamily="34" charset="0"/>
              </a:defRPr>
            </a:lvl3pPr>
            <a:lvl4pPr marL="10287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4pPr>
            <a:lvl5pPr marL="12573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200" dirty="0">
                <a:solidFill>
                  <a:schemeClr val="accent5">
                    <a:lumMod val="50000"/>
                  </a:schemeClr>
                </a:solidFill>
                <a:sym typeface="Wingdings" pitchFamily="2" charset="2"/>
              </a:rPr>
              <a:t>A simple recirculation model, based on the measured values of recirculation speed and impurities input, predicts an asymptotic value of about 5.3 </a:t>
            </a:r>
            <a:r>
              <a:rPr lang="en-US" sz="2200" dirty="0" err="1">
                <a:solidFill>
                  <a:schemeClr val="accent5">
                    <a:lumMod val="50000"/>
                  </a:schemeClr>
                </a:solidFill>
                <a:sym typeface="Wingdings" pitchFamily="2" charset="2"/>
              </a:rPr>
              <a:t>ms.</a:t>
            </a:r>
            <a:r>
              <a:rPr lang="en-US" sz="2200" dirty="0">
                <a:solidFill>
                  <a:schemeClr val="accent5">
                    <a:lumMod val="50000"/>
                  </a:schemeClr>
                </a:solidFill>
                <a:sym typeface="Wingdings" pitchFamily="2" charset="2"/>
              </a:rPr>
              <a:t> </a:t>
            </a:r>
          </a:p>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200" dirty="0">
                <a:solidFill>
                  <a:schemeClr val="accent5">
                    <a:lumMod val="50000"/>
                  </a:schemeClr>
                </a:solidFill>
                <a:sym typeface="Wingdings" pitchFamily="2" charset="2"/>
              </a:rPr>
              <a:t>The measured trend is faster than the prediction and has already reached 6.6 </a:t>
            </a:r>
            <a:r>
              <a:rPr lang="en-US" sz="2200" dirty="0" err="1">
                <a:solidFill>
                  <a:schemeClr val="accent5">
                    <a:lumMod val="50000"/>
                  </a:schemeClr>
                </a:solidFill>
                <a:sym typeface="Wingdings" pitchFamily="2" charset="2"/>
              </a:rPr>
              <a:t>ms.</a:t>
            </a:r>
            <a:endParaRPr lang="en-US" sz="2200" dirty="0">
              <a:solidFill>
                <a:schemeClr val="accent5">
                  <a:lumMod val="50000"/>
                </a:schemeClr>
              </a:solidFill>
              <a:sym typeface="Wingdings" pitchFamily="2" charset="2"/>
            </a:endParaRPr>
          </a:p>
        </p:txBody>
      </p:sp>
      <p:sp>
        <p:nvSpPr>
          <p:cNvPr id="2" name="TextBox 1">
            <a:extLst>
              <a:ext uri="{FF2B5EF4-FFF2-40B4-BE49-F238E27FC236}">
                <a16:creationId xmlns:a16="http://schemas.microsoft.com/office/drawing/2014/main" id="{BEC12B81-533C-234C-99BC-B06F6A459B2B}"/>
              </a:ext>
            </a:extLst>
          </p:cNvPr>
          <p:cNvSpPr txBox="1"/>
          <p:nvPr/>
        </p:nvSpPr>
        <p:spPr>
          <a:xfrm rot="16200000">
            <a:off x="1748140" y="2882189"/>
            <a:ext cx="3048463" cy="400110"/>
          </a:xfrm>
          <a:prstGeom prst="rect">
            <a:avLst/>
          </a:prstGeom>
          <a:noFill/>
        </p:spPr>
        <p:txBody>
          <a:bodyPr wrap="none" rtlCol="0">
            <a:spAutoFit/>
          </a:bodyPr>
          <a:lstStyle/>
          <a:p>
            <a:r>
              <a:rPr lang="en-US" sz="2000" i="1" dirty="0"/>
              <a:t>Free Electrons Lifetime (</a:t>
            </a:r>
            <a:r>
              <a:rPr lang="en-US" sz="2000" i="1" dirty="0" err="1"/>
              <a:t>ms</a:t>
            </a:r>
            <a:r>
              <a:rPr lang="en-US" sz="2000" i="1" dirty="0"/>
              <a:t>)</a:t>
            </a:r>
          </a:p>
        </p:txBody>
      </p:sp>
      <p:sp>
        <p:nvSpPr>
          <p:cNvPr id="3" name="TextBox 2">
            <a:extLst>
              <a:ext uri="{FF2B5EF4-FFF2-40B4-BE49-F238E27FC236}">
                <a16:creationId xmlns:a16="http://schemas.microsoft.com/office/drawing/2014/main" id="{A481FCB9-5A7B-2D49-B987-AB0EDEA9A956}"/>
              </a:ext>
            </a:extLst>
          </p:cNvPr>
          <p:cNvSpPr txBox="1"/>
          <p:nvPr/>
        </p:nvSpPr>
        <p:spPr>
          <a:xfrm>
            <a:off x="5492727" y="5657161"/>
            <a:ext cx="2308965" cy="400110"/>
          </a:xfrm>
          <a:prstGeom prst="rect">
            <a:avLst/>
          </a:prstGeom>
          <a:noFill/>
        </p:spPr>
        <p:txBody>
          <a:bodyPr wrap="none" rtlCol="0">
            <a:spAutoFit/>
          </a:bodyPr>
          <a:lstStyle/>
          <a:p>
            <a:r>
              <a:rPr lang="en-US" sz="2000" i="1" dirty="0"/>
              <a:t>Elapsed time (hours)</a:t>
            </a:r>
          </a:p>
        </p:txBody>
      </p:sp>
      <p:sp>
        <p:nvSpPr>
          <p:cNvPr id="7" name="TextBox 6">
            <a:extLst>
              <a:ext uri="{FF2B5EF4-FFF2-40B4-BE49-F238E27FC236}">
                <a16:creationId xmlns:a16="http://schemas.microsoft.com/office/drawing/2014/main" id="{9E5F8A64-D306-E34D-B0B9-AF1079EBE342}"/>
              </a:ext>
            </a:extLst>
          </p:cNvPr>
          <p:cNvSpPr txBox="1"/>
          <p:nvPr/>
        </p:nvSpPr>
        <p:spPr>
          <a:xfrm>
            <a:off x="3180668" y="5922442"/>
            <a:ext cx="1427442" cy="400110"/>
          </a:xfrm>
          <a:prstGeom prst="rect">
            <a:avLst/>
          </a:prstGeom>
          <a:noFill/>
        </p:spPr>
        <p:txBody>
          <a:bodyPr wrap="none" rtlCol="0">
            <a:spAutoFit/>
          </a:bodyPr>
          <a:lstStyle/>
          <a:p>
            <a:r>
              <a:rPr lang="en-US" sz="2000" dirty="0"/>
              <a:t>Nov 6, 2022</a:t>
            </a:r>
          </a:p>
        </p:txBody>
      </p:sp>
      <p:cxnSp>
        <p:nvCxnSpPr>
          <p:cNvPr id="9" name="Straight Arrow Connector 8">
            <a:extLst>
              <a:ext uri="{FF2B5EF4-FFF2-40B4-BE49-F238E27FC236}">
                <a16:creationId xmlns:a16="http://schemas.microsoft.com/office/drawing/2014/main" id="{53EC0459-B4B7-EF4E-AF32-DC1B9E6D1893}"/>
              </a:ext>
            </a:extLst>
          </p:cNvPr>
          <p:cNvCxnSpPr>
            <a:cxnSpLocks/>
          </p:cNvCxnSpPr>
          <p:nvPr/>
        </p:nvCxnSpPr>
        <p:spPr>
          <a:xfrm flipV="1">
            <a:off x="3752589" y="5728413"/>
            <a:ext cx="0" cy="200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F4834F0-C446-4647-AE17-96EFC90856C8}"/>
              </a:ext>
            </a:extLst>
          </p:cNvPr>
          <p:cNvSpPr txBox="1"/>
          <p:nvPr/>
        </p:nvSpPr>
        <p:spPr>
          <a:xfrm>
            <a:off x="8375094" y="5889467"/>
            <a:ext cx="1407758" cy="400110"/>
          </a:xfrm>
          <a:prstGeom prst="rect">
            <a:avLst/>
          </a:prstGeom>
          <a:noFill/>
        </p:spPr>
        <p:txBody>
          <a:bodyPr wrap="square" rtlCol="0">
            <a:spAutoFit/>
          </a:bodyPr>
          <a:lstStyle/>
          <a:p>
            <a:r>
              <a:rPr lang="en-US" sz="2000" dirty="0"/>
              <a:t>Dec 2, 2022</a:t>
            </a:r>
          </a:p>
        </p:txBody>
      </p:sp>
      <p:cxnSp>
        <p:nvCxnSpPr>
          <p:cNvPr id="18" name="Straight Arrow Connector 17">
            <a:extLst>
              <a:ext uri="{FF2B5EF4-FFF2-40B4-BE49-F238E27FC236}">
                <a16:creationId xmlns:a16="http://schemas.microsoft.com/office/drawing/2014/main" id="{E1C4D12B-1884-224A-937B-3569037A3AA2}"/>
              </a:ext>
            </a:extLst>
          </p:cNvPr>
          <p:cNvCxnSpPr>
            <a:cxnSpLocks/>
          </p:cNvCxnSpPr>
          <p:nvPr/>
        </p:nvCxnSpPr>
        <p:spPr>
          <a:xfrm flipV="1">
            <a:off x="9291395" y="1558012"/>
            <a:ext cx="0" cy="4349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B96218-539E-764C-B1E5-8CA72C19E7D6}"/>
              </a:ext>
            </a:extLst>
          </p:cNvPr>
          <p:cNvSpPr txBox="1"/>
          <p:nvPr/>
        </p:nvSpPr>
        <p:spPr>
          <a:xfrm>
            <a:off x="10638372" y="5922442"/>
            <a:ext cx="1557286" cy="400110"/>
          </a:xfrm>
          <a:prstGeom prst="rect">
            <a:avLst/>
          </a:prstGeom>
          <a:noFill/>
        </p:spPr>
        <p:txBody>
          <a:bodyPr wrap="square" rtlCol="0">
            <a:spAutoFit/>
          </a:bodyPr>
          <a:lstStyle/>
          <a:p>
            <a:r>
              <a:rPr lang="en-US" sz="2000" dirty="0"/>
              <a:t>DEC 11, 2022</a:t>
            </a:r>
          </a:p>
        </p:txBody>
      </p:sp>
      <p:cxnSp>
        <p:nvCxnSpPr>
          <p:cNvPr id="21" name="Straight Arrow Connector 20">
            <a:extLst>
              <a:ext uri="{FF2B5EF4-FFF2-40B4-BE49-F238E27FC236}">
                <a16:creationId xmlns:a16="http://schemas.microsoft.com/office/drawing/2014/main" id="{493C90D4-CA48-EE48-A05D-BF7C16D5168A}"/>
              </a:ext>
            </a:extLst>
          </p:cNvPr>
          <p:cNvCxnSpPr>
            <a:cxnSpLocks/>
          </p:cNvCxnSpPr>
          <p:nvPr/>
        </p:nvCxnSpPr>
        <p:spPr>
          <a:xfrm flipV="1">
            <a:off x="11578423" y="5691443"/>
            <a:ext cx="0" cy="272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F1EB6AA-825C-1349-AA5C-223B9B25DE97}"/>
              </a:ext>
            </a:extLst>
          </p:cNvPr>
          <p:cNvSpPr txBox="1"/>
          <p:nvPr/>
        </p:nvSpPr>
        <p:spPr>
          <a:xfrm>
            <a:off x="3894389" y="1124413"/>
            <a:ext cx="3000155" cy="1015663"/>
          </a:xfrm>
          <a:prstGeom prst="rect">
            <a:avLst/>
          </a:prstGeom>
          <a:solidFill>
            <a:schemeClr val="bg1"/>
          </a:solidFill>
        </p:spPr>
        <p:txBody>
          <a:bodyPr wrap="square" rtlCol="0">
            <a:spAutoFit/>
          </a:bodyPr>
          <a:lstStyle/>
          <a:p>
            <a:r>
              <a:rPr lang="en-US" sz="2000" dirty="0"/>
              <a:t> </a:t>
            </a:r>
            <a:r>
              <a:rPr lang="en-US" sz="2000" dirty="0">
                <a:solidFill>
                  <a:srgbClr val="FF0000"/>
                </a:solidFill>
              </a:rPr>
              <a:t>● - Data</a:t>
            </a:r>
          </a:p>
          <a:p>
            <a:pPr marL="411163" indent="-411163"/>
            <a:r>
              <a:rPr lang="en-US" sz="2000" dirty="0"/>
              <a:t> </a:t>
            </a:r>
            <a:r>
              <a:rPr lang="en-US" sz="2000" dirty="0">
                <a:solidFill>
                  <a:srgbClr val="0070C0"/>
                </a:solidFill>
              </a:rPr>
              <a:t>● - Calculated from simple recirculation model</a:t>
            </a:r>
          </a:p>
        </p:txBody>
      </p:sp>
    </p:spTree>
    <p:extLst>
      <p:ext uri="{BB962C8B-B14F-4D97-AF65-F5344CB8AC3E}">
        <p14:creationId xmlns:p14="http://schemas.microsoft.com/office/powerpoint/2010/main" val="3242673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Free electrons lifetime trend in the EAST module</a:t>
            </a:r>
          </a:p>
        </p:txBody>
      </p:sp>
      <p:sp>
        <p:nvSpPr>
          <p:cNvPr id="6" name="Content Placeholder 1">
            <a:extLst>
              <a:ext uri="{FF2B5EF4-FFF2-40B4-BE49-F238E27FC236}">
                <a16:creationId xmlns:a16="http://schemas.microsoft.com/office/drawing/2014/main" id="{DB755035-5425-ED4B-B239-D65655BF75A5}"/>
              </a:ext>
            </a:extLst>
          </p:cNvPr>
          <p:cNvSpPr txBox="1">
            <a:spLocks/>
          </p:cNvSpPr>
          <p:nvPr/>
        </p:nvSpPr>
        <p:spPr>
          <a:xfrm flipH="1">
            <a:off x="39182" y="1050842"/>
            <a:ext cx="3036507" cy="5268677"/>
          </a:xfrm>
          <a:prstGeom prst="rect">
            <a:avLst/>
          </a:prstGeom>
          <a:noFill/>
        </p:spPr>
        <p:txBody>
          <a:bodyPr vert="horz" lIns="0" tIns="0" rIns="0" bIns="0" rtlCol="0">
            <a:noAutofit/>
          </a:bodyPr>
          <a:lstStyle>
            <a:lvl1pPr marL="3429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404040"/>
                </a:solidFill>
                <a:latin typeface="Calibri" panose="020F0502020204030204" pitchFamily="34" charset="0"/>
                <a:ea typeface="+mn-ea"/>
                <a:cs typeface="Calibri" panose="020F050202020403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404040"/>
                </a:solidFill>
                <a:latin typeface="Calibri" panose="020F0502020204030204" pitchFamily="34" charset="0"/>
                <a:ea typeface="+mn-ea"/>
                <a:cs typeface="Calibri" panose="020F0502020204030204" pitchFamily="34" charset="0"/>
              </a:defRPr>
            </a:lvl2pPr>
            <a:lvl3pPr marL="8001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404040"/>
                </a:solidFill>
                <a:latin typeface="Calibri" panose="020F0502020204030204" pitchFamily="34" charset="0"/>
                <a:ea typeface="+mn-ea"/>
                <a:cs typeface="Calibri" panose="020F0502020204030204" pitchFamily="34" charset="0"/>
              </a:defRPr>
            </a:lvl3pPr>
            <a:lvl4pPr marL="10287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4pPr>
            <a:lvl5pPr marL="12573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200" dirty="0">
                <a:solidFill>
                  <a:schemeClr val="accent5">
                    <a:lumMod val="50000"/>
                  </a:schemeClr>
                </a:solidFill>
                <a:sym typeface="Wingdings" pitchFamily="2" charset="2"/>
              </a:rPr>
              <a:t>EAST module’s lifetime is increasing linearly, since the venting was regularized.</a:t>
            </a:r>
          </a:p>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200" dirty="0">
                <a:solidFill>
                  <a:schemeClr val="accent5">
                    <a:lumMod val="50000"/>
                  </a:schemeClr>
                </a:solidFill>
                <a:sym typeface="Wingdings" pitchFamily="2" charset="2"/>
              </a:rPr>
              <a:t>The present increase rate is about 0.3 </a:t>
            </a:r>
            <a:r>
              <a:rPr lang="en-US" sz="2200" dirty="0" err="1">
                <a:solidFill>
                  <a:schemeClr val="accent5">
                    <a:lumMod val="50000"/>
                  </a:schemeClr>
                </a:solidFill>
                <a:sym typeface="Wingdings" pitchFamily="2" charset="2"/>
              </a:rPr>
              <a:t>ms</a:t>
            </a:r>
            <a:r>
              <a:rPr lang="en-US" sz="2200" dirty="0">
                <a:solidFill>
                  <a:schemeClr val="accent5">
                    <a:lumMod val="50000"/>
                  </a:schemeClr>
                </a:solidFill>
                <a:sym typeface="Wingdings" pitchFamily="2" charset="2"/>
              </a:rPr>
              <a:t> / 10 days</a:t>
            </a:r>
          </a:p>
          <a:p>
            <a:pPr marL="360000" lvl="1" indent="-360000">
              <a:lnSpc>
                <a:spcPct val="100000"/>
              </a:lnSpc>
              <a:spcBef>
                <a:spcPts val="0"/>
              </a:spcBef>
              <a:spcAft>
                <a:spcPts val="1200"/>
              </a:spcAft>
              <a:buClr>
                <a:schemeClr val="accent3">
                  <a:lumMod val="75000"/>
                </a:schemeClr>
              </a:buClr>
              <a:buSzPct val="100000"/>
              <a:buFont typeface="Wingdings" panose="05000000000000000000" pitchFamily="2" charset="2"/>
              <a:buChar char="ü"/>
            </a:pPr>
            <a:r>
              <a:rPr lang="en-US" sz="2200" dirty="0">
                <a:solidFill>
                  <a:schemeClr val="accent5">
                    <a:lumMod val="50000"/>
                  </a:schemeClr>
                </a:solidFill>
                <a:sym typeface="Wingdings" pitchFamily="2" charset="2"/>
              </a:rPr>
              <a:t>This trend appears to be slowly flattening out.</a:t>
            </a:r>
          </a:p>
        </p:txBody>
      </p:sp>
      <p:sp>
        <p:nvSpPr>
          <p:cNvPr id="2" name="TextBox 1">
            <a:extLst>
              <a:ext uri="{FF2B5EF4-FFF2-40B4-BE49-F238E27FC236}">
                <a16:creationId xmlns:a16="http://schemas.microsoft.com/office/drawing/2014/main" id="{BEC12B81-533C-234C-99BC-B06F6A459B2B}"/>
              </a:ext>
            </a:extLst>
          </p:cNvPr>
          <p:cNvSpPr txBox="1"/>
          <p:nvPr/>
        </p:nvSpPr>
        <p:spPr>
          <a:xfrm rot="16200000">
            <a:off x="1748140" y="2882189"/>
            <a:ext cx="3048463" cy="400110"/>
          </a:xfrm>
          <a:prstGeom prst="rect">
            <a:avLst/>
          </a:prstGeom>
          <a:noFill/>
        </p:spPr>
        <p:txBody>
          <a:bodyPr wrap="none" rtlCol="0">
            <a:spAutoFit/>
          </a:bodyPr>
          <a:lstStyle/>
          <a:p>
            <a:r>
              <a:rPr lang="en-US" sz="2000" i="1" dirty="0"/>
              <a:t>Free Electrons Lifetime (</a:t>
            </a:r>
            <a:r>
              <a:rPr lang="en-US" sz="2000" i="1" dirty="0" err="1"/>
              <a:t>ms</a:t>
            </a:r>
            <a:r>
              <a:rPr lang="en-US" sz="2000" i="1" dirty="0"/>
              <a:t>)</a:t>
            </a:r>
          </a:p>
        </p:txBody>
      </p:sp>
      <p:sp>
        <p:nvSpPr>
          <p:cNvPr id="3" name="TextBox 2">
            <a:extLst>
              <a:ext uri="{FF2B5EF4-FFF2-40B4-BE49-F238E27FC236}">
                <a16:creationId xmlns:a16="http://schemas.microsoft.com/office/drawing/2014/main" id="{A481FCB9-5A7B-2D49-B987-AB0EDEA9A956}"/>
              </a:ext>
            </a:extLst>
          </p:cNvPr>
          <p:cNvSpPr txBox="1"/>
          <p:nvPr/>
        </p:nvSpPr>
        <p:spPr>
          <a:xfrm>
            <a:off x="3840058" y="5657361"/>
            <a:ext cx="2308965" cy="400110"/>
          </a:xfrm>
          <a:prstGeom prst="rect">
            <a:avLst/>
          </a:prstGeom>
          <a:noFill/>
        </p:spPr>
        <p:txBody>
          <a:bodyPr wrap="none" rtlCol="0">
            <a:spAutoFit/>
          </a:bodyPr>
          <a:lstStyle/>
          <a:p>
            <a:r>
              <a:rPr lang="en-US" sz="2000" i="1" dirty="0"/>
              <a:t>Elapsed time (hours)</a:t>
            </a:r>
          </a:p>
        </p:txBody>
      </p:sp>
      <p:sp>
        <p:nvSpPr>
          <p:cNvPr id="7" name="TextBox 6">
            <a:extLst>
              <a:ext uri="{FF2B5EF4-FFF2-40B4-BE49-F238E27FC236}">
                <a16:creationId xmlns:a16="http://schemas.microsoft.com/office/drawing/2014/main" id="{9E5F8A64-D306-E34D-B0B9-AF1079EBE342}"/>
              </a:ext>
            </a:extLst>
          </p:cNvPr>
          <p:cNvSpPr txBox="1"/>
          <p:nvPr/>
        </p:nvSpPr>
        <p:spPr>
          <a:xfrm>
            <a:off x="6766257" y="5863067"/>
            <a:ext cx="1427442" cy="400110"/>
          </a:xfrm>
          <a:prstGeom prst="rect">
            <a:avLst/>
          </a:prstGeom>
          <a:noFill/>
        </p:spPr>
        <p:txBody>
          <a:bodyPr wrap="none" rtlCol="0">
            <a:spAutoFit/>
          </a:bodyPr>
          <a:lstStyle/>
          <a:p>
            <a:r>
              <a:rPr lang="en-US" sz="2000" dirty="0"/>
              <a:t>Nov 6, 2022</a:t>
            </a:r>
          </a:p>
        </p:txBody>
      </p:sp>
      <p:cxnSp>
        <p:nvCxnSpPr>
          <p:cNvPr id="9" name="Straight Arrow Connector 8">
            <a:extLst>
              <a:ext uri="{FF2B5EF4-FFF2-40B4-BE49-F238E27FC236}">
                <a16:creationId xmlns:a16="http://schemas.microsoft.com/office/drawing/2014/main" id="{53EC0459-B4B7-EF4E-AF32-DC1B9E6D1893}"/>
              </a:ext>
            </a:extLst>
          </p:cNvPr>
          <p:cNvCxnSpPr>
            <a:cxnSpLocks/>
          </p:cNvCxnSpPr>
          <p:nvPr/>
        </p:nvCxnSpPr>
        <p:spPr>
          <a:xfrm flipV="1">
            <a:off x="7338178" y="5657163"/>
            <a:ext cx="0" cy="200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B96218-539E-764C-B1E5-8CA72C19E7D6}"/>
              </a:ext>
            </a:extLst>
          </p:cNvPr>
          <p:cNvSpPr txBox="1"/>
          <p:nvPr/>
        </p:nvSpPr>
        <p:spPr>
          <a:xfrm>
            <a:off x="9961480" y="5922442"/>
            <a:ext cx="1557286" cy="400110"/>
          </a:xfrm>
          <a:prstGeom prst="rect">
            <a:avLst/>
          </a:prstGeom>
          <a:noFill/>
        </p:spPr>
        <p:txBody>
          <a:bodyPr wrap="square" rtlCol="0">
            <a:spAutoFit/>
          </a:bodyPr>
          <a:lstStyle/>
          <a:p>
            <a:r>
              <a:rPr lang="en-US" sz="2000" dirty="0"/>
              <a:t>DEC 11, 2022</a:t>
            </a:r>
          </a:p>
        </p:txBody>
      </p:sp>
      <p:cxnSp>
        <p:nvCxnSpPr>
          <p:cNvPr id="21" name="Straight Arrow Connector 20">
            <a:extLst>
              <a:ext uri="{FF2B5EF4-FFF2-40B4-BE49-F238E27FC236}">
                <a16:creationId xmlns:a16="http://schemas.microsoft.com/office/drawing/2014/main" id="{493C90D4-CA48-EE48-A05D-BF7C16D5168A}"/>
              </a:ext>
            </a:extLst>
          </p:cNvPr>
          <p:cNvCxnSpPr>
            <a:cxnSpLocks/>
          </p:cNvCxnSpPr>
          <p:nvPr/>
        </p:nvCxnSpPr>
        <p:spPr>
          <a:xfrm flipV="1">
            <a:off x="10901531" y="5643943"/>
            <a:ext cx="0" cy="272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92218B04-E18A-814E-BC80-4B187D0DA8AD}"/>
              </a:ext>
            </a:extLst>
          </p:cNvPr>
          <p:cNvGraphicFramePr>
            <a:graphicFrameLocks/>
          </p:cNvGraphicFramePr>
          <p:nvPr>
            <p:extLst>
              <p:ext uri="{D42A27DB-BD31-4B8C-83A1-F6EECF244321}">
                <p14:modId xmlns:p14="http://schemas.microsoft.com/office/powerpoint/2010/main" val="2309330848"/>
              </p:ext>
            </p:extLst>
          </p:nvPr>
        </p:nvGraphicFramePr>
        <p:xfrm>
          <a:off x="3472427" y="1050842"/>
          <a:ext cx="8581028" cy="4600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16688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21361" y="193832"/>
            <a:ext cx="11470640" cy="492369"/>
          </a:xfrm>
        </p:spPr>
        <p:txBody>
          <a:bodyPr>
            <a:noAutofit/>
          </a:bodyPr>
          <a:lstStyle/>
          <a:p>
            <a:r>
              <a:rPr lang="en-US" sz="3200" b="1" dirty="0">
                <a:solidFill>
                  <a:schemeClr val="accent5">
                    <a:lumMod val="50000"/>
                  </a:schemeClr>
                </a:solidFill>
              </a:rPr>
              <a:t>Neutrino data taking</a:t>
            </a:r>
          </a:p>
        </p:txBody>
      </p:sp>
      <p:sp>
        <p:nvSpPr>
          <p:cNvPr id="6" name="Content Placeholder 1">
            <a:extLst>
              <a:ext uri="{FF2B5EF4-FFF2-40B4-BE49-F238E27FC236}">
                <a16:creationId xmlns:a16="http://schemas.microsoft.com/office/drawing/2014/main" id="{DB755035-5425-ED4B-B239-D65655BF75A5}"/>
              </a:ext>
            </a:extLst>
          </p:cNvPr>
          <p:cNvSpPr txBox="1">
            <a:spLocks/>
          </p:cNvSpPr>
          <p:nvPr/>
        </p:nvSpPr>
        <p:spPr>
          <a:xfrm>
            <a:off x="106877" y="956503"/>
            <a:ext cx="11982203" cy="5268677"/>
          </a:xfrm>
          <a:prstGeom prst="rect">
            <a:avLst/>
          </a:prstGeom>
          <a:noFill/>
        </p:spPr>
        <p:txBody>
          <a:bodyPr vert="horz" lIns="0" tIns="0" rIns="0" bIns="0" rtlCol="0">
            <a:noAutofit/>
          </a:bodyPr>
          <a:lstStyle>
            <a:lvl1pPr marL="3429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404040"/>
                </a:solidFill>
                <a:latin typeface="Calibri" panose="020F0502020204030204" pitchFamily="34" charset="0"/>
                <a:ea typeface="+mn-ea"/>
                <a:cs typeface="Calibri" panose="020F0502020204030204" pitchFamily="34" charset="0"/>
              </a:defRPr>
            </a:lvl1pPr>
            <a:lvl2pPr marL="5715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404040"/>
                </a:solidFill>
                <a:latin typeface="Calibri" panose="020F0502020204030204" pitchFamily="34" charset="0"/>
                <a:ea typeface="+mn-ea"/>
                <a:cs typeface="Calibri" panose="020F0502020204030204" pitchFamily="34" charset="0"/>
              </a:defRPr>
            </a:lvl2pPr>
            <a:lvl3pPr marL="8001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404040"/>
                </a:solidFill>
                <a:latin typeface="Calibri" panose="020F0502020204030204" pitchFamily="34" charset="0"/>
                <a:ea typeface="+mn-ea"/>
                <a:cs typeface="Calibri" panose="020F0502020204030204" pitchFamily="34" charset="0"/>
              </a:defRPr>
            </a:lvl3pPr>
            <a:lvl4pPr marL="10287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4pPr>
            <a:lvl5pPr marL="12573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40404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000" lvl="1" indent="-360000">
              <a:lnSpc>
                <a:spcPct val="100000"/>
              </a:lnSpc>
              <a:spcBef>
                <a:spcPts val="0"/>
              </a:spcBef>
              <a:spcAft>
                <a:spcPts val="6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Following the discussion in the ICARUS Executive Board, last November 14</a:t>
            </a:r>
            <a:r>
              <a:rPr lang="en-US" sz="2400" baseline="30000" dirty="0">
                <a:solidFill>
                  <a:schemeClr val="accent5">
                    <a:lumMod val="50000"/>
                  </a:schemeClr>
                </a:solidFill>
              </a:rPr>
              <a:t>th</a:t>
            </a:r>
            <a:r>
              <a:rPr lang="en-US" sz="2400" dirty="0">
                <a:solidFill>
                  <a:schemeClr val="accent5">
                    <a:lumMod val="50000"/>
                  </a:schemeClr>
                </a:solidFill>
              </a:rPr>
              <a:t>, a technical meeting was held, on November 23</a:t>
            </a:r>
            <a:r>
              <a:rPr lang="en-US" sz="2400" baseline="30000" dirty="0">
                <a:solidFill>
                  <a:schemeClr val="accent5">
                    <a:lumMod val="50000"/>
                  </a:schemeClr>
                </a:solidFill>
              </a:rPr>
              <a:t>rd</a:t>
            </a:r>
            <a:r>
              <a:rPr lang="en-US" sz="2400" dirty="0">
                <a:solidFill>
                  <a:schemeClr val="accent5">
                    <a:lumMod val="50000"/>
                  </a:schemeClr>
                </a:solidFill>
              </a:rPr>
              <a:t>, to verify the status of the various sub-systems in relation to the start of continuous data taking with the beams.</a:t>
            </a:r>
          </a:p>
          <a:p>
            <a:pPr marL="360000" lvl="1" indent="-360000">
              <a:lnSpc>
                <a:spcPct val="100000"/>
              </a:lnSpc>
              <a:spcBef>
                <a:spcPts val="0"/>
              </a:spcBef>
              <a:spcAft>
                <a:spcPts val="6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All sub-systems (Cryogenics and purification, TPC, PMTs, DAQ, Trigger, …) have declared their readiness to start continuous data taking.</a:t>
            </a:r>
          </a:p>
          <a:p>
            <a:pPr marL="360000" lvl="1" indent="-360000">
              <a:lnSpc>
                <a:spcPct val="100000"/>
              </a:lnSpc>
              <a:spcBef>
                <a:spcPts val="0"/>
              </a:spcBef>
              <a:spcAft>
                <a:spcPts val="600"/>
              </a:spcAft>
              <a:buClr>
                <a:schemeClr val="accent3">
                  <a:lumMod val="75000"/>
                </a:schemeClr>
              </a:buClr>
              <a:buSzPct val="100000"/>
              <a:buFont typeface="Wingdings" panose="05000000000000000000" pitchFamily="2" charset="2"/>
              <a:buChar char="ü"/>
            </a:pPr>
            <a:r>
              <a:rPr lang="en-US" sz="2400" b="1" dirty="0">
                <a:solidFill>
                  <a:schemeClr val="accent5">
                    <a:lumMod val="50000"/>
                  </a:schemeClr>
                </a:solidFill>
              </a:rPr>
              <a:t>Start of Run 2 has been confirmed by the ICARUS Executive Board on November 30, 2022.</a:t>
            </a:r>
          </a:p>
          <a:p>
            <a:pPr marL="360000" lvl="1" indent="-360000">
              <a:lnSpc>
                <a:spcPct val="100000"/>
              </a:lnSpc>
              <a:spcBef>
                <a:spcPts val="0"/>
              </a:spcBef>
              <a:spcAft>
                <a:spcPts val="6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Some optimization activities are also planned:</a:t>
            </a:r>
          </a:p>
          <a:p>
            <a:pPr marL="588600" lvl="2" indent="-360000">
              <a:lnSpc>
                <a:spcPct val="100000"/>
              </a:lnSpc>
              <a:spcBef>
                <a:spcPts val="0"/>
              </a:spcBef>
              <a:spcAft>
                <a:spcPts val="6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PMTs require a gain re-calibration: this is a process that takes place in parallel with the data taking and does not prevent it. It impacts the trigger energy threshold.</a:t>
            </a:r>
          </a:p>
          <a:p>
            <a:pPr marL="588600" lvl="2" indent="-360000">
              <a:lnSpc>
                <a:spcPct val="100000"/>
              </a:lnSpc>
              <a:spcBef>
                <a:spcPts val="0"/>
              </a:spcBef>
              <a:spcAft>
                <a:spcPts val="6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PMTs will eventually require a laser calibration, with dedicated runs of short duration. Laser runs have recently being performed. No impact on acquired data.</a:t>
            </a:r>
          </a:p>
          <a:p>
            <a:pPr marL="588600" lvl="2" indent="-360000">
              <a:lnSpc>
                <a:spcPct val="100000"/>
              </a:lnSpc>
              <a:spcBef>
                <a:spcPts val="0"/>
              </a:spcBef>
              <a:spcAft>
                <a:spcPts val="600"/>
              </a:spcAft>
              <a:buClr>
                <a:schemeClr val="accent3">
                  <a:lumMod val="75000"/>
                </a:schemeClr>
              </a:buClr>
              <a:buSzPct val="100000"/>
              <a:buFont typeface="Wingdings" panose="05000000000000000000" pitchFamily="2" charset="2"/>
              <a:buChar char="ü"/>
            </a:pPr>
            <a:r>
              <a:rPr lang="en-US" sz="2400" dirty="0">
                <a:solidFill>
                  <a:schemeClr val="accent5">
                    <a:lumMod val="50000"/>
                  </a:schemeClr>
                </a:solidFill>
              </a:rPr>
              <a:t>Some TPC readout boards on the corner chimneys will be replaced with others equipped with improved noise filters. This will require an interruption of the data taking for few hours.</a:t>
            </a:r>
          </a:p>
        </p:txBody>
      </p:sp>
    </p:spTree>
    <p:extLst>
      <p:ext uri="{BB962C8B-B14F-4D97-AF65-F5344CB8AC3E}">
        <p14:creationId xmlns:p14="http://schemas.microsoft.com/office/powerpoint/2010/main" val="3398314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Trigger developments during the summer shutdown</a:t>
            </a:r>
          </a:p>
        </p:txBody>
      </p:sp>
      <p:sp>
        <p:nvSpPr>
          <p:cNvPr id="12" name="Content Placeholder 2">
            <a:extLst>
              <a:ext uri="{FF2B5EF4-FFF2-40B4-BE49-F238E27FC236}">
                <a16:creationId xmlns:a16="http://schemas.microsoft.com/office/drawing/2014/main" id="{8CEB442C-3D98-2F49-A1C6-0DE6FED40101}"/>
              </a:ext>
            </a:extLst>
          </p:cNvPr>
          <p:cNvSpPr txBox="1">
            <a:spLocks/>
          </p:cNvSpPr>
          <p:nvPr/>
        </p:nvSpPr>
        <p:spPr bwMode="auto">
          <a:xfrm>
            <a:off x="0" y="890393"/>
            <a:ext cx="11744696" cy="137804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460"/>
              </a:lnSpc>
              <a:spcBef>
                <a:spcPts val="600"/>
              </a:spcBef>
            </a:pPr>
            <a:r>
              <a:rPr lang="en-US" sz="2400" i="0" dirty="0">
                <a:solidFill>
                  <a:schemeClr val="accent5">
                    <a:lumMod val="50000"/>
                  </a:schemeClr>
                </a:solidFill>
              </a:rPr>
              <a:t>The standard trigger logic used in Run1  presented some inefficiencies in recording the cosmic rays out-of- spill with PMT pair majority </a:t>
            </a:r>
            <a:r>
              <a:rPr lang="en-US" sz="2400" i="0" dirty="0" err="1">
                <a:solidFill>
                  <a:schemeClr val="accent5">
                    <a:lumMod val="50000"/>
                  </a:schemeClr>
                </a:solidFill>
              </a:rPr>
              <a:t>Mj</a:t>
            </a:r>
            <a:r>
              <a:rPr lang="en-US" sz="2400" i="0" dirty="0">
                <a:solidFill>
                  <a:schemeClr val="accent5">
                    <a:lumMod val="50000"/>
                  </a:schemeClr>
                </a:solidFill>
              </a:rPr>
              <a:t>&gt; 10 as detected along the beam coordinate (z). This fact is related to cosmic rays </a:t>
            </a:r>
            <a:br>
              <a:rPr lang="en-US" sz="2400" dirty="0">
                <a:solidFill>
                  <a:schemeClr val="accent5">
                    <a:lumMod val="50000"/>
                  </a:schemeClr>
                </a:solidFill>
              </a:rPr>
            </a:br>
            <a:r>
              <a:rPr lang="en-US" sz="2400" i="0" dirty="0">
                <a:solidFill>
                  <a:schemeClr val="accent5">
                    <a:lumMod val="50000"/>
                  </a:schemeClr>
                </a:solidFill>
              </a:rPr>
              <a:t>crossing near the border of two adjacent 6 m windows.</a:t>
            </a:r>
          </a:p>
          <a:p>
            <a:pPr marL="457200" lvl="1" indent="0">
              <a:lnSpc>
                <a:spcPts val="2460"/>
              </a:lnSpc>
              <a:spcBef>
                <a:spcPts val="600"/>
              </a:spcBef>
              <a:buNone/>
            </a:pPr>
            <a:endParaRPr lang="en-US" sz="2400" i="0" kern="0" dirty="0">
              <a:solidFill>
                <a:schemeClr val="accent5">
                  <a:lumMod val="50000"/>
                </a:schemeClr>
              </a:solidFill>
            </a:endParaRPr>
          </a:p>
          <a:p>
            <a:pPr marL="0" indent="0">
              <a:buNone/>
            </a:pPr>
            <a:endParaRPr lang="en-US" sz="2400" i="0" kern="0" dirty="0">
              <a:solidFill>
                <a:schemeClr val="accent5">
                  <a:lumMod val="50000"/>
                </a:schemeClr>
              </a:solidFill>
            </a:endParaRPr>
          </a:p>
          <a:p>
            <a:endParaRPr lang="x-none" sz="2400" i="0" kern="0" baseline="0">
              <a:solidFill>
                <a:schemeClr val="accent5">
                  <a:lumMod val="50000"/>
                </a:schemeClr>
              </a:solidFill>
            </a:endParaRPr>
          </a:p>
        </p:txBody>
      </p:sp>
      <p:grpSp>
        <p:nvGrpSpPr>
          <p:cNvPr id="14" name="Group 13">
            <a:extLst>
              <a:ext uri="{FF2B5EF4-FFF2-40B4-BE49-F238E27FC236}">
                <a16:creationId xmlns:a16="http://schemas.microsoft.com/office/drawing/2014/main" id="{DFB19071-3670-C448-8DB2-724B02B1693F}"/>
              </a:ext>
            </a:extLst>
          </p:cNvPr>
          <p:cNvGrpSpPr/>
          <p:nvPr/>
        </p:nvGrpSpPr>
        <p:grpSpPr>
          <a:xfrm>
            <a:off x="6005944" y="2705681"/>
            <a:ext cx="5715000" cy="3810293"/>
            <a:chOff x="4114800" y="1418044"/>
            <a:chExt cx="5791200" cy="4754156"/>
          </a:xfrm>
        </p:grpSpPr>
        <p:pic>
          <p:nvPicPr>
            <p:cNvPr id="15" name="Picture 14">
              <a:extLst>
                <a:ext uri="{FF2B5EF4-FFF2-40B4-BE49-F238E27FC236}">
                  <a16:creationId xmlns:a16="http://schemas.microsoft.com/office/drawing/2014/main" id="{CC8A13D5-513F-0E4A-8E37-E8814D693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057400"/>
              <a:ext cx="5693128" cy="4114800"/>
            </a:xfrm>
            <a:prstGeom prst="rect">
              <a:avLst/>
            </a:prstGeom>
          </p:spPr>
        </p:pic>
        <p:sp>
          <p:nvSpPr>
            <p:cNvPr id="17" name="Rectangle 16">
              <a:extLst>
                <a:ext uri="{FF2B5EF4-FFF2-40B4-BE49-F238E27FC236}">
                  <a16:creationId xmlns:a16="http://schemas.microsoft.com/office/drawing/2014/main" id="{BF216797-2B06-D741-9484-A361F61E1534}"/>
                </a:ext>
              </a:extLst>
            </p:cNvPr>
            <p:cNvSpPr/>
            <p:nvPr/>
          </p:nvSpPr>
          <p:spPr>
            <a:xfrm>
              <a:off x="4114800" y="1764268"/>
              <a:ext cx="1371097" cy="369332"/>
            </a:xfrm>
            <a:prstGeom prst="rect">
              <a:avLst/>
            </a:prstGeom>
          </p:spPr>
          <p:txBody>
            <a:bodyPr wrap="square">
              <a:spAutoFit/>
            </a:bodyPr>
            <a:lstStyle/>
            <a:p>
              <a:r>
                <a:rPr lang="en-US" sz="1800" i="0" dirty="0"/>
                <a:t>3 windows</a:t>
              </a:r>
              <a:endParaRPr lang="en-US" sz="1800" dirty="0"/>
            </a:p>
          </p:txBody>
        </p:sp>
        <p:sp>
          <p:nvSpPr>
            <p:cNvPr id="18" name="Rectangle 17">
              <a:extLst>
                <a:ext uri="{FF2B5EF4-FFF2-40B4-BE49-F238E27FC236}">
                  <a16:creationId xmlns:a16="http://schemas.microsoft.com/office/drawing/2014/main" id="{C58E81AA-4943-A048-B4E8-463329CC90BA}"/>
                </a:ext>
              </a:extLst>
            </p:cNvPr>
            <p:cNvSpPr/>
            <p:nvPr/>
          </p:nvSpPr>
          <p:spPr>
            <a:xfrm>
              <a:off x="7364920" y="1764268"/>
              <a:ext cx="2541080" cy="369332"/>
            </a:xfrm>
            <a:prstGeom prst="rect">
              <a:avLst/>
            </a:prstGeom>
          </p:spPr>
          <p:txBody>
            <a:bodyPr wrap="none">
              <a:spAutoFit/>
            </a:bodyPr>
            <a:lstStyle/>
            <a:p>
              <a:r>
                <a:rPr lang="en-US" sz="1800" i="0">
                  <a:solidFill>
                    <a:srgbClr val="FF0000"/>
                  </a:solidFill>
                </a:rPr>
                <a:t>5 overlapping windows</a:t>
              </a:r>
            </a:p>
          </p:txBody>
        </p:sp>
        <p:cxnSp>
          <p:nvCxnSpPr>
            <p:cNvPr id="19" name="Straight Arrow Connector 18">
              <a:extLst>
                <a:ext uri="{FF2B5EF4-FFF2-40B4-BE49-F238E27FC236}">
                  <a16:creationId xmlns:a16="http://schemas.microsoft.com/office/drawing/2014/main" id="{EA572EEF-FC90-1748-89BE-36E18D8A2E07}"/>
                </a:ext>
              </a:extLst>
            </p:cNvPr>
            <p:cNvCxnSpPr>
              <a:cxnSpLocks/>
            </p:cNvCxnSpPr>
            <p:nvPr/>
          </p:nvCxnSpPr>
          <p:spPr bwMode="auto">
            <a:xfrm>
              <a:off x="4876800" y="2057400"/>
              <a:ext cx="435328" cy="48626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4D725E47-97AD-2F41-A0C7-AB90F1E6822E}"/>
                </a:ext>
              </a:extLst>
            </p:cNvPr>
            <p:cNvCxnSpPr>
              <a:cxnSpLocks/>
            </p:cNvCxnSpPr>
            <p:nvPr/>
          </p:nvCxnSpPr>
          <p:spPr bwMode="auto">
            <a:xfrm flipH="1">
              <a:off x="8112842" y="2116340"/>
              <a:ext cx="421558" cy="36694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1BD7CA09-C726-C14E-8AE7-7D996BD37B2E}"/>
                </a:ext>
              </a:extLst>
            </p:cNvPr>
            <p:cNvSpPr/>
            <p:nvPr/>
          </p:nvSpPr>
          <p:spPr>
            <a:xfrm>
              <a:off x="5867400" y="1418044"/>
              <a:ext cx="2079415" cy="338553"/>
            </a:xfrm>
            <a:prstGeom prst="rect">
              <a:avLst/>
            </a:prstGeom>
          </p:spPr>
          <p:txBody>
            <a:bodyPr wrap="none">
              <a:spAutoFit/>
            </a:bodyPr>
            <a:lstStyle/>
            <a:p>
              <a:r>
                <a:rPr lang="en-US"/>
                <a:t>Cosmic rays: </a:t>
              </a:r>
              <a:r>
                <a:rPr lang="en-US" err="1"/>
                <a:t>Mj</a:t>
              </a:r>
              <a:r>
                <a:rPr lang="en-US"/>
                <a:t>= 10</a:t>
              </a:r>
            </a:p>
          </p:txBody>
        </p:sp>
      </p:grpSp>
      <p:pic>
        <p:nvPicPr>
          <p:cNvPr id="24" name="Picture 23">
            <a:extLst>
              <a:ext uri="{FF2B5EF4-FFF2-40B4-BE49-F238E27FC236}">
                <a16:creationId xmlns:a16="http://schemas.microsoft.com/office/drawing/2014/main" id="{1F13587D-C806-FF40-8E13-39FC5B3EF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7112" y="1703760"/>
            <a:ext cx="4217512" cy="1298116"/>
          </a:xfrm>
          <a:prstGeom prst="rect">
            <a:avLst/>
          </a:prstGeom>
        </p:spPr>
      </p:pic>
      <p:sp>
        <p:nvSpPr>
          <p:cNvPr id="25" name="Content Placeholder 2">
            <a:extLst>
              <a:ext uri="{FF2B5EF4-FFF2-40B4-BE49-F238E27FC236}">
                <a16:creationId xmlns:a16="http://schemas.microsoft.com/office/drawing/2014/main" id="{8BD09E2B-B784-A34F-ACF9-30ECEE67C157}"/>
              </a:ext>
            </a:extLst>
          </p:cNvPr>
          <p:cNvSpPr txBox="1">
            <a:spLocks/>
          </p:cNvSpPr>
          <p:nvPr/>
        </p:nvSpPr>
        <p:spPr bwMode="auto">
          <a:xfrm>
            <a:off x="0" y="2204377"/>
            <a:ext cx="6105144" cy="34234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460"/>
              </a:lnSpc>
              <a:spcBef>
                <a:spcPts val="600"/>
              </a:spcBef>
            </a:pPr>
            <a:r>
              <a:rPr lang="en-US" sz="2400" i="0" dirty="0">
                <a:solidFill>
                  <a:schemeClr val="accent5">
                    <a:lumMod val="50000"/>
                  </a:schemeClr>
                </a:solidFill>
              </a:rPr>
              <a:t>In order to mitigate this effect a new “overlapping window” logic has been adopted, introducing two new 6 m windows partially superposed along z to the original ones.</a:t>
            </a:r>
          </a:p>
          <a:p>
            <a:pPr>
              <a:lnSpc>
                <a:spcPts val="2460"/>
              </a:lnSpc>
              <a:spcBef>
                <a:spcPts val="600"/>
              </a:spcBef>
            </a:pPr>
            <a:r>
              <a:rPr lang="en-US" sz="2400" dirty="0">
                <a:solidFill>
                  <a:schemeClr val="accent5">
                    <a:lumMod val="50000"/>
                  </a:schemeClr>
                </a:solidFill>
              </a:rPr>
              <a:t>Moreover, specific tests are being performed  to lower the majority level for out-of-spill triggers from 10 to 5/6 PMT pairs, increasing the detection efficiency for the cosmic rays.</a:t>
            </a:r>
            <a:r>
              <a:rPr lang="en-US" sz="2400" i="0" kern="0" baseline="0" dirty="0">
                <a:solidFill>
                  <a:schemeClr val="accent5">
                    <a:lumMod val="50000"/>
                  </a:schemeClr>
                </a:solidFill>
              </a:rPr>
              <a:t>    </a:t>
            </a:r>
            <a:endParaRPr lang="x-none" sz="2400" i="0" kern="0" baseline="0">
              <a:solidFill>
                <a:schemeClr val="accent5">
                  <a:lumMod val="50000"/>
                </a:schemeClr>
              </a:solidFill>
            </a:endParaRPr>
          </a:p>
        </p:txBody>
      </p:sp>
      <p:sp>
        <p:nvSpPr>
          <p:cNvPr id="26" name="Rectangle 25">
            <a:extLst>
              <a:ext uri="{FF2B5EF4-FFF2-40B4-BE49-F238E27FC236}">
                <a16:creationId xmlns:a16="http://schemas.microsoft.com/office/drawing/2014/main" id="{2C35631E-3464-B840-A4C7-991BCD93BB12}"/>
              </a:ext>
            </a:extLst>
          </p:cNvPr>
          <p:cNvSpPr/>
          <p:nvPr/>
        </p:nvSpPr>
        <p:spPr>
          <a:xfrm>
            <a:off x="0" y="5413642"/>
            <a:ext cx="6310181" cy="984693"/>
          </a:xfrm>
          <a:prstGeom prst="rect">
            <a:avLst/>
          </a:prstGeom>
        </p:spPr>
        <p:txBody>
          <a:bodyPr wrap="square">
            <a:spAutoFit/>
          </a:bodyPr>
          <a:lstStyle/>
          <a:p>
            <a:pPr algn="ctr">
              <a:lnSpc>
                <a:spcPts val="2260"/>
              </a:lnSpc>
              <a:spcBef>
                <a:spcPts val="600"/>
              </a:spcBef>
            </a:pPr>
            <a:r>
              <a:rPr lang="en-US" sz="2400" i="1" dirty="0">
                <a:solidFill>
                  <a:srgbClr val="0000FF"/>
                </a:solidFill>
              </a:rPr>
              <a:t>Both these changes, resulting in a more efficient/uniform trigger, have been implemented in the default trigger for physics.</a:t>
            </a:r>
            <a:endParaRPr lang="en-US" sz="2400" i="1" kern="0" dirty="0">
              <a:solidFill>
                <a:srgbClr val="0000FF"/>
              </a:solidFill>
            </a:endParaRPr>
          </a:p>
        </p:txBody>
      </p:sp>
    </p:spTree>
    <p:extLst>
      <p:ext uri="{BB962C8B-B14F-4D97-AF65-F5344CB8AC3E}">
        <p14:creationId xmlns:p14="http://schemas.microsoft.com/office/powerpoint/2010/main" val="1985936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511DBB0-C066-D840-B3B1-088C8B3F6A6D}"/>
              </a:ext>
            </a:extLst>
          </p:cNvPr>
          <p:cNvSpPr>
            <a:spLocks noGrp="1"/>
          </p:cNvSpPr>
          <p:nvPr>
            <p:ph type="ftr" sz="quarter" idx="3"/>
          </p:nvPr>
        </p:nvSpPr>
        <p:spPr>
          <a:xfrm>
            <a:off x="466003" y="6495483"/>
            <a:ext cx="8218636" cy="237285"/>
          </a:xfrm>
        </p:spPr>
        <p:txBody>
          <a:bodyPr/>
          <a:lstStyle/>
          <a:p>
            <a:pPr>
              <a:defRPr/>
            </a:pPr>
            <a:r>
              <a:rPr lang="en-US"/>
              <a:t>C. Montanari | ICARUS Commissioning and Operation | SBN Oversight Board Meeting - Dec 9, 2022</a:t>
            </a:r>
            <a:endParaRPr lang="en-US" b="1" dirty="0"/>
          </a:p>
        </p:txBody>
      </p:sp>
      <p:sp>
        <p:nvSpPr>
          <p:cNvPr id="16" name="Title 1">
            <a:extLst>
              <a:ext uri="{FF2B5EF4-FFF2-40B4-BE49-F238E27FC236}">
                <a16:creationId xmlns:a16="http://schemas.microsoft.com/office/drawing/2014/main" id="{2D9A4838-19C1-1443-880A-2CFB1C52FA1D}"/>
              </a:ext>
            </a:extLst>
          </p:cNvPr>
          <p:cNvSpPr>
            <a:spLocks noGrp="1"/>
          </p:cNvSpPr>
          <p:nvPr>
            <p:ph type="title"/>
          </p:nvPr>
        </p:nvSpPr>
        <p:spPr>
          <a:xfrm>
            <a:off x="711201" y="193832"/>
            <a:ext cx="11480800" cy="492369"/>
          </a:xfrm>
        </p:spPr>
        <p:txBody>
          <a:bodyPr>
            <a:noAutofit/>
          </a:bodyPr>
          <a:lstStyle/>
          <a:p>
            <a:r>
              <a:rPr lang="en-US" sz="3200" b="1" dirty="0">
                <a:solidFill>
                  <a:schemeClr val="accent5">
                    <a:lumMod val="50000"/>
                  </a:schemeClr>
                </a:solidFill>
              </a:rPr>
              <a:t>PMTs timing calibration</a:t>
            </a:r>
          </a:p>
        </p:txBody>
      </p:sp>
      <p:sp>
        <p:nvSpPr>
          <p:cNvPr id="31" name="Content Placeholder 2">
            <a:extLst>
              <a:ext uri="{FF2B5EF4-FFF2-40B4-BE49-F238E27FC236}">
                <a16:creationId xmlns:a16="http://schemas.microsoft.com/office/drawing/2014/main" id="{B747F855-B243-C64D-BACA-78A79F8AB59F}"/>
              </a:ext>
            </a:extLst>
          </p:cNvPr>
          <p:cNvSpPr txBox="1">
            <a:spLocks/>
          </p:cNvSpPr>
          <p:nvPr/>
        </p:nvSpPr>
        <p:spPr bwMode="auto">
          <a:xfrm>
            <a:off x="146304" y="924877"/>
            <a:ext cx="6695117" cy="4072801"/>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a:lnSpc>
                <a:spcPts val="2460"/>
              </a:lnSpc>
              <a:spcBef>
                <a:spcPts val="600"/>
              </a:spcBef>
            </a:pPr>
            <a:r>
              <a:rPr lang="en-US" sz="2400" i="0" dirty="0"/>
              <a:t>A PMT time resolution of ~1 ns is crucial to exploit particle TOF and the bunched structure of BNB spill. </a:t>
            </a:r>
          </a:p>
          <a:p>
            <a:pPr>
              <a:lnSpc>
                <a:spcPts val="2460"/>
              </a:lnSpc>
              <a:spcBef>
                <a:spcPts val="600"/>
              </a:spcBef>
            </a:pPr>
            <a:r>
              <a:rPr lang="en-US" sz="2400" i="0" dirty="0"/>
              <a:t>The transit time of each individual PMT is obtained by flashing it with a laser and measuring the delay </a:t>
            </a:r>
            <a:r>
              <a:rPr lang="en-US" sz="2400" i="0" dirty="0" err="1"/>
              <a:t>w.r.t</a:t>
            </a:r>
            <a:r>
              <a:rPr lang="en-US" sz="2400" i="0" dirty="0"/>
              <a:t>. the reference laser start time.</a:t>
            </a:r>
          </a:p>
          <a:p>
            <a:pPr>
              <a:lnSpc>
                <a:spcPts val="2460"/>
              </a:lnSpc>
              <a:spcBef>
                <a:spcPts val="600"/>
              </a:spcBef>
            </a:pPr>
            <a:r>
              <a:rPr lang="en-US" sz="2400" i="0" dirty="0"/>
              <a:t>This time reconstruction is checked with ~vertical cosmic muons, by performing a linear fit of time vs. y coordinate. The residual of each PMT </a:t>
            </a:r>
            <a:r>
              <a:rPr lang="en-US" sz="2400" i="0" dirty="0" err="1"/>
              <a:t>w.r.t</a:t>
            </a:r>
            <a:r>
              <a:rPr lang="en-US" sz="2400" i="0" dirty="0"/>
              <a:t>. the fit is then computed.</a:t>
            </a:r>
          </a:p>
          <a:p>
            <a:pPr marL="0" indent="0">
              <a:lnSpc>
                <a:spcPts val="2460"/>
              </a:lnSpc>
              <a:spcBef>
                <a:spcPts val="600"/>
              </a:spcBef>
              <a:buNone/>
            </a:pPr>
            <a:endParaRPr lang="en-US" sz="2400" i="0" kern="0" dirty="0"/>
          </a:p>
          <a:p>
            <a:pPr marL="0" indent="0">
              <a:buNone/>
            </a:pPr>
            <a:endParaRPr lang="en-US" sz="2400" i="0" kern="0" dirty="0"/>
          </a:p>
          <a:p>
            <a:pPr marL="0" indent="0">
              <a:buNone/>
            </a:pPr>
            <a:endParaRPr lang="x-none" sz="2400" i="0" kern="0" baseline="0"/>
          </a:p>
        </p:txBody>
      </p:sp>
      <p:grpSp>
        <p:nvGrpSpPr>
          <p:cNvPr id="32" name="Group 31">
            <a:extLst>
              <a:ext uri="{FF2B5EF4-FFF2-40B4-BE49-F238E27FC236}">
                <a16:creationId xmlns:a16="http://schemas.microsoft.com/office/drawing/2014/main" id="{ECD86169-FD51-8449-A12A-AA136C36FAE3}"/>
              </a:ext>
            </a:extLst>
          </p:cNvPr>
          <p:cNvGrpSpPr/>
          <p:nvPr/>
        </p:nvGrpSpPr>
        <p:grpSpPr>
          <a:xfrm>
            <a:off x="6969604" y="193832"/>
            <a:ext cx="5152142" cy="4219991"/>
            <a:chOff x="4626914" y="1155177"/>
            <a:chExt cx="5381247" cy="3008685"/>
          </a:xfrm>
        </p:grpSpPr>
        <p:pic>
          <p:nvPicPr>
            <p:cNvPr id="33" name="Picture 2" descr="page8image1197457824">
              <a:extLst>
                <a:ext uri="{FF2B5EF4-FFF2-40B4-BE49-F238E27FC236}">
                  <a16:creationId xmlns:a16="http://schemas.microsoft.com/office/drawing/2014/main" id="{12DD32DD-64B2-104C-8633-D1B63A5EE55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26914" y="1180499"/>
              <a:ext cx="5258190" cy="2949684"/>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79E89A0E-47F9-A844-8159-2BA8343085CE}"/>
                </a:ext>
              </a:extLst>
            </p:cNvPr>
            <p:cNvSpPr txBox="1"/>
            <p:nvPr/>
          </p:nvSpPr>
          <p:spPr>
            <a:xfrm>
              <a:off x="9340919" y="2299985"/>
              <a:ext cx="587019" cy="248950"/>
            </a:xfrm>
            <a:prstGeom prst="rect">
              <a:avLst/>
            </a:prstGeom>
            <a:noFill/>
          </p:spPr>
          <p:txBody>
            <a:bodyPr wrap="none" rtlCol="0">
              <a:spAutoFit/>
            </a:bodyPr>
            <a:lstStyle/>
            <a:p>
              <a:r>
                <a:rPr lang="en-IT" sz="1500">
                  <a:solidFill>
                    <a:srgbClr val="0000FF"/>
                  </a:solidFill>
                </a:rPr>
                <a:t>early</a:t>
              </a:r>
            </a:p>
          </p:txBody>
        </p:sp>
        <p:sp>
          <p:nvSpPr>
            <p:cNvPr id="35" name="TextBox 34">
              <a:extLst>
                <a:ext uri="{FF2B5EF4-FFF2-40B4-BE49-F238E27FC236}">
                  <a16:creationId xmlns:a16="http://schemas.microsoft.com/office/drawing/2014/main" id="{547F8FA1-2810-6541-ACEF-382DDA26AEEF}"/>
                </a:ext>
              </a:extLst>
            </p:cNvPr>
            <p:cNvSpPr txBox="1"/>
            <p:nvPr/>
          </p:nvSpPr>
          <p:spPr>
            <a:xfrm>
              <a:off x="9421142" y="3713219"/>
              <a:ext cx="587019" cy="248950"/>
            </a:xfrm>
            <a:prstGeom prst="rect">
              <a:avLst/>
            </a:prstGeom>
            <a:noFill/>
          </p:spPr>
          <p:txBody>
            <a:bodyPr wrap="none" rtlCol="0">
              <a:spAutoFit/>
            </a:bodyPr>
            <a:lstStyle/>
            <a:p>
              <a:r>
                <a:rPr lang="en-IT" sz="1500">
                  <a:solidFill>
                    <a:srgbClr val="0000FF"/>
                  </a:solidFill>
                </a:rPr>
                <a:t>early</a:t>
              </a:r>
            </a:p>
          </p:txBody>
        </p:sp>
        <p:sp>
          <p:nvSpPr>
            <p:cNvPr id="36" name="TextBox 35">
              <a:extLst>
                <a:ext uri="{FF2B5EF4-FFF2-40B4-BE49-F238E27FC236}">
                  <a16:creationId xmlns:a16="http://schemas.microsoft.com/office/drawing/2014/main" id="{2844CA7D-3296-3347-9A29-0D51E7772AAD}"/>
                </a:ext>
              </a:extLst>
            </p:cNvPr>
            <p:cNvSpPr txBox="1"/>
            <p:nvPr/>
          </p:nvSpPr>
          <p:spPr>
            <a:xfrm>
              <a:off x="9419349" y="2655341"/>
              <a:ext cx="493441" cy="248950"/>
            </a:xfrm>
            <a:prstGeom prst="rect">
              <a:avLst/>
            </a:prstGeom>
            <a:noFill/>
          </p:spPr>
          <p:txBody>
            <a:bodyPr wrap="none" rtlCol="0">
              <a:spAutoFit/>
            </a:bodyPr>
            <a:lstStyle/>
            <a:p>
              <a:r>
                <a:rPr lang="en-IT" sz="1500">
                  <a:solidFill>
                    <a:srgbClr val="C00000"/>
                  </a:solidFill>
                </a:rPr>
                <a:t>late</a:t>
              </a:r>
            </a:p>
          </p:txBody>
        </p:sp>
        <p:sp>
          <p:nvSpPr>
            <p:cNvPr id="37" name="TextBox 36">
              <a:extLst>
                <a:ext uri="{FF2B5EF4-FFF2-40B4-BE49-F238E27FC236}">
                  <a16:creationId xmlns:a16="http://schemas.microsoft.com/office/drawing/2014/main" id="{A2E00A3F-8258-DB4D-AB9C-B811AD45B711}"/>
                </a:ext>
              </a:extLst>
            </p:cNvPr>
            <p:cNvSpPr txBox="1"/>
            <p:nvPr/>
          </p:nvSpPr>
          <p:spPr>
            <a:xfrm>
              <a:off x="9439691" y="1155177"/>
              <a:ext cx="493441" cy="248950"/>
            </a:xfrm>
            <a:prstGeom prst="rect">
              <a:avLst/>
            </a:prstGeom>
            <a:noFill/>
          </p:spPr>
          <p:txBody>
            <a:bodyPr wrap="none" rtlCol="0">
              <a:spAutoFit/>
            </a:bodyPr>
            <a:lstStyle/>
            <a:p>
              <a:r>
                <a:rPr lang="en-IT" sz="1500">
                  <a:solidFill>
                    <a:srgbClr val="C00000"/>
                  </a:solidFill>
                </a:rPr>
                <a:t>late</a:t>
              </a:r>
            </a:p>
          </p:txBody>
        </p:sp>
        <p:sp>
          <p:nvSpPr>
            <p:cNvPr id="38" name="TextBox 37">
              <a:extLst>
                <a:ext uri="{FF2B5EF4-FFF2-40B4-BE49-F238E27FC236}">
                  <a16:creationId xmlns:a16="http://schemas.microsoft.com/office/drawing/2014/main" id="{E214AF0B-89FF-144E-82B5-A4A2809BFB70}"/>
                </a:ext>
              </a:extLst>
            </p:cNvPr>
            <p:cNvSpPr txBox="1"/>
            <p:nvPr/>
          </p:nvSpPr>
          <p:spPr>
            <a:xfrm>
              <a:off x="5944534" y="1316759"/>
              <a:ext cx="428322" cy="323165"/>
            </a:xfrm>
            <a:prstGeom prst="rect">
              <a:avLst/>
            </a:prstGeom>
            <a:noFill/>
          </p:spPr>
          <p:txBody>
            <a:bodyPr wrap="none" rtlCol="0">
              <a:spAutoFit/>
            </a:bodyPr>
            <a:lstStyle/>
            <a:p>
              <a:r>
                <a:rPr lang="en-IT" sz="1500"/>
                <a:t>Up</a:t>
              </a:r>
            </a:p>
          </p:txBody>
        </p:sp>
        <p:sp>
          <p:nvSpPr>
            <p:cNvPr id="39" name="TextBox 38">
              <a:extLst>
                <a:ext uri="{FF2B5EF4-FFF2-40B4-BE49-F238E27FC236}">
                  <a16:creationId xmlns:a16="http://schemas.microsoft.com/office/drawing/2014/main" id="{49D89250-2527-D641-BDCF-5AA58574F68B}"/>
                </a:ext>
              </a:extLst>
            </p:cNvPr>
            <p:cNvSpPr txBox="1"/>
            <p:nvPr/>
          </p:nvSpPr>
          <p:spPr>
            <a:xfrm>
              <a:off x="5984607" y="2821466"/>
              <a:ext cx="428322" cy="323165"/>
            </a:xfrm>
            <a:prstGeom prst="rect">
              <a:avLst/>
            </a:prstGeom>
            <a:noFill/>
          </p:spPr>
          <p:txBody>
            <a:bodyPr wrap="none" rtlCol="0">
              <a:spAutoFit/>
            </a:bodyPr>
            <a:lstStyle/>
            <a:p>
              <a:r>
                <a:rPr lang="en-IT" sz="1500"/>
                <a:t>Up</a:t>
              </a:r>
            </a:p>
          </p:txBody>
        </p:sp>
        <p:sp>
          <p:nvSpPr>
            <p:cNvPr id="40" name="TextBox 39">
              <a:extLst>
                <a:ext uri="{FF2B5EF4-FFF2-40B4-BE49-F238E27FC236}">
                  <a16:creationId xmlns:a16="http://schemas.microsoft.com/office/drawing/2014/main" id="{922A83BE-5111-0F4D-A1AA-B02303A06343}"/>
                </a:ext>
              </a:extLst>
            </p:cNvPr>
            <p:cNvSpPr txBox="1"/>
            <p:nvPr/>
          </p:nvSpPr>
          <p:spPr>
            <a:xfrm>
              <a:off x="5944815" y="2069686"/>
              <a:ext cx="657552" cy="323165"/>
            </a:xfrm>
            <a:prstGeom prst="rect">
              <a:avLst/>
            </a:prstGeom>
            <a:noFill/>
          </p:spPr>
          <p:txBody>
            <a:bodyPr wrap="none" rtlCol="0">
              <a:spAutoFit/>
            </a:bodyPr>
            <a:lstStyle/>
            <a:p>
              <a:r>
                <a:rPr lang="en-IT" sz="1500"/>
                <a:t>Down</a:t>
              </a:r>
            </a:p>
          </p:txBody>
        </p:sp>
        <p:sp>
          <p:nvSpPr>
            <p:cNvPr id="41" name="TextBox 40">
              <a:extLst>
                <a:ext uri="{FF2B5EF4-FFF2-40B4-BE49-F238E27FC236}">
                  <a16:creationId xmlns:a16="http://schemas.microsoft.com/office/drawing/2014/main" id="{32E13506-EB69-A14A-9743-501A04C09B76}"/>
                </a:ext>
              </a:extLst>
            </p:cNvPr>
            <p:cNvSpPr txBox="1"/>
            <p:nvPr/>
          </p:nvSpPr>
          <p:spPr>
            <a:xfrm>
              <a:off x="5926414" y="3551636"/>
              <a:ext cx="657552" cy="323165"/>
            </a:xfrm>
            <a:prstGeom prst="rect">
              <a:avLst/>
            </a:prstGeom>
            <a:noFill/>
          </p:spPr>
          <p:txBody>
            <a:bodyPr wrap="none" rtlCol="0">
              <a:spAutoFit/>
            </a:bodyPr>
            <a:lstStyle/>
            <a:p>
              <a:r>
                <a:rPr lang="en-IT" sz="1500"/>
                <a:t>Down</a:t>
              </a:r>
            </a:p>
          </p:txBody>
        </p:sp>
        <p:sp>
          <p:nvSpPr>
            <p:cNvPr id="42" name="TextBox 41">
              <a:extLst>
                <a:ext uri="{FF2B5EF4-FFF2-40B4-BE49-F238E27FC236}">
                  <a16:creationId xmlns:a16="http://schemas.microsoft.com/office/drawing/2014/main" id="{84F84971-289C-3D4C-8590-C5247CAE0152}"/>
                </a:ext>
              </a:extLst>
            </p:cNvPr>
            <p:cNvSpPr txBox="1"/>
            <p:nvPr/>
          </p:nvSpPr>
          <p:spPr>
            <a:xfrm>
              <a:off x="4987247" y="1390186"/>
              <a:ext cx="587020" cy="323165"/>
            </a:xfrm>
            <a:prstGeom prst="rect">
              <a:avLst/>
            </a:prstGeom>
            <a:noFill/>
          </p:spPr>
          <p:txBody>
            <a:bodyPr wrap="none" rtlCol="0">
              <a:spAutoFit/>
            </a:bodyPr>
            <a:lstStyle/>
            <a:p>
              <a:r>
                <a:rPr lang="en-IT" sz="1500"/>
                <a:t>East</a:t>
              </a:r>
            </a:p>
          </p:txBody>
        </p:sp>
        <p:sp>
          <p:nvSpPr>
            <p:cNvPr id="43" name="TextBox 42">
              <a:extLst>
                <a:ext uri="{FF2B5EF4-FFF2-40B4-BE49-F238E27FC236}">
                  <a16:creationId xmlns:a16="http://schemas.microsoft.com/office/drawing/2014/main" id="{0199DBDC-19CA-DA42-9940-BCB2AF7FD3AB}"/>
                </a:ext>
              </a:extLst>
            </p:cNvPr>
            <p:cNvSpPr txBox="1"/>
            <p:nvPr/>
          </p:nvSpPr>
          <p:spPr>
            <a:xfrm>
              <a:off x="5009982" y="2834890"/>
              <a:ext cx="675185" cy="323165"/>
            </a:xfrm>
            <a:prstGeom prst="rect">
              <a:avLst/>
            </a:prstGeom>
            <a:noFill/>
          </p:spPr>
          <p:txBody>
            <a:bodyPr wrap="none" rtlCol="0">
              <a:spAutoFit/>
            </a:bodyPr>
            <a:lstStyle/>
            <a:p>
              <a:r>
                <a:rPr lang="en-IT" sz="1500"/>
                <a:t>West</a:t>
              </a:r>
            </a:p>
          </p:txBody>
        </p:sp>
        <p:sp>
          <p:nvSpPr>
            <p:cNvPr id="44" name="TextBox 43">
              <a:extLst>
                <a:ext uri="{FF2B5EF4-FFF2-40B4-BE49-F238E27FC236}">
                  <a16:creationId xmlns:a16="http://schemas.microsoft.com/office/drawing/2014/main" id="{85F7DCB9-2108-B542-A4D6-F57430BE53A5}"/>
                </a:ext>
              </a:extLst>
            </p:cNvPr>
            <p:cNvSpPr txBox="1"/>
            <p:nvPr/>
          </p:nvSpPr>
          <p:spPr>
            <a:xfrm>
              <a:off x="7210211" y="3914912"/>
              <a:ext cx="1276232" cy="248950"/>
            </a:xfrm>
            <a:prstGeom prst="rect">
              <a:avLst/>
            </a:prstGeom>
            <a:noFill/>
          </p:spPr>
          <p:txBody>
            <a:bodyPr wrap="none" rtlCol="0">
              <a:spAutoFit/>
            </a:bodyPr>
            <a:lstStyle/>
            <a:p>
              <a:r>
                <a:rPr lang="en-GB" sz="1500" dirty="0"/>
                <a:t>Z</a:t>
              </a:r>
              <a:r>
                <a:rPr lang="en-IT" sz="1500"/>
                <a:t> coord. (cm)</a:t>
              </a:r>
            </a:p>
          </p:txBody>
        </p:sp>
      </p:grpSp>
      <p:grpSp>
        <p:nvGrpSpPr>
          <p:cNvPr id="45" name="Group 44">
            <a:extLst>
              <a:ext uri="{FF2B5EF4-FFF2-40B4-BE49-F238E27FC236}">
                <a16:creationId xmlns:a16="http://schemas.microsoft.com/office/drawing/2014/main" id="{FBB7A6C7-7F20-7246-A11E-8344D7FA4AE9}"/>
              </a:ext>
            </a:extLst>
          </p:cNvPr>
          <p:cNvGrpSpPr/>
          <p:nvPr/>
        </p:nvGrpSpPr>
        <p:grpSpPr>
          <a:xfrm>
            <a:off x="354144" y="4293903"/>
            <a:ext cx="3585396" cy="2079974"/>
            <a:chOff x="6278002" y="3322672"/>
            <a:chExt cx="3844610" cy="2563852"/>
          </a:xfrm>
        </p:grpSpPr>
        <p:grpSp>
          <p:nvGrpSpPr>
            <p:cNvPr id="46" name="Group 45">
              <a:extLst>
                <a:ext uri="{FF2B5EF4-FFF2-40B4-BE49-F238E27FC236}">
                  <a16:creationId xmlns:a16="http://schemas.microsoft.com/office/drawing/2014/main" id="{E70E8EFB-9414-CB44-8252-3A63114EA879}"/>
                </a:ext>
              </a:extLst>
            </p:cNvPr>
            <p:cNvGrpSpPr/>
            <p:nvPr/>
          </p:nvGrpSpPr>
          <p:grpSpPr>
            <a:xfrm>
              <a:off x="6342185" y="3322672"/>
              <a:ext cx="3780427" cy="2563852"/>
              <a:chOff x="6342185" y="3322672"/>
              <a:chExt cx="3780427" cy="2563852"/>
            </a:xfrm>
          </p:grpSpPr>
          <p:grpSp>
            <p:nvGrpSpPr>
              <p:cNvPr id="48" name="Group 47">
                <a:extLst>
                  <a:ext uri="{FF2B5EF4-FFF2-40B4-BE49-F238E27FC236}">
                    <a16:creationId xmlns:a16="http://schemas.microsoft.com/office/drawing/2014/main" id="{F003899F-5764-854D-992B-51F99479CA07}"/>
                  </a:ext>
                </a:extLst>
              </p:cNvPr>
              <p:cNvGrpSpPr/>
              <p:nvPr/>
            </p:nvGrpSpPr>
            <p:grpSpPr>
              <a:xfrm>
                <a:off x="6342185" y="3322672"/>
                <a:ext cx="3780427" cy="2563852"/>
                <a:chOff x="6342185" y="3317050"/>
                <a:chExt cx="3780427" cy="2699463"/>
              </a:xfrm>
            </p:grpSpPr>
            <p:pic>
              <p:nvPicPr>
                <p:cNvPr id="51" name="Picture 50">
                  <a:extLst>
                    <a:ext uri="{FF2B5EF4-FFF2-40B4-BE49-F238E27FC236}">
                      <a16:creationId xmlns:a16="http://schemas.microsoft.com/office/drawing/2014/main" id="{58B10215-8E58-2346-9430-813EF4EC2B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42185" y="3317050"/>
                  <a:ext cx="3725408" cy="2527131"/>
                </a:xfrm>
                <a:prstGeom prst="rect">
                  <a:avLst/>
                </a:prstGeom>
              </p:spPr>
            </p:pic>
            <p:sp>
              <p:nvSpPr>
                <p:cNvPr id="52" name="TextBox 51">
                  <a:extLst>
                    <a:ext uri="{FF2B5EF4-FFF2-40B4-BE49-F238E27FC236}">
                      <a16:creationId xmlns:a16="http://schemas.microsoft.com/office/drawing/2014/main" id="{98492303-B92A-9342-8146-9177E53EC7E9}"/>
                    </a:ext>
                  </a:extLst>
                </p:cNvPr>
                <p:cNvSpPr txBox="1"/>
                <p:nvPr/>
              </p:nvSpPr>
              <p:spPr>
                <a:xfrm>
                  <a:off x="6707839" y="3382509"/>
                  <a:ext cx="1394170" cy="777734"/>
                </a:xfrm>
                <a:prstGeom prst="rect">
                  <a:avLst/>
                </a:prstGeom>
                <a:solidFill>
                  <a:schemeClr val="bg1"/>
                </a:solidFill>
              </p:spPr>
              <p:txBody>
                <a:bodyPr wrap="square" rtlCol="0">
                  <a:spAutoFit/>
                </a:bodyPr>
                <a:lstStyle/>
                <a:p>
                  <a:r>
                    <a:rPr lang="en-GB" sz="1400">
                      <a:solidFill>
                        <a:srgbClr val="0032C2"/>
                      </a:solidFill>
                    </a:rPr>
                    <a:t>B</a:t>
                  </a:r>
                  <a:r>
                    <a:rPr lang="en-IT" sz="1400">
                      <a:solidFill>
                        <a:srgbClr val="0032C2"/>
                      </a:solidFill>
                    </a:rPr>
                    <a:t>ase </a:t>
                  </a:r>
                  <a:r>
                    <a:rPr lang="en-IT" sz="1400">
                      <a:solidFill>
                        <a:srgbClr val="0032C2"/>
                      </a:solidFill>
                      <a:latin typeface="Symbol" pitchFamily="2" charset="2"/>
                    </a:rPr>
                    <a:t>m</a:t>
                  </a:r>
                  <a:r>
                    <a:rPr lang="en-IT" sz="1400">
                      <a:solidFill>
                        <a:srgbClr val="0032C2"/>
                      </a:solidFill>
                    </a:rPr>
                    <a:t> sample:</a:t>
                  </a:r>
                </a:p>
                <a:p>
                  <a:r>
                    <a:rPr lang="en-IT" sz="1400">
                      <a:solidFill>
                        <a:srgbClr val="0032C2"/>
                      </a:solidFill>
                    </a:rPr>
                    <a:t>&lt;&gt;=0.13 ns</a:t>
                  </a:r>
                </a:p>
                <a:p>
                  <a:r>
                    <a:rPr lang="en-GB" sz="1400">
                      <a:solidFill>
                        <a:srgbClr val="0032C2"/>
                      </a:solidFill>
                      <a:latin typeface="Symbol" pitchFamily="2" charset="2"/>
                    </a:rPr>
                    <a:t>s</a:t>
                  </a:r>
                  <a:r>
                    <a:rPr lang="en-IT" sz="1400">
                      <a:solidFill>
                        <a:srgbClr val="0032C2"/>
                      </a:solidFill>
                    </a:rPr>
                    <a:t>=0.9 ns</a:t>
                  </a:r>
                </a:p>
              </p:txBody>
            </p:sp>
            <p:sp>
              <p:nvSpPr>
                <p:cNvPr id="53" name="TextBox 52">
                  <a:extLst>
                    <a:ext uri="{FF2B5EF4-FFF2-40B4-BE49-F238E27FC236}">
                      <a16:creationId xmlns:a16="http://schemas.microsoft.com/office/drawing/2014/main" id="{867900F6-5767-C245-BD13-1CE5D02ECC53}"/>
                    </a:ext>
                  </a:extLst>
                </p:cNvPr>
                <p:cNvSpPr txBox="1"/>
                <p:nvPr/>
              </p:nvSpPr>
              <p:spPr>
                <a:xfrm>
                  <a:off x="6502710" y="5692457"/>
                  <a:ext cx="3619902" cy="324056"/>
                </a:xfrm>
                <a:prstGeom prst="rect">
                  <a:avLst/>
                </a:prstGeom>
                <a:solidFill>
                  <a:schemeClr val="bg1"/>
                </a:solidFill>
              </p:spPr>
              <p:txBody>
                <a:bodyPr wrap="none" rtlCol="0">
                  <a:spAutoFit/>
                </a:bodyPr>
                <a:lstStyle/>
                <a:p>
                  <a:r>
                    <a:rPr lang="en-GB" sz="1400"/>
                    <a:t>Average residuals from </a:t>
                  </a:r>
                  <a:r>
                    <a:rPr lang="en-GB" sz="1400">
                      <a:latin typeface="Symbol" pitchFamily="2" charset="2"/>
                    </a:rPr>
                    <a:t>m</a:t>
                  </a:r>
                  <a:r>
                    <a:rPr lang="en-GB" sz="1400"/>
                    <a:t> procedure (ns)</a:t>
                  </a:r>
                  <a:r>
                    <a:rPr lang="en-IT" sz="1400"/>
                    <a:t>:</a:t>
                  </a:r>
                </a:p>
              </p:txBody>
            </p:sp>
            <p:sp>
              <p:nvSpPr>
                <p:cNvPr id="54" name="TextBox 53">
                  <a:extLst>
                    <a:ext uri="{FF2B5EF4-FFF2-40B4-BE49-F238E27FC236}">
                      <a16:creationId xmlns:a16="http://schemas.microsoft.com/office/drawing/2014/main" id="{DBB9DE51-1AF5-0045-8E8B-1E8AE92264A7}"/>
                    </a:ext>
                  </a:extLst>
                </p:cNvPr>
                <p:cNvSpPr txBox="1"/>
                <p:nvPr/>
              </p:nvSpPr>
              <p:spPr>
                <a:xfrm>
                  <a:off x="8571438" y="3678629"/>
                  <a:ext cx="1066318" cy="1004573"/>
                </a:xfrm>
                <a:prstGeom prst="rect">
                  <a:avLst/>
                </a:prstGeom>
                <a:noFill/>
              </p:spPr>
              <p:txBody>
                <a:bodyPr wrap="none" rtlCol="0">
                  <a:spAutoFit/>
                </a:bodyPr>
                <a:lstStyle/>
                <a:p>
                  <a:r>
                    <a:rPr lang="en-GB" sz="1400" dirty="0">
                      <a:solidFill>
                        <a:srgbClr val="FF7C0A"/>
                      </a:solidFill>
                    </a:rPr>
                    <a:t>Validation</a:t>
                  </a:r>
                  <a:r>
                    <a:rPr lang="en-IT" sz="1400">
                      <a:solidFill>
                        <a:srgbClr val="FF7C0A"/>
                      </a:solidFill>
                    </a:rPr>
                    <a:t> </a:t>
                  </a:r>
                </a:p>
                <a:p>
                  <a:r>
                    <a:rPr lang="en-IT" sz="1400">
                      <a:solidFill>
                        <a:srgbClr val="FF7C0A"/>
                      </a:solidFill>
                    </a:rPr>
                    <a:t>sample:</a:t>
                  </a:r>
                </a:p>
                <a:p>
                  <a:r>
                    <a:rPr lang="en-IT" sz="1400">
                      <a:solidFill>
                        <a:srgbClr val="FF7C0A"/>
                      </a:solidFill>
                    </a:rPr>
                    <a:t>&lt;&gt;=0.07 ns</a:t>
                  </a:r>
                </a:p>
                <a:p>
                  <a:r>
                    <a:rPr lang="en-GB" sz="1400" dirty="0">
                      <a:solidFill>
                        <a:srgbClr val="FF7C0A"/>
                      </a:solidFill>
                      <a:latin typeface="Symbol" pitchFamily="2" charset="2"/>
                    </a:rPr>
                    <a:t>s</a:t>
                  </a:r>
                  <a:r>
                    <a:rPr lang="en-IT" sz="1400">
                      <a:solidFill>
                        <a:srgbClr val="FF7C0A"/>
                      </a:solidFill>
                    </a:rPr>
                    <a:t>=0.37 ns</a:t>
                  </a:r>
                </a:p>
              </p:txBody>
            </p:sp>
          </p:grpSp>
          <p:cxnSp>
            <p:nvCxnSpPr>
              <p:cNvPr id="49" name="Straight Arrow Connector 48">
                <a:extLst>
                  <a:ext uri="{FF2B5EF4-FFF2-40B4-BE49-F238E27FC236}">
                    <a16:creationId xmlns:a16="http://schemas.microsoft.com/office/drawing/2014/main" id="{07D438EE-F1F0-1E44-9F00-E4C267A3785E}"/>
                  </a:ext>
                </a:extLst>
              </p:cNvPr>
              <p:cNvCxnSpPr>
                <a:cxnSpLocks/>
              </p:cNvCxnSpPr>
              <p:nvPr/>
            </p:nvCxnSpPr>
            <p:spPr bwMode="auto">
              <a:xfrm>
                <a:off x="7479126" y="4470377"/>
                <a:ext cx="435433" cy="745923"/>
              </a:xfrm>
              <a:prstGeom prst="straightConnector1">
                <a:avLst/>
              </a:prstGeom>
              <a:solidFill>
                <a:schemeClr val="accent1"/>
              </a:solidFill>
              <a:ln w="9525" cap="flat" cmpd="sng" algn="ctr">
                <a:solidFill>
                  <a:srgbClr val="0032C2"/>
                </a:solidFill>
                <a:prstDash val="solid"/>
                <a:round/>
                <a:headEnd type="none" w="med" len="med"/>
                <a:tailEnd type="triangle"/>
              </a:ln>
              <a:effectLst/>
            </p:spPr>
          </p:cxnSp>
          <p:cxnSp>
            <p:nvCxnSpPr>
              <p:cNvPr id="50" name="Straight Arrow Connector 49">
                <a:extLst>
                  <a:ext uri="{FF2B5EF4-FFF2-40B4-BE49-F238E27FC236}">
                    <a16:creationId xmlns:a16="http://schemas.microsoft.com/office/drawing/2014/main" id="{4E68B7BE-24AE-214C-84F1-6D25EE2DD05C}"/>
                  </a:ext>
                </a:extLst>
              </p:cNvPr>
              <p:cNvCxnSpPr>
                <a:cxnSpLocks/>
                <a:stCxn id="54" idx="1"/>
              </p:cNvCxnSpPr>
              <p:nvPr/>
            </p:nvCxnSpPr>
            <p:spPr bwMode="auto">
              <a:xfrm flipH="1">
                <a:off x="8348699" y="4143141"/>
                <a:ext cx="222739" cy="460817"/>
              </a:xfrm>
              <a:prstGeom prst="straightConnector1">
                <a:avLst/>
              </a:prstGeom>
              <a:solidFill>
                <a:schemeClr val="accent1"/>
              </a:solidFill>
              <a:ln w="9525" cap="flat" cmpd="sng" algn="ctr">
                <a:solidFill>
                  <a:srgbClr val="FF7C0A"/>
                </a:solidFill>
                <a:prstDash val="solid"/>
                <a:round/>
                <a:headEnd type="none" w="med" len="med"/>
                <a:tailEnd type="triangle"/>
              </a:ln>
              <a:effectLst/>
            </p:spPr>
          </p:cxnSp>
        </p:grpSp>
        <p:sp>
          <p:nvSpPr>
            <p:cNvPr id="47" name="TextBox 46">
              <a:extLst>
                <a:ext uri="{FF2B5EF4-FFF2-40B4-BE49-F238E27FC236}">
                  <a16:creationId xmlns:a16="http://schemas.microsoft.com/office/drawing/2014/main" id="{5BDEF17D-9289-4340-B91F-41E7FAF59285}"/>
                </a:ext>
              </a:extLst>
            </p:cNvPr>
            <p:cNvSpPr txBox="1"/>
            <p:nvPr/>
          </p:nvSpPr>
          <p:spPr>
            <a:xfrm rot="16200000">
              <a:off x="5649785" y="4363941"/>
              <a:ext cx="1548822" cy="292388"/>
            </a:xfrm>
            <a:prstGeom prst="rect">
              <a:avLst/>
            </a:prstGeom>
            <a:solidFill>
              <a:schemeClr val="bg1"/>
            </a:solidFill>
          </p:spPr>
          <p:txBody>
            <a:bodyPr wrap="none" rtlCol="0">
              <a:spAutoFit/>
            </a:bodyPr>
            <a:lstStyle/>
            <a:p>
              <a:r>
                <a:rPr lang="en-US" sz="1300" dirty="0"/>
                <a:t># of PMTs/0.1 ns</a:t>
              </a:r>
              <a:endParaRPr lang="en-IT" sz="1300" dirty="0"/>
            </a:p>
          </p:txBody>
        </p:sp>
      </p:grpSp>
      <p:sp>
        <p:nvSpPr>
          <p:cNvPr id="55" name="Content Placeholder 2">
            <a:extLst>
              <a:ext uri="{FF2B5EF4-FFF2-40B4-BE49-F238E27FC236}">
                <a16:creationId xmlns:a16="http://schemas.microsoft.com/office/drawing/2014/main" id="{8758A49E-BF94-7541-B425-52610DB7F94C}"/>
              </a:ext>
            </a:extLst>
          </p:cNvPr>
          <p:cNvSpPr txBox="1">
            <a:spLocks/>
          </p:cNvSpPr>
          <p:nvPr/>
        </p:nvSpPr>
        <p:spPr bwMode="auto">
          <a:xfrm>
            <a:off x="4280541" y="4749291"/>
            <a:ext cx="7344518" cy="1378040"/>
          </a:xfrm>
          <a:prstGeom prst="rect">
            <a:avLst/>
          </a:prstGeom>
          <a:no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charset="2"/>
              <a:buChar char="l"/>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Font typeface="Wingdings" charset="2"/>
              <a:buChar char="Ø"/>
              <a:defRPr>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Wingdings" charset="2"/>
              <a:buChar char="è"/>
              <a:defRPr>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4pPr>
            <a:lvl5pPr marL="20574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5pPr>
            <a:lvl6pPr marL="25146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6pPr>
            <a:lvl7pPr marL="29718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7pPr>
            <a:lvl8pPr marL="34290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8pPr>
            <a:lvl9pPr marL="3886200" indent="-228600" algn="l" rtl="0" eaLnBrk="0" fontAlgn="base" hangingPunct="0">
              <a:spcBef>
                <a:spcPct val="20000"/>
              </a:spcBef>
              <a:spcAft>
                <a:spcPct val="0"/>
              </a:spcAft>
              <a:buFont typeface="Wingdings" charset="2"/>
              <a:buChar char="è"/>
              <a:defRPr>
                <a:solidFill>
                  <a:schemeClr val="tx1"/>
                </a:solidFill>
                <a:latin typeface="+mj-lt"/>
                <a:ea typeface="ＭＳ Ｐゴシック" charset="-128"/>
              </a:defRPr>
            </a:lvl9pPr>
          </a:lstStyle>
          <a:p>
            <a:pPr marL="179388" indent="-179388">
              <a:lnSpc>
                <a:spcPts val="2460"/>
              </a:lnSpc>
              <a:spcBef>
                <a:spcPts val="600"/>
              </a:spcBef>
            </a:pPr>
            <a:r>
              <a:rPr lang="en-US" sz="2400" i="0" dirty="0"/>
              <a:t>These residuals are then used for a finer correction (</a:t>
            </a:r>
            <a:r>
              <a:rPr lang="en-US" sz="2400" i="0" dirty="0">
                <a:latin typeface="Symbol" pitchFamily="2" charset="2"/>
              </a:rPr>
              <a:t>s</a:t>
            </a:r>
            <a:r>
              <a:rPr lang="en-US" sz="2400" i="0" dirty="0"/>
              <a:t>~1ns) of each PMT’s transit time</a:t>
            </a:r>
          </a:p>
          <a:p>
            <a:pPr marL="179388" indent="-179388">
              <a:lnSpc>
                <a:spcPts val="2460"/>
              </a:lnSpc>
              <a:spcBef>
                <a:spcPts val="600"/>
              </a:spcBef>
            </a:pPr>
            <a:r>
              <a:rPr lang="en-US" sz="2400" i="0" dirty="0"/>
              <a:t>Iterating the procedure on another independent cosmic muon sample, the resolution improves to ~0.4 ns </a:t>
            </a:r>
          </a:p>
          <a:p>
            <a:pPr marL="0" indent="0">
              <a:buNone/>
            </a:pPr>
            <a:endParaRPr lang="x-none" sz="2400" i="0" kern="0" baseline="0"/>
          </a:p>
        </p:txBody>
      </p:sp>
    </p:spTree>
    <p:extLst>
      <p:ext uri="{BB962C8B-B14F-4D97-AF65-F5344CB8AC3E}">
        <p14:creationId xmlns:p14="http://schemas.microsoft.com/office/powerpoint/2010/main" val="41475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83044</TotalTime>
  <Words>2363</Words>
  <Application>Microsoft Macintosh PowerPoint</Application>
  <PresentationFormat>Widescreen</PresentationFormat>
  <Paragraphs>203</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ＭＳ Ｐゴシック</vt:lpstr>
      <vt:lpstr>American Typewriter</vt:lpstr>
      <vt:lpstr>Arial</vt:lpstr>
      <vt:lpstr>Calibri</vt:lpstr>
      <vt:lpstr>Comic Sans MS</vt:lpstr>
      <vt:lpstr>Helvetica</vt:lpstr>
      <vt:lpstr>Mangal</vt:lpstr>
      <vt:lpstr>Symbol</vt:lpstr>
      <vt:lpstr>Wingdings</vt:lpstr>
      <vt:lpstr>Office Theme</vt:lpstr>
      <vt:lpstr> ICARUS Commissioning and Operations</vt:lpstr>
      <vt:lpstr>Detector status</vt:lpstr>
      <vt:lpstr>LAr purity as of December 2, 2022</vt:lpstr>
      <vt:lpstr>Free electrons lifetime trend in the WEST module</vt:lpstr>
      <vt:lpstr>Free electrons lifetime trend in the WEST module</vt:lpstr>
      <vt:lpstr>Free electrons lifetime trend in the EAST module</vt:lpstr>
      <vt:lpstr>Neutrino data taking</vt:lpstr>
      <vt:lpstr>Trigger developments during the summer shutdown</vt:lpstr>
      <vt:lpstr>PMTs timing calibration</vt:lpstr>
      <vt:lpstr>CRT matching with PMTs and TPC</vt:lpstr>
      <vt:lpstr>Other activities during the summer shutdown</vt:lpstr>
      <vt:lpstr>TPC Wire signal calibration</vt:lpstr>
      <vt:lpstr>TPC energy response non-uniformity</vt:lpstr>
      <vt:lpstr>TPC events reconstruction</vt:lpstr>
      <vt:lpstr>Neutrino-4 analysis</vt:lpstr>
      <vt:lpstr>Example of a selected candidate for Neutrino-4 analysis</vt:lpstr>
      <vt:lpstr>Conclusions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claudiosilverio1@outlook.com</dc:creator>
  <cp:lastModifiedBy>Claudio Silverio Montanari</cp:lastModifiedBy>
  <cp:revision>470</cp:revision>
  <cp:lastPrinted>2020-09-27T13:31:54Z</cp:lastPrinted>
  <dcterms:created xsi:type="dcterms:W3CDTF">2017-09-26T16:04:38Z</dcterms:created>
  <dcterms:modified xsi:type="dcterms:W3CDTF">2022-12-09T15:06:54Z</dcterms:modified>
</cp:coreProperties>
</file>