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Lst>
  <p:notesMasterIdLst>
    <p:notesMasterId r:id="rId48"/>
  </p:notesMasterIdLst>
  <p:sldIdLst>
    <p:sldId id="256" r:id="rId2"/>
    <p:sldId id="257" r:id="rId3"/>
    <p:sldId id="287" r:id="rId4"/>
    <p:sldId id="1087" r:id="rId5"/>
    <p:sldId id="1022" r:id="rId6"/>
    <p:sldId id="1079" r:id="rId7"/>
    <p:sldId id="1080" r:id="rId8"/>
    <p:sldId id="1082" r:id="rId9"/>
    <p:sldId id="1088" r:id="rId10"/>
    <p:sldId id="268" r:id="rId11"/>
    <p:sldId id="1093" r:id="rId12"/>
    <p:sldId id="1092" r:id="rId13"/>
    <p:sldId id="290" r:id="rId14"/>
    <p:sldId id="309" r:id="rId15"/>
    <p:sldId id="1065" r:id="rId16"/>
    <p:sldId id="1108" r:id="rId17"/>
    <p:sldId id="1074" r:id="rId18"/>
    <p:sldId id="1066" r:id="rId19"/>
    <p:sldId id="1068" r:id="rId20"/>
    <p:sldId id="1084" r:id="rId21"/>
    <p:sldId id="1069" r:id="rId22"/>
    <p:sldId id="1070" r:id="rId23"/>
    <p:sldId id="1075" r:id="rId24"/>
    <p:sldId id="1086" r:id="rId25"/>
    <p:sldId id="1085" r:id="rId26"/>
    <p:sldId id="1099" r:id="rId27"/>
    <p:sldId id="1102" r:id="rId28"/>
    <p:sldId id="1025" r:id="rId29"/>
    <p:sldId id="1098" r:id="rId30"/>
    <p:sldId id="1030" r:id="rId31"/>
    <p:sldId id="1103" r:id="rId32"/>
    <p:sldId id="1104" r:id="rId33"/>
    <p:sldId id="1081" r:id="rId34"/>
    <p:sldId id="1020" r:id="rId35"/>
    <p:sldId id="1083" r:id="rId36"/>
    <p:sldId id="289" r:id="rId37"/>
    <p:sldId id="1101" r:id="rId38"/>
    <p:sldId id="1095" r:id="rId39"/>
    <p:sldId id="1094" r:id="rId40"/>
    <p:sldId id="288" r:id="rId41"/>
    <p:sldId id="1100" r:id="rId42"/>
    <p:sldId id="1105" r:id="rId43"/>
    <p:sldId id="1107" r:id="rId44"/>
    <p:sldId id="1109" r:id="rId45"/>
    <p:sldId id="1028" r:id="rId46"/>
    <p:sldId id="281" r:id="rId47"/>
  </p:sldIdLst>
  <p:sldSz cx="9144000" cy="6858000" type="screen4x3"/>
  <p:notesSz cx="6858000" cy="9144000"/>
  <p:defaultTextStyle>
    <a:defPPr>
      <a:defRPr lang="en-US"/>
    </a:defPPr>
    <a:lvl1pPr algn="l" defTabSz="457200">
      <a:spcBef>
        <a:spcPts val="0"/>
      </a:spcBef>
      <a:spcAft>
        <a:spcPts val="0"/>
      </a:spcAft>
      <a:defRPr>
        <a:solidFill>
          <a:schemeClr val="tx1"/>
        </a:solidFill>
        <a:latin typeface="Calibri"/>
        <a:ea typeface="Geneva"/>
        <a:cs typeface="Geneva"/>
      </a:defRPr>
    </a:lvl1pPr>
    <a:lvl2pPr marL="457200" algn="l" defTabSz="457200">
      <a:spcBef>
        <a:spcPts val="0"/>
      </a:spcBef>
      <a:spcAft>
        <a:spcPts val="0"/>
      </a:spcAft>
      <a:defRPr>
        <a:solidFill>
          <a:schemeClr val="tx1"/>
        </a:solidFill>
        <a:latin typeface="Calibri"/>
        <a:ea typeface="Geneva"/>
        <a:cs typeface="Geneva"/>
      </a:defRPr>
    </a:lvl2pPr>
    <a:lvl3pPr marL="914400" algn="l" defTabSz="457200">
      <a:spcBef>
        <a:spcPts val="0"/>
      </a:spcBef>
      <a:spcAft>
        <a:spcPts val="0"/>
      </a:spcAft>
      <a:defRPr>
        <a:solidFill>
          <a:schemeClr val="tx1"/>
        </a:solidFill>
        <a:latin typeface="Calibri"/>
        <a:ea typeface="Geneva"/>
        <a:cs typeface="Geneva"/>
      </a:defRPr>
    </a:lvl3pPr>
    <a:lvl4pPr marL="1371600" algn="l" defTabSz="457200">
      <a:spcBef>
        <a:spcPts val="0"/>
      </a:spcBef>
      <a:spcAft>
        <a:spcPts val="0"/>
      </a:spcAft>
      <a:defRPr>
        <a:solidFill>
          <a:schemeClr val="tx1"/>
        </a:solidFill>
        <a:latin typeface="Calibri"/>
        <a:ea typeface="Geneva"/>
        <a:cs typeface="Geneva"/>
      </a:defRPr>
    </a:lvl4pPr>
    <a:lvl5pPr marL="1828800" algn="l" defTabSz="457200">
      <a:spcBef>
        <a:spcPts val="0"/>
      </a:spcBef>
      <a:spcAft>
        <a:spcPts val="0"/>
      </a:spcAft>
      <a:defRPr>
        <a:solidFill>
          <a:schemeClr val="tx1"/>
        </a:solidFill>
        <a:latin typeface="Calibri"/>
        <a:ea typeface="Geneva"/>
        <a:cs typeface="Geneva"/>
      </a:defRPr>
    </a:lvl5pPr>
    <a:lvl6pPr marL="2286000" algn="l" defTabSz="457200">
      <a:defRPr>
        <a:solidFill>
          <a:schemeClr val="tx1"/>
        </a:solidFill>
        <a:latin typeface="Calibri"/>
        <a:ea typeface="Geneva"/>
        <a:cs typeface="Geneva"/>
      </a:defRPr>
    </a:lvl6pPr>
    <a:lvl7pPr marL="2743200" algn="l" defTabSz="457200">
      <a:defRPr>
        <a:solidFill>
          <a:schemeClr val="tx1"/>
        </a:solidFill>
        <a:latin typeface="Calibri"/>
        <a:ea typeface="Geneva"/>
        <a:cs typeface="Geneva"/>
      </a:defRPr>
    </a:lvl7pPr>
    <a:lvl8pPr marL="3200400" algn="l" defTabSz="457200">
      <a:defRPr>
        <a:solidFill>
          <a:schemeClr val="tx1"/>
        </a:solidFill>
        <a:latin typeface="Calibri"/>
        <a:ea typeface="Geneva"/>
        <a:cs typeface="Geneva"/>
      </a:defRPr>
    </a:lvl8pPr>
    <a:lvl9pPr marL="3657600" algn="l" defTabSz="457200">
      <a:defRPr>
        <a:solidFill>
          <a:schemeClr val="tx1"/>
        </a:solidFill>
        <a:latin typeface="Calibri"/>
        <a:ea typeface="Geneva"/>
        <a:cs typeface="Genev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 Bo" initials="YB"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5A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33"/>
    <p:restoredTop sz="96291"/>
  </p:normalViewPr>
  <p:slideViewPr>
    <p:cSldViewPr>
      <p:cViewPr varScale="1">
        <p:scale>
          <a:sx n="178" d="100"/>
          <a:sy n="178" d="100"/>
        </p:scale>
        <p:origin x="408" y="17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C9987-04AD-1848-A473-1693B79145AE}" type="datetimeFigureOut">
              <a:rPr lang="en-US" smtClean="0"/>
              <a:t>10/12/22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0C688-DB22-EE4B-8F5F-B068AAFC5DEC}" type="slidenum">
              <a:rPr lang="en-US" smtClean="0"/>
              <a:t>‹#›</a:t>
            </a:fld>
            <a:endParaRPr lang="en-US"/>
          </a:p>
        </p:txBody>
      </p:sp>
    </p:spTree>
    <p:extLst>
      <p:ext uri="{BB962C8B-B14F-4D97-AF65-F5344CB8AC3E}">
        <p14:creationId xmlns:p14="http://schemas.microsoft.com/office/powerpoint/2010/main" val="133758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2</a:t>
            </a:fld>
            <a:endParaRPr lang="en-US"/>
          </a:p>
        </p:txBody>
      </p:sp>
    </p:spTree>
    <p:extLst>
      <p:ext uri="{BB962C8B-B14F-4D97-AF65-F5344CB8AC3E}">
        <p14:creationId xmlns:p14="http://schemas.microsoft.com/office/powerpoint/2010/main" val="4106371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12</a:t>
            </a:fld>
            <a:endParaRPr lang="en-US"/>
          </a:p>
        </p:txBody>
      </p:sp>
    </p:spTree>
    <p:extLst>
      <p:ext uri="{BB962C8B-B14F-4D97-AF65-F5344CB8AC3E}">
        <p14:creationId xmlns:p14="http://schemas.microsoft.com/office/powerpoint/2010/main" val="4195987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13</a:t>
            </a:fld>
            <a:endParaRPr lang="en-US"/>
          </a:p>
        </p:txBody>
      </p:sp>
    </p:spTree>
    <p:extLst>
      <p:ext uri="{BB962C8B-B14F-4D97-AF65-F5344CB8AC3E}">
        <p14:creationId xmlns:p14="http://schemas.microsoft.com/office/powerpoint/2010/main" val="398685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24</a:t>
            </a:fld>
            <a:endParaRPr lang="en-US"/>
          </a:p>
        </p:txBody>
      </p:sp>
    </p:spTree>
    <p:extLst>
      <p:ext uri="{BB962C8B-B14F-4D97-AF65-F5344CB8AC3E}">
        <p14:creationId xmlns:p14="http://schemas.microsoft.com/office/powerpoint/2010/main" val="1390276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26</a:t>
            </a:fld>
            <a:endParaRPr lang="en-US"/>
          </a:p>
        </p:txBody>
      </p:sp>
    </p:spTree>
    <p:extLst>
      <p:ext uri="{BB962C8B-B14F-4D97-AF65-F5344CB8AC3E}">
        <p14:creationId xmlns:p14="http://schemas.microsoft.com/office/powerpoint/2010/main" val="54053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27</a:t>
            </a:fld>
            <a:endParaRPr lang="en-US"/>
          </a:p>
        </p:txBody>
      </p:sp>
    </p:spTree>
    <p:extLst>
      <p:ext uri="{BB962C8B-B14F-4D97-AF65-F5344CB8AC3E}">
        <p14:creationId xmlns:p14="http://schemas.microsoft.com/office/powerpoint/2010/main" val="1496509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33</a:t>
            </a:fld>
            <a:endParaRPr lang="en-US"/>
          </a:p>
        </p:txBody>
      </p:sp>
    </p:spTree>
    <p:extLst>
      <p:ext uri="{BB962C8B-B14F-4D97-AF65-F5344CB8AC3E}">
        <p14:creationId xmlns:p14="http://schemas.microsoft.com/office/powerpoint/2010/main" val="4226716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35</a:t>
            </a:fld>
            <a:endParaRPr lang="en-US"/>
          </a:p>
        </p:txBody>
      </p:sp>
    </p:spTree>
    <p:extLst>
      <p:ext uri="{BB962C8B-B14F-4D97-AF65-F5344CB8AC3E}">
        <p14:creationId xmlns:p14="http://schemas.microsoft.com/office/powerpoint/2010/main" val="3281382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80C688-DB22-EE4B-8F5F-B068AAFC5DEC}" type="slidenum">
              <a:rPr lang="en-US" smtClean="0"/>
              <a:t>36</a:t>
            </a:fld>
            <a:endParaRPr lang="en-US"/>
          </a:p>
        </p:txBody>
      </p:sp>
    </p:spTree>
    <p:extLst>
      <p:ext uri="{BB962C8B-B14F-4D97-AF65-F5344CB8AC3E}">
        <p14:creationId xmlns:p14="http://schemas.microsoft.com/office/powerpoint/2010/main" val="1124996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80C688-DB22-EE4B-8F5F-B068AAFC5DEC}" type="slidenum">
              <a:rPr lang="en-US" smtClean="0"/>
              <a:t>37</a:t>
            </a:fld>
            <a:endParaRPr lang="en-US"/>
          </a:p>
        </p:txBody>
      </p:sp>
    </p:spTree>
    <p:extLst>
      <p:ext uri="{BB962C8B-B14F-4D97-AF65-F5344CB8AC3E}">
        <p14:creationId xmlns:p14="http://schemas.microsoft.com/office/powerpoint/2010/main" val="996547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38</a:t>
            </a:fld>
            <a:endParaRPr lang="en-US"/>
          </a:p>
        </p:txBody>
      </p:sp>
    </p:spTree>
    <p:extLst>
      <p:ext uri="{BB962C8B-B14F-4D97-AF65-F5344CB8AC3E}">
        <p14:creationId xmlns:p14="http://schemas.microsoft.com/office/powerpoint/2010/main" val="334513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4</a:t>
            </a:fld>
            <a:endParaRPr lang="en-US"/>
          </a:p>
        </p:txBody>
      </p:sp>
    </p:spTree>
    <p:extLst>
      <p:ext uri="{BB962C8B-B14F-4D97-AF65-F5344CB8AC3E}">
        <p14:creationId xmlns:p14="http://schemas.microsoft.com/office/powerpoint/2010/main" val="2764519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39</a:t>
            </a:fld>
            <a:endParaRPr lang="en-US"/>
          </a:p>
        </p:txBody>
      </p:sp>
    </p:spTree>
    <p:extLst>
      <p:ext uri="{BB962C8B-B14F-4D97-AF65-F5344CB8AC3E}">
        <p14:creationId xmlns:p14="http://schemas.microsoft.com/office/powerpoint/2010/main" val="3719420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80C688-DB22-EE4B-8F5F-B068AAFC5DEC}" type="slidenum">
              <a:rPr lang="en-US" smtClean="0"/>
              <a:t>41</a:t>
            </a:fld>
            <a:endParaRPr lang="en-US"/>
          </a:p>
        </p:txBody>
      </p:sp>
    </p:spTree>
    <p:extLst>
      <p:ext uri="{BB962C8B-B14F-4D97-AF65-F5344CB8AC3E}">
        <p14:creationId xmlns:p14="http://schemas.microsoft.com/office/powerpoint/2010/main" val="2399670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80C688-DB22-EE4B-8F5F-B068AAFC5DEC}" type="slidenum">
              <a:rPr lang="en-US" smtClean="0"/>
              <a:t>42</a:t>
            </a:fld>
            <a:endParaRPr lang="en-US"/>
          </a:p>
        </p:txBody>
      </p:sp>
    </p:spTree>
    <p:extLst>
      <p:ext uri="{BB962C8B-B14F-4D97-AF65-F5344CB8AC3E}">
        <p14:creationId xmlns:p14="http://schemas.microsoft.com/office/powerpoint/2010/main" val="3487011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80C688-DB22-EE4B-8F5F-B068AAFC5DEC}" type="slidenum">
              <a:rPr lang="en-US" smtClean="0"/>
              <a:t>43</a:t>
            </a:fld>
            <a:endParaRPr lang="en-US"/>
          </a:p>
        </p:txBody>
      </p:sp>
    </p:spTree>
    <p:extLst>
      <p:ext uri="{BB962C8B-B14F-4D97-AF65-F5344CB8AC3E}">
        <p14:creationId xmlns:p14="http://schemas.microsoft.com/office/powerpoint/2010/main" val="112332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80C688-DB22-EE4B-8F5F-B068AAFC5DEC}" type="slidenum">
              <a:rPr lang="en-US" smtClean="0"/>
              <a:t>44</a:t>
            </a:fld>
            <a:endParaRPr lang="en-US"/>
          </a:p>
        </p:txBody>
      </p:sp>
    </p:spTree>
    <p:extLst>
      <p:ext uri="{BB962C8B-B14F-4D97-AF65-F5344CB8AC3E}">
        <p14:creationId xmlns:p14="http://schemas.microsoft.com/office/powerpoint/2010/main" val="3688796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45</a:t>
            </a:fld>
            <a:endParaRPr lang="en-US"/>
          </a:p>
        </p:txBody>
      </p:sp>
    </p:spTree>
    <p:extLst>
      <p:ext uri="{BB962C8B-B14F-4D97-AF65-F5344CB8AC3E}">
        <p14:creationId xmlns:p14="http://schemas.microsoft.com/office/powerpoint/2010/main" val="1878731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46</a:t>
            </a:fld>
            <a:endParaRPr lang="en-US"/>
          </a:p>
        </p:txBody>
      </p:sp>
    </p:spTree>
    <p:extLst>
      <p:ext uri="{BB962C8B-B14F-4D97-AF65-F5344CB8AC3E}">
        <p14:creationId xmlns:p14="http://schemas.microsoft.com/office/powerpoint/2010/main" val="352638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5</a:t>
            </a:fld>
            <a:endParaRPr lang="en-US"/>
          </a:p>
        </p:txBody>
      </p:sp>
    </p:spTree>
    <p:extLst>
      <p:ext uri="{BB962C8B-B14F-4D97-AF65-F5344CB8AC3E}">
        <p14:creationId xmlns:p14="http://schemas.microsoft.com/office/powerpoint/2010/main" val="168756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6</a:t>
            </a:fld>
            <a:endParaRPr lang="en-US"/>
          </a:p>
        </p:txBody>
      </p:sp>
    </p:spTree>
    <p:extLst>
      <p:ext uri="{BB962C8B-B14F-4D97-AF65-F5344CB8AC3E}">
        <p14:creationId xmlns:p14="http://schemas.microsoft.com/office/powerpoint/2010/main" val="50511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7</a:t>
            </a:fld>
            <a:endParaRPr lang="en-US"/>
          </a:p>
        </p:txBody>
      </p:sp>
    </p:spTree>
    <p:extLst>
      <p:ext uri="{BB962C8B-B14F-4D97-AF65-F5344CB8AC3E}">
        <p14:creationId xmlns:p14="http://schemas.microsoft.com/office/powerpoint/2010/main" val="1639160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8</a:t>
            </a:fld>
            <a:endParaRPr lang="en-US"/>
          </a:p>
        </p:txBody>
      </p:sp>
    </p:spTree>
    <p:extLst>
      <p:ext uri="{BB962C8B-B14F-4D97-AF65-F5344CB8AC3E}">
        <p14:creationId xmlns:p14="http://schemas.microsoft.com/office/powerpoint/2010/main" val="332494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9</a:t>
            </a:fld>
            <a:endParaRPr lang="en-US"/>
          </a:p>
        </p:txBody>
      </p:sp>
    </p:spTree>
    <p:extLst>
      <p:ext uri="{BB962C8B-B14F-4D97-AF65-F5344CB8AC3E}">
        <p14:creationId xmlns:p14="http://schemas.microsoft.com/office/powerpoint/2010/main" val="1386589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10</a:t>
            </a:fld>
            <a:endParaRPr lang="en-US"/>
          </a:p>
        </p:txBody>
      </p:sp>
    </p:spTree>
    <p:extLst>
      <p:ext uri="{BB962C8B-B14F-4D97-AF65-F5344CB8AC3E}">
        <p14:creationId xmlns:p14="http://schemas.microsoft.com/office/powerpoint/2010/main" val="2777528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0C688-DB22-EE4B-8F5F-B068AAFC5DEC}" type="slidenum">
              <a:rPr lang="en-US" smtClean="0"/>
              <a:t>11</a:t>
            </a:fld>
            <a:endParaRPr lang="en-US"/>
          </a:p>
        </p:txBody>
      </p:sp>
    </p:spTree>
    <p:extLst>
      <p:ext uri="{BB962C8B-B14F-4D97-AF65-F5344CB8AC3E}">
        <p14:creationId xmlns:p14="http://schemas.microsoft.com/office/powerpoint/2010/main" val="1678641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userDrawn="1">
  <p:cSld name="Title Slide">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685800" y="1122363"/>
            <a:ext cx="7772400" cy="2387600"/>
          </a:xfrm>
        </p:spPr>
        <p:txBody>
          <a:bodyPr anchor="b"/>
          <a:lstStyle>
            <a:lvl1pPr algn="ctr">
              <a:defRPr sz="6000"/>
            </a:lvl1pPr>
          </a:lstStyle>
          <a:p>
            <a:pPr>
              <a:defRPr/>
            </a:pPr>
            <a:r>
              <a:rPr lang="en-US"/>
              <a:t>Click to edit Master title style</a:t>
            </a:r>
          </a:p>
        </p:txBody>
      </p:sp>
      <p:sp>
        <p:nvSpPr>
          <p:cNvPr id="5" name="Subtitle 2"/>
          <p:cNvSpPr>
            <a:spLocks noGrp="1"/>
          </p:cNvSpPr>
          <p:nvPr>
            <p:ph type="subTitle" idx="1"/>
          </p:nvPr>
        </p:nvSpPr>
        <p:spPr bwMode="auto">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p>
        </p:txBody>
      </p:sp>
    </p:spTree>
    <p:extLst>
      <p:ext uri="{BB962C8B-B14F-4D97-AF65-F5344CB8AC3E}">
        <p14:creationId xmlns:p14="http://schemas.microsoft.com/office/powerpoint/2010/main" val="244078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FF5400"/>
                </a:solidFill>
                <a:latin typeface="Helvetica"/>
              </a:defRPr>
            </a:lvl1pPr>
          </a:lstStyle>
          <a:p>
            <a:r>
              <a:rPr lang="en-US" dirty="0"/>
              <a:t>Click to edit Master title style</a:t>
            </a:r>
          </a:p>
        </p:txBody>
      </p:sp>
      <p:sp>
        <p:nvSpPr>
          <p:cNvPr id="12" name="Content Placeholder 2"/>
          <p:cNvSpPr>
            <a:spLocks noGrp="1"/>
          </p:cNvSpPr>
          <p:nvPr>
            <p:ph idx="11"/>
          </p:nvPr>
        </p:nvSpPr>
        <p:spPr>
          <a:xfrm>
            <a:off x="454026" y="1207770"/>
            <a:ext cx="8037086"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D5939A3A-9090-D34D-BF8B-D6845EE480CF}"/>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7839DF46-DE17-D849-84D3-FDF997222115}"/>
              </a:ext>
            </a:extLst>
          </p:cNvPr>
          <p:cNvSpPr>
            <a:spLocks noGrp="1"/>
          </p:cNvSpPr>
          <p:nvPr>
            <p:ph type="ftr" sz="quarter" idx="13"/>
          </p:nvPr>
        </p:nvSpPr>
        <p:spPr/>
        <p:txBody>
          <a:bodyPr/>
          <a:lstStyle/>
          <a:p>
            <a:r>
              <a:rPr lang="en-US"/>
              <a:t>DUNE FD1-HD HVS FDR</a:t>
            </a:r>
            <a:endParaRPr lang="en-US" dirty="0"/>
          </a:p>
        </p:txBody>
      </p:sp>
      <p:sp>
        <p:nvSpPr>
          <p:cNvPr id="4" name="Slide Number Placeholder 3">
            <a:extLst>
              <a:ext uri="{FF2B5EF4-FFF2-40B4-BE49-F238E27FC236}">
                <a16:creationId xmlns:a16="http://schemas.microsoft.com/office/drawing/2014/main" id="{83C91ECA-984F-3043-B749-99283382E9ED}"/>
              </a:ext>
            </a:extLst>
          </p:cNvPr>
          <p:cNvSpPr>
            <a:spLocks noGrp="1"/>
          </p:cNvSpPr>
          <p:nvPr>
            <p:ph type="sldNum" sz="quarter" idx="14"/>
          </p:nvPr>
        </p:nvSpPr>
        <p:spPr/>
        <p:txBody>
          <a:bodyPr/>
          <a:lstStyle/>
          <a:p>
            <a:fld id="{5DFC16DC-0F16-AF49-A28F-70708B914EFD}" type="slidenum">
              <a:rPr lang="en-US" smtClean="0"/>
              <a:t>‹#›</a:t>
            </a:fld>
            <a:endParaRPr lang="en-US" dirty="0"/>
          </a:p>
        </p:txBody>
      </p:sp>
    </p:spTree>
    <p:extLst>
      <p:ext uri="{BB962C8B-B14F-4D97-AF65-F5344CB8AC3E}">
        <p14:creationId xmlns:p14="http://schemas.microsoft.com/office/powerpoint/2010/main" val="2522362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p:spTree>
      <p:nvGrpSpPr>
        <p:cNvPr id="1" name=""/>
        <p:cNvGrpSpPr/>
        <p:nvPr/>
      </p:nvGrpSpPr>
      <p:grpSpPr bwMode="auto">
        <a:xfrm>
          <a:off x="0" y="0"/>
          <a:ext cx="0" cy="0"/>
          <a:chOff x="0" y="0"/>
          <a:chExt cx="0" cy="0"/>
        </a:xfrm>
      </p:grpSpPr>
      <p:sp>
        <p:nvSpPr>
          <p:cNvPr id="4" name="Title 1"/>
          <p:cNvSpPr>
            <a:spLocks/>
          </p:cNvSpPr>
          <p:nvPr/>
        </p:nvSpPr>
        <p:spPr bwMode="auto">
          <a:xfrm>
            <a:off x="457200" y="274638"/>
            <a:ext cx="8229600" cy="1143000"/>
          </a:xfrm>
          <a:prstGeom prst="rect">
            <a:avLst/>
          </a:prstGeom>
        </p:spPr>
        <p:txBody>
          <a:bodyPr/>
          <a:lstStyle>
            <a:lvl1pPr algn="ctr" defTabSz="457200">
              <a:spcBef>
                <a:spcPts val="0"/>
              </a:spcBef>
              <a:buNone/>
              <a:defRPr sz="4400">
                <a:solidFill>
                  <a:schemeClr val="tx1"/>
                </a:solidFill>
                <a:latin typeface="+mj-lt"/>
                <a:ea typeface="+mj-ea"/>
                <a:cs typeface="+mj-cs"/>
              </a:defRPr>
            </a:lvl1pPr>
          </a:lstStyle>
          <a:p>
            <a:pPr>
              <a:defRPr/>
            </a:pPr>
            <a:endParaRPr lang="en-US">
              <a:solidFill>
                <a:prstClr val="black"/>
              </a:solidFill>
            </a:endParaRPr>
          </a:p>
        </p:txBody>
      </p:sp>
      <p:sp>
        <p:nvSpPr>
          <p:cNvPr id="5" name="Title 1"/>
          <p:cNvSpPr>
            <a:spLocks noGrp="1"/>
          </p:cNvSpPr>
          <p:nvPr>
            <p:ph type="title"/>
          </p:nvPr>
        </p:nvSpPr>
        <p:spPr bwMode="auto">
          <a:xfrm>
            <a:off x="454026" y="462518"/>
            <a:ext cx="8229600" cy="647102"/>
          </a:xfrm>
          <a:prstGeom prst="rect">
            <a:avLst/>
          </a:prstGeom>
        </p:spPr>
        <p:txBody>
          <a:bodyPr vert="horz" lIns="0" tIns="0" rIns="0" bIns="0">
            <a:normAutofit/>
          </a:bodyPr>
          <a:lstStyle>
            <a:lvl1pPr algn="l">
              <a:defRPr sz="3200" b="1" i="0">
                <a:solidFill>
                  <a:srgbClr val="E95125"/>
                </a:solidFill>
                <a:latin typeface="Helvetica"/>
              </a:defRPr>
            </a:lvl1pPr>
          </a:lstStyle>
          <a:p>
            <a:pPr>
              <a:defRPr/>
            </a:pPr>
            <a:r>
              <a:rPr lang="en-US" dirty="0"/>
              <a:t>Click to edit Master title style</a:t>
            </a:r>
          </a:p>
        </p:txBody>
      </p:sp>
      <p:sp>
        <p:nvSpPr>
          <p:cNvPr id="6" name="Content Placeholder 2"/>
          <p:cNvSpPr>
            <a:spLocks noGrp="1"/>
          </p:cNvSpPr>
          <p:nvPr>
            <p:ph idx="11"/>
          </p:nvPr>
        </p:nvSpPr>
        <p:spPr bwMode="auto">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2" name="Date Placeholder 1">
            <a:extLst>
              <a:ext uri="{FF2B5EF4-FFF2-40B4-BE49-F238E27FC236}">
                <a16:creationId xmlns:a16="http://schemas.microsoft.com/office/drawing/2014/main" id="{9643FF30-2D6B-7C42-8935-B5E4A0B58ADF}"/>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91011F26-4F2A-C74D-80CA-1E9CBD27E0DD}"/>
              </a:ext>
            </a:extLst>
          </p:cNvPr>
          <p:cNvSpPr>
            <a:spLocks noGrp="1"/>
          </p:cNvSpPr>
          <p:nvPr>
            <p:ph type="ftr" sz="quarter" idx="13"/>
          </p:nvPr>
        </p:nvSpPr>
        <p:spPr/>
        <p:txBody>
          <a:bodyPr/>
          <a:lstStyle/>
          <a:p>
            <a:r>
              <a:rPr lang="en-US"/>
              <a:t>DUNE FD1-HD HVS FDR</a:t>
            </a:r>
            <a:endParaRPr lang="en-US" dirty="0"/>
          </a:p>
        </p:txBody>
      </p:sp>
      <p:sp>
        <p:nvSpPr>
          <p:cNvPr id="7" name="Slide Number Placeholder 6">
            <a:extLst>
              <a:ext uri="{FF2B5EF4-FFF2-40B4-BE49-F238E27FC236}">
                <a16:creationId xmlns:a16="http://schemas.microsoft.com/office/drawing/2014/main" id="{1BBE36D6-D36A-334F-8B8E-911630E295D2}"/>
              </a:ext>
            </a:extLst>
          </p:cNvPr>
          <p:cNvSpPr>
            <a:spLocks noGrp="1"/>
          </p:cNvSpPr>
          <p:nvPr>
            <p:ph type="sldNum" sz="quarter" idx="14"/>
          </p:nvPr>
        </p:nvSpPr>
        <p:spPr/>
        <p:txBody>
          <a:bodyPr/>
          <a:lstStyle/>
          <a:p>
            <a:fld id="{5DFC16DC-0F16-AF49-A28F-70708B914EFD}"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57200" y="462518"/>
            <a:ext cx="8229600" cy="647102"/>
          </a:xfrm>
          <a:prstGeom prst="rect">
            <a:avLst/>
          </a:prstGeom>
        </p:spPr>
        <p:txBody>
          <a:bodyPr vert="horz" lIns="0" tIns="0" rIns="0" bIns="0"/>
          <a:lstStyle>
            <a:lvl1pPr algn="l">
              <a:defRPr sz="4400" b="1" i="0">
                <a:solidFill>
                  <a:srgbClr val="E95125"/>
                </a:solidFill>
                <a:latin typeface="Helvetica"/>
              </a:defRPr>
            </a:lvl1pPr>
          </a:lstStyle>
          <a:p>
            <a:pPr>
              <a:defRPr/>
            </a:pPr>
            <a:r>
              <a:rPr lang="en-US"/>
              <a:t>Click to edit Master title style</a:t>
            </a:r>
          </a:p>
        </p:txBody>
      </p:sp>
      <p:sp>
        <p:nvSpPr>
          <p:cNvPr id="8" name="Content Placeholder 2"/>
          <p:cNvSpPr>
            <a:spLocks noGrp="1"/>
          </p:cNvSpPr>
          <p:nvPr>
            <p:ph idx="11"/>
          </p:nvPr>
        </p:nvSpPr>
        <p:spPr bwMode="auto">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a:lnSpc>
                <a:spcPct val="100000"/>
              </a:lnSpc>
              <a:spcBef>
                <a:spcPts val="0"/>
              </a:spcBef>
              <a:spcAft>
                <a:spcPts val="0"/>
              </a:spcAft>
              <a:buClrTx/>
              <a:buSzTx/>
              <a:buFont typeface="Arial"/>
              <a:buChar char="•"/>
              <a:defRPr/>
            </a:pPr>
            <a:r>
              <a:rPr lang="en-US"/>
              <a:t>Click to edit Master text styles</a:t>
            </a:r>
            <a:endParaRPr/>
          </a:p>
          <a:p>
            <a:pPr marL="256032" marR="0" lvl="1" indent="-265176" algn="l" defTabSz="457200">
              <a:lnSpc>
                <a:spcPct val="100000"/>
              </a:lnSpc>
              <a:spcBef>
                <a:spcPts val="0"/>
              </a:spcBef>
              <a:spcAft>
                <a:spcPts val="0"/>
              </a:spcAft>
              <a:buClrTx/>
              <a:buSzTx/>
              <a:buFont typeface="Arial"/>
              <a:buChar char="•"/>
              <a:defRPr/>
            </a:pPr>
            <a:r>
              <a:rPr lang="en-US"/>
              <a:t>Second level</a:t>
            </a:r>
            <a:endParaRPr/>
          </a:p>
          <a:p>
            <a:pPr marL="256032" marR="0" lvl="2" indent="-265176" algn="l" defTabSz="457200">
              <a:lnSpc>
                <a:spcPct val="100000"/>
              </a:lnSpc>
              <a:spcBef>
                <a:spcPts val="0"/>
              </a:spcBef>
              <a:spcAft>
                <a:spcPts val="0"/>
              </a:spcAft>
              <a:buClrTx/>
              <a:buSzTx/>
              <a:buFont typeface="Arial"/>
              <a:buChar char="•"/>
              <a:defRPr/>
            </a:pPr>
            <a:r>
              <a:rPr lang="en-US"/>
              <a:t>Third level</a:t>
            </a:r>
            <a:endParaRPr/>
          </a:p>
          <a:p>
            <a:pPr marL="256032" marR="0" lvl="3" indent="-265176" algn="l" defTabSz="457200">
              <a:lnSpc>
                <a:spcPct val="100000"/>
              </a:lnSpc>
              <a:spcBef>
                <a:spcPts val="0"/>
              </a:spcBef>
              <a:spcAft>
                <a:spcPts val="0"/>
              </a:spcAft>
              <a:buClrTx/>
              <a:buSzTx/>
              <a:buFont typeface="Arial"/>
              <a:buChar char="•"/>
              <a:defRPr/>
            </a:pPr>
            <a:r>
              <a:rPr lang="en-US"/>
              <a:t>Fourth level</a:t>
            </a:r>
            <a:endParaRPr/>
          </a:p>
          <a:p>
            <a:pPr marL="256032" marR="0" lvl="4" indent="-265176" algn="l" defTabSz="457200">
              <a:lnSpc>
                <a:spcPct val="100000"/>
              </a:lnSpc>
              <a:spcBef>
                <a:spcPts val="0"/>
              </a:spcBef>
              <a:spcAft>
                <a:spcPts val="0"/>
              </a:spcAft>
              <a:buClrTx/>
              <a:buSzTx/>
              <a:buFont typeface="Arial"/>
              <a:buChar char="•"/>
              <a:defRPr/>
            </a:pPr>
            <a:r>
              <a:rPr lang="en-US"/>
              <a:t>Fifth level</a:t>
            </a:r>
          </a:p>
        </p:txBody>
      </p:sp>
      <p:sp>
        <p:nvSpPr>
          <p:cNvPr id="9" name="Content Placeholder 2"/>
          <p:cNvSpPr>
            <a:spLocks noGrp="1"/>
          </p:cNvSpPr>
          <p:nvPr>
            <p:ph idx="12"/>
          </p:nvPr>
        </p:nvSpPr>
        <p:spPr bwMode="auto">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2" name="Date Placeholder 1">
            <a:extLst>
              <a:ext uri="{FF2B5EF4-FFF2-40B4-BE49-F238E27FC236}">
                <a16:creationId xmlns:a16="http://schemas.microsoft.com/office/drawing/2014/main" id="{45268B2D-8A93-3A4B-ABB8-2A578C680EAC}"/>
              </a:ext>
            </a:extLst>
          </p:cNvPr>
          <p:cNvSpPr>
            <a:spLocks noGrp="1"/>
          </p:cNvSpPr>
          <p:nvPr>
            <p:ph type="dt" sz="half" idx="13"/>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AFAF6D27-CECA-2048-8317-3913D935E675}"/>
              </a:ext>
            </a:extLst>
          </p:cNvPr>
          <p:cNvSpPr>
            <a:spLocks noGrp="1"/>
          </p:cNvSpPr>
          <p:nvPr>
            <p:ph type="ftr" sz="quarter" idx="14"/>
          </p:nvPr>
        </p:nvSpPr>
        <p:spPr/>
        <p:txBody>
          <a:bodyPr/>
          <a:lstStyle/>
          <a:p>
            <a:r>
              <a:rPr lang="en-US"/>
              <a:t>DUNE FD1-HD HVS FDR</a:t>
            </a:r>
            <a:endParaRPr lang="en-US" dirty="0"/>
          </a:p>
        </p:txBody>
      </p:sp>
      <p:sp>
        <p:nvSpPr>
          <p:cNvPr id="5" name="Slide Number Placeholder 4">
            <a:extLst>
              <a:ext uri="{FF2B5EF4-FFF2-40B4-BE49-F238E27FC236}">
                <a16:creationId xmlns:a16="http://schemas.microsoft.com/office/drawing/2014/main" id="{4FBEC390-B3C7-BF4E-A06C-31BF5C1EB904}"/>
              </a:ext>
            </a:extLst>
          </p:cNvPr>
          <p:cNvSpPr>
            <a:spLocks noGrp="1"/>
          </p:cNvSpPr>
          <p:nvPr>
            <p:ph type="sldNum" sz="quarter" idx="15"/>
          </p:nvPr>
        </p:nvSpPr>
        <p:spPr/>
        <p:txBody>
          <a:bodyPr/>
          <a:lstStyle/>
          <a:p>
            <a:fld id="{5DFC16DC-0F16-AF49-A28F-70708B914EFD}"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cxnSp>
        <p:nvCxnSpPr>
          <p:cNvPr id="7" name="Straight Connector 6"/>
          <p:cNvCxnSpPr>
            <a:cxnSpLocks/>
          </p:cNvCxnSpPr>
          <p:nvPr/>
        </p:nvCxnSpPr>
        <p:spPr bwMode="auto">
          <a:xfrm>
            <a:off x="457200" y="6357635"/>
            <a:ext cx="8229600" cy="0"/>
          </a:xfrm>
          <a:prstGeom prst="line">
            <a:avLst/>
          </a:prstGeom>
          <a:ln>
            <a:solidFill>
              <a:srgbClr val="E95125"/>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8131175" y="6489520"/>
            <a:ext cx="561974" cy="237098"/>
          </a:xfrm>
          <a:prstGeom prst="rect">
            <a:avLst/>
          </a:prstGeom>
        </p:spPr>
      </p:pic>
      <p:sp>
        <p:nvSpPr>
          <p:cNvPr id="12" name="Date Placeholder 3">
            <a:extLst>
              <a:ext uri="{FF2B5EF4-FFF2-40B4-BE49-F238E27FC236}">
                <a16:creationId xmlns:a16="http://schemas.microsoft.com/office/drawing/2014/main" id="{E6D4B8D8-A0C1-1141-BE65-821FBDDB3060}"/>
              </a:ext>
            </a:extLst>
          </p:cNvPr>
          <p:cNvSpPr>
            <a:spLocks noGrp="1"/>
          </p:cNvSpPr>
          <p:nvPr>
            <p:ph type="dt" sz="half" idx="2"/>
          </p:nvPr>
        </p:nvSpPr>
        <p:spPr>
          <a:xfrm>
            <a:off x="899591" y="6376243"/>
            <a:ext cx="144016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CH"/>
              <a:t>October 12th, 2022</a:t>
            </a:r>
            <a:endParaRPr lang="en-US" dirty="0"/>
          </a:p>
        </p:txBody>
      </p:sp>
      <p:sp>
        <p:nvSpPr>
          <p:cNvPr id="13" name="Footer Placeholder 4">
            <a:extLst>
              <a:ext uri="{FF2B5EF4-FFF2-40B4-BE49-F238E27FC236}">
                <a16:creationId xmlns:a16="http://schemas.microsoft.com/office/drawing/2014/main" id="{125B55F8-8E48-0A46-AF53-781E2455FBD4}"/>
              </a:ext>
            </a:extLst>
          </p:cNvPr>
          <p:cNvSpPr>
            <a:spLocks noGrp="1"/>
          </p:cNvSpPr>
          <p:nvPr>
            <p:ph type="ftr" sz="quarter" idx="3"/>
          </p:nvPr>
        </p:nvSpPr>
        <p:spPr>
          <a:xfrm>
            <a:off x="2339752" y="6376243"/>
            <a:ext cx="165618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DUNE FD1-HD HVS FDR</a:t>
            </a:r>
            <a:endParaRPr lang="en-US" dirty="0"/>
          </a:p>
        </p:txBody>
      </p:sp>
      <p:sp>
        <p:nvSpPr>
          <p:cNvPr id="14" name="Slide Number Placeholder 5">
            <a:extLst>
              <a:ext uri="{FF2B5EF4-FFF2-40B4-BE49-F238E27FC236}">
                <a16:creationId xmlns:a16="http://schemas.microsoft.com/office/drawing/2014/main" id="{831272F5-2946-B44A-8520-88B04E007597}"/>
              </a:ext>
            </a:extLst>
          </p:cNvPr>
          <p:cNvSpPr>
            <a:spLocks noGrp="1"/>
          </p:cNvSpPr>
          <p:nvPr>
            <p:ph type="sldNum" sz="quarter" idx="4"/>
          </p:nvPr>
        </p:nvSpPr>
        <p:spPr>
          <a:xfrm>
            <a:off x="467544" y="6376243"/>
            <a:ext cx="4320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C16DC-0F16-AF49-A28F-70708B914EF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53" r:id="rId3"/>
    <p:sldLayoutId id="2147483654" r:id="rId4"/>
  </p:sldLayoutIdLst>
  <p:hf hdr="0"/>
  <p:txStyles>
    <p:titleStyle>
      <a:lvl1pPr algn="ctr" defTabSz="457200">
        <a:spcBef>
          <a:spcPts val="0"/>
        </a:spcBef>
        <a:spcAft>
          <a:spcPts val="0"/>
        </a:spcAft>
        <a:defRPr sz="4400">
          <a:solidFill>
            <a:schemeClr val="tx1"/>
          </a:solidFill>
          <a:latin typeface="+mj-lt"/>
          <a:ea typeface="Geneva"/>
          <a:cs typeface="Geneva"/>
        </a:defRPr>
      </a:lvl1pPr>
      <a:lvl2pPr algn="ctr" defTabSz="457200">
        <a:spcBef>
          <a:spcPts val="0"/>
        </a:spcBef>
        <a:spcAft>
          <a:spcPts val="0"/>
        </a:spcAft>
        <a:defRPr sz="4400">
          <a:solidFill>
            <a:schemeClr val="tx1"/>
          </a:solidFill>
          <a:latin typeface="Calibri"/>
          <a:ea typeface="Geneva"/>
          <a:cs typeface="Geneva"/>
        </a:defRPr>
      </a:lvl2pPr>
      <a:lvl3pPr algn="ctr" defTabSz="457200">
        <a:spcBef>
          <a:spcPts val="0"/>
        </a:spcBef>
        <a:spcAft>
          <a:spcPts val="0"/>
        </a:spcAft>
        <a:defRPr sz="4400">
          <a:solidFill>
            <a:schemeClr val="tx1"/>
          </a:solidFill>
          <a:latin typeface="Calibri"/>
          <a:ea typeface="Geneva"/>
          <a:cs typeface="Geneva"/>
        </a:defRPr>
      </a:lvl3pPr>
      <a:lvl4pPr algn="ctr" defTabSz="457200">
        <a:spcBef>
          <a:spcPts val="0"/>
        </a:spcBef>
        <a:spcAft>
          <a:spcPts val="0"/>
        </a:spcAft>
        <a:defRPr sz="4400">
          <a:solidFill>
            <a:schemeClr val="tx1"/>
          </a:solidFill>
          <a:latin typeface="Calibri"/>
          <a:ea typeface="Geneva"/>
          <a:cs typeface="Geneva"/>
        </a:defRPr>
      </a:lvl4pPr>
      <a:lvl5pPr algn="ctr" defTabSz="457200">
        <a:spcBef>
          <a:spcPts val="0"/>
        </a:spcBef>
        <a:spcAft>
          <a:spcPts val="0"/>
        </a:spcAft>
        <a:defRPr sz="4400">
          <a:solidFill>
            <a:schemeClr val="tx1"/>
          </a:solidFill>
          <a:latin typeface="Calibri"/>
          <a:ea typeface="Geneva"/>
          <a:cs typeface="Geneva"/>
        </a:defRPr>
      </a:lvl5pPr>
      <a:lvl6pPr marL="457200" algn="ctr" defTabSz="457200">
        <a:spcBef>
          <a:spcPts val="0"/>
        </a:spcBef>
        <a:spcAft>
          <a:spcPts val="0"/>
        </a:spcAft>
        <a:defRPr sz="4400">
          <a:solidFill>
            <a:schemeClr val="tx1"/>
          </a:solidFill>
          <a:latin typeface="Calibri"/>
          <a:ea typeface="Geneva"/>
          <a:cs typeface="Geneva"/>
        </a:defRPr>
      </a:lvl6pPr>
      <a:lvl7pPr marL="914400" algn="ctr" defTabSz="457200">
        <a:spcBef>
          <a:spcPts val="0"/>
        </a:spcBef>
        <a:spcAft>
          <a:spcPts val="0"/>
        </a:spcAft>
        <a:defRPr sz="4400">
          <a:solidFill>
            <a:schemeClr val="tx1"/>
          </a:solidFill>
          <a:latin typeface="Calibri"/>
          <a:ea typeface="Geneva"/>
          <a:cs typeface="Geneva"/>
        </a:defRPr>
      </a:lvl7pPr>
      <a:lvl8pPr marL="1371600" algn="ctr" defTabSz="457200">
        <a:spcBef>
          <a:spcPts val="0"/>
        </a:spcBef>
        <a:spcAft>
          <a:spcPts val="0"/>
        </a:spcAft>
        <a:defRPr sz="4400">
          <a:solidFill>
            <a:schemeClr val="tx1"/>
          </a:solidFill>
          <a:latin typeface="Calibri"/>
          <a:ea typeface="Geneva"/>
          <a:cs typeface="Geneva"/>
        </a:defRPr>
      </a:lvl8pPr>
      <a:lvl9pPr marL="1828800" algn="ctr" defTabSz="457200">
        <a:spcBef>
          <a:spcPts val="0"/>
        </a:spcBef>
        <a:spcAft>
          <a:spcPts val="0"/>
        </a:spcAft>
        <a:defRPr sz="4400">
          <a:solidFill>
            <a:schemeClr val="tx1"/>
          </a:solidFill>
          <a:latin typeface="Calibri"/>
          <a:ea typeface="Geneva"/>
          <a:cs typeface="Geneva"/>
        </a:defRPr>
      </a:lvl9pPr>
    </p:titleStyle>
    <p:bodyStyle>
      <a:lvl1pPr marL="342900" indent="-342900" algn="l" defTabSz="457200">
        <a:spcBef>
          <a:spcPts val="0"/>
        </a:spcBef>
        <a:spcAft>
          <a:spcPts val="0"/>
        </a:spcAft>
        <a:buFont typeface="Arial"/>
        <a:buChar char="•"/>
        <a:defRPr sz="3200">
          <a:solidFill>
            <a:schemeClr val="tx1"/>
          </a:solidFill>
          <a:latin typeface="+mn-lt"/>
          <a:ea typeface="Geneva"/>
          <a:cs typeface="Geneva"/>
        </a:defRPr>
      </a:lvl1pPr>
      <a:lvl2pPr marL="742950" indent="-285750" algn="l" defTabSz="457200">
        <a:spcBef>
          <a:spcPts val="0"/>
        </a:spcBef>
        <a:spcAft>
          <a:spcPts val="0"/>
        </a:spcAft>
        <a:buFont typeface="Arial"/>
        <a:buChar char="–"/>
        <a:defRPr sz="2800">
          <a:solidFill>
            <a:schemeClr val="tx1"/>
          </a:solidFill>
          <a:latin typeface="+mn-lt"/>
          <a:ea typeface="Geneva"/>
          <a:cs typeface="+mn-cs"/>
        </a:defRPr>
      </a:lvl2pPr>
      <a:lvl3pPr marL="1143000" indent="-228600" algn="l" defTabSz="457200">
        <a:spcBef>
          <a:spcPts val="0"/>
        </a:spcBef>
        <a:spcAft>
          <a:spcPts val="0"/>
        </a:spcAft>
        <a:buFont typeface="Arial"/>
        <a:buChar char="•"/>
        <a:defRPr sz="2400">
          <a:solidFill>
            <a:schemeClr val="tx1"/>
          </a:solidFill>
          <a:latin typeface="+mn-lt"/>
          <a:ea typeface="Geneva"/>
          <a:cs typeface="+mn-cs"/>
        </a:defRPr>
      </a:lvl3pPr>
      <a:lvl4pPr marL="1600200" indent="-228600" algn="l" defTabSz="457200">
        <a:spcBef>
          <a:spcPts val="0"/>
        </a:spcBef>
        <a:spcAft>
          <a:spcPts val="0"/>
        </a:spcAft>
        <a:buFont typeface="Arial"/>
        <a:buChar char="–"/>
        <a:defRPr sz="2000">
          <a:solidFill>
            <a:schemeClr val="tx1"/>
          </a:solidFill>
          <a:latin typeface="+mn-lt"/>
          <a:ea typeface="Geneva"/>
          <a:cs typeface="+mn-cs"/>
        </a:defRPr>
      </a:lvl4pPr>
      <a:lvl5pPr marL="2057400" indent="-228600" algn="l" defTabSz="457200">
        <a:spcBef>
          <a:spcPts val="0"/>
        </a:spcBef>
        <a:spcAft>
          <a:spcPts val="0"/>
        </a:spcAft>
        <a:buFont typeface="Arial"/>
        <a:buChar char="»"/>
        <a:defRPr sz="2000">
          <a:solidFill>
            <a:schemeClr val="tx1"/>
          </a:solidFill>
          <a:latin typeface="+mn-lt"/>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p:bodyStyle>
    <p:other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tiff"/></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16.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hyperlink" Target="https://edms.cern.ch/document/2145170" TargetMode="External"/><Relationship Id="rId13" Type="http://schemas.openxmlformats.org/officeDocument/2006/relationships/image" Target="../media/image87.jpeg"/><Relationship Id="rId3" Type="http://schemas.openxmlformats.org/officeDocument/2006/relationships/hyperlink" Target="https://edms.cern.ch/document/2088721" TargetMode="External"/><Relationship Id="rId7" Type="http://schemas.openxmlformats.org/officeDocument/2006/relationships/hyperlink" Target="https://edms.cern.ch/document/2145184" TargetMode="External"/><Relationship Id="rId12" Type="http://schemas.openxmlformats.org/officeDocument/2006/relationships/image" Target="../media/image86.png"/><Relationship Id="rId2" Type="http://schemas.openxmlformats.org/officeDocument/2006/relationships/hyperlink" Target="https://edms.cern.ch/document/2088738" TargetMode="External"/><Relationship Id="rId1" Type="http://schemas.openxmlformats.org/officeDocument/2006/relationships/slideLayout" Target="../slideLayouts/slideLayout3.xml"/><Relationship Id="rId6" Type="http://schemas.openxmlformats.org/officeDocument/2006/relationships/hyperlink" Target="https://edms.cern.ch/document/2045154" TargetMode="External"/><Relationship Id="rId11" Type="http://schemas.openxmlformats.org/officeDocument/2006/relationships/image" Target="../media/image85.tiff"/><Relationship Id="rId5" Type="http://schemas.openxmlformats.org/officeDocument/2006/relationships/hyperlink" Target="https://edms.cern.ch/document/2145142" TargetMode="External"/><Relationship Id="rId10" Type="http://schemas.openxmlformats.org/officeDocument/2006/relationships/image" Target="../media/image84.png"/><Relationship Id="rId4" Type="http://schemas.openxmlformats.org/officeDocument/2006/relationships/hyperlink" Target="https://edms.cern.ch/document/2088706" TargetMode="External"/><Relationship Id="rId9" Type="http://schemas.openxmlformats.org/officeDocument/2006/relationships/hyperlink" Target="https://edms.cern.ch/document/2339392" TargetMode="External"/><Relationship Id="rId14" Type="http://schemas.openxmlformats.org/officeDocument/2006/relationships/image" Target="cid:83EF2ECA-EBAE-46EF-84F5-EFA8D6A01444@hep.anl.gov"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90.jpe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jpe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_rels/slide43.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5.jpeg"/><Relationship Id="rId3" Type="http://schemas.openxmlformats.org/officeDocument/2006/relationships/image" Target="../media/image115.png"/><Relationship Id="rId7" Type="http://schemas.openxmlformats.org/officeDocument/2006/relationships/image" Target="../media/image119.jpeg"/><Relationship Id="rId12" Type="http://schemas.openxmlformats.org/officeDocument/2006/relationships/image" Target="../media/image124.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18.jpeg"/><Relationship Id="rId11" Type="http://schemas.openxmlformats.org/officeDocument/2006/relationships/image" Target="../media/image123.jpeg"/><Relationship Id="rId5" Type="http://schemas.openxmlformats.org/officeDocument/2006/relationships/image" Target="../media/image117.jpe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s>
</file>

<file path=ppt/slides/_rels/slide44.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29.jpeg"/><Relationship Id="rId11" Type="http://schemas.openxmlformats.org/officeDocument/2006/relationships/image" Target="../media/image134.jpeg"/><Relationship Id="rId5" Type="http://schemas.openxmlformats.org/officeDocument/2006/relationships/image" Target="../media/image128.jpeg"/><Relationship Id="rId10" Type="http://schemas.openxmlformats.org/officeDocument/2006/relationships/image" Target="../media/image133.jpeg"/><Relationship Id="rId4" Type="http://schemas.openxmlformats.org/officeDocument/2006/relationships/image" Target="../media/image127.jpeg"/><Relationship Id="rId9" Type="http://schemas.openxmlformats.org/officeDocument/2006/relationships/image" Target="../media/image13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467544" y="836712"/>
            <a:ext cx="8236436" cy="2610216"/>
          </a:xfrm>
        </p:spPr>
        <p:txBody>
          <a:bodyPr/>
          <a:lstStyle/>
          <a:p>
            <a:pPr>
              <a:defRPr/>
            </a:pPr>
            <a:r>
              <a:rPr sz="4000" b="1" i="0" u="none" dirty="0">
                <a:solidFill>
                  <a:srgbClr val="FF5400"/>
                </a:solidFill>
                <a:latin typeface="Arial"/>
                <a:ea typeface="Arial"/>
                <a:cs typeface="Arial"/>
              </a:rPr>
              <a:t>  </a:t>
            </a:r>
            <a:r>
              <a:rPr lang="en-US" sz="4000" b="1" i="0" u="none" dirty="0">
                <a:solidFill>
                  <a:srgbClr val="FF5400"/>
                </a:solidFill>
                <a:latin typeface="Arial"/>
                <a:ea typeface="Arial"/>
                <a:cs typeface="Arial"/>
              </a:rPr>
              <a:t>The DUNE FD1-HD HV System: overview, </a:t>
            </a:r>
            <a:r>
              <a:rPr lang="en-US" sz="4000" b="1" dirty="0">
                <a:solidFill>
                  <a:srgbClr val="FF5400"/>
                </a:solidFill>
                <a:latin typeface="Arial"/>
                <a:ea typeface="Arial"/>
                <a:cs typeface="Arial"/>
              </a:rPr>
              <a:t>status and plans</a:t>
            </a:r>
            <a:endParaRPr dirty="0"/>
          </a:p>
        </p:txBody>
      </p:sp>
      <p:sp>
        <p:nvSpPr>
          <p:cNvPr id="5" name="Subtitle 2"/>
          <p:cNvSpPr>
            <a:spLocks noGrp="1"/>
          </p:cNvSpPr>
          <p:nvPr>
            <p:ph type="subTitle" idx="1"/>
          </p:nvPr>
        </p:nvSpPr>
        <p:spPr bwMode="auto"/>
        <p:txBody>
          <a:bodyPr/>
          <a:lstStyle/>
          <a:p>
            <a:pPr>
              <a:defRPr/>
            </a:pPr>
            <a:r>
              <a:rPr lang="en-US" dirty="0">
                <a:solidFill>
                  <a:srgbClr val="E95723"/>
                </a:solidFill>
              </a:rPr>
              <a:t>Francesco Pietropaolo (CERN) </a:t>
            </a:r>
          </a:p>
          <a:p>
            <a:pPr>
              <a:defRPr/>
            </a:pPr>
            <a:r>
              <a:rPr lang="en-US" dirty="0">
                <a:solidFill>
                  <a:srgbClr val="E95723"/>
                </a:solidFill>
              </a:rPr>
              <a:t>on behalf of the HVS Consortium</a:t>
            </a:r>
            <a:endParaRPr dirty="0"/>
          </a:p>
          <a:p>
            <a:pPr>
              <a:defRPr/>
            </a:pPr>
            <a:endParaRPr lang="en-US" sz="2000" dirty="0">
              <a:solidFill>
                <a:srgbClr val="E95125"/>
              </a:solidFill>
            </a:endParaRPr>
          </a:p>
          <a:p>
            <a:pPr>
              <a:defRPr/>
            </a:pPr>
            <a:endParaRPr lang="en-US" sz="2000" dirty="0">
              <a:solidFill>
                <a:srgbClr val="E95125"/>
              </a:solidFill>
            </a:endParaRPr>
          </a:p>
          <a:p>
            <a:pPr>
              <a:defRPr/>
            </a:pPr>
            <a:endParaRPr lang="en-US" sz="2000" dirty="0">
              <a:solidFill>
                <a:srgbClr val="E95125"/>
              </a:solidFill>
            </a:endParaRPr>
          </a:p>
          <a:p>
            <a:pPr>
              <a:defRPr/>
            </a:pPr>
            <a:r>
              <a:rPr lang="en-US" sz="1800" dirty="0">
                <a:solidFill>
                  <a:srgbClr val="E95125"/>
                </a:solidFill>
              </a:rPr>
              <a:t>HVS Final Design Review, October 12</a:t>
            </a:r>
            <a:r>
              <a:rPr lang="en-US" sz="1800" baseline="30000" dirty="0">
                <a:solidFill>
                  <a:srgbClr val="E95125"/>
                </a:solidFill>
              </a:rPr>
              <a:t>th</a:t>
            </a:r>
            <a:r>
              <a:rPr lang="en-US" sz="1800" dirty="0">
                <a:solidFill>
                  <a:srgbClr val="E95125"/>
                </a:solidFill>
              </a:rPr>
              <a:t>, 2022</a:t>
            </a:r>
            <a:endParaRPr dirty="0"/>
          </a:p>
          <a:p>
            <a:pPr>
              <a:defRPr/>
            </a:pPr>
            <a:endParaRPr lang="en-US" dirty="0">
              <a:solidFill>
                <a:srgbClr val="E9572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dirty="0"/>
              <a:t>Lessons Learnt from </a:t>
            </a:r>
            <a:r>
              <a:rPr lang="en-US" dirty="0" err="1"/>
              <a:t>ProtoDUNE</a:t>
            </a:r>
            <a:r>
              <a:rPr lang="en-US" dirty="0"/>
              <a:t>:</a:t>
            </a:r>
            <a:br>
              <a:rPr lang="en-US" dirty="0"/>
            </a:br>
            <a:endParaRPr dirty="0"/>
          </a:p>
        </p:txBody>
      </p:sp>
      <p:sp>
        <p:nvSpPr>
          <p:cNvPr id="5" name="Content Placeholder 4"/>
          <p:cNvSpPr>
            <a:spLocks noGrp="1"/>
          </p:cNvSpPr>
          <p:nvPr>
            <p:ph idx="11"/>
          </p:nvPr>
        </p:nvSpPr>
        <p:spPr bwMode="auto">
          <a:xfrm>
            <a:off x="251520" y="764704"/>
            <a:ext cx="4896544" cy="5616624"/>
          </a:xfrm>
        </p:spPr>
        <p:txBody>
          <a:bodyPr>
            <a:normAutofit fontScale="92500" lnSpcReduction="10000"/>
          </a:bodyPr>
          <a:lstStyle/>
          <a:p>
            <a:r>
              <a:rPr lang="en-US" sz="1900" dirty="0"/>
              <a:t>The HVS goal of 180kV on CPA (the highest in a SP  </a:t>
            </a:r>
            <a:r>
              <a:rPr lang="en-US" sz="1900" dirty="0" err="1"/>
              <a:t>LAr</a:t>
            </a:r>
            <a:r>
              <a:rPr lang="en-US" sz="1900" dirty="0"/>
              <a:t>-TPC) was reached and maintained soon after the </a:t>
            </a:r>
            <a:r>
              <a:rPr lang="en-US" sz="1900" dirty="0" err="1"/>
              <a:t>LAr</a:t>
            </a:r>
            <a:r>
              <a:rPr lang="en-US" sz="1900" dirty="0"/>
              <a:t> fill (Sept 2018).</a:t>
            </a:r>
          </a:p>
          <a:p>
            <a:r>
              <a:rPr lang="en-US" sz="1900" dirty="0"/>
              <a:t>Remarkable uptime was achieved:</a:t>
            </a:r>
          </a:p>
          <a:p>
            <a:pPr lvl="1"/>
            <a:r>
              <a:rPr lang="en-US" sz="1600" dirty="0"/>
              <a:t>during beam run: &gt; 98%, </a:t>
            </a:r>
          </a:p>
          <a:p>
            <a:pPr lvl="1"/>
            <a:r>
              <a:rPr lang="en-US" sz="1600" dirty="0"/>
              <a:t>during long term stability run: ~  99.5%. </a:t>
            </a:r>
          </a:p>
          <a:p>
            <a:r>
              <a:rPr lang="en-US" sz="1900" dirty="0"/>
              <a:t>Just two classes of instabilities recorded through out the detector live-time: </a:t>
            </a:r>
          </a:p>
          <a:p>
            <a:pPr lvl="1">
              <a:spcBef>
                <a:spcPts val="600"/>
              </a:spcBef>
            </a:pPr>
            <a:r>
              <a:rPr lang="en-US" sz="1600" dirty="0"/>
              <a:t>Fast discharges: O(10/day), ~10ms duration; self recovering</a:t>
            </a:r>
          </a:p>
          <a:p>
            <a:pPr lvl="1">
              <a:spcBef>
                <a:spcPts val="600"/>
              </a:spcBef>
            </a:pPr>
            <a:r>
              <a:rPr lang="en-US" sz="1600" dirty="0"/>
              <a:t>Sustained excessive current (“streamers”):  nearly all from the same specific location. Recovered by lowering the voltage using an auto-suppression script.</a:t>
            </a:r>
          </a:p>
          <a:p>
            <a:pPr>
              <a:spcBef>
                <a:spcPts val="600"/>
              </a:spcBef>
            </a:pPr>
            <a:r>
              <a:rPr lang="en-US" sz="1800" dirty="0">
                <a:solidFill>
                  <a:srgbClr val="FF0000"/>
                </a:solidFill>
              </a:rPr>
              <a:t>No system degradation observed over nearly two years of operation</a:t>
            </a:r>
          </a:p>
          <a:p>
            <a:pPr>
              <a:spcBef>
                <a:spcPts val="600"/>
              </a:spcBef>
            </a:pPr>
            <a:r>
              <a:rPr lang="en-US" sz="1800" dirty="0">
                <a:solidFill>
                  <a:srgbClr val="FF0000"/>
                </a:solidFill>
              </a:rPr>
              <a:t>Adequate monitoring and HV controls allowed the remarkable uptime</a:t>
            </a:r>
          </a:p>
          <a:p>
            <a:pPr>
              <a:spcBef>
                <a:spcPts val="600"/>
              </a:spcBef>
            </a:pPr>
            <a:r>
              <a:rPr lang="en-US" sz="1800" dirty="0"/>
              <a:t>CPA alignment measured with cosmic muons shows tilts but mostly within requirement</a:t>
            </a:r>
            <a:endParaRPr lang="en-US" sz="1800" dirty="0">
              <a:solidFill>
                <a:srgbClr val="FF0000"/>
              </a:solidFill>
            </a:endParaRPr>
          </a:p>
        </p:txBody>
      </p:sp>
      <p:sp>
        <p:nvSpPr>
          <p:cNvPr id="13" name="Content Placeholder 4">
            <a:extLst>
              <a:ext uri="{FF2B5EF4-FFF2-40B4-BE49-F238E27FC236}">
                <a16:creationId xmlns:a16="http://schemas.microsoft.com/office/drawing/2014/main" id="{E9521DC4-C6CF-7B41-B8E7-AF2B4A268255}"/>
              </a:ext>
            </a:extLst>
          </p:cNvPr>
          <p:cNvSpPr txBox="1">
            <a:spLocks/>
          </p:cNvSpPr>
          <p:nvPr/>
        </p:nvSpPr>
        <p:spPr bwMode="auto">
          <a:xfrm>
            <a:off x="5148064" y="5085184"/>
            <a:ext cx="3888432" cy="1296144"/>
          </a:xfrm>
          <a:prstGeom prst="rect">
            <a:avLst/>
          </a:prstGeom>
        </p:spPr>
        <p:txBody>
          <a:bodyPr lIns="0" rIns="0">
            <a:normAutofit fontScale="92500" lnSpcReduction="10000"/>
          </a:bodyPr>
          <a:lstStyle>
            <a:lvl1pPr marL="256032" indent="-265176" algn="l" defTabSz="457200">
              <a:lnSpc>
                <a:spcPct val="100000"/>
              </a:lnSpc>
              <a:spcBef>
                <a:spcPts val="1200"/>
              </a:spcBef>
              <a:spcAft>
                <a:spcPts val="0"/>
              </a:spcAft>
              <a:buFont typeface="Arial"/>
              <a:buChar char="•"/>
              <a:defRPr sz="2200" b="0" i="0">
                <a:solidFill>
                  <a:srgbClr val="3C5A77"/>
                </a:solidFill>
                <a:latin typeface="Helvetica"/>
                <a:ea typeface="Geneva"/>
                <a:cs typeface="Geneva"/>
              </a:defRPr>
            </a:lvl1pPr>
            <a:lvl2pPr marL="541338" indent="-266700" algn="l" defTabSz="457200">
              <a:lnSpc>
                <a:spcPct val="100000"/>
              </a:lnSpc>
              <a:spcBef>
                <a:spcPts val="1200"/>
              </a:spcBef>
              <a:spcAft>
                <a:spcPts val="0"/>
              </a:spcAft>
              <a:buSzPct val="90000"/>
              <a:buFont typeface="Lucida Grande"/>
              <a:buChar char="-"/>
              <a:defRPr sz="2000" b="0" i="0">
                <a:solidFill>
                  <a:srgbClr val="3C5A77"/>
                </a:solidFill>
                <a:latin typeface="Helvetica"/>
                <a:ea typeface="Geneva"/>
                <a:cs typeface="+mn-cs"/>
              </a:defRPr>
            </a:lvl2pPr>
            <a:lvl3pPr marL="898525" indent="-273050" algn="l" defTabSz="457200">
              <a:lnSpc>
                <a:spcPct val="100000"/>
              </a:lnSpc>
              <a:spcBef>
                <a:spcPts val="1200"/>
              </a:spcBef>
              <a:spcAft>
                <a:spcPts val="0"/>
              </a:spcAft>
              <a:buSzPct val="88000"/>
              <a:buFont typeface="Arial"/>
              <a:buChar char="•"/>
              <a:defRPr sz="1800" b="0" i="0">
                <a:solidFill>
                  <a:srgbClr val="3C5A77"/>
                </a:solidFill>
                <a:latin typeface="Helvetica"/>
                <a:ea typeface="Geneva"/>
                <a:cs typeface="+mn-cs"/>
              </a:defRPr>
            </a:lvl3pPr>
            <a:lvl4pPr marL="1165225" indent="-266700" algn="l" defTabSz="457200">
              <a:lnSpc>
                <a:spcPct val="100000"/>
              </a:lnSpc>
              <a:spcBef>
                <a:spcPts val="1200"/>
              </a:spcBef>
              <a:spcAft>
                <a:spcPts val="0"/>
              </a:spcAft>
              <a:buSzPct val="90000"/>
              <a:buFont typeface="Lucida Grande"/>
              <a:buChar char="-"/>
              <a:defRPr sz="1600" b="0" i="0">
                <a:solidFill>
                  <a:srgbClr val="3C5A77"/>
                </a:solidFill>
                <a:latin typeface="Helvetica"/>
                <a:ea typeface="Geneva"/>
                <a:cs typeface="+mn-cs"/>
              </a:defRPr>
            </a:lvl4pPr>
            <a:lvl5pPr marL="1431925" indent="-266700" algn="l" defTabSz="457200">
              <a:lnSpc>
                <a:spcPct val="100000"/>
              </a:lnSpc>
              <a:spcBef>
                <a:spcPts val="1200"/>
              </a:spcBef>
              <a:spcAft>
                <a:spcPts val="0"/>
              </a:spcAft>
              <a:buSzPct val="88000"/>
              <a:buFont typeface="Arial"/>
              <a:buChar char="•"/>
              <a:defRPr sz="1400" b="0" i="0">
                <a:solidFill>
                  <a:srgbClr val="3C5A77"/>
                </a:solidFill>
                <a:latin typeface="Helvetica"/>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r>
              <a:rPr lang="en-US" sz="1800" i="1" dirty="0"/>
              <a:t>The behavior of the “streamers” possibly explained as a charging up effect of insulating materials in the strong e-field regions outside of the field cage</a:t>
            </a:r>
            <a:endParaRPr lang="en-US" sz="1600" i="1" dirty="0"/>
          </a:p>
        </p:txBody>
      </p:sp>
      <p:pic>
        <p:nvPicPr>
          <p:cNvPr id="14" name="Picture 13">
            <a:extLst>
              <a:ext uri="{FF2B5EF4-FFF2-40B4-BE49-F238E27FC236}">
                <a16:creationId xmlns:a16="http://schemas.microsoft.com/office/drawing/2014/main" id="{22849E34-50DB-904B-84E3-18F368C5B2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8104" y="692696"/>
            <a:ext cx="2983776" cy="4248472"/>
          </a:xfrm>
          <a:prstGeom prst="rect">
            <a:avLst/>
          </a:prstGeom>
        </p:spPr>
      </p:pic>
      <p:sp>
        <p:nvSpPr>
          <p:cNvPr id="2" name="Date Placeholder 1">
            <a:extLst>
              <a:ext uri="{FF2B5EF4-FFF2-40B4-BE49-F238E27FC236}">
                <a16:creationId xmlns:a16="http://schemas.microsoft.com/office/drawing/2014/main" id="{2F98992A-9944-1F49-8A9E-E44FAA32AA17}"/>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02CE3135-AF0E-EC4F-B654-4EF1A21721CD}"/>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8ECCA820-96D5-2A46-A55F-3C54644FFF01}"/>
              </a:ext>
            </a:extLst>
          </p:cNvPr>
          <p:cNvSpPr>
            <a:spLocks noGrp="1"/>
          </p:cNvSpPr>
          <p:nvPr>
            <p:ph type="sldNum" sz="quarter" idx="14"/>
          </p:nvPr>
        </p:nvSpPr>
        <p:spPr/>
        <p:txBody>
          <a:bodyPr/>
          <a:lstStyle/>
          <a:p>
            <a:fld id="{5DFC16DC-0F16-AF49-A28F-70708B914EFD}" type="slidenum">
              <a:rPr lang="en-US" smtClean="0"/>
              <a:t>10</a:t>
            </a:fld>
            <a:endParaRPr lang="en-US" dirty="0"/>
          </a:p>
        </p:txBody>
      </p:sp>
      <p:sp>
        <p:nvSpPr>
          <p:cNvPr id="7" name="TextBox 6">
            <a:extLst>
              <a:ext uri="{FF2B5EF4-FFF2-40B4-BE49-F238E27FC236}">
                <a16:creationId xmlns:a16="http://schemas.microsoft.com/office/drawing/2014/main" id="{24068360-9E46-938D-7092-36F715C6506B}"/>
              </a:ext>
            </a:extLst>
          </p:cNvPr>
          <p:cNvSpPr txBox="1"/>
          <p:nvPr/>
        </p:nvSpPr>
        <p:spPr bwMode="auto">
          <a:xfrm>
            <a:off x="7894710"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251518" y="116632"/>
            <a:ext cx="8892481" cy="647102"/>
          </a:xfrm>
        </p:spPr>
        <p:txBody>
          <a:bodyPr>
            <a:noAutofit/>
          </a:bodyPr>
          <a:lstStyle/>
          <a:p>
            <a:pPr>
              <a:defRPr/>
            </a:pPr>
            <a:r>
              <a:rPr lang="en-US" dirty="0" err="1">
                <a:solidFill>
                  <a:srgbClr val="FF5400"/>
                </a:solidFill>
                <a:latin typeface="Arial"/>
                <a:ea typeface="Arial"/>
                <a:cs typeface="Arial"/>
              </a:rPr>
              <a:t>ProtoDUNE</a:t>
            </a:r>
            <a:r>
              <a:rPr lang="en-US" dirty="0">
                <a:solidFill>
                  <a:srgbClr val="FF5400"/>
                </a:solidFill>
                <a:latin typeface="Arial"/>
                <a:ea typeface="Arial"/>
                <a:cs typeface="Arial"/>
              </a:rPr>
              <a:t>-I Decommissioning: HV findings</a:t>
            </a:r>
            <a:endParaRPr dirty="0"/>
          </a:p>
        </p:txBody>
      </p:sp>
      <p:sp>
        <p:nvSpPr>
          <p:cNvPr id="2" name="Date Placeholder 1">
            <a:extLst>
              <a:ext uri="{FF2B5EF4-FFF2-40B4-BE49-F238E27FC236}">
                <a16:creationId xmlns:a16="http://schemas.microsoft.com/office/drawing/2014/main" id="{2F98992A-9944-1F49-8A9E-E44FAA32AA17}"/>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02CE3135-AF0E-EC4F-B654-4EF1A21721CD}"/>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8ECCA820-96D5-2A46-A55F-3C54644FFF01}"/>
              </a:ext>
            </a:extLst>
          </p:cNvPr>
          <p:cNvSpPr>
            <a:spLocks noGrp="1"/>
          </p:cNvSpPr>
          <p:nvPr>
            <p:ph type="sldNum" sz="quarter" idx="14"/>
          </p:nvPr>
        </p:nvSpPr>
        <p:spPr/>
        <p:txBody>
          <a:bodyPr/>
          <a:lstStyle/>
          <a:p>
            <a:fld id="{5DFC16DC-0F16-AF49-A28F-70708B914EFD}" type="slidenum">
              <a:rPr lang="en-US" smtClean="0"/>
              <a:t>11</a:t>
            </a:fld>
            <a:endParaRPr lang="en-US" dirty="0"/>
          </a:p>
        </p:txBody>
      </p:sp>
      <p:sp>
        <p:nvSpPr>
          <p:cNvPr id="13" name="Content Placeholder 9">
            <a:extLst>
              <a:ext uri="{FF2B5EF4-FFF2-40B4-BE49-F238E27FC236}">
                <a16:creationId xmlns:a16="http://schemas.microsoft.com/office/drawing/2014/main" id="{8B4E45B8-F443-6116-8492-9EDFE3D7CB74}"/>
              </a:ext>
            </a:extLst>
          </p:cNvPr>
          <p:cNvSpPr txBox="1">
            <a:spLocks/>
          </p:cNvSpPr>
          <p:nvPr/>
        </p:nvSpPr>
        <p:spPr bwMode="auto">
          <a:xfrm>
            <a:off x="251520" y="764704"/>
            <a:ext cx="5969324" cy="5597674"/>
          </a:xfrm>
          <a:prstGeom prst="rect">
            <a:avLst/>
          </a:prstGeom>
        </p:spPr>
        <p:txBody>
          <a:bodyPr lIns="0" rIns="0">
            <a:noAutofit/>
          </a:bodyPr>
          <a:lstStyle>
            <a:lvl1pPr marL="256032" indent="-265176" algn="l" defTabSz="457200">
              <a:lnSpc>
                <a:spcPct val="100000"/>
              </a:lnSpc>
              <a:spcBef>
                <a:spcPts val="1200"/>
              </a:spcBef>
              <a:spcAft>
                <a:spcPts val="0"/>
              </a:spcAft>
              <a:buFont typeface="Arial"/>
              <a:buChar char="•"/>
              <a:defRPr sz="2200" b="0" i="0">
                <a:solidFill>
                  <a:srgbClr val="3C5A77"/>
                </a:solidFill>
                <a:latin typeface="Helvetica"/>
                <a:ea typeface="Geneva"/>
                <a:cs typeface="Geneva"/>
              </a:defRPr>
            </a:lvl1pPr>
            <a:lvl2pPr marL="541338" indent="-266700" algn="l" defTabSz="457200">
              <a:lnSpc>
                <a:spcPct val="100000"/>
              </a:lnSpc>
              <a:spcBef>
                <a:spcPts val="1200"/>
              </a:spcBef>
              <a:spcAft>
                <a:spcPts val="0"/>
              </a:spcAft>
              <a:buSzPct val="90000"/>
              <a:buFont typeface="Lucida Grande"/>
              <a:buChar char="-"/>
              <a:defRPr sz="2000" b="0" i="0">
                <a:solidFill>
                  <a:srgbClr val="3C5A77"/>
                </a:solidFill>
                <a:latin typeface="Helvetica"/>
                <a:ea typeface="Geneva"/>
                <a:cs typeface="+mn-cs"/>
              </a:defRPr>
            </a:lvl2pPr>
            <a:lvl3pPr marL="898525" indent="-273050" algn="l" defTabSz="457200">
              <a:lnSpc>
                <a:spcPct val="100000"/>
              </a:lnSpc>
              <a:spcBef>
                <a:spcPts val="1200"/>
              </a:spcBef>
              <a:spcAft>
                <a:spcPts val="0"/>
              </a:spcAft>
              <a:buSzPct val="88000"/>
              <a:buFont typeface="Arial"/>
              <a:buChar char="•"/>
              <a:defRPr sz="1800" b="0" i="0">
                <a:solidFill>
                  <a:srgbClr val="3C5A77"/>
                </a:solidFill>
                <a:latin typeface="Helvetica"/>
                <a:ea typeface="Geneva"/>
                <a:cs typeface="+mn-cs"/>
              </a:defRPr>
            </a:lvl3pPr>
            <a:lvl4pPr marL="1165225" indent="-266700" algn="l" defTabSz="457200">
              <a:lnSpc>
                <a:spcPct val="100000"/>
              </a:lnSpc>
              <a:spcBef>
                <a:spcPts val="1200"/>
              </a:spcBef>
              <a:spcAft>
                <a:spcPts val="0"/>
              </a:spcAft>
              <a:buSzPct val="90000"/>
              <a:buFont typeface="Lucida Grande"/>
              <a:buChar char="-"/>
              <a:defRPr sz="1600" b="0" i="0">
                <a:solidFill>
                  <a:srgbClr val="3C5A77"/>
                </a:solidFill>
                <a:latin typeface="Helvetica"/>
                <a:ea typeface="Geneva"/>
                <a:cs typeface="+mn-cs"/>
              </a:defRPr>
            </a:lvl4pPr>
            <a:lvl5pPr marL="1431925" indent="-266700" algn="l" defTabSz="457200">
              <a:lnSpc>
                <a:spcPct val="100000"/>
              </a:lnSpc>
              <a:spcBef>
                <a:spcPts val="1200"/>
              </a:spcBef>
              <a:spcAft>
                <a:spcPts val="0"/>
              </a:spcAft>
              <a:buSzPct val="88000"/>
              <a:buFont typeface="Arial"/>
              <a:buChar char="•"/>
              <a:defRPr sz="1400" b="0" i="0">
                <a:solidFill>
                  <a:srgbClr val="3C5A77"/>
                </a:solidFill>
                <a:latin typeface="Helvetica"/>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a:spcBef>
                <a:spcPts val="300"/>
              </a:spcBef>
            </a:pPr>
            <a:r>
              <a:rPr lang="en-US" sz="2000" dirty="0"/>
              <a:t>After termination of operations</a:t>
            </a:r>
          </a:p>
          <a:p>
            <a:pPr lvl="1">
              <a:spcBef>
                <a:spcPts val="300"/>
              </a:spcBef>
            </a:pPr>
            <a:r>
              <a:rPr lang="en-US" sz="1800" dirty="0"/>
              <a:t>HV-FT inspection :</a:t>
            </a:r>
          </a:p>
          <a:p>
            <a:pPr lvl="2">
              <a:spcBef>
                <a:spcPts val="300"/>
              </a:spcBef>
            </a:pPr>
            <a:r>
              <a:rPr lang="en-US" sz="1600" dirty="0"/>
              <a:t>thin traces of arcing found on the tip of the HV cable in HV–FT receptacle (most likely due to thin 200 kV cable)</a:t>
            </a:r>
          </a:p>
          <a:p>
            <a:pPr lvl="2">
              <a:spcBef>
                <a:spcPts val="300"/>
              </a:spcBef>
            </a:pPr>
            <a:r>
              <a:rPr lang="en-US" sz="1600" dirty="0"/>
              <a:t>thin layer of Ice accumulated (in two years) in the HV-FT receptacle making it difficult to extract HV cable.</a:t>
            </a:r>
          </a:p>
          <a:p>
            <a:pPr lvl="1">
              <a:spcBef>
                <a:spcPts val="300"/>
              </a:spcBef>
            </a:pPr>
            <a:endParaRPr lang="en-GB" sz="1400" dirty="0"/>
          </a:p>
        </p:txBody>
      </p:sp>
      <p:sp>
        <p:nvSpPr>
          <p:cNvPr id="14" name="Content Placeholder 9">
            <a:extLst>
              <a:ext uri="{FF2B5EF4-FFF2-40B4-BE49-F238E27FC236}">
                <a16:creationId xmlns:a16="http://schemas.microsoft.com/office/drawing/2014/main" id="{7E7DA141-C559-6ABB-869C-BD51645FA150}"/>
              </a:ext>
            </a:extLst>
          </p:cNvPr>
          <p:cNvSpPr txBox="1">
            <a:spLocks/>
          </p:cNvSpPr>
          <p:nvPr/>
        </p:nvSpPr>
        <p:spPr bwMode="auto">
          <a:xfrm>
            <a:off x="251520" y="2492896"/>
            <a:ext cx="7272808" cy="3528392"/>
          </a:xfrm>
          <a:prstGeom prst="rect">
            <a:avLst/>
          </a:prstGeom>
        </p:spPr>
        <p:txBody>
          <a:bodyPr lIns="0" rIns="0">
            <a:noAutofit/>
          </a:bodyPr>
          <a:lstStyle>
            <a:lvl1pPr marL="256032" indent="-265176" algn="l" defTabSz="457200">
              <a:lnSpc>
                <a:spcPct val="100000"/>
              </a:lnSpc>
              <a:spcBef>
                <a:spcPts val="1200"/>
              </a:spcBef>
              <a:spcAft>
                <a:spcPts val="0"/>
              </a:spcAft>
              <a:buFont typeface="Arial"/>
              <a:buChar char="•"/>
              <a:defRPr sz="2200" b="0" i="0">
                <a:solidFill>
                  <a:srgbClr val="3C5A77"/>
                </a:solidFill>
                <a:latin typeface="Helvetica"/>
                <a:ea typeface="Geneva"/>
                <a:cs typeface="Geneva"/>
              </a:defRPr>
            </a:lvl1pPr>
            <a:lvl2pPr marL="541338" indent="-266700" algn="l" defTabSz="457200">
              <a:lnSpc>
                <a:spcPct val="100000"/>
              </a:lnSpc>
              <a:spcBef>
                <a:spcPts val="1200"/>
              </a:spcBef>
              <a:spcAft>
                <a:spcPts val="0"/>
              </a:spcAft>
              <a:buSzPct val="90000"/>
              <a:buFont typeface="Lucida Grande"/>
              <a:buChar char="-"/>
              <a:defRPr sz="2000" b="0" i="0">
                <a:solidFill>
                  <a:srgbClr val="3C5A77"/>
                </a:solidFill>
                <a:latin typeface="Helvetica"/>
                <a:ea typeface="Geneva"/>
                <a:cs typeface="+mn-cs"/>
              </a:defRPr>
            </a:lvl2pPr>
            <a:lvl3pPr marL="898525" indent="-273050" algn="l" defTabSz="457200">
              <a:lnSpc>
                <a:spcPct val="100000"/>
              </a:lnSpc>
              <a:spcBef>
                <a:spcPts val="1200"/>
              </a:spcBef>
              <a:spcAft>
                <a:spcPts val="0"/>
              </a:spcAft>
              <a:buSzPct val="88000"/>
              <a:buFont typeface="Arial"/>
              <a:buChar char="•"/>
              <a:defRPr sz="1800" b="0" i="0">
                <a:solidFill>
                  <a:srgbClr val="3C5A77"/>
                </a:solidFill>
                <a:latin typeface="Helvetica"/>
                <a:ea typeface="Geneva"/>
                <a:cs typeface="+mn-cs"/>
              </a:defRPr>
            </a:lvl3pPr>
            <a:lvl4pPr marL="1165225" indent="-266700" algn="l" defTabSz="457200">
              <a:lnSpc>
                <a:spcPct val="100000"/>
              </a:lnSpc>
              <a:spcBef>
                <a:spcPts val="1200"/>
              </a:spcBef>
              <a:spcAft>
                <a:spcPts val="0"/>
              </a:spcAft>
              <a:buSzPct val="90000"/>
              <a:buFont typeface="Lucida Grande"/>
              <a:buChar char="-"/>
              <a:defRPr sz="1600" b="0" i="0">
                <a:solidFill>
                  <a:srgbClr val="3C5A77"/>
                </a:solidFill>
                <a:latin typeface="Helvetica"/>
                <a:ea typeface="Geneva"/>
                <a:cs typeface="+mn-cs"/>
              </a:defRPr>
            </a:lvl4pPr>
            <a:lvl5pPr marL="1431925" indent="-266700" algn="l" defTabSz="457200">
              <a:lnSpc>
                <a:spcPct val="100000"/>
              </a:lnSpc>
              <a:spcBef>
                <a:spcPts val="1200"/>
              </a:spcBef>
              <a:spcAft>
                <a:spcPts val="0"/>
              </a:spcAft>
              <a:buSzPct val="88000"/>
              <a:buFont typeface="Arial"/>
              <a:buChar char="•"/>
              <a:defRPr sz="1400" b="0" i="0">
                <a:solidFill>
                  <a:srgbClr val="3C5A77"/>
                </a:solidFill>
                <a:latin typeface="Helvetica"/>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lvl="2">
              <a:spcBef>
                <a:spcPts val="300"/>
              </a:spcBef>
            </a:pPr>
            <a:r>
              <a:rPr lang="en-US" sz="1600" i="1" dirty="0"/>
              <a:t>--&gt; HV-FT design has been modified to cope with both issues 		(longer FT to avoid low temp. in receptacle, deeper cable receptacle)</a:t>
            </a:r>
            <a:endParaRPr lang="fr-FR" sz="2000" dirty="0"/>
          </a:p>
          <a:p>
            <a:pPr>
              <a:spcBef>
                <a:spcPts val="300"/>
              </a:spcBef>
            </a:pPr>
            <a:r>
              <a:rPr lang="fr-FR" sz="2000" dirty="0" err="1"/>
              <a:t>After</a:t>
            </a:r>
            <a:r>
              <a:rPr lang="fr-FR" sz="2000" dirty="0"/>
              <a:t> TCO </a:t>
            </a:r>
            <a:r>
              <a:rPr lang="fr-FR" sz="2000" dirty="0" err="1"/>
              <a:t>opening</a:t>
            </a:r>
            <a:endParaRPr lang="fr-FR" sz="2000" dirty="0"/>
          </a:p>
          <a:p>
            <a:pPr lvl="1">
              <a:spcBef>
                <a:spcPts val="300"/>
              </a:spcBef>
            </a:pPr>
            <a:r>
              <a:rPr lang="fr-FR" sz="1600" dirty="0" err="1"/>
              <a:t>bowing</a:t>
            </a:r>
            <a:r>
              <a:rPr lang="fr-FR" sz="1600" dirty="0"/>
              <a:t> of central CPA </a:t>
            </a:r>
            <a:r>
              <a:rPr lang="fr-FR" sz="1600" dirty="0" err="1"/>
              <a:t>column</a:t>
            </a:r>
            <a:r>
              <a:rPr lang="fr-FR" sz="1600" dirty="0"/>
              <a:t> (&lt; 1cm) consistent </a:t>
            </a:r>
            <a:r>
              <a:rPr lang="fr-FR" sz="1600" dirty="0" err="1"/>
              <a:t>with</a:t>
            </a:r>
            <a:r>
              <a:rPr lang="fr-FR" sz="1600" dirty="0"/>
              <a:t> </a:t>
            </a:r>
            <a:r>
              <a:rPr lang="fr-FR" sz="1600" dirty="0" err="1"/>
              <a:t>measurements</a:t>
            </a:r>
            <a:r>
              <a:rPr lang="fr-FR" sz="1600" dirty="0"/>
              <a:t> made in </a:t>
            </a:r>
            <a:r>
              <a:rPr lang="fr-FR" sz="1600" dirty="0" err="1"/>
              <a:t>LAr</a:t>
            </a:r>
            <a:r>
              <a:rPr lang="fr-FR" sz="1600" dirty="0"/>
              <a:t> </a:t>
            </a:r>
            <a:r>
              <a:rPr lang="fr-FR" sz="1600" dirty="0" err="1"/>
              <a:t>with</a:t>
            </a:r>
            <a:r>
              <a:rPr lang="fr-FR" sz="1600" dirty="0"/>
              <a:t> </a:t>
            </a:r>
            <a:r>
              <a:rPr lang="fr-FR" sz="1600" dirty="0" err="1"/>
              <a:t>cosmic</a:t>
            </a:r>
            <a:r>
              <a:rPr lang="fr-FR" sz="1600" dirty="0"/>
              <a:t> rays</a:t>
            </a:r>
          </a:p>
          <a:p>
            <a:pPr lvl="2">
              <a:spcBef>
                <a:spcPts val="300"/>
              </a:spcBef>
            </a:pPr>
            <a:r>
              <a:rPr lang="fr-FR" sz="1600" i="1" dirty="0" err="1"/>
              <a:t>Improved</a:t>
            </a:r>
            <a:r>
              <a:rPr lang="fr-FR" sz="1600" i="1" dirty="0"/>
              <a:t> </a:t>
            </a:r>
            <a:r>
              <a:rPr lang="fr-FR" sz="1600" i="1" dirty="0" err="1"/>
              <a:t>columns</a:t>
            </a:r>
            <a:r>
              <a:rPr lang="fr-FR" sz="1600" i="1" dirty="0"/>
              <a:t> </a:t>
            </a:r>
            <a:r>
              <a:rPr lang="fr-FR" sz="1600" i="1" dirty="0" err="1"/>
              <a:t>alignment</a:t>
            </a:r>
            <a:r>
              <a:rPr lang="fr-FR" sz="1600" i="1" dirty="0"/>
              <a:t> system </a:t>
            </a:r>
            <a:r>
              <a:rPr lang="fr-FR" sz="1600" i="1" dirty="0" err="1"/>
              <a:t>included</a:t>
            </a:r>
            <a:r>
              <a:rPr lang="fr-FR" sz="1600" i="1" dirty="0"/>
              <a:t> in new design</a:t>
            </a:r>
            <a:r>
              <a:rPr lang="fr-FR" sz="1400" i="1" dirty="0"/>
              <a:t> </a:t>
            </a:r>
          </a:p>
          <a:p>
            <a:pPr lvl="1">
              <a:spcBef>
                <a:spcPts val="300"/>
              </a:spcBef>
            </a:pPr>
            <a:r>
              <a:rPr lang="fr-FR" sz="1600" dirty="0"/>
              <a:t>CPA lifting bars (</a:t>
            </a:r>
            <a:r>
              <a:rPr lang="fr-FR" sz="1600" dirty="0" err="1"/>
              <a:t>facing</a:t>
            </a:r>
            <a:r>
              <a:rPr lang="fr-FR" sz="1600" dirty="0"/>
              <a:t> GP-6) shows gray </a:t>
            </a:r>
            <a:r>
              <a:rPr lang="fr-FR" sz="1600" dirty="0" err="1"/>
              <a:t>streaks</a:t>
            </a:r>
            <a:r>
              <a:rPr lang="fr-FR" sz="1600" dirty="0"/>
              <a:t>; surface </a:t>
            </a:r>
            <a:r>
              <a:rPr lang="fr-FR" sz="1600" dirty="0" err="1"/>
              <a:t>analysis</a:t>
            </a:r>
            <a:r>
              <a:rPr lang="fr-FR" sz="1600" dirty="0"/>
              <a:t> </a:t>
            </a:r>
            <a:r>
              <a:rPr lang="fr-FR" sz="1600" dirty="0" err="1"/>
              <a:t>indicates</a:t>
            </a:r>
            <a:r>
              <a:rPr lang="fr-FR" sz="1600" dirty="0"/>
              <a:t> to </a:t>
            </a:r>
            <a:r>
              <a:rPr lang="fr-FR" sz="1600" dirty="0" err="1"/>
              <a:t>be</a:t>
            </a:r>
            <a:r>
              <a:rPr lang="fr-FR" sz="1600" dirty="0"/>
              <a:t> </a:t>
            </a:r>
            <a:r>
              <a:rPr lang="fr-FR" sz="1600" dirty="0" err="1"/>
              <a:t>metal</a:t>
            </a:r>
            <a:r>
              <a:rPr lang="fr-FR" sz="1600" dirty="0"/>
              <a:t> </a:t>
            </a:r>
            <a:r>
              <a:rPr lang="fr-FR" sz="1600" dirty="0" err="1"/>
              <a:t>residuals</a:t>
            </a:r>
            <a:r>
              <a:rPr lang="fr-FR" sz="1600" dirty="0"/>
              <a:t> </a:t>
            </a:r>
            <a:r>
              <a:rPr lang="fr-FR" sz="1600" dirty="0" err="1"/>
              <a:t>that</a:t>
            </a:r>
            <a:r>
              <a:rPr lang="fr-FR" sz="1600" dirty="0"/>
              <a:t> </a:t>
            </a:r>
            <a:r>
              <a:rPr lang="fr-FR" sz="1600" dirty="0" err="1">
                <a:sym typeface="Wingdings" pitchFamily="2" charset="2"/>
              </a:rPr>
              <a:t>could</a:t>
            </a:r>
            <a:r>
              <a:rPr lang="fr-FR" sz="1600" dirty="0">
                <a:sym typeface="Wingdings" pitchFamily="2" charset="2"/>
              </a:rPr>
              <a:t> </a:t>
            </a:r>
            <a:r>
              <a:rPr lang="fr-FR" sz="1600" dirty="0" err="1">
                <a:sym typeface="Wingdings" pitchFamily="2" charset="2"/>
              </a:rPr>
              <a:t>be</a:t>
            </a:r>
            <a:r>
              <a:rPr lang="fr-FR" sz="1600" dirty="0">
                <a:sym typeface="Wingdings" pitchFamily="2" charset="2"/>
              </a:rPr>
              <a:t> the</a:t>
            </a:r>
            <a:r>
              <a:rPr lang="fr-FR" sz="1600" dirty="0"/>
              <a:t> cause of the « HV streamers » </a:t>
            </a:r>
            <a:r>
              <a:rPr lang="fr-FR" sz="1600" dirty="0" err="1"/>
              <a:t>observed</a:t>
            </a:r>
            <a:r>
              <a:rPr lang="fr-FR" sz="1600" dirty="0"/>
              <a:t> </a:t>
            </a:r>
            <a:r>
              <a:rPr lang="fr-FR" sz="1600" dirty="0" err="1"/>
              <a:t>during</a:t>
            </a:r>
            <a:r>
              <a:rPr lang="fr-FR" sz="1600" dirty="0"/>
              <a:t> </a:t>
            </a:r>
            <a:r>
              <a:rPr lang="fr-FR" sz="1600" dirty="0" err="1"/>
              <a:t>operations</a:t>
            </a:r>
            <a:r>
              <a:rPr lang="fr-FR" sz="1600" dirty="0"/>
              <a:t>.</a:t>
            </a:r>
          </a:p>
          <a:p>
            <a:pPr lvl="2">
              <a:spcBef>
                <a:spcPts val="300"/>
              </a:spcBef>
            </a:pPr>
            <a:r>
              <a:rPr lang="fr-FR" sz="1600" i="1" dirty="0" err="1"/>
              <a:t>Improved</a:t>
            </a:r>
            <a:r>
              <a:rPr lang="fr-FR" sz="1600" i="1" dirty="0"/>
              <a:t> surface </a:t>
            </a:r>
            <a:r>
              <a:rPr lang="fr-FR" sz="1600" i="1" dirty="0" err="1"/>
              <a:t>quality</a:t>
            </a:r>
            <a:r>
              <a:rPr lang="fr-FR" sz="1600" i="1" dirty="0"/>
              <a:t> control </a:t>
            </a:r>
            <a:r>
              <a:rPr lang="fr-FR" sz="1600" i="1" dirty="0" err="1"/>
              <a:t>included</a:t>
            </a:r>
            <a:r>
              <a:rPr lang="fr-FR" sz="1600" i="1" dirty="0"/>
              <a:t> in  QA/QC </a:t>
            </a:r>
            <a:r>
              <a:rPr lang="fr-FR" sz="1600" i="1" dirty="0" err="1"/>
              <a:t>procedures</a:t>
            </a:r>
            <a:endParaRPr lang="fr-FR" sz="1600" i="1" dirty="0"/>
          </a:p>
          <a:p>
            <a:pPr lvl="1">
              <a:spcBef>
                <a:spcPts val="300"/>
              </a:spcBef>
            </a:pPr>
            <a:r>
              <a:rPr lang="fr-FR" sz="1600" dirty="0"/>
              <a:t>Not responsive EW </a:t>
            </a:r>
            <a:r>
              <a:rPr lang="fr-FR" sz="1600" dirty="0" err="1"/>
              <a:t>current</a:t>
            </a:r>
            <a:r>
              <a:rPr lang="fr-FR" sz="1600" dirty="0"/>
              <a:t> </a:t>
            </a:r>
            <a:r>
              <a:rPr lang="fr-FR" sz="1600" dirty="0" err="1"/>
              <a:t>termination</a:t>
            </a:r>
            <a:r>
              <a:rPr lang="fr-FR" sz="1600" dirty="0"/>
              <a:t> monitor due to </a:t>
            </a:r>
            <a:r>
              <a:rPr lang="fr-FR" sz="1600" dirty="0" err="1"/>
              <a:t>disconnected</a:t>
            </a:r>
            <a:r>
              <a:rPr lang="fr-FR" sz="1600" dirty="0"/>
              <a:t> SHV on the APA5 </a:t>
            </a:r>
            <a:r>
              <a:rPr lang="fr-FR" sz="1600" dirty="0" err="1"/>
              <a:t>filter</a:t>
            </a:r>
            <a:r>
              <a:rPr lang="fr-FR" sz="1600" dirty="0"/>
              <a:t>-panel (</a:t>
            </a:r>
            <a:r>
              <a:rPr lang="fr-FR" sz="1600" dirty="0" err="1"/>
              <a:t>fail-safe</a:t>
            </a:r>
            <a:r>
              <a:rPr lang="fr-FR" sz="1600" dirty="0"/>
              <a:t> </a:t>
            </a:r>
            <a:r>
              <a:rPr lang="fr-FR" sz="1600" dirty="0" err="1"/>
              <a:t>varistors</a:t>
            </a:r>
            <a:r>
              <a:rPr lang="fr-FR" sz="1600" dirty="0"/>
              <a:t> </a:t>
            </a:r>
            <a:r>
              <a:rPr lang="fr-FR" sz="1600" dirty="0" err="1"/>
              <a:t>allowed</a:t>
            </a:r>
            <a:r>
              <a:rPr lang="fr-FR" sz="1600" dirty="0"/>
              <a:t> EW </a:t>
            </a:r>
            <a:r>
              <a:rPr lang="fr-FR" sz="1600" dirty="0" err="1"/>
              <a:t>biasing</a:t>
            </a:r>
            <a:r>
              <a:rPr lang="fr-FR" sz="1600" dirty="0"/>
              <a:t>); </a:t>
            </a:r>
            <a:r>
              <a:rPr lang="fr-FR" sz="1600" dirty="0" err="1"/>
              <a:t>similar</a:t>
            </a:r>
            <a:r>
              <a:rPr lang="fr-FR" sz="1600" dirty="0"/>
              <a:t> </a:t>
            </a:r>
            <a:r>
              <a:rPr lang="fr-FR" sz="1600" dirty="0" err="1"/>
              <a:t>problem</a:t>
            </a:r>
            <a:r>
              <a:rPr lang="fr-FR" sz="1600" dirty="0"/>
              <a:t> </a:t>
            </a:r>
            <a:r>
              <a:rPr lang="fr-FR" sz="1600" dirty="0" err="1"/>
              <a:t>with</a:t>
            </a:r>
            <a:r>
              <a:rPr lang="fr-FR" sz="1600" dirty="0"/>
              <a:t> APA3 </a:t>
            </a:r>
            <a:r>
              <a:rPr lang="fr-FR" sz="1600" dirty="0" err="1"/>
              <a:t>grid</a:t>
            </a:r>
            <a:r>
              <a:rPr lang="fr-FR" sz="1600" dirty="0"/>
              <a:t> </a:t>
            </a:r>
            <a:r>
              <a:rPr lang="fr-FR" sz="1600" dirty="0" err="1"/>
              <a:t>biasing</a:t>
            </a:r>
            <a:r>
              <a:rPr lang="fr-FR" sz="1600" dirty="0"/>
              <a:t>. </a:t>
            </a:r>
          </a:p>
          <a:p>
            <a:pPr lvl="2">
              <a:spcBef>
                <a:spcPts val="300"/>
              </a:spcBef>
            </a:pPr>
            <a:r>
              <a:rPr lang="en-GB" sz="1600" i="1" dirty="0"/>
              <a:t>SHV panel accessibility may remain an issue for the APAs</a:t>
            </a:r>
            <a:endParaRPr lang="fr-FR" sz="1600" i="1" dirty="0"/>
          </a:p>
          <a:p>
            <a:pPr lvl="1">
              <a:spcBef>
                <a:spcPts val="300"/>
              </a:spcBef>
            </a:pPr>
            <a:endParaRPr lang="en-GB" sz="1400" dirty="0"/>
          </a:p>
        </p:txBody>
      </p:sp>
      <p:pic>
        <p:nvPicPr>
          <p:cNvPr id="17" name="Picture 16">
            <a:extLst>
              <a:ext uri="{FF2B5EF4-FFF2-40B4-BE49-F238E27FC236}">
                <a16:creationId xmlns:a16="http://schemas.microsoft.com/office/drawing/2014/main" id="{976B1169-D4B4-AB58-99C3-5EF6C0D269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rot="5400000">
            <a:off x="5989087" y="859792"/>
            <a:ext cx="1931707" cy="1448780"/>
          </a:xfrm>
          <a:prstGeom prst="rect">
            <a:avLst/>
          </a:prstGeom>
        </p:spPr>
      </p:pic>
      <p:pic>
        <p:nvPicPr>
          <p:cNvPr id="18" name="Picture 17" descr="A close up of a toilet&#10;&#10;Description automatically generated with low confidence">
            <a:extLst>
              <a:ext uri="{FF2B5EF4-FFF2-40B4-BE49-F238E27FC236}">
                <a16:creationId xmlns:a16="http://schemas.microsoft.com/office/drawing/2014/main" id="{179BA8FC-8FB8-E915-689C-F022CF26C4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rot="5400000">
            <a:off x="7475491" y="868793"/>
            <a:ext cx="1907704" cy="1430778"/>
          </a:xfrm>
          <a:prstGeom prst="rect">
            <a:avLst/>
          </a:prstGeom>
        </p:spPr>
      </p:pic>
      <p:pic>
        <p:nvPicPr>
          <p:cNvPr id="19" name="Picture 18">
            <a:extLst>
              <a:ext uri="{FF2B5EF4-FFF2-40B4-BE49-F238E27FC236}">
                <a16:creationId xmlns:a16="http://schemas.microsoft.com/office/drawing/2014/main" id="{3A748B99-9910-9A92-7A42-1987E4A25E1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7727184" y="4509120"/>
            <a:ext cx="1390438" cy="1853258"/>
          </a:xfrm>
          <a:prstGeom prst="rect">
            <a:avLst/>
          </a:prstGeom>
        </p:spPr>
      </p:pic>
      <p:pic>
        <p:nvPicPr>
          <p:cNvPr id="20" name="Picture 19">
            <a:extLst>
              <a:ext uri="{FF2B5EF4-FFF2-40B4-BE49-F238E27FC236}">
                <a16:creationId xmlns:a16="http://schemas.microsoft.com/office/drawing/2014/main" id="{56E12FF9-00CD-FD11-B969-88BEDAE8CF3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7740352" y="2636912"/>
            <a:ext cx="1377982" cy="1836642"/>
          </a:xfrm>
          <a:prstGeom prst="rect">
            <a:avLst/>
          </a:prstGeom>
        </p:spPr>
      </p:pic>
      <p:sp>
        <p:nvSpPr>
          <p:cNvPr id="5" name="TextBox 4">
            <a:extLst>
              <a:ext uri="{FF2B5EF4-FFF2-40B4-BE49-F238E27FC236}">
                <a16:creationId xmlns:a16="http://schemas.microsoft.com/office/drawing/2014/main" id="{5DF8BAF0-B5CA-2565-D2D5-FA32DAD24454}"/>
              </a:ext>
            </a:extLst>
          </p:cNvPr>
          <p:cNvSpPr txBox="1"/>
          <p:nvPr/>
        </p:nvSpPr>
        <p:spPr bwMode="auto">
          <a:xfrm>
            <a:off x="7894710"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#5</a:t>
            </a:r>
          </a:p>
        </p:txBody>
      </p:sp>
    </p:spTree>
    <p:extLst>
      <p:ext uri="{BB962C8B-B14F-4D97-AF65-F5344CB8AC3E}">
        <p14:creationId xmlns:p14="http://schemas.microsoft.com/office/powerpoint/2010/main" val="1664467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107504" y="116632"/>
            <a:ext cx="8928992" cy="647102"/>
          </a:xfrm>
        </p:spPr>
        <p:txBody>
          <a:bodyPr>
            <a:noAutofit/>
          </a:bodyPr>
          <a:lstStyle/>
          <a:p>
            <a:pPr>
              <a:defRPr/>
            </a:pPr>
            <a:r>
              <a:rPr lang="en-US" dirty="0" err="1">
                <a:solidFill>
                  <a:srgbClr val="FF5400"/>
                </a:solidFill>
                <a:latin typeface="Arial"/>
                <a:ea typeface="Arial"/>
                <a:cs typeface="Arial"/>
              </a:rPr>
              <a:t>ProtoDUNE</a:t>
            </a:r>
            <a:r>
              <a:rPr lang="en-US" dirty="0">
                <a:solidFill>
                  <a:srgbClr val="FF5400"/>
                </a:solidFill>
                <a:latin typeface="Arial"/>
                <a:ea typeface="Arial"/>
                <a:cs typeface="Arial"/>
              </a:rPr>
              <a:t>-I: HV decommissioning-recycling</a:t>
            </a:r>
            <a:endParaRPr dirty="0"/>
          </a:p>
        </p:txBody>
      </p:sp>
      <p:sp>
        <p:nvSpPr>
          <p:cNvPr id="5" name="Content Placeholder 4"/>
          <p:cNvSpPr>
            <a:spLocks noGrp="1"/>
          </p:cNvSpPr>
          <p:nvPr>
            <p:ph idx="11"/>
          </p:nvPr>
        </p:nvSpPr>
        <p:spPr bwMode="auto">
          <a:xfrm>
            <a:off x="251519" y="764704"/>
            <a:ext cx="8352930" cy="5472608"/>
          </a:xfrm>
        </p:spPr>
        <p:txBody>
          <a:bodyPr>
            <a:normAutofit/>
          </a:bodyPr>
          <a:lstStyle/>
          <a:p>
            <a:pPr>
              <a:spcBef>
                <a:spcPts val="300"/>
              </a:spcBef>
            </a:pPr>
            <a:r>
              <a:rPr lang="en-US" sz="2000" dirty="0"/>
              <a:t>With the exceptions noted in the previous slide, </a:t>
            </a:r>
            <a:r>
              <a:rPr lang="en-US" sz="2000" b="1" dirty="0"/>
              <a:t>All HVS system components found in excellent conditions (from visual inspection)</a:t>
            </a:r>
          </a:p>
          <a:p>
            <a:pPr lvl="1">
              <a:spcBef>
                <a:spcPts val="300"/>
              </a:spcBef>
            </a:pPr>
            <a:r>
              <a:rPr lang="en-US" sz="1800" dirty="0"/>
              <a:t>No oxidation of aluminum</a:t>
            </a:r>
          </a:p>
          <a:p>
            <a:pPr lvl="1">
              <a:spcBef>
                <a:spcPts val="300"/>
              </a:spcBef>
            </a:pPr>
            <a:r>
              <a:rPr lang="en-US" sz="1800" dirty="0"/>
              <a:t>No resistor / varistor damaged</a:t>
            </a:r>
          </a:p>
          <a:p>
            <a:pPr lvl="1">
              <a:spcBef>
                <a:spcPts val="300"/>
              </a:spcBef>
            </a:pPr>
            <a:r>
              <a:rPr lang="en-US" sz="1800" dirty="0"/>
              <a:t>No delamination of CPA resistive surface</a:t>
            </a:r>
          </a:p>
          <a:p>
            <a:pPr lvl="1">
              <a:spcBef>
                <a:spcPts val="300"/>
              </a:spcBef>
            </a:pPr>
            <a:r>
              <a:rPr lang="en-US" sz="1800" dirty="0"/>
              <a:t>No cracks on the PE endcaps</a:t>
            </a:r>
          </a:p>
          <a:p>
            <a:pPr>
              <a:spcBef>
                <a:spcPts val="300"/>
              </a:spcBef>
            </a:pPr>
            <a:r>
              <a:rPr lang="en-US" sz="2000" b="1" dirty="0"/>
              <a:t>Material now reused in </a:t>
            </a:r>
            <a:r>
              <a:rPr lang="en-US" sz="2000" b="1" dirty="0" err="1"/>
              <a:t>ProtoDUNE</a:t>
            </a:r>
            <a:r>
              <a:rPr lang="en-US" sz="2000" b="1" dirty="0"/>
              <a:t>-II fully recovered and temporary stored in NP02 clean room </a:t>
            </a:r>
          </a:p>
          <a:p>
            <a:pPr lvl="1">
              <a:spcBef>
                <a:spcPts val="300"/>
              </a:spcBef>
            </a:pPr>
            <a:r>
              <a:rPr lang="en-US" sz="1800" dirty="0"/>
              <a:t>All TBFC aluminum profiles 2.3 long (from 12 modules)</a:t>
            </a:r>
          </a:p>
          <a:p>
            <a:pPr lvl="1">
              <a:spcBef>
                <a:spcPts val="300"/>
              </a:spcBef>
            </a:pPr>
            <a:r>
              <a:rPr lang="en-US" sz="1800" dirty="0"/>
              <a:t>All Resistive Divider Boards: 5 </a:t>
            </a:r>
            <a:r>
              <a:rPr lang="en-US" sz="1800" dirty="0" err="1"/>
              <a:t>GOhm</a:t>
            </a:r>
            <a:r>
              <a:rPr lang="en-US" sz="1800" dirty="0"/>
              <a:t> version (from 7 modules) reused as is;  1 </a:t>
            </a:r>
            <a:r>
              <a:rPr lang="en-US" sz="1800" dirty="0" err="1"/>
              <a:t>GOhm</a:t>
            </a:r>
            <a:r>
              <a:rPr lang="en-US" sz="1800" dirty="0"/>
              <a:t> version (~100), replaced with 5 </a:t>
            </a:r>
            <a:r>
              <a:rPr lang="en-US" sz="1800" dirty="0" err="1"/>
              <a:t>GOhm</a:t>
            </a:r>
            <a:r>
              <a:rPr lang="en-US" sz="1800" dirty="0"/>
              <a:t> and mounted in PD2</a:t>
            </a:r>
          </a:p>
          <a:p>
            <a:pPr lvl="1">
              <a:spcBef>
                <a:spcPts val="300"/>
              </a:spcBef>
            </a:pPr>
            <a:r>
              <a:rPr lang="en-US" sz="1800" dirty="0"/>
              <a:t>All End Caps</a:t>
            </a:r>
          </a:p>
          <a:p>
            <a:pPr lvl="1">
              <a:spcBef>
                <a:spcPts val="300"/>
              </a:spcBef>
            </a:pPr>
            <a:r>
              <a:rPr lang="en-US" sz="1800" dirty="0"/>
              <a:t>The CPA panels (the two central ones dismounted and kept as spare parts)</a:t>
            </a:r>
          </a:p>
          <a:p>
            <a:pPr lvl="1">
              <a:spcBef>
                <a:spcPts val="300"/>
              </a:spcBef>
            </a:pPr>
            <a:r>
              <a:rPr lang="en-US" sz="1800" dirty="0"/>
              <a:t>All Ground Planes</a:t>
            </a:r>
          </a:p>
          <a:p>
            <a:pPr lvl="1">
              <a:spcBef>
                <a:spcPts val="300"/>
              </a:spcBef>
            </a:pPr>
            <a:r>
              <a:rPr lang="en-US" sz="1800" dirty="0"/>
              <a:t>HV Donut (arm rebuilt)</a:t>
            </a:r>
          </a:p>
          <a:p>
            <a:pPr lvl="1">
              <a:spcBef>
                <a:spcPts val="300"/>
              </a:spcBef>
            </a:pPr>
            <a:r>
              <a:rPr lang="en-US" sz="1800" dirty="0"/>
              <a:t>HV Feedthrough (as spare of the upgraded version under test) </a:t>
            </a:r>
          </a:p>
          <a:p>
            <a:pPr lvl="1">
              <a:spcBef>
                <a:spcPts val="300"/>
              </a:spcBef>
            </a:pPr>
            <a:r>
              <a:rPr lang="en-US" sz="1800" dirty="0"/>
              <a:t>HV Power Supplies (200 kV and 300 kV ones) &amp; cables</a:t>
            </a:r>
            <a:endParaRPr lang="en-GB" sz="1800" dirty="0"/>
          </a:p>
        </p:txBody>
      </p:sp>
      <p:sp>
        <p:nvSpPr>
          <p:cNvPr id="2" name="Date Placeholder 1">
            <a:extLst>
              <a:ext uri="{FF2B5EF4-FFF2-40B4-BE49-F238E27FC236}">
                <a16:creationId xmlns:a16="http://schemas.microsoft.com/office/drawing/2014/main" id="{2F98992A-9944-1F49-8A9E-E44FAA32AA17}"/>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02CE3135-AF0E-EC4F-B654-4EF1A21721CD}"/>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8ECCA820-96D5-2A46-A55F-3C54644FFF01}"/>
              </a:ext>
            </a:extLst>
          </p:cNvPr>
          <p:cNvSpPr>
            <a:spLocks noGrp="1"/>
          </p:cNvSpPr>
          <p:nvPr>
            <p:ph type="sldNum" sz="quarter" idx="14"/>
          </p:nvPr>
        </p:nvSpPr>
        <p:spPr/>
        <p:txBody>
          <a:bodyPr/>
          <a:lstStyle/>
          <a:p>
            <a:fld id="{5DFC16DC-0F16-AF49-A28F-70708B914EFD}" type="slidenum">
              <a:rPr lang="en-US" smtClean="0"/>
              <a:t>12</a:t>
            </a:fld>
            <a:endParaRPr lang="en-US" dirty="0"/>
          </a:p>
        </p:txBody>
      </p:sp>
      <p:sp>
        <p:nvSpPr>
          <p:cNvPr id="7" name="TextBox 6">
            <a:extLst>
              <a:ext uri="{FF2B5EF4-FFF2-40B4-BE49-F238E27FC236}">
                <a16:creationId xmlns:a16="http://schemas.microsoft.com/office/drawing/2014/main" id="{37B3F24E-ED95-6721-C92C-D9C875CFF8D1}"/>
              </a:ext>
            </a:extLst>
          </p:cNvPr>
          <p:cNvSpPr txBox="1"/>
          <p:nvPr/>
        </p:nvSpPr>
        <p:spPr bwMode="auto">
          <a:xfrm>
            <a:off x="7894710"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#5</a:t>
            </a:r>
          </a:p>
        </p:txBody>
      </p:sp>
    </p:spTree>
    <p:extLst>
      <p:ext uri="{BB962C8B-B14F-4D97-AF65-F5344CB8AC3E}">
        <p14:creationId xmlns:p14="http://schemas.microsoft.com/office/powerpoint/2010/main" val="1277359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Picture 6">
            <a:extLst>
              <a:ext uri="{FF2B5EF4-FFF2-40B4-BE49-F238E27FC236}">
                <a16:creationId xmlns:a16="http://schemas.microsoft.com/office/drawing/2014/main" id="{021139CE-1256-4D69-9CFB-76D8C0A760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6342715" y="295885"/>
            <a:ext cx="2765789" cy="2160240"/>
          </a:xfrm>
          <a:prstGeom prst="rect">
            <a:avLst/>
          </a:prstGeom>
        </p:spPr>
      </p:pic>
      <p:pic>
        <p:nvPicPr>
          <p:cNvPr id="8" name="Picture 7">
            <a:extLst>
              <a:ext uri="{FF2B5EF4-FFF2-40B4-BE49-F238E27FC236}">
                <a16:creationId xmlns:a16="http://schemas.microsoft.com/office/drawing/2014/main" id="{FE315EC2-5E80-FC00-5689-11AC17AC7B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4283968" y="1515811"/>
            <a:ext cx="2685562" cy="2297663"/>
          </a:xfrm>
          <a:prstGeom prst="rect">
            <a:avLst/>
          </a:prstGeom>
        </p:spPr>
      </p:pic>
      <p:sp>
        <p:nvSpPr>
          <p:cNvPr id="4" name="Title 1"/>
          <p:cNvSpPr>
            <a:spLocks noGrp="1"/>
          </p:cNvSpPr>
          <p:nvPr>
            <p:ph type="title"/>
          </p:nvPr>
        </p:nvSpPr>
        <p:spPr bwMode="auto">
          <a:xfrm>
            <a:off x="395536" y="188640"/>
            <a:ext cx="8229600" cy="647102"/>
          </a:xfrm>
        </p:spPr>
        <p:txBody>
          <a:bodyPr>
            <a:noAutofit/>
          </a:bodyPr>
          <a:lstStyle/>
          <a:p>
            <a:pPr>
              <a:tabLst>
                <a:tab pos="3100388" algn="l"/>
              </a:tabLst>
              <a:defRPr/>
            </a:pPr>
            <a:r>
              <a:rPr lang="en-US" dirty="0"/>
              <a:t>Improving the FC Design</a:t>
            </a:r>
            <a:endParaRPr dirty="0"/>
          </a:p>
        </p:txBody>
      </p:sp>
      <p:sp>
        <p:nvSpPr>
          <p:cNvPr id="5" name="Content Placeholder 4"/>
          <p:cNvSpPr>
            <a:spLocks noGrp="1"/>
          </p:cNvSpPr>
          <p:nvPr>
            <p:ph idx="11"/>
          </p:nvPr>
        </p:nvSpPr>
        <p:spPr bwMode="auto">
          <a:xfrm>
            <a:off x="191146" y="792088"/>
            <a:ext cx="4020814" cy="3140968"/>
          </a:xfrm>
        </p:spPr>
        <p:txBody>
          <a:bodyPr>
            <a:normAutofit lnSpcReduction="10000"/>
          </a:bodyPr>
          <a:lstStyle/>
          <a:p>
            <a:pPr>
              <a:spcBef>
                <a:spcPts val="600"/>
              </a:spcBef>
            </a:pPr>
            <a:r>
              <a:rPr lang="en-US" sz="1800" dirty="0"/>
              <a:t>Optimization of the field cage:</a:t>
            </a:r>
          </a:p>
          <a:p>
            <a:pPr lvl="1">
              <a:spcBef>
                <a:spcPts val="600"/>
              </a:spcBef>
            </a:pPr>
            <a:r>
              <a:rPr lang="en-GB" sz="1500" dirty="0"/>
              <a:t>Eliminating nearly all insulating materials on the outside of the field cage to reduce the probability of surface charging in the high E field region </a:t>
            </a:r>
          </a:p>
          <a:p>
            <a:pPr lvl="1">
              <a:spcBef>
                <a:spcPts val="600"/>
              </a:spcBef>
            </a:pPr>
            <a:r>
              <a:rPr lang="en-GB" sz="1500" dirty="0"/>
              <a:t>Increasing field cage to top ground plane distance, and remove bottom ground plane to further reduce E field, and stored energy (GPs moved out of HVS scope)</a:t>
            </a:r>
          </a:p>
          <a:p>
            <a:pPr lvl="1">
              <a:spcBef>
                <a:spcPts val="600"/>
              </a:spcBef>
            </a:pPr>
            <a:r>
              <a:rPr lang="en-GB" sz="1500" dirty="0"/>
              <a:t>Introducing bent profiles at the End Wall field cage corner edges to improve drift field uniformity. </a:t>
            </a:r>
            <a:endParaRPr lang="en-US" sz="1500" dirty="0"/>
          </a:p>
        </p:txBody>
      </p:sp>
      <p:sp>
        <p:nvSpPr>
          <p:cNvPr id="14" name="TextBox 13">
            <a:extLst>
              <a:ext uri="{FF2B5EF4-FFF2-40B4-BE49-F238E27FC236}">
                <a16:creationId xmlns:a16="http://schemas.microsoft.com/office/drawing/2014/main" id="{1C1CC48E-A31D-6B41-9D07-11E205893DA2}"/>
              </a:ext>
            </a:extLst>
          </p:cNvPr>
          <p:cNvSpPr txBox="1"/>
          <p:nvPr/>
        </p:nvSpPr>
        <p:spPr>
          <a:xfrm>
            <a:off x="7236296" y="2356866"/>
            <a:ext cx="2229185"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kern="1200" dirty="0">
                <a:solidFill>
                  <a:prstClr val="black"/>
                </a:solidFill>
                <a:latin typeface="Calibri" charset="0"/>
              </a:rPr>
              <a:t>2019 </a:t>
            </a:r>
            <a:r>
              <a:rPr kumimoji="0" lang="en-US" sz="1400" b="0" i="0" u="none" strike="noStrike" kern="1200" cap="none" spc="0" normalizeH="0" baseline="0" noProof="0" dirty="0">
                <a:ln>
                  <a:noFill/>
                </a:ln>
                <a:solidFill>
                  <a:prstClr val="black"/>
                </a:solidFill>
                <a:effectLst/>
                <a:uLnTx/>
                <a:uFillTx/>
                <a:latin typeface="Calibri" charset="0"/>
              </a:rPr>
              <a:t> TDR FC design</a:t>
            </a:r>
          </a:p>
        </p:txBody>
      </p:sp>
      <p:sp>
        <p:nvSpPr>
          <p:cNvPr id="15" name="TextBox 14">
            <a:extLst>
              <a:ext uri="{FF2B5EF4-FFF2-40B4-BE49-F238E27FC236}">
                <a16:creationId xmlns:a16="http://schemas.microsoft.com/office/drawing/2014/main" id="{A2A52FE2-9BDB-044B-BE7C-ADCA85443586}"/>
              </a:ext>
            </a:extLst>
          </p:cNvPr>
          <p:cNvSpPr txBox="1"/>
          <p:nvPr/>
        </p:nvSpPr>
        <p:spPr>
          <a:xfrm>
            <a:off x="4510336" y="1068228"/>
            <a:ext cx="2016224"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charset="0"/>
              </a:rPr>
              <a:t>Present FC design</a:t>
            </a:r>
          </a:p>
        </p:txBody>
      </p:sp>
      <p:sp>
        <p:nvSpPr>
          <p:cNvPr id="2" name="Date Placeholder 1">
            <a:extLst>
              <a:ext uri="{FF2B5EF4-FFF2-40B4-BE49-F238E27FC236}">
                <a16:creationId xmlns:a16="http://schemas.microsoft.com/office/drawing/2014/main" id="{4BE85ABF-3439-C041-BBF2-4B143957D8FF}"/>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5418963F-BBB6-ED40-B062-FB40F510D5DA}"/>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95CF9F3F-DD76-DD4A-A218-80E5E79728B4}"/>
              </a:ext>
            </a:extLst>
          </p:cNvPr>
          <p:cNvSpPr>
            <a:spLocks noGrp="1"/>
          </p:cNvSpPr>
          <p:nvPr>
            <p:ph type="sldNum" sz="quarter" idx="14"/>
          </p:nvPr>
        </p:nvSpPr>
        <p:spPr/>
        <p:txBody>
          <a:bodyPr/>
          <a:lstStyle/>
          <a:p>
            <a:fld id="{5DFC16DC-0F16-AF49-A28F-70708B914EFD}" type="slidenum">
              <a:rPr lang="en-US" smtClean="0"/>
              <a:t>13</a:t>
            </a:fld>
            <a:endParaRPr lang="en-US" dirty="0"/>
          </a:p>
        </p:txBody>
      </p:sp>
      <p:pic>
        <p:nvPicPr>
          <p:cNvPr id="11" name="Picture 10">
            <a:extLst>
              <a:ext uri="{FF2B5EF4-FFF2-40B4-BE49-F238E27FC236}">
                <a16:creationId xmlns:a16="http://schemas.microsoft.com/office/drawing/2014/main" id="{6F7E7145-7148-FC1C-6BBF-6DBD1BB35A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6156176" y="3838387"/>
            <a:ext cx="2765789" cy="1756615"/>
          </a:xfrm>
          <a:prstGeom prst="rect">
            <a:avLst/>
          </a:prstGeom>
        </p:spPr>
      </p:pic>
      <p:sp>
        <p:nvSpPr>
          <p:cNvPr id="12" name="TextBox 11">
            <a:extLst>
              <a:ext uri="{FF2B5EF4-FFF2-40B4-BE49-F238E27FC236}">
                <a16:creationId xmlns:a16="http://schemas.microsoft.com/office/drawing/2014/main" id="{5E634D0A-B15F-FDEF-3D51-B88E5981AD47}"/>
              </a:ext>
            </a:extLst>
          </p:cNvPr>
          <p:cNvSpPr txBox="1"/>
          <p:nvPr/>
        </p:nvSpPr>
        <p:spPr bwMode="auto">
          <a:xfrm>
            <a:off x="6138927" y="5734848"/>
            <a:ext cx="2716291" cy="646331"/>
          </a:xfrm>
          <a:prstGeom prst="rect">
            <a:avLst/>
          </a:prstGeom>
          <a:noFill/>
        </p:spPr>
        <p:txBody>
          <a:bodyPr wrap="square" rtlCol="0">
            <a:spAutoFit/>
          </a:bodyPr>
          <a:lstStyle/>
          <a:p>
            <a:r>
              <a:rPr lang="en-US" sz="1200" dirty="0">
                <a:solidFill>
                  <a:schemeClr val="tx2"/>
                </a:solidFill>
              </a:rPr>
              <a:t>E-field uniformity in PD1 (lower left) and PD2 (lower right).  Yellow (&gt;1% nominal value)k  , Blue (within 1%).</a:t>
            </a:r>
          </a:p>
        </p:txBody>
      </p:sp>
      <p:sp>
        <p:nvSpPr>
          <p:cNvPr id="16" name="Content Placeholder 4">
            <a:extLst>
              <a:ext uri="{FF2B5EF4-FFF2-40B4-BE49-F238E27FC236}">
                <a16:creationId xmlns:a16="http://schemas.microsoft.com/office/drawing/2014/main" id="{70D88A97-332E-3ACE-FC0D-F8A0C3EA9778}"/>
              </a:ext>
            </a:extLst>
          </p:cNvPr>
          <p:cNvSpPr txBox="1">
            <a:spLocks/>
          </p:cNvSpPr>
          <p:nvPr/>
        </p:nvSpPr>
        <p:spPr bwMode="auto">
          <a:xfrm>
            <a:off x="191146" y="3885101"/>
            <a:ext cx="5532982" cy="2371560"/>
          </a:xfrm>
          <a:prstGeom prst="rect">
            <a:avLst/>
          </a:prstGeom>
        </p:spPr>
        <p:txBody>
          <a:bodyPr lIns="0" rIns="0">
            <a:normAutofit/>
          </a:bodyPr>
          <a:lstStyle>
            <a:lvl1pPr marL="256032" indent="-265176" algn="l" defTabSz="457200">
              <a:lnSpc>
                <a:spcPct val="100000"/>
              </a:lnSpc>
              <a:spcBef>
                <a:spcPts val="1200"/>
              </a:spcBef>
              <a:spcAft>
                <a:spcPts val="0"/>
              </a:spcAft>
              <a:buFont typeface="Arial"/>
              <a:buChar char="•"/>
              <a:defRPr sz="2200" b="0" i="0">
                <a:solidFill>
                  <a:srgbClr val="3C5A77"/>
                </a:solidFill>
                <a:latin typeface="Helvetica"/>
                <a:ea typeface="Geneva"/>
                <a:cs typeface="Geneva"/>
              </a:defRPr>
            </a:lvl1pPr>
            <a:lvl2pPr marL="541338" indent="-266700" algn="l" defTabSz="457200">
              <a:lnSpc>
                <a:spcPct val="100000"/>
              </a:lnSpc>
              <a:spcBef>
                <a:spcPts val="1200"/>
              </a:spcBef>
              <a:spcAft>
                <a:spcPts val="0"/>
              </a:spcAft>
              <a:buSzPct val="90000"/>
              <a:buFont typeface="Lucida Grande"/>
              <a:buChar char="-"/>
              <a:defRPr sz="2000" b="0" i="0">
                <a:solidFill>
                  <a:srgbClr val="3C5A77"/>
                </a:solidFill>
                <a:latin typeface="Helvetica"/>
                <a:ea typeface="Geneva"/>
                <a:cs typeface="+mn-cs"/>
              </a:defRPr>
            </a:lvl2pPr>
            <a:lvl3pPr marL="898525" indent="-273050" algn="l" defTabSz="457200">
              <a:lnSpc>
                <a:spcPct val="100000"/>
              </a:lnSpc>
              <a:spcBef>
                <a:spcPts val="1200"/>
              </a:spcBef>
              <a:spcAft>
                <a:spcPts val="0"/>
              </a:spcAft>
              <a:buSzPct val="88000"/>
              <a:buFont typeface="Arial"/>
              <a:buChar char="•"/>
              <a:defRPr sz="1800" b="0" i="0">
                <a:solidFill>
                  <a:srgbClr val="3C5A77"/>
                </a:solidFill>
                <a:latin typeface="Helvetica"/>
                <a:ea typeface="Geneva"/>
                <a:cs typeface="+mn-cs"/>
              </a:defRPr>
            </a:lvl3pPr>
            <a:lvl4pPr marL="1165225" indent="-266700" algn="l" defTabSz="457200">
              <a:lnSpc>
                <a:spcPct val="100000"/>
              </a:lnSpc>
              <a:spcBef>
                <a:spcPts val="1200"/>
              </a:spcBef>
              <a:spcAft>
                <a:spcPts val="0"/>
              </a:spcAft>
              <a:buSzPct val="90000"/>
              <a:buFont typeface="Lucida Grande"/>
              <a:buChar char="-"/>
              <a:defRPr sz="1600" b="0" i="0">
                <a:solidFill>
                  <a:srgbClr val="3C5A77"/>
                </a:solidFill>
                <a:latin typeface="Helvetica"/>
                <a:ea typeface="Geneva"/>
                <a:cs typeface="+mn-cs"/>
              </a:defRPr>
            </a:lvl4pPr>
            <a:lvl5pPr marL="1431925" indent="-266700" algn="l" defTabSz="457200">
              <a:lnSpc>
                <a:spcPct val="100000"/>
              </a:lnSpc>
              <a:spcBef>
                <a:spcPts val="1200"/>
              </a:spcBef>
              <a:spcAft>
                <a:spcPts val="0"/>
              </a:spcAft>
              <a:buSzPct val="88000"/>
              <a:buFont typeface="Arial"/>
              <a:buChar char="•"/>
              <a:defRPr sz="1400" b="0" i="0">
                <a:solidFill>
                  <a:srgbClr val="3C5A77"/>
                </a:solidFill>
                <a:latin typeface="Helvetica"/>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a:spcBef>
                <a:spcPts val="600"/>
              </a:spcBef>
            </a:pPr>
            <a:r>
              <a:rPr lang="en-US" sz="1800" dirty="0"/>
              <a:t>Value engineering:</a:t>
            </a:r>
          </a:p>
          <a:p>
            <a:pPr lvl="1">
              <a:spcBef>
                <a:spcPts val="600"/>
              </a:spcBef>
            </a:pPr>
            <a:r>
              <a:rPr lang="en-US" sz="1500" dirty="0"/>
              <a:t>The changes result in simplified design, lighter, more robust construction, and significantly lower material cost. </a:t>
            </a:r>
          </a:p>
          <a:p>
            <a:pPr lvl="1">
              <a:spcBef>
                <a:spcPts val="600"/>
              </a:spcBef>
            </a:pPr>
            <a:r>
              <a:rPr lang="en-US" sz="1500" dirty="0"/>
              <a:t>All FC assembly and testing will be done underground;  only shipping of the ”prepared and </a:t>
            </a:r>
            <a:r>
              <a:rPr lang="en-US" sz="1500" dirty="0" err="1"/>
              <a:t>QC’ed</a:t>
            </a:r>
            <a:r>
              <a:rPr lang="en-US" sz="1500" dirty="0"/>
              <a:t> components” of the field cage is required</a:t>
            </a:r>
          </a:p>
          <a:p>
            <a:pPr lvl="1">
              <a:spcBef>
                <a:spcPts val="600"/>
              </a:spcBef>
            </a:pPr>
            <a:r>
              <a:rPr lang="fr-FR" sz="1500" i="1" dirty="0">
                <a:solidFill>
                  <a:srgbClr val="C00000"/>
                </a:solidFill>
              </a:rPr>
              <a:t>the EWFC support design </a:t>
            </a:r>
            <a:r>
              <a:rPr lang="fr-FR" sz="1500" i="1" dirty="0" err="1">
                <a:solidFill>
                  <a:srgbClr val="C00000"/>
                </a:solidFill>
              </a:rPr>
              <a:t>ensures</a:t>
            </a:r>
            <a:r>
              <a:rPr lang="fr-FR" sz="1500" i="1" dirty="0">
                <a:solidFill>
                  <a:srgbClr val="C00000"/>
                </a:solidFill>
              </a:rPr>
              <a:t> EWFC </a:t>
            </a:r>
            <a:r>
              <a:rPr lang="fr-FR" sz="1500" i="1" dirty="0" err="1">
                <a:solidFill>
                  <a:srgbClr val="C00000"/>
                </a:solidFill>
              </a:rPr>
              <a:t>verticality</a:t>
            </a:r>
            <a:r>
              <a:rPr lang="fr-FR" sz="1500" i="1" dirty="0">
                <a:solidFill>
                  <a:srgbClr val="C00000"/>
                </a:solidFill>
              </a:rPr>
              <a:t> </a:t>
            </a:r>
            <a:r>
              <a:rPr lang="fr-FR" sz="1500" i="1" dirty="0" err="1">
                <a:solidFill>
                  <a:srgbClr val="C00000"/>
                </a:solidFill>
              </a:rPr>
              <a:t>regardless</a:t>
            </a:r>
            <a:r>
              <a:rPr lang="fr-FR" sz="1500" i="1" dirty="0">
                <a:solidFill>
                  <a:srgbClr val="C00000"/>
                </a:solidFill>
              </a:rPr>
              <a:t> of the cryostat roof motion (NEW </a:t>
            </a:r>
            <a:r>
              <a:rPr lang="fr-FR" sz="1500" i="1" dirty="0" err="1">
                <a:solidFill>
                  <a:srgbClr val="C00000"/>
                </a:solidFill>
              </a:rPr>
              <a:t>wrt</a:t>
            </a:r>
            <a:r>
              <a:rPr lang="fr-FR" sz="1500" i="1" dirty="0">
                <a:solidFill>
                  <a:srgbClr val="C00000"/>
                </a:solidFill>
              </a:rPr>
              <a:t> last PDR)</a:t>
            </a:r>
            <a:endParaRPr lang="en-US" sz="1500" i="1" dirty="0">
              <a:solidFill>
                <a:srgbClr val="C00000"/>
              </a:solidFill>
            </a:endParaRPr>
          </a:p>
        </p:txBody>
      </p:sp>
    </p:spTree>
    <p:extLst>
      <p:ext uri="{BB962C8B-B14F-4D97-AF65-F5344CB8AC3E}">
        <p14:creationId xmlns:p14="http://schemas.microsoft.com/office/powerpoint/2010/main" val="3463508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7F19-498D-FD4A-8B6A-534CE1370B82}"/>
              </a:ext>
            </a:extLst>
          </p:cNvPr>
          <p:cNvSpPr>
            <a:spLocks noGrp="1"/>
          </p:cNvSpPr>
          <p:nvPr>
            <p:ph type="title"/>
          </p:nvPr>
        </p:nvSpPr>
        <p:spPr>
          <a:xfrm>
            <a:off x="395536" y="188640"/>
            <a:ext cx="8229600" cy="647102"/>
          </a:xfrm>
        </p:spPr>
        <p:txBody>
          <a:bodyPr/>
          <a:lstStyle/>
          <a:p>
            <a:r>
              <a:rPr lang="en-US" dirty="0"/>
              <a:t>The New HVS Design</a:t>
            </a:r>
          </a:p>
        </p:txBody>
      </p:sp>
      <p:sp>
        <p:nvSpPr>
          <p:cNvPr id="3" name="Content Placeholder 2">
            <a:extLst>
              <a:ext uri="{FF2B5EF4-FFF2-40B4-BE49-F238E27FC236}">
                <a16:creationId xmlns:a16="http://schemas.microsoft.com/office/drawing/2014/main" id="{ED7CDDD5-EB54-A145-A90C-76CB045B7E09}"/>
              </a:ext>
            </a:extLst>
          </p:cNvPr>
          <p:cNvSpPr>
            <a:spLocks noGrp="1"/>
          </p:cNvSpPr>
          <p:nvPr>
            <p:ph idx="11"/>
          </p:nvPr>
        </p:nvSpPr>
        <p:spPr>
          <a:xfrm>
            <a:off x="275125" y="908721"/>
            <a:ext cx="4872941" cy="5328592"/>
          </a:xfrm>
        </p:spPr>
        <p:txBody>
          <a:bodyPr>
            <a:normAutofit lnSpcReduction="10000"/>
          </a:bodyPr>
          <a:lstStyle/>
          <a:p>
            <a:pPr>
              <a:spcBef>
                <a:spcPts val="600"/>
              </a:spcBef>
            </a:pPr>
            <a:r>
              <a:rPr lang="en-US" sz="2000" dirty="0"/>
              <a:t>2 End Wall FC’s each made of:</a:t>
            </a:r>
          </a:p>
          <a:p>
            <a:pPr lvl="1">
              <a:spcBef>
                <a:spcPts val="600"/>
              </a:spcBef>
            </a:pPr>
            <a:r>
              <a:rPr lang="en-US" sz="1600" dirty="0"/>
              <a:t>24 2m x 3.5m EW modules (arranged in 4 identical columns, 6 modules tall) with top/bottom modules hosting bent aluminum profiles</a:t>
            </a:r>
          </a:p>
          <a:p>
            <a:pPr>
              <a:spcBef>
                <a:spcPts val="600"/>
              </a:spcBef>
            </a:pPr>
            <a:r>
              <a:rPr lang="en-US" sz="2000" dirty="0"/>
              <a:t>25 mostly identical CPA/TBFC/GP rows, each made of:</a:t>
            </a:r>
          </a:p>
          <a:p>
            <a:pPr lvl="1">
              <a:spcBef>
                <a:spcPts val="600"/>
              </a:spcBef>
            </a:pPr>
            <a:r>
              <a:rPr lang="en-US" sz="1600" dirty="0"/>
              <a:t>2 CPA’s: 12 units each (1.15m x 2 m)</a:t>
            </a:r>
          </a:p>
          <a:p>
            <a:pPr lvl="1">
              <a:spcBef>
                <a:spcPts val="600"/>
              </a:spcBef>
            </a:pPr>
            <a:r>
              <a:rPr lang="en-US" sz="1600" dirty="0"/>
              <a:t>8 Top/Bottom FC module (3.5m x 2.3m)</a:t>
            </a:r>
          </a:p>
          <a:p>
            <a:pPr lvl="1">
              <a:spcBef>
                <a:spcPts val="600"/>
              </a:spcBef>
            </a:pPr>
            <a:r>
              <a:rPr lang="en-US" sz="1600" dirty="0"/>
              <a:t>4 Top Ground Planes (4 units each: 2.3m x 0.5m)  hung independently to the DSS beams (</a:t>
            </a:r>
            <a:r>
              <a:rPr lang="en-US" sz="1600" dirty="0">
                <a:solidFill>
                  <a:srgbClr val="FF0000"/>
                </a:solidFill>
              </a:rPr>
              <a:t>NOT in HVS scope except for readout and monitoring</a:t>
            </a:r>
            <a:r>
              <a:rPr lang="en-US" sz="1600" dirty="0"/>
              <a:t>)</a:t>
            </a:r>
          </a:p>
          <a:p>
            <a:pPr>
              <a:spcBef>
                <a:spcPts val="600"/>
              </a:spcBef>
            </a:pPr>
            <a:r>
              <a:rPr lang="en-US" sz="2000" dirty="0"/>
              <a:t>Assembly &amp; Installation:</a:t>
            </a:r>
          </a:p>
          <a:p>
            <a:pPr lvl="1">
              <a:spcBef>
                <a:spcPts val="600"/>
              </a:spcBef>
            </a:pPr>
            <a:r>
              <a:rPr lang="en-US" sz="1600" dirty="0"/>
              <a:t>Performed fully underground (</a:t>
            </a:r>
            <a:r>
              <a:rPr lang="en-US" sz="1600" dirty="0" err="1"/>
              <a:t>ProtoDUNE</a:t>
            </a:r>
            <a:r>
              <a:rPr lang="en-US" sz="1600" dirty="0"/>
              <a:t> Phase-II experience on FC) </a:t>
            </a:r>
            <a:endParaRPr lang="en-US" sz="2000" dirty="0"/>
          </a:p>
          <a:p>
            <a:pPr lvl="1">
              <a:spcBef>
                <a:spcPts val="600"/>
              </a:spcBef>
            </a:pPr>
            <a:r>
              <a:rPr lang="en-US" sz="1600" dirty="0"/>
              <a:t>about 1 month for each EW</a:t>
            </a:r>
          </a:p>
          <a:p>
            <a:pPr lvl="1">
              <a:spcBef>
                <a:spcPts val="600"/>
              </a:spcBef>
            </a:pPr>
            <a:r>
              <a:rPr lang="en-US" sz="1600" dirty="0"/>
              <a:t>1 week for each CPA/TBFC slice: deployment of FC at the end of installation.</a:t>
            </a:r>
          </a:p>
        </p:txBody>
      </p:sp>
      <p:sp>
        <p:nvSpPr>
          <p:cNvPr id="4" name="Date Placeholder 3">
            <a:extLst>
              <a:ext uri="{FF2B5EF4-FFF2-40B4-BE49-F238E27FC236}">
                <a16:creationId xmlns:a16="http://schemas.microsoft.com/office/drawing/2014/main" id="{73D70D25-08CF-4448-A62D-030720A0BD9A}"/>
              </a:ext>
            </a:extLst>
          </p:cNvPr>
          <p:cNvSpPr>
            <a:spLocks noGrp="1"/>
          </p:cNvSpPr>
          <p:nvPr>
            <p:ph type="dt" sz="half" idx="12"/>
          </p:nvPr>
        </p:nvSpPr>
        <p:spPr/>
        <p:txBody>
          <a:bodyPr/>
          <a:lstStyle/>
          <a:p>
            <a:r>
              <a:rPr lang="de-CH"/>
              <a:t>October 12th, 2022</a:t>
            </a:r>
            <a:endParaRPr lang="en-US" dirty="0"/>
          </a:p>
        </p:txBody>
      </p:sp>
      <p:sp>
        <p:nvSpPr>
          <p:cNvPr id="5" name="Footer Placeholder 4">
            <a:extLst>
              <a:ext uri="{FF2B5EF4-FFF2-40B4-BE49-F238E27FC236}">
                <a16:creationId xmlns:a16="http://schemas.microsoft.com/office/drawing/2014/main" id="{70A91353-7E14-F84C-851D-250F7D8316AA}"/>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FC06C638-BE74-9546-A0A7-1EBB20BAC739}"/>
              </a:ext>
            </a:extLst>
          </p:cNvPr>
          <p:cNvSpPr>
            <a:spLocks noGrp="1"/>
          </p:cNvSpPr>
          <p:nvPr>
            <p:ph type="sldNum" sz="quarter" idx="14"/>
          </p:nvPr>
        </p:nvSpPr>
        <p:spPr/>
        <p:txBody>
          <a:bodyPr/>
          <a:lstStyle/>
          <a:p>
            <a:fld id="{5DFC16DC-0F16-AF49-A28F-70708B914EFD}" type="slidenum">
              <a:rPr lang="en-US" smtClean="0"/>
              <a:t>14</a:t>
            </a:fld>
            <a:endParaRPr lang="en-US" dirty="0"/>
          </a:p>
        </p:txBody>
      </p:sp>
      <p:sp>
        <p:nvSpPr>
          <p:cNvPr id="9" name="TextBox 8">
            <a:extLst>
              <a:ext uri="{FF2B5EF4-FFF2-40B4-BE49-F238E27FC236}">
                <a16:creationId xmlns:a16="http://schemas.microsoft.com/office/drawing/2014/main" id="{B09C3CD1-0947-B89C-92CB-95054CE4E370}"/>
              </a:ext>
            </a:extLst>
          </p:cNvPr>
          <p:cNvSpPr txBox="1"/>
          <p:nvPr/>
        </p:nvSpPr>
        <p:spPr>
          <a:xfrm>
            <a:off x="4990411" y="4758433"/>
            <a:ext cx="1487771" cy="1384995"/>
          </a:xfrm>
          <a:prstGeom prst="rect">
            <a:avLst/>
          </a:prstGeom>
          <a:noFill/>
        </p:spPr>
        <p:txBody>
          <a:bodyPr wrap="square" rtlCol="0">
            <a:spAutoFit/>
          </a:bodyPr>
          <a:lstStyle/>
          <a:p>
            <a:r>
              <a:rPr lang="en-GB" sz="1400" i="1" dirty="0"/>
              <a:t>Personnel requirements and assembly times b</a:t>
            </a:r>
            <a:r>
              <a:rPr lang="en-CH" sz="1400" i="1" dirty="0"/>
              <a:t>eing validated at ProtoDUNE Phase II</a:t>
            </a:r>
          </a:p>
        </p:txBody>
      </p:sp>
      <p:pic>
        <p:nvPicPr>
          <p:cNvPr id="3073" name="Picture 1" descr="page9image34599312">
            <a:extLst>
              <a:ext uri="{FF2B5EF4-FFF2-40B4-BE49-F238E27FC236}">
                <a16:creationId xmlns:a16="http://schemas.microsoft.com/office/drawing/2014/main" id="{46491740-7ECA-5346-7030-FC5A60731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346" y="0"/>
            <a:ext cx="2443125" cy="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9image34600976">
            <a:extLst>
              <a:ext uri="{FF2B5EF4-FFF2-40B4-BE49-F238E27FC236}">
                <a16:creationId xmlns:a16="http://schemas.microsoft.com/office/drawing/2014/main" id="{1554D7D3-C8C0-4404-E336-0AE9243FC50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80112" y="28765"/>
            <a:ext cx="3480577" cy="31501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2E55142-0989-8DF8-532B-CEEBB27D7E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15827" y="3031004"/>
            <a:ext cx="2721360" cy="3836289"/>
          </a:xfrm>
          <a:prstGeom prst="rect">
            <a:avLst/>
          </a:prstGeom>
        </p:spPr>
      </p:pic>
      <p:sp>
        <p:nvSpPr>
          <p:cNvPr id="10" name="TextBox 9">
            <a:extLst>
              <a:ext uri="{FF2B5EF4-FFF2-40B4-BE49-F238E27FC236}">
                <a16:creationId xmlns:a16="http://schemas.microsoft.com/office/drawing/2014/main" id="{C8FF2430-B59D-AAAF-1510-0615CEF42E8C}"/>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#3</a:t>
            </a:r>
          </a:p>
        </p:txBody>
      </p:sp>
    </p:spTree>
    <p:extLst>
      <p:ext uri="{BB962C8B-B14F-4D97-AF65-F5344CB8AC3E}">
        <p14:creationId xmlns:p14="http://schemas.microsoft.com/office/powerpoint/2010/main" val="3588964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6" y="55431"/>
            <a:ext cx="8229600" cy="647102"/>
          </a:xfrm>
        </p:spPr>
        <p:txBody>
          <a:bodyPr/>
          <a:lstStyle/>
          <a:p>
            <a:r>
              <a:rPr lang="en-US" sz="3600" dirty="0"/>
              <a:t>CPA</a:t>
            </a:r>
          </a:p>
        </p:txBody>
      </p:sp>
      <p:pic>
        <p:nvPicPr>
          <p:cNvPr id="4098" name="Picture 2" descr="page46image58135424">
            <a:extLst>
              <a:ext uri="{FF2B5EF4-FFF2-40B4-BE49-F238E27FC236}">
                <a16:creationId xmlns:a16="http://schemas.microsoft.com/office/drawing/2014/main" id="{C2D47650-AB37-5348-ABA9-0CDD109EC3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8024" y="3553650"/>
            <a:ext cx="2158927" cy="2765143"/>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page22image3405741808">
            <a:extLst>
              <a:ext uri="{FF2B5EF4-FFF2-40B4-BE49-F238E27FC236}">
                <a16:creationId xmlns:a16="http://schemas.microsoft.com/office/drawing/2014/main" id="{0FD4A6F5-FCE9-5442-B80D-9582C015D4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68158" y="0"/>
            <a:ext cx="3140346" cy="289385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FB44E506-B2F1-3440-B02F-3045970AAF32}"/>
              </a:ext>
            </a:extLst>
          </p:cNvPr>
          <p:cNvSpPr>
            <a:spLocks noGrp="1"/>
          </p:cNvSpPr>
          <p:nvPr>
            <p:ph type="dt" sz="half" idx="12"/>
          </p:nvPr>
        </p:nvSpPr>
        <p:spPr/>
        <p:txBody>
          <a:bodyPr/>
          <a:lstStyle/>
          <a:p>
            <a:r>
              <a:rPr lang="de-CH"/>
              <a:t>October 12th, 2022</a:t>
            </a:r>
            <a:endParaRPr lang="en-US" dirty="0"/>
          </a:p>
        </p:txBody>
      </p:sp>
      <p:sp>
        <p:nvSpPr>
          <p:cNvPr id="5" name="Footer Placeholder 4">
            <a:extLst>
              <a:ext uri="{FF2B5EF4-FFF2-40B4-BE49-F238E27FC236}">
                <a16:creationId xmlns:a16="http://schemas.microsoft.com/office/drawing/2014/main" id="{0FBC018F-DC1F-A941-B33A-F9F64F240814}"/>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92560440-EF95-D240-BBA2-77A86907317D}"/>
              </a:ext>
            </a:extLst>
          </p:cNvPr>
          <p:cNvSpPr>
            <a:spLocks noGrp="1"/>
          </p:cNvSpPr>
          <p:nvPr>
            <p:ph type="sldNum" sz="quarter" idx="14"/>
          </p:nvPr>
        </p:nvSpPr>
        <p:spPr/>
        <p:txBody>
          <a:bodyPr/>
          <a:lstStyle/>
          <a:p>
            <a:fld id="{5DFC16DC-0F16-AF49-A28F-70708B914EFD}" type="slidenum">
              <a:rPr lang="en-US" smtClean="0"/>
              <a:t>15</a:t>
            </a:fld>
            <a:endParaRPr lang="en-US" dirty="0"/>
          </a:p>
        </p:txBody>
      </p:sp>
      <p:pic>
        <p:nvPicPr>
          <p:cNvPr id="3" name="Picture 2">
            <a:extLst>
              <a:ext uri="{FF2B5EF4-FFF2-40B4-BE49-F238E27FC236}">
                <a16:creationId xmlns:a16="http://schemas.microsoft.com/office/drawing/2014/main" id="{6C148A8A-0167-06D3-3677-975B2AF621F1}"/>
              </a:ext>
            </a:extLst>
          </p:cNvPr>
          <p:cNvPicPr>
            <a:picLocks noChangeAspect="1"/>
          </p:cNvPicPr>
          <p:nvPr/>
        </p:nvPicPr>
        <p:blipFill>
          <a:blip r:embed="rId4"/>
          <a:stretch>
            <a:fillRect/>
          </a:stretch>
        </p:blipFill>
        <p:spPr bwMode="auto">
          <a:xfrm rot="5400000">
            <a:off x="6072281" y="3247074"/>
            <a:ext cx="3510536" cy="2632902"/>
          </a:xfrm>
          <a:prstGeom prst="rect">
            <a:avLst/>
          </a:prstGeom>
        </p:spPr>
      </p:pic>
      <p:sp>
        <p:nvSpPr>
          <p:cNvPr id="7" name="Content Placeholder 4">
            <a:extLst>
              <a:ext uri="{FF2B5EF4-FFF2-40B4-BE49-F238E27FC236}">
                <a16:creationId xmlns:a16="http://schemas.microsoft.com/office/drawing/2014/main" id="{1C6BE0B5-5CE3-6EC6-9C26-8D5F79B1BDCD}"/>
              </a:ext>
            </a:extLst>
          </p:cNvPr>
          <p:cNvSpPr>
            <a:spLocks noGrp="1"/>
          </p:cNvSpPr>
          <p:nvPr>
            <p:ph idx="11"/>
          </p:nvPr>
        </p:nvSpPr>
        <p:spPr bwMode="auto">
          <a:xfrm>
            <a:off x="242794" y="575183"/>
            <a:ext cx="5244950" cy="3086507"/>
          </a:xfrm>
        </p:spPr>
        <p:txBody>
          <a:bodyPr>
            <a:normAutofit/>
          </a:bodyPr>
          <a:lstStyle/>
          <a:p>
            <a:pPr>
              <a:spcBef>
                <a:spcPts val="300"/>
              </a:spcBef>
            </a:pPr>
            <a:r>
              <a:rPr lang="en-US" sz="1800" dirty="0"/>
              <a:t>Constructed from 50 side by side panels :</a:t>
            </a:r>
          </a:p>
          <a:p>
            <a:pPr lvl="1">
              <a:spcBef>
                <a:spcPts val="300"/>
              </a:spcBef>
            </a:pPr>
            <a:r>
              <a:rPr lang="en-US" sz="1600" dirty="0"/>
              <a:t>Each Panel is 1.15m in width and 12m tall, formed with 6 vertically stacked Resistive Kapton laminated modules </a:t>
            </a:r>
          </a:p>
          <a:p>
            <a:pPr lvl="1">
              <a:spcBef>
                <a:spcPts val="300"/>
              </a:spcBef>
            </a:pPr>
            <a:r>
              <a:rPr lang="en-US" sz="1600" dirty="0"/>
              <a:t>Hanging through a single link</a:t>
            </a:r>
            <a:endParaRPr lang="en-GB" sz="1600" dirty="0"/>
          </a:p>
          <a:p>
            <a:pPr lvl="1">
              <a:spcBef>
                <a:spcPts val="300"/>
              </a:spcBef>
            </a:pPr>
            <a:r>
              <a:rPr lang="en-US" sz="1600" dirty="0"/>
              <a:t>HV bus is integrated in each CPA Panel for electrical interconnection between panels</a:t>
            </a:r>
            <a:r>
              <a:rPr lang="en-GB" sz="1600" dirty="0"/>
              <a:t>.</a:t>
            </a:r>
          </a:p>
          <a:p>
            <a:pPr lvl="1">
              <a:spcBef>
                <a:spcPts val="300"/>
              </a:spcBef>
            </a:pPr>
            <a:r>
              <a:rPr lang="en-US" sz="1600" dirty="0"/>
              <a:t>Resistive Field Shaping Strips to ensure E-field uniformity around the </a:t>
            </a:r>
            <a:r>
              <a:rPr lang="en-US" sz="1600" dirty="0" err="1"/>
              <a:t>fram</a:t>
            </a:r>
            <a:r>
              <a:rPr lang="en-GB" sz="1600" dirty="0"/>
              <a:t>e</a:t>
            </a:r>
          </a:p>
          <a:p>
            <a:pPr lvl="1">
              <a:spcBef>
                <a:spcPts val="300"/>
              </a:spcBef>
            </a:pPr>
            <a:r>
              <a:rPr lang="en-US" sz="1600" dirty="0"/>
              <a:t>“Donut” shaped receivers attached to the outermost CPA panels to receive HV feedthrough tip contact</a:t>
            </a:r>
          </a:p>
          <a:p>
            <a:pPr marL="0" indent="0">
              <a:spcBef>
                <a:spcPts val="300"/>
              </a:spcBef>
              <a:buNone/>
            </a:pPr>
            <a:endParaRPr lang="en-US" sz="1800" dirty="0"/>
          </a:p>
        </p:txBody>
      </p:sp>
      <p:sp>
        <p:nvSpPr>
          <p:cNvPr id="8" name="Content Placeholder 4">
            <a:extLst>
              <a:ext uri="{FF2B5EF4-FFF2-40B4-BE49-F238E27FC236}">
                <a16:creationId xmlns:a16="http://schemas.microsoft.com/office/drawing/2014/main" id="{07A25A04-3938-5342-88D2-732C80ADB3BE}"/>
              </a:ext>
            </a:extLst>
          </p:cNvPr>
          <p:cNvSpPr txBox="1">
            <a:spLocks/>
          </p:cNvSpPr>
          <p:nvPr/>
        </p:nvSpPr>
        <p:spPr bwMode="auto">
          <a:xfrm>
            <a:off x="241802" y="3517674"/>
            <a:ext cx="4476176" cy="6021288"/>
          </a:xfrm>
          <a:prstGeom prst="rect">
            <a:avLst/>
          </a:prstGeom>
        </p:spPr>
        <p:txBody>
          <a:bodyPr lIns="0" rIns="0">
            <a:normAutofit/>
          </a:bodyPr>
          <a:lstStyle>
            <a:lvl1pPr marL="256032" indent="-265176" algn="l" defTabSz="457200">
              <a:lnSpc>
                <a:spcPct val="100000"/>
              </a:lnSpc>
              <a:spcBef>
                <a:spcPts val="1200"/>
              </a:spcBef>
              <a:spcAft>
                <a:spcPts val="0"/>
              </a:spcAft>
              <a:buFont typeface="Arial"/>
              <a:buChar char="•"/>
              <a:defRPr sz="2200" b="0" i="0">
                <a:solidFill>
                  <a:srgbClr val="3C5A77"/>
                </a:solidFill>
                <a:latin typeface="Helvetica"/>
                <a:ea typeface="Geneva"/>
                <a:cs typeface="Geneva"/>
              </a:defRPr>
            </a:lvl1pPr>
            <a:lvl2pPr marL="541338" indent="-266700" algn="l" defTabSz="457200">
              <a:lnSpc>
                <a:spcPct val="100000"/>
              </a:lnSpc>
              <a:spcBef>
                <a:spcPts val="1200"/>
              </a:spcBef>
              <a:spcAft>
                <a:spcPts val="0"/>
              </a:spcAft>
              <a:buSzPct val="90000"/>
              <a:buFont typeface="Lucida Grande"/>
              <a:buChar char="-"/>
              <a:defRPr sz="2000" b="0" i="0">
                <a:solidFill>
                  <a:srgbClr val="3C5A77"/>
                </a:solidFill>
                <a:latin typeface="Helvetica"/>
                <a:ea typeface="Geneva"/>
                <a:cs typeface="+mn-cs"/>
              </a:defRPr>
            </a:lvl2pPr>
            <a:lvl3pPr marL="898525" indent="-273050" algn="l" defTabSz="457200">
              <a:lnSpc>
                <a:spcPct val="100000"/>
              </a:lnSpc>
              <a:spcBef>
                <a:spcPts val="1200"/>
              </a:spcBef>
              <a:spcAft>
                <a:spcPts val="0"/>
              </a:spcAft>
              <a:buSzPct val="88000"/>
              <a:buFont typeface="Arial"/>
              <a:buChar char="•"/>
              <a:defRPr sz="1800" b="0" i="0">
                <a:solidFill>
                  <a:srgbClr val="3C5A77"/>
                </a:solidFill>
                <a:latin typeface="Helvetica"/>
                <a:ea typeface="Geneva"/>
                <a:cs typeface="+mn-cs"/>
              </a:defRPr>
            </a:lvl3pPr>
            <a:lvl4pPr marL="1165225" indent="-266700" algn="l" defTabSz="457200">
              <a:lnSpc>
                <a:spcPct val="100000"/>
              </a:lnSpc>
              <a:spcBef>
                <a:spcPts val="1200"/>
              </a:spcBef>
              <a:spcAft>
                <a:spcPts val="0"/>
              </a:spcAft>
              <a:buSzPct val="90000"/>
              <a:buFont typeface="Lucida Grande"/>
              <a:buChar char="-"/>
              <a:defRPr sz="1600" b="0" i="0">
                <a:solidFill>
                  <a:srgbClr val="3C5A77"/>
                </a:solidFill>
                <a:latin typeface="Helvetica"/>
                <a:ea typeface="Geneva"/>
                <a:cs typeface="+mn-cs"/>
              </a:defRPr>
            </a:lvl4pPr>
            <a:lvl5pPr marL="1431925" indent="-266700" algn="l" defTabSz="457200">
              <a:lnSpc>
                <a:spcPct val="100000"/>
              </a:lnSpc>
              <a:spcBef>
                <a:spcPts val="1200"/>
              </a:spcBef>
              <a:spcAft>
                <a:spcPts val="0"/>
              </a:spcAft>
              <a:buSzPct val="88000"/>
              <a:buFont typeface="Arial"/>
              <a:buChar char="•"/>
              <a:defRPr sz="1400" b="0" i="0">
                <a:solidFill>
                  <a:srgbClr val="3C5A77"/>
                </a:solidFill>
                <a:latin typeface="Helvetica"/>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a:spcBef>
                <a:spcPts val="300"/>
              </a:spcBef>
            </a:pPr>
            <a:r>
              <a:rPr lang="en-US" sz="1800" dirty="0"/>
              <a:t>Minor modifications </a:t>
            </a:r>
            <a:r>
              <a:rPr lang="en-US" sz="1800" dirty="0" err="1"/>
              <a:t>wrt</a:t>
            </a:r>
            <a:r>
              <a:rPr lang="en-US" sz="1800" dirty="0"/>
              <a:t> TDR &amp; last PDR:</a:t>
            </a:r>
          </a:p>
          <a:p>
            <a:pPr lvl="1">
              <a:spcBef>
                <a:spcPts val="300"/>
              </a:spcBef>
            </a:pPr>
            <a:r>
              <a:rPr lang="en-US" sz="1600" dirty="0"/>
              <a:t>bent profiles at corners, </a:t>
            </a:r>
          </a:p>
          <a:p>
            <a:pPr lvl="1">
              <a:spcBef>
                <a:spcPts val="300"/>
              </a:spcBef>
            </a:pPr>
            <a:r>
              <a:rPr lang="en-US" sz="1600" dirty="0"/>
              <a:t>FFS layout </a:t>
            </a:r>
          </a:p>
          <a:p>
            <a:pPr lvl="1">
              <a:spcBef>
                <a:spcPts val="300"/>
              </a:spcBef>
            </a:pPr>
            <a:r>
              <a:rPr lang="en-US" sz="1600" dirty="0"/>
              <a:t>New PD diffuser mounting scheme, implemented and to be validated at PD</a:t>
            </a:r>
          </a:p>
          <a:p>
            <a:pPr lvl="1">
              <a:spcBef>
                <a:spcPts val="300"/>
              </a:spcBef>
            </a:pPr>
            <a:r>
              <a:rPr lang="en-US" sz="1600" dirty="0"/>
              <a:t>More inter-panel alignment pins and slots</a:t>
            </a:r>
          </a:p>
          <a:p>
            <a:pPr lvl="1">
              <a:spcBef>
                <a:spcPts val="300"/>
              </a:spcBef>
            </a:pPr>
            <a:r>
              <a:rPr lang="en-US" sz="1600" dirty="0"/>
              <a:t>Anti-rotation feature to improve cathode plane planarity</a:t>
            </a:r>
          </a:p>
          <a:p>
            <a:pPr lvl="1">
              <a:spcBef>
                <a:spcPts val="300"/>
              </a:spcBef>
            </a:pPr>
            <a:r>
              <a:rPr lang="en-US" sz="1600" dirty="0"/>
              <a:t>Double sided HV bus for increased redundancy</a:t>
            </a:r>
            <a:endParaRPr lang="en-US" sz="1600" b="1" i="1" dirty="0"/>
          </a:p>
          <a:p>
            <a:pPr marL="0" indent="0">
              <a:spcBef>
                <a:spcPts val="300"/>
              </a:spcBef>
              <a:buFont typeface="Arial"/>
              <a:buNone/>
            </a:pPr>
            <a:endParaRPr lang="en-US" sz="1800" dirty="0"/>
          </a:p>
        </p:txBody>
      </p:sp>
      <p:sp>
        <p:nvSpPr>
          <p:cNvPr id="9" name="TextBox 8">
            <a:extLst>
              <a:ext uri="{FF2B5EF4-FFF2-40B4-BE49-F238E27FC236}">
                <a16:creationId xmlns:a16="http://schemas.microsoft.com/office/drawing/2014/main" id="{E0EFE2F2-16AA-94E5-150A-DF5312FA5446}"/>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#2</a:t>
            </a:r>
          </a:p>
        </p:txBody>
      </p:sp>
    </p:spTree>
    <p:extLst>
      <p:ext uri="{BB962C8B-B14F-4D97-AF65-F5344CB8AC3E}">
        <p14:creationId xmlns:p14="http://schemas.microsoft.com/office/powerpoint/2010/main" val="4249173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11" y="55431"/>
            <a:ext cx="8835777" cy="647102"/>
          </a:xfrm>
        </p:spPr>
        <p:txBody>
          <a:bodyPr/>
          <a:lstStyle/>
          <a:p>
            <a:r>
              <a:rPr lang="en-US" sz="3600" dirty="0"/>
              <a:t>Clean Room @ANL for CPA Production</a:t>
            </a:r>
          </a:p>
        </p:txBody>
      </p:sp>
      <p:sp>
        <p:nvSpPr>
          <p:cNvPr id="4" name="Date Placeholder 3">
            <a:extLst>
              <a:ext uri="{FF2B5EF4-FFF2-40B4-BE49-F238E27FC236}">
                <a16:creationId xmlns:a16="http://schemas.microsoft.com/office/drawing/2014/main" id="{FB44E506-B2F1-3440-B02F-3045970AAF32}"/>
              </a:ext>
            </a:extLst>
          </p:cNvPr>
          <p:cNvSpPr>
            <a:spLocks noGrp="1"/>
          </p:cNvSpPr>
          <p:nvPr>
            <p:ph type="dt" sz="half" idx="12"/>
          </p:nvPr>
        </p:nvSpPr>
        <p:spPr/>
        <p:txBody>
          <a:bodyPr/>
          <a:lstStyle/>
          <a:p>
            <a:r>
              <a:rPr lang="de-CH"/>
              <a:t>October 12th, 2022</a:t>
            </a:r>
            <a:endParaRPr lang="en-US" dirty="0"/>
          </a:p>
        </p:txBody>
      </p:sp>
      <p:sp>
        <p:nvSpPr>
          <p:cNvPr id="5" name="Footer Placeholder 4">
            <a:extLst>
              <a:ext uri="{FF2B5EF4-FFF2-40B4-BE49-F238E27FC236}">
                <a16:creationId xmlns:a16="http://schemas.microsoft.com/office/drawing/2014/main" id="{0FBC018F-DC1F-A941-B33A-F9F64F240814}"/>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92560440-EF95-D240-BBA2-77A86907317D}"/>
              </a:ext>
            </a:extLst>
          </p:cNvPr>
          <p:cNvSpPr>
            <a:spLocks noGrp="1"/>
          </p:cNvSpPr>
          <p:nvPr>
            <p:ph type="sldNum" sz="quarter" idx="14"/>
          </p:nvPr>
        </p:nvSpPr>
        <p:spPr/>
        <p:txBody>
          <a:bodyPr/>
          <a:lstStyle/>
          <a:p>
            <a:fld id="{5DFC16DC-0F16-AF49-A28F-70708B914EFD}" type="slidenum">
              <a:rPr lang="en-US" smtClean="0"/>
              <a:t>16</a:t>
            </a:fld>
            <a:endParaRPr lang="en-US" dirty="0"/>
          </a:p>
        </p:txBody>
      </p:sp>
      <p:sp>
        <p:nvSpPr>
          <p:cNvPr id="7" name="Content Placeholder 4">
            <a:extLst>
              <a:ext uri="{FF2B5EF4-FFF2-40B4-BE49-F238E27FC236}">
                <a16:creationId xmlns:a16="http://schemas.microsoft.com/office/drawing/2014/main" id="{1C6BE0B5-5CE3-6EC6-9C26-8D5F79B1BDCD}"/>
              </a:ext>
            </a:extLst>
          </p:cNvPr>
          <p:cNvSpPr>
            <a:spLocks noGrp="1"/>
          </p:cNvSpPr>
          <p:nvPr>
            <p:ph idx="11"/>
          </p:nvPr>
        </p:nvSpPr>
        <p:spPr bwMode="auto">
          <a:xfrm>
            <a:off x="5685133" y="1119872"/>
            <a:ext cx="3131045" cy="2309128"/>
          </a:xfrm>
        </p:spPr>
        <p:txBody>
          <a:bodyPr>
            <a:normAutofit/>
          </a:bodyPr>
          <a:lstStyle/>
          <a:p>
            <a:pPr>
              <a:spcBef>
                <a:spcPts val="600"/>
              </a:spcBef>
            </a:pPr>
            <a:r>
              <a:rPr lang="en-US" sz="1400" dirty="0"/>
              <a:t>Clear plastic walls</a:t>
            </a:r>
          </a:p>
          <a:p>
            <a:pPr>
              <a:spcBef>
                <a:spcPts val="600"/>
              </a:spcBef>
            </a:pPr>
            <a:r>
              <a:rPr lang="en-US" sz="1400" dirty="0"/>
              <a:t>Ceiling fan units create positive pressure air system</a:t>
            </a:r>
          </a:p>
          <a:p>
            <a:pPr>
              <a:spcBef>
                <a:spcPts val="600"/>
              </a:spcBef>
            </a:pPr>
            <a:r>
              <a:rPr lang="en-US" sz="1400" dirty="0"/>
              <a:t>Ceiling lighting</a:t>
            </a:r>
          </a:p>
          <a:p>
            <a:pPr>
              <a:spcBef>
                <a:spcPts val="600"/>
              </a:spcBef>
            </a:pPr>
            <a:r>
              <a:rPr lang="en-US" sz="1400" dirty="0"/>
              <a:t>Size fits 2 – 20 foot long tables plus room for carts containing all parts and hardware needed for a single CPA panel production (6 CPA Units – 12 m tall</a:t>
            </a:r>
            <a:endParaRPr lang="en-US" sz="1800" dirty="0"/>
          </a:p>
        </p:txBody>
      </p:sp>
      <p:pic>
        <p:nvPicPr>
          <p:cNvPr id="9" name="Picture 8" descr="A picture containing building&#10;&#10;Description automatically generated">
            <a:extLst>
              <a:ext uri="{FF2B5EF4-FFF2-40B4-BE49-F238E27FC236}">
                <a16:creationId xmlns:a16="http://schemas.microsoft.com/office/drawing/2014/main" id="{D29F3605-1C4B-CE5D-FF70-5C8EC4383760}"/>
              </a:ext>
            </a:extLst>
          </p:cNvPr>
          <p:cNvPicPr>
            <a:picLocks noChangeAspect="1"/>
          </p:cNvPicPr>
          <p:nvPr/>
        </p:nvPicPr>
        <p:blipFill>
          <a:blip r:embed="rId2"/>
          <a:stretch>
            <a:fillRect/>
          </a:stretch>
        </p:blipFill>
        <p:spPr>
          <a:xfrm>
            <a:off x="183290" y="782829"/>
            <a:ext cx="5414482" cy="4060862"/>
          </a:xfrm>
          <a:prstGeom prst="rect">
            <a:avLst/>
          </a:prstGeom>
        </p:spPr>
      </p:pic>
      <p:grpSp>
        <p:nvGrpSpPr>
          <p:cNvPr id="11" name="Group 10">
            <a:extLst>
              <a:ext uri="{FF2B5EF4-FFF2-40B4-BE49-F238E27FC236}">
                <a16:creationId xmlns:a16="http://schemas.microsoft.com/office/drawing/2014/main" id="{BD34E1A4-28B6-9894-2053-5E58D63ED77D}"/>
              </a:ext>
            </a:extLst>
          </p:cNvPr>
          <p:cNvGrpSpPr/>
          <p:nvPr/>
        </p:nvGrpSpPr>
        <p:grpSpPr>
          <a:xfrm>
            <a:off x="5671400" y="3717473"/>
            <a:ext cx="3318489" cy="2573502"/>
            <a:chOff x="8799938" y="4035972"/>
            <a:chExt cx="3318489" cy="2573502"/>
          </a:xfrm>
        </p:grpSpPr>
        <p:pic>
          <p:nvPicPr>
            <p:cNvPr id="12" name="Picture 11">
              <a:extLst>
                <a:ext uri="{FF2B5EF4-FFF2-40B4-BE49-F238E27FC236}">
                  <a16:creationId xmlns:a16="http://schemas.microsoft.com/office/drawing/2014/main" id="{BFD12074-44E3-E60A-231F-F70091AAB8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99938" y="4327767"/>
              <a:ext cx="3318489" cy="2281707"/>
            </a:xfrm>
            <a:prstGeom prst="rect">
              <a:avLst/>
            </a:prstGeom>
          </p:spPr>
        </p:pic>
        <p:sp>
          <p:nvSpPr>
            <p:cNvPr id="13" name="TextBox 12">
              <a:extLst>
                <a:ext uri="{FF2B5EF4-FFF2-40B4-BE49-F238E27FC236}">
                  <a16:creationId xmlns:a16="http://schemas.microsoft.com/office/drawing/2014/main" id="{6E22F046-DF58-AD0E-80F2-88F12A17D6DD}"/>
                </a:ext>
              </a:extLst>
            </p:cNvPr>
            <p:cNvSpPr txBox="1"/>
            <p:nvPr/>
          </p:nvSpPr>
          <p:spPr>
            <a:xfrm>
              <a:off x="9356700" y="4035972"/>
              <a:ext cx="2204963" cy="369332"/>
            </a:xfrm>
            <a:prstGeom prst="rect">
              <a:avLst/>
            </a:prstGeom>
            <a:noFill/>
          </p:spPr>
          <p:txBody>
            <a:bodyPr wrap="none" rtlCol="0">
              <a:spAutoFit/>
            </a:bodyPr>
            <a:lstStyle/>
            <a:p>
              <a:r>
                <a:rPr lang="en-US" dirty="0"/>
                <a:t>Factory Configuration</a:t>
              </a:r>
            </a:p>
          </p:txBody>
        </p:sp>
      </p:grpSp>
      <p:sp>
        <p:nvSpPr>
          <p:cNvPr id="14" name="TextBox 13">
            <a:extLst>
              <a:ext uri="{FF2B5EF4-FFF2-40B4-BE49-F238E27FC236}">
                <a16:creationId xmlns:a16="http://schemas.microsoft.com/office/drawing/2014/main" id="{1DD7FE14-63F3-5807-9801-3F71B63A0CB9}"/>
              </a:ext>
            </a:extLst>
          </p:cNvPr>
          <p:cNvSpPr txBox="1"/>
          <p:nvPr/>
        </p:nvSpPr>
        <p:spPr>
          <a:xfrm>
            <a:off x="683568" y="4874788"/>
            <a:ext cx="4165392" cy="646331"/>
          </a:xfrm>
          <a:prstGeom prst="rect">
            <a:avLst/>
          </a:prstGeom>
          <a:noFill/>
        </p:spPr>
        <p:txBody>
          <a:bodyPr wrap="square" rtlCol="0">
            <a:spAutoFit/>
          </a:bodyPr>
          <a:lstStyle/>
          <a:p>
            <a:r>
              <a:rPr lang="en-US" dirty="0"/>
              <a:t>8020 Al table with 3-unit CPA template made from spare frame parts</a:t>
            </a:r>
          </a:p>
        </p:txBody>
      </p:sp>
      <p:cxnSp>
        <p:nvCxnSpPr>
          <p:cNvPr id="15" name="Straight Arrow Connector 14">
            <a:extLst>
              <a:ext uri="{FF2B5EF4-FFF2-40B4-BE49-F238E27FC236}">
                <a16:creationId xmlns:a16="http://schemas.microsoft.com/office/drawing/2014/main" id="{F24ED647-3487-262E-E197-32E81BF2A8D3}"/>
              </a:ext>
            </a:extLst>
          </p:cNvPr>
          <p:cNvCxnSpPr>
            <a:cxnSpLocks/>
          </p:cNvCxnSpPr>
          <p:nvPr/>
        </p:nvCxnSpPr>
        <p:spPr>
          <a:xfrm flipV="1">
            <a:off x="1979712" y="3671923"/>
            <a:ext cx="881313" cy="1252064"/>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6" name="Content Placeholder 4">
            <a:extLst>
              <a:ext uri="{FF2B5EF4-FFF2-40B4-BE49-F238E27FC236}">
                <a16:creationId xmlns:a16="http://schemas.microsoft.com/office/drawing/2014/main" id="{180A0208-E4B6-7634-BEE7-35CC23245500}"/>
              </a:ext>
            </a:extLst>
          </p:cNvPr>
          <p:cNvSpPr txBox="1">
            <a:spLocks/>
          </p:cNvSpPr>
          <p:nvPr/>
        </p:nvSpPr>
        <p:spPr bwMode="auto">
          <a:xfrm>
            <a:off x="683568" y="5625130"/>
            <a:ext cx="4507575" cy="647102"/>
          </a:xfrm>
          <a:prstGeom prst="rect">
            <a:avLst/>
          </a:prstGeom>
        </p:spPr>
        <p:txBody>
          <a:bodyPr lIns="0" rIns="0">
            <a:normAutofit/>
          </a:bodyPr>
          <a:lstStyle>
            <a:lvl1pPr marL="256032" indent="-265176" algn="l" defTabSz="457200">
              <a:lnSpc>
                <a:spcPct val="100000"/>
              </a:lnSpc>
              <a:spcBef>
                <a:spcPts val="1200"/>
              </a:spcBef>
              <a:spcAft>
                <a:spcPts val="0"/>
              </a:spcAft>
              <a:buFont typeface="Arial"/>
              <a:buChar char="•"/>
              <a:defRPr sz="2200" b="0" i="0">
                <a:solidFill>
                  <a:srgbClr val="3C5A77"/>
                </a:solidFill>
                <a:latin typeface="Helvetica"/>
                <a:ea typeface="Geneva"/>
                <a:cs typeface="Geneva"/>
              </a:defRPr>
            </a:lvl1pPr>
            <a:lvl2pPr marL="541338" indent="-266700" algn="l" defTabSz="457200">
              <a:lnSpc>
                <a:spcPct val="100000"/>
              </a:lnSpc>
              <a:spcBef>
                <a:spcPts val="1200"/>
              </a:spcBef>
              <a:spcAft>
                <a:spcPts val="0"/>
              </a:spcAft>
              <a:buSzPct val="90000"/>
              <a:buFont typeface="Lucida Grande"/>
              <a:buChar char="-"/>
              <a:defRPr sz="2000" b="0" i="0">
                <a:solidFill>
                  <a:srgbClr val="3C5A77"/>
                </a:solidFill>
                <a:latin typeface="Helvetica"/>
                <a:ea typeface="Geneva"/>
                <a:cs typeface="+mn-cs"/>
              </a:defRPr>
            </a:lvl2pPr>
            <a:lvl3pPr marL="898525" indent="-273050" algn="l" defTabSz="457200">
              <a:lnSpc>
                <a:spcPct val="100000"/>
              </a:lnSpc>
              <a:spcBef>
                <a:spcPts val="1200"/>
              </a:spcBef>
              <a:spcAft>
                <a:spcPts val="0"/>
              </a:spcAft>
              <a:buSzPct val="88000"/>
              <a:buFont typeface="Arial"/>
              <a:buChar char="•"/>
              <a:defRPr sz="1800" b="0" i="0">
                <a:solidFill>
                  <a:srgbClr val="3C5A77"/>
                </a:solidFill>
                <a:latin typeface="Helvetica"/>
                <a:ea typeface="Geneva"/>
                <a:cs typeface="+mn-cs"/>
              </a:defRPr>
            </a:lvl3pPr>
            <a:lvl4pPr marL="1165225" indent="-266700" algn="l" defTabSz="457200">
              <a:lnSpc>
                <a:spcPct val="100000"/>
              </a:lnSpc>
              <a:spcBef>
                <a:spcPts val="1200"/>
              </a:spcBef>
              <a:spcAft>
                <a:spcPts val="0"/>
              </a:spcAft>
              <a:buSzPct val="90000"/>
              <a:buFont typeface="Lucida Grande"/>
              <a:buChar char="-"/>
              <a:defRPr sz="1600" b="0" i="0">
                <a:solidFill>
                  <a:srgbClr val="3C5A77"/>
                </a:solidFill>
                <a:latin typeface="Helvetica"/>
                <a:ea typeface="Geneva"/>
                <a:cs typeface="+mn-cs"/>
              </a:defRPr>
            </a:lvl4pPr>
            <a:lvl5pPr marL="1431925" indent="-266700" algn="l" defTabSz="457200">
              <a:lnSpc>
                <a:spcPct val="100000"/>
              </a:lnSpc>
              <a:spcBef>
                <a:spcPts val="1200"/>
              </a:spcBef>
              <a:spcAft>
                <a:spcPts val="0"/>
              </a:spcAft>
              <a:buSzPct val="88000"/>
              <a:buFont typeface="Arial"/>
              <a:buChar char="•"/>
              <a:defRPr sz="1400" b="0" i="0">
                <a:solidFill>
                  <a:srgbClr val="3C5A77"/>
                </a:solidFill>
                <a:latin typeface="Helvetica"/>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a:spcBef>
                <a:spcPts val="600"/>
              </a:spcBef>
            </a:pPr>
            <a:r>
              <a:rPr lang="en-US" sz="1400" dirty="0"/>
              <a:t>Already used for PD2 CPA assembly</a:t>
            </a:r>
          </a:p>
          <a:p>
            <a:pPr>
              <a:spcBef>
                <a:spcPts val="600"/>
              </a:spcBef>
            </a:pPr>
            <a:r>
              <a:rPr lang="en-US" sz="1400" dirty="0"/>
              <a:t>Ready for FD1 production</a:t>
            </a:r>
            <a:endParaRPr lang="en-US" sz="1800" dirty="0"/>
          </a:p>
        </p:txBody>
      </p:sp>
      <p:sp>
        <p:nvSpPr>
          <p:cNvPr id="3" name="TextBox 2">
            <a:extLst>
              <a:ext uri="{FF2B5EF4-FFF2-40B4-BE49-F238E27FC236}">
                <a16:creationId xmlns:a16="http://schemas.microsoft.com/office/drawing/2014/main" id="{423E1320-7832-C43E-8C05-F6F052B9528A}"/>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#2</a:t>
            </a:r>
          </a:p>
        </p:txBody>
      </p:sp>
    </p:spTree>
    <p:extLst>
      <p:ext uri="{BB962C8B-B14F-4D97-AF65-F5344CB8AC3E}">
        <p14:creationId xmlns:p14="http://schemas.microsoft.com/office/powerpoint/2010/main" val="3655628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ge51image48110496">
            <a:extLst>
              <a:ext uri="{FF2B5EF4-FFF2-40B4-BE49-F238E27FC236}">
                <a16:creationId xmlns:a16="http://schemas.microsoft.com/office/drawing/2014/main" id="{44A484FC-9199-E04B-A200-3FCC1AB902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99443" y="4410029"/>
            <a:ext cx="2087976" cy="1714762"/>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page29image48152208">
            <a:extLst>
              <a:ext uri="{FF2B5EF4-FFF2-40B4-BE49-F238E27FC236}">
                <a16:creationId xmlns:a16="http://schemas.microsoft.com/office/drawing/2014/main" id="{33E5AD43-639E-7946-A072-B578CC902B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0232" y="337721"/>
            <a:ext cx="2423299" cy="20467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557F19-498D-FD4A-8B6A-534CE1370B82}"/>
              </a:ext>
            </a:extLst>
          </p:cNvPr>
          <p:cNvSpPr>
            <a:spLocks noGrp="1"/>
          </p:cNvSpPr>
          <p:nvPr>
            <p:ph type="title"/>
          </p:nvPr>
        </p:nvSpPr>
        <p:spPr>
          <a:xfrm>
            <a:off x="395536" y="188640"/>
            <a:ext cx="8229600" cy="647102"/>
          </a:xfrm>
        </p:spPr>
        <p:txBody>
          <a:bodyPr/>
          <a:lstStyle/>
          <a:p>
            <a:r>
              <a:rPr lang="en-US" dirty="0"/>
              <a:t>Top/Bottom Field cage modules</a:t>
            </a:r>
          </a:p>
        </p:txBody>
      </p:sp>
      <p:sp>
        <p:nvSpPr>
          <p:cNvPr id="3" name="Content Placeholder 2">
            <a:extLst>
              <a:ext uri="{FF2B5EF4-FFF2-40B4-BE49-F238E27FC236}">
                <a16:creationId xmlns:a16="http://schemas.microsoft.com/office/drawing/2014/main" id="{ED7CDDD5-EB54-A145-A90C-76CB045B7E09}"/>
              </a:ext>
            </a:extLst>
          </p:cNvPr>
          <p:cNvSpPr>
            <a:spLocks noGrp="1"/>
          </p:cNvSpPr>
          <p:nvPr>
            <p:ph idx="11"/>
          </p:nvPr>
        </p:nvSpPr>
        <p:spPr>
          <a:xfrm>
            <a:off x="251520" y="758444"/>
            <a:ext cx="4968552" cy="5529717"/>
          </a:xfrm>
        </p:spPr>
        <p:txBody>
          <a:bodyPr>
            <a:noAutofit/>
          </a:bodyPr>
          <a:lstStyle/>
          <a:p>
            <a:pPr>
              <a:spcBef>
                <a:spcPts val="600"/>
              </a:spcBef>
            </a:pPr>
            <a:r>
              <a:rPr lang="en-US" sz="1800" b="1" dirty="0"/>
              <a:t>Very simplified structure </a:t>
            </a:r>
            <a:r>
              <a:rPr lang="en-US" sz="1800" b="1" dirty="0" err="1"/>
              <a:t>wrt</a:t>
            </a:r>
            <a:r>
              <a:rPr lang="en-US" sz="1800" b="1" dirty="0"/>
              <a:t> TDR solution (no change from last PDR)</a:t>
            </a:r>
          </a:p>
          <a:p>
            <a:pPr lvl="1">
              <a:spcBef>
                <a:spcPts val="600"/>
              </a:spcBef>
            </a:pPr>
            <a:r>
              <a:rPr lang="en-US" sz="1600" dirty="0"/>
              <a:t>No change in dimensions (2.3 x3.5 m2).</a:t>
            </a:r>
          </a:p>
          <a:p>
            <a:pPr lvl="1">
              <a:spcBef>
                <a:spcPts val="600"/>
              </a:spcBef>
            </a:pPr>
            <a:r>
              <a:rPr lang="en-US" sz="1600" dirty="0"/>
              <a:t>Same electrodes shape and 6 cm pitch</a:t>
            </a:r>
          </a:p>
          <a:p>
            <a:pPr lvl="1">
              <a:spcBef>
                <a:spcPts val="600"/>
              </a:spcBef>
            </a:pPr>
            <a:r>
              <a:rPr lang="en-US" sz="1600" dirty="0"/>
              <a:t>No standoffs for Ground Planes</a:t>
            </a:r>
          </a:p>
          <a:p>
            <a:pPr lvl="1">
              <a:spcBef>
                <a:spcPts val="600"/>
              </a:spcBef>
            </a:pPr>
            <a:r>
              <a:rPr lang="en-US" sz="1600" dirty="0"/>
              <a:t>Lighter FRP 4 inches I-beams</a:t>
            </a:r>
          </a:p>
          <a:p>
            <a:pPr lvl="1">
              <a:spcBef>
                <a:spcPts val="600"/>
              </a:spcBef>
            </a:pPr>
            <a:r>
              <a:rPr lang="en-US" sz="1600" dirty="0"/>
              <a:t>Profiles sitting outside the beams</a:t>
            </a:r>
          </a:p>
          <a:p>
            <a:pPr lvl="1">
              <a:spcBef>
                <a:spcPts val="600"/>
              </a:spcBef>
            </a:pPr>
            <a:r>
              <a:rPr lang="en-US" sz="1600" dirty="0"/>
              <a:t>Non-metallic hinge on FC for CPA connection</a:t>
            </a:r>
          </a:p>
          <a:p>
            <a:pPr>
              <a:spcBef>
                <a:spcPts val="600"/>
              </a:spcBef>
            </a:pPr>
            <a:r>
              <a:rPr lang="en-US" sz="1800" dirty="0"/>
              <a:t>Simpler aluminum latches to APA</a:t>
            </a:r>
          </a:p>
          <a:p>
            <a:pPr>
              <a:spcBef>
                <a:spcPts val="300"/>
              </a:spcBef>
            </a:pPr>
            <a:r>
              <a:rPr lang="en-US" sz="1800" dirty="0"/>
              <a:t>Activities at production sites (SBU/UTA)</a:t>
            </a:r>
          </a:p>
          <a:p>
            <a:pPr lvl="1">
              <a:spcBef>
                <a:spcPts val="300"/>
              </a:spcBef>
            </a:pPr>
            <a:r>
              <a:rPr lang="en-GB" sz="1600" dirty="0"/>
              <a:t>FC assembly procedures developed via test assemblies:</a:t>
            </a:r>
          </a:p>
          <a:p>
            <a:pPr lvl="2">
              <a:spcBef>
                <a:spcPts val="300"/>
              </a:spcBef>
            </a:pPr>
            <a:r>
              <a:rPr lang="en-GB" sz="1400" dirty="0"/>
              <a:t>Several iterations of assembly cart modifications performed to optimize assembly procedure</a:t>
            </a:r>
          </a:p>
          <a:p>
            <a:pPr lvl="2">
              <a:spcBef>
                <a:spcPts val="300"/>
              </a:spcBef>
            </a:pPr>
            <a:r>
              <a:rPr lang="en-GB" sz="1400" dirty="0"/>
              <a:t>QA/QC finalized procedure for newly designed FRP parts, including the QC jig development</a:t>
            </a:r>
          </a:p>
          <a:p>
            <a:pPr lvl="1">
              <a:spcBef>
                <a:spcPts val="600"/>
              </a:spcBef>
            </a:pPr>
            <a:r>
              <a:rPr lang="en-GB" sz="1600" dirty="0"/>
              <a:t>TBFC for PD2 fully assembled at CERN</a:t>
            </a:r>
          </a:p>
          <a:p>
            <a:pPr lvl="2">
              <a:spcBef>
                <a:spcPts val="600"/>
              </a:spcBef>
            </a:pPr>
            <a:r>
              <a:rPr lang="en-GB" sz="1400" dirty="0"/>
              <a:t>With assembly tools  and storage cart shipped to CERN </a:t>
            </a:r>
          </a:p>
          <a:p>
            <a:pPr lvl="2">
              <a:spcBef>
                <a:spcPts val="600"/>
              </a:spcBef>
            </a:pPr>
            <a:endParaRPr lang="en-US" sz="1400" dirty="0"/>
          </a:p>
        </p:txBody>
      </p:sp>
      <p:sp>
        <p:nvSpPr>
          <p:cNvPr id="4" name="Date Placeholder 3">
            <a:extLst>
              <a:ext uri="{FF2B5EF4-FFF2-40B4-BE49-F238E27FC236}">
                <a16:creationId xmlns:a16="http://schemas.microsoft.com/office/drawing/2014/main" id="{D1CBAE6C-E0BB-BC46-8283-A0FF32FB3210}"/>
              </a:ext>
            </a:extLst>
          </p:cNvPr>
          <p:cNvSpPr>
            <a:spLocks noGrp="1"/>
          </p:cNvSpPr>
          <p:nvPr>
            <p:ph type="dt" sz="half" idx="12"/>
          </p:nvPr>
        </p:nvSpPr>
        <p:spPr/>
        <p:txBody>
          <a:bodyPr/>
          <a:lstStyle/>
          <a:p>
            <a:r>
              <a:rPr lang="de-CH"/>
              <a:t>October 12th, 2022</a:t>
            </a:r>
            <a:endParaRPr lang="en-US" dirty="0"/>
          </a:p>
        </p:txBody>
      </p:sp>
      <p:sp>
        <p:nvSpPr>
          <p:cNvPr id="5" name="Footer Placeholder 4">
            <a:extLst>
              <a:ext uri="{FF2B5EF4-FFF2-40B4-BE49-F238E27FC236}">
                <a16:creationId xmlns:a16="http://schemas.microsoft.com/office/drawing/2014/main" id="{2FECE7F1-FA61-2A40-80D0-5ABACCA713D2}"/>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6C7652D7-949F-CC41-A92B-619C636CF323}"/>
              </a:ext>
            </a:extLst>
          </p:cNvPr>
          <p:cNvSpPr>
            <a:spLocks noGrp="1"/>
          </p:cNvSpPr>
          <p:nvPr>
            <p:ph type="sldNum" sz="quarter" idx="14"/>
          </p:nvPr>
        </p:nvSpPr>
        <p:spPr/>
        <p:txBody>
          <a:bodyPr/>
          <a:lstStyle/>
          <a:p>
            <a:fld id="{5DFC16DC-0F16-AF49-A28F-70708B914EFD}" type="slidenum">
              <a:rPr lang="en-US" smtClean="0"/>
              <a:t>17</a:t>
            </a:fld>
            <a:endParaRPr lang="en-US" dirty="0"/>
          </a:p>
        </p:txBody>
      </p:sp>
      <p:pic>
        <p:nvPicPr>
          <p:cNvPr id="7" name="Picture 6">
            <a:extLst>
              <a:ext uri="{FF2B5EF4-FFF2-40B4-BE49-F238E27FC236}">
                <a16:creationId xmlns:a16="http://schemas.microsoft.com/office/drawing/2014/main" id="{5D2B72D9-BEE3-F1E7-3707-163E7FD0E0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5400000">
            <a:off x="6695994" y="3449763"/>
            <a:ext cx="3056371" cy="1718702"/>
          </a:xfrm>
          <a:prstGeom prst="rect">
            <a:avLst/>
          </a:prstGeom>
        </p:spPr>
      </p:pic>
      <p:pic>
        <p:nvPicPr>
          <p:cNvPr id="8" name="Google Shape;137;p26" descr="Close - up of a machine&#10;&#10;Description automatically generated with low confidence">
            <a:extLst>
              <a:ext uri="{FF2B5EF4-FFF2-40B4-BE49-F238E27FC236}">
                <a16:creationId xmlns:a16="http://schemas.microsoft.com/office/drawing/2014/main" id="{5F7DA2DA-2CBE-2A4A-E19D-D0305E70FB88}"/>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5400000">
            <a:off x="5380697" y="2367659"/>
            <a:ext cx="1714762" cy="2077271"/>
          </a:xfrm>
          <a:prstGeom prst="rect">
            <a:avLst/>
          </a:prstGeom>
          <a:noFill/>
          <a:ln w="19050" cap="flat" cmpd="sng">
            <a:solidFill>
              <a:schemeClr val="dk1"/>
            </a:solidFill>
            <a:prstDash val="solid"/>
            <a:round/>
            <a:headEnd type="none" w="sm" len="sm"/>
            <a:tailEnd type="none" w="sm" len="sm"/>
          </a:ln>
        </p:spPr>
      </p:pic>
      <p:sp>
        <p:nvSpPr>
          <p:cNvPr id="9" name="TextBox 8">
            <a:extLst>
              <a:ext uri="{FF2B5EF4-FFF2-40B4-BE49-F238E27FC236}">
                <a16:creationId xmlns:a16="http://schemas.microsoft.com/office/drawing/2014/main" id="{9DDF7E73-1CC0-F680-2F05-54284A448E6A}"/>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#2</a:t>
            </a:r>
          </a:p>
        </p:txBody>
      </p:sp>
    </p:spTree>
    <p:extLst>
      <p:ext uri="{BB962C8B-B14F-4D97-AF65-F5344CB8AC3E}">
        <p14:creationId xmlns:p14="http://schemas.microsoft.com/office/powerpoint/2010/main" val="496476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7F19-498D-FD4A-8B6A-534CE1370B82}"/>
              </a:ext>
            </a:extLst>
          </p:cNvPr>
          <p:cNvSpPr>
            <a:spLocks noGrp="1"/>
          </p:cNvSpPr>
          <p:nvPr>
            <p:ph type="title"/>
          </p:nvPr>
        </p:nvSpPr>
        <p:spPr>
          <a:xfrm>
            <a:off x="395536" y="188640"/>
            <a:ext cx="8229600" cy="647102"/>
          </a:xfrm>
        </p:spPr>
        <p:txBody>
          <a:bodyPr/>
          <a:lstStyle/>
          <a:p>
            <a:r>
              <a:rPr lang="en-US" dirty="0"/>
              <a:t>Ground Planes</a:t>
            </a:r>
          </a:p>
        </p:txBody>
      </p:sp>
      <p:sp>
        <p:nvSpPr>
          <p:cNvPr id="3" name="Content Placeholder 2">
            <a:extLst>
              <a:ext uri="{FF2B5EF4-FFF2-40B4-BE49-F238E27FC236}">
                <a16:creationId xmlns:a16="http://schemas.microsoft.com/office/drawing/2014/main" id="{ED7CDDD5-EB54-A145-A90C-76CB045B7E09}"/>
              </a:ext>
            </a:extLst>
          </p:cNvPr>
          <p:cNvSpPr>
            <a:spLocks noGrp="1"/>
          </p:cNvSpPr>
          <p:nvPr>
            <p:ph idx="11"/>
          </p:nvPr>
        </p:nvSpPr>
        <p:spPr>
          <a:xfrm>
            <a:off x="467544" y="836713"/>
            <a:ext cx="4104456" cy="3312368"/>
          </a:xfrm>
        </p:spPr>
        <p:txBody>
          <a:bodyPr>
            <a:normAutofit/>
          </a:bodyPr>
          <a:lstStyle/>
          <a:p>
            <a:pPr>
              <a:spcBef>
                <a:spcPts val="300"/>
              </a:spcBef>
            </a:pPr>
            <a:r>
              <a:rPr lang="en-US" sz="1600" dirty="0">
                <a:latin typeface="Helvetica" pitchFamily="2" charset="0"/>
              </a:rPr>
              <a:t>Used to confine the E-field below the Liquid Argon surface</a:t>
            </a:r>
          </a:p>
          <a:p>
            <a:pPr>
              <a:spcBef>
                <a:spcPts val="300"/>
              </a:spcBef>
            </a:pPr>
            <a:r>
              <a:rPr lang="en-US" sz="1600" b="1" dirty="0">
                <a:latin typeface="Helvetica" pitchFamily="2" charset="0"/>
              </a:rPr>
              <a:t>New </a:t>
            </a:r>
            <a:r>
              <a:rPr lang="en-US" sz="1600" b="1" dirty="0" err="1">
                <a:latin typeface="Helvetica" pitchFamily="2" charset="0"/>
              </a:rPr>
              <a:t>wrt</a:t>
            </a:r>
            <a:r>
              <a:rPr lang="en-US" sz="1600" b="1" dirty="0">
                <a:latin typeface="Helvetica" pitchFamily="2" charset="0"/>
              </a:rPr>
              <a:t> TDR</a:t>
            </a:r>
            <a:r>
              <a:rPr lang="en-US" sz="1600" dirty="0">
                <a:latin typeface="Helvetica" pitchFamily="2" charset="0"/>
              </a:rPr>
              <a:t>: </a:t>
            </a:r>
          </a:p>
          <a:p>
            <a:pPr lvl="1">
              <a:spcBef>
                <a:spcPts val="300"/>
              </a:spcBef>
            </a:pPr>
            <a:r>
              <a:rPr lang="en-US" sz="1400" dirty="0">
                <a:latin typeface="Helvetica" pitchFamily="2" charset="0"/>
              </a:rPr>
              <a:t>Hanging from DSS </a:t>
            </a:r>
          </a:p>
          <a:p>
            <a:pPr lvl="1">
              <a:spcBef>
                <a:spcPts val="300"/>
              </a:spcBef>
            </a:pPr>
            <a:r>
              <a:rPr lang="en-US" sz="1400" dirty="0">
                <a:latin typeface="Helvetica" pitchFamily="2" charset="0"/>
              </a:rPr>
              <a:t>No GP’s at the bottom </a:t>
            </a:r>
            <a:r>
              <a:rPr lang="en-GB" sz="1400" b="0" i="0" u="none" strike="noStrike" dirty="0">
                <a:solidFill>
                  <a:srgbClr val="1F497D"/>
                </a:solidFill>
                <a:effectLst/>
                <a:latin typeface="Helvetica" pitchFamily="2" charset="0"/>
              </a:rPr>
              <a:t>(</a:t>
            </a:r>
            <a:r>
              <a:rPr lang="en-GB" sz="1400" b="0" i="0" u="none" strike="noStrike" dirty="0" err="1">
                <a:solidFill>
                  <a:srgbClr val="1F497D"/>
                </a:solidFill>
                <a:effectLst/>
                <a:latin typeface="Helvetica" pitchFamily="2" charset="0"/>
              </a:rPr>
              <a:t>cryo</a:t>
            </a:r>
            <a:r>
              <a:rPr lang="en-GB" sz="1400" b="0" i="0" u="none" strike="noStrike" dirty="0">
                <a:solidFill>
                  <a:srgbClr val="1F497D"/>
                </a:solidFill>
                <a:effectLst/>
                <a:latin typeface="Helvetica" pitchFamily="2" charset="0"/>
              </a:rPr>
              <a:t> pipes have been moved away from under the TPC)</a:t>
            </a:r>
            <a:endParaRPr lang="en-US" sz="1400" dirty="0">
              <a:latin typeface="Helvetica" pitchFamily="2" charset="0"/>
            </a:endParaRPr>
          </a:p>
          <a:p>
            <a:pPr lvl="1">
              <a:spcBef>
                <a:spcPts val="300"/>
              </a:spcBef>
            </a:pPr>
            <a:r>
              <a:rPr lang="en-US" sz="1400" dirty="0">
                <a:latin typeface="Helvetica" pitchFamily="2" charset="0"/>
              </a:rPr>
              <a:t>30 cm distance above Top field cage Modules </a:t>
            </a:r>
            <a:r>
              <a:rPr lang="en-GB" sz="1400" b="0" i="0" u="none" strike="noStrike" dirty="0">
                <a:solidFill>
                  <a:srgbClr val="1F497D"/>
                </a:solidFill>
                <a:effectLst/>
                <a:latin typeface="Helvetica" pitchFamily="2" charset="0"/>
              </a:rPr>
              <a:t>(50% increase from PD1 and TDR)</a:t>
            </a:r>
            <a:endParaRPr lang="en-US" sz="1400" dirty="0">
              <a:latin typeface="Helvetica" pitchFamily="2" charset="0"/>
            </a:endParaRPr>
          </a:p>
          <a:p>
            <a:pPr lvl="1">
              <a:spcBef>
                <a:spcPts val="300"/>
              </a:spcBef>
            </a:pPr>
            <a:r>
              <a:rPr lang="en-US" sz="1400" dirty="0">
                <a:latin typeface="Helvetica" pitchFamily="2" charset="0"/>
              </a:rPr>
              <a:t>No insulators connecting FC to GP</a:t>
            </a:r>
          </a:p>
          <a:p>
            <a:pPr lvl="1">
              <a:spcBef>
                <a:spcPts val="300"/>
              </a:spcBef>
            </a:pPr>
            <a:r>
              <a:rPr lang="en-US" sz="1400" dirty="0">
                <a:solidFill>
                  <a:srgbClr val="FF0000"/>
                </a:solidFill>
                <a:latin typeface="Helvetica" pitchFamily="2" charset="0"/>
              </a:rPr>
              <a:t>Moved out of HVS scope except for current monitoring system</a:t>
            </a:r>
          </a:p>
          <a:p>
            <a:pPr>
              <a:spcBef>
                <a:spcPts val="300"/>
              </a:spcBef>
            </a:pPr>
            <a:r>
              <a:rPr lang="en-US" sz="1600" dirty="0">
                <a:latin typeface="Helvetica" pitchFamily="2" charset="0"/>
              </a:rPr>
              <a:t>Layout and Installation tested in Ash River and being validated in </a:t>
            </a:r>
            <a:r>
              <a:rPr lang="en-US" sz="1600" dirty="0" err="1">
                <a:latin typeface="Helvetica" pitchFamily="2" charset="0"/>
              </a:rPr>
              <a:t>ProtoDUNE</a:t>
            </a:r>
            <a:r>
              <a:rPr lang="en-US" sz="1600" dirty="0">
                <a:latin typeface="Helvetica" pitchFamily="2" charset="0"/>
              </a:rPr>
              <a:t>-II</a:t>
            </a:r>
          </a:p>
        </p:txBody>
      </p:sp>
      <p:pic>
        <p:nvPicPr>
          <p:cNvPr id="3073" name="Picture 1" descr="page27image48003504">
            <a:extLst>
              <a:ext uri="{FF2B5EF4-FFF2-40B4-BE49-F238E27FC236}">
                <a16:creationId xmlns:a16="http://schemas.microsoft.com/office/drawing/2014/main" id="{B6EB4C29-35B9-F84A-8FE7-77D63B19377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16016" y="2852936"/>
            <a:ext cx="4285473" cy="33123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27image47994560">
            <a:extLst>
              <a:ext uri="{FF2B5EF4-FFF2-40B4-BE49-F238E27FC236}">
                <a16:creationId xmlns:a16="http://schemas.microsoft.com/office/drawing/2014/main" id="{BB3A4F67-ED1F-1E4C-910E-986D4713D9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9114" y="4437112"/>
            <a:ext cx="3991222" cy="187220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ge16image47959296">
            <a:extLst>
              <a:ext uri="{FF2B5EF4-FFF2-40B4-BE49-F238E27FC236}">
                <a16:creationId xmlns:a16="http://schemas.microsoft.com/office/drawing/2014/main" id="{A47DDA02-8CD4-074E-892E-E18D77BBFC3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6016" y="0"/>
            <a:ext cx="4427984" cy="25739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2A109AB-97AA-374F-ACB8-2F7862E7976F}"/>
              </a:ext>
            </a:extLst>
          </p:cNvPr>
          <p:cNvSpPr txBox="1"/>
          <p:nvPr/>
        </p:nvSpPr>
        <p:spPr>
          <a:xfrm>
            <a:off x="5364088" y="5805264"/>
            <a:ext cx="1175322" cy="369332"/>
          </a:xfrm>
          <a:prstGeom prst="rect">
            <a:avLst/>
          </a:prstGeom>
          <a:noFill/>
        </p:spPr>
        <p:txBody>
          <a:bodyPr wrap="none" rtlCol="0">
            <a:spAutoFit/>
          </a:bodyPr>
          <a:lstStyle/>
          <a:p>
            <a:r>
              <a:rPr lang="en-US" dirty="0"/>
              <a:t>Old design</a:t>
            </a:r>
          </a:p>
        </p:txBody>
      </p:sp>
      <p:sp>
        <p:nvSpPr>
          <p:cNvPr id="15" name="TextBox 14">
            <a:extLst>
              <a:ext uri="{FF2B5EF4-FFF2-40B4-BE49-F238E27FC236}">
                <a16:creationId xmlns:a16="http://schemas.microsoft.com/office/drawing/2014/main" id="{0595FD17-02B9-AD41-B929-119923197EE4}"/>
              </a:ext>
            </a:extLst>
          </p:cNvPr>
          <p:cNvSpPr txBox="1"/>
          <p:nvPr/>
        </p:nvSpPr>
        <p:spPr>
          <a:xfrm>
            <a:off x="7524328" y="3645024"/>
            <a:ext cx="1277914" cy="369332"/>
          </a:xfrm>
          <a:prstGeom prst="rect">
            <a:avLst/>
          </a:prstGeom>
          <a:noFill/>
        </p:spPr>
        <p:txBody>
          <a:bodyPr wrap="none" rtlCol="0">
            <a:spAutoFit/>
          </a:bodyPr>
          <a:lstStyle/>
          <a:p>
            <a:r>
              <a:rPr lang="en-US" dirty="0"/>
              <a:t>New design</a:t>
            </a:r>
          </a:p>
        </p:txBody>
      </p:sp>
      <p:sp>
        <p:nvSpPr>
          <p:cNvPr id="4" name="Date Placeholder 3">
            <a:extLst>
              <a:ext uri="{FF2B5EF4-FFF2-40B4-BE49-F238E27FC236}">
                <a16:creationId xmlns:a16="http://schemas.microsoft.com/office/drawing/2014/main" id="{E86D136B-6EA9-7A49-A42A-17FE156D7790}"/>
              </a:ext>
            </a:extLst>
          </p:cNvPr>
          <p:cNvSpPr>
            <a:spLocks noGrp="1"/>
          </p:cNvSpPr>
          <p:nvPr>
            <p:ph type="dt" sz="half" idx="12"/>
          </p:nvPr>
        </p:nvSpPr>
        <p:spPr/>
        <p:txBody>
          <a:bodyPr/>
          <a:lstStyle/>
          <a:p>
            <a:r>
              <a:rPr lang="de-CH"/>
              <a:t>October 12th, 2022</a:t>
            </a:r>
            <a:endParaRPr lang="en-US" dirty="0"/>
          </a:p>
        </p:txBody>
      </p:sp>
      <p:sp>
        <p:nvSpPr>
          <p:cNvPr id="5" name="Footer Placeholder 4">
            <a:extLst>
              <a:ext uri="{FF2B5EF4-FFF2-40B4-BE49-F238E27FC236}">
                <a16:creationId xmlns:a16="http://schemas.microsoft.com/office/drawing/2014/main" id="{0852764F-FF63-9547-999A-F079065D37F4}"/>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573A21C1-74D3-E24B-8F19-014790F8F1E0}"/>
              </a:ext>
            </a:extLst>
          </p:cNvPr>
          <p:cNvSpPr>
            <a:spLocks noGrp="1"/>
          </p:cNvSpPr>
          <p:nvPr>
            <p:ph type="sldNum" sz="quarter" idx="14"/>
          </p:nvPr>
        </p:nvSpPr>
        <p:spPr/>
        <p:txBody>
          <a:bodyPr/>
          <a:lstStyle/>
          <a:p>
            <a:fld id="{5DFC16DC-0F16-AF49-A28F-70708B914EFD}" type="slidenum">
              <a:rPr lang="en-US" smtClean="0"/>
              <a:t>18</a:t>
            </a:fld>
            <a:endParaRPr lang="en-US" dirty="0"/>
          </a:p>
        </p:txBody>
      </p:sp>
      <p:sp>
        <p:nvSpPr>
          <p:cNvPr id="7" name="TextBox 6">
            <a:extLst>
              <a:ext uri="{FF2B5EF4-FFF2-40B4-BE49-F238E27FC236}">
                <a16:creationId xmlns:a16="http://schemas.microsoft.com/office/drawing/2014/main" id="{F9A1E276-B258-EF40-F41A-B84AA88F2A09}"/>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#2</a:t>
            </a:r>
          </a:p>
        </p:txBody>
      </p:sp>
    </p:spTree>
    <p:extLst>
      <p:ext uri="{BB962C8B-B14F-4D97-AF65-F5344CB8AC3E}">
        <p14:creationId xmlns:p14="http://schemas.microsoft.com/office/powerpoint/2010/main" val="3351616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7F19-498D-FD4A-8B6A-534CE1370B82}"/>
              </a:ext>
            </a:extLst>
          </p:cNvPr>
          <p:cNvSpPr>
            <a:spLocks noGrp="1"/>
          </p:cNvSpPr>
          <p:nvPr>
            <p:ph type="title"/>
          </p:nvPr>
        </p:nvSpPr>
        <p:spPr>
          <a:xfrm>
            <a:off x="395536" y="188640"/>
            <a:ext cx="8229600" cy="647102"/>
          </a:xfrm>
        </p:spPr>
        <p:txBody>
          <a:bodyPr/>
          <a:lstStyle/>
          <a:p>
            <a:r>
              <a:rPr lang="en-US" dirty="0"/>
              <a:t>End Wall Field cage modules</a:t>
            </a:r>
          </a:p>
        </p:txBody>
      </p:sp>
      <p:sp>
        <p:nvSpPr>
          <p:cNvPr id="3" name="Content Placeholder 2">
            <a:extLst>
              <a:ext uri="{FF2B5EF4-FFF2-40B4-BE49-F238E27FC236}">
                <a16:creationId xmlns:a16="http://schemas.microsoft.com/office/drawing/2014/main" id="{ED7CDDD5-EB54-A145-A90C-76CB045B7E09}"/>
              </a:ext>
            </a:extLst>
          </p:cNvPr>
          <p:cNvSpPr>
            <a:spLocks noGrp="1"/>
          </p:cNvSpPr>
          <p:nvPr>
            <p:ph idx="11"/>
          </p:nvPr>
        </p:nvSpPr>
        <p:spPr>
          <a:xfrm>
            <a:off x="461927" y="835742"/>
            <a:ext cx="4038065" cy="5184576"/>
          </a:xfrm>
        </p:spPr>
        <p:txBody>
          <a:bodyPr>
            <a:normAutofit fontScale="92500" lnSpcReduction="10000"/>
          </a:bodyPr>
          <a:lstStyle/>
          <a:p>
            <a:pPr>
              <a:spcBef>
                <a:spcPts val="600"/>
              </a:spcBef>
            </a:pPr>
            <a:r>
              <a:rPr lang="en-US" sz="1800" b="1" dirty="0"/>
              <a:t>Significant modifications with respect to </a:t>
            </a:r>
            <a:r>
              <a:rPr lang="en-US" sz="1800" b="1" dirty="0" err="1"/>
              <a:t>ProtoDUNE</a:t>
            </a:r>
            <a:r>
              <a:rPr lang="en-US" sz="1800" b="1" dirty="0"/>
              <a:t>-I (and TDR)</a:t>
            </a:r>
          </a:p>
          <a:p>
            <a:pPr lvl="1">
              <a:spcBef>
                <a:spcPts val="600"/>
              </a:spcBef>
            </a:pPr>
            <a:r>
              <a:rPr lang="en-US" sz="1600" dirty="0"/>
              <a:t>Panel height 2m (it was 1.5 m)</a:t>
            </a:r>
          </a:p>
          <a:p>
            <a:pPr lvl="1">
              <a:spcBef>
                <a:spcPts val="600"/>
              </a:spcBef>
            </a:pPr>
            <a:r>
              <a:rPr lang="en-US" sz="1600" dirty="0"/>
              <a:t>Aluminum profiles sittings outside of  smaller cross section FRP box beams</a:t>
            </a:r>
          </a:p>
          <a:p>
            <a:pPr lvl="1">
              <a:spcBef>
                <a:spcPts val="600"/>
              </a:spcBef>
            </a:pPr>
            <a:r>
              <a:rPr lang="en-US" sz="1600" dirty="0"/>
              <a:t>Aluminum holding bars for easy connection of 6 panels forming a wall.</a:t>
            </a:r>
          </a:p>
          <a:p>
            <a:pPr lvl="1">
              <a:spcBef>
                <a:spcPts val="600"/>
              </a:spcBef>
            </a:pPr>
            <a:r>
              <a:rPr lang="en-US" sz="1600" dirty="0"/>
              <a:t>Bent profiles (tool successfully prototyped at LSU production site) in the top &amp; bottom most panels to minimize E-field distortions at the edges of the FC </a:t>
            </a:r>
          </a:p>
          <a:p>
            <a:pPr lvl="1">
              <a:spcBef>
                <a:spcPts val="600"/>
              </a:spcBef>
            </a:pPr>
            <a:r>
              <a:rPr lang="en-US" sz="1600" dirty="0"/>
              <a:t>New: Yoke to hang on a single point to DSS to guarantee verticality also in case of DSS/Roof deformations. </a:t>
            </a:r>
          </a:p>
          <a:p>
            <a:pPr>
              <a:spcBef>
                <a:spcPts val="600"/>
              </a:spcBef>
            </a:pPr>
            <a:r>
              <a:rPr lang="en-US" sz="1800" dirty="0"/>
              <a:t>Full panel assembly to be performed underground with dedicated tooling and supporting structures</a:t>
            </a:r>
          </a:p>
          <a:p>
            <a:pPr lvl="1">
              <a:spcBef>
                <a:spcPts val="600"/>
              </a:spcBef>
            </a:pPr>
            <a:r>
              <a:rPr lang="en-US" sz="1600" dirty="0"/>
              <a:t>Validated by LSU team at CERN for </a:t>
            </a:r>
            <a:r>
              <a:rPr lang="en-US" sz="1600" dirty="0" err="1"/>
              <a:t>ProtoDUNE</a:t>
            </a:r>
            <a:r>
              <a:rPr lang="en-US" sz="1600" dirty="0"/>
              <a:t>-II</a:t>
            </a:r>
          </a:p>
          <a:p>
            <a:pPr lvl="2">
              <a:spcBef>
                <a:spcPts val="600"/>
              </a:spcBef>
            </a:pPr>
            <a:r>
              <a:rPr lang="en-US" sz="1400" dirty="0"/>
              <a:t>Bending and QC procedures</a:t>
            </a:r>
          </a:p>
          <a:p>
            <a:pPr lvl="2">
              <a:spcBef>
                <a:spcPts val="600"/>
              </a:spcBef>
            </a:pPr>
            <a:r>
              <a:rPr lang="en-US" sz="1400" dirty="0"/>
              <a:t>Modules assembly and installation</a:t>
            </a:r>
          </a:p>
        </p:txBody>
      </p:sp>
      <p:pic>
        <p:nvPicPr>
          <p:cNvPr id="10" name="Picture 2">
            <a:extLst>
              <a:ext uri="{FF2B5EF4-FFF2-40B4-BE49-F238E27FC236}">
                <a16:creationId xmlns:a16="http://schemas.microsoft.com/office/drawing/2014/main" id="{B0194077-D2BA-5249-A552-A1DD4AF278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48224" y="3284984"/>
            <a:ext cx="1821770" cy="138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B2D1F948-B379-1F47-BAC9-EE88B9F067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4288" y="4865758"/>
            <a:ext cx="1979712" cy="127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A9575D70-251E-514D-9EAB-392CC73066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9992" y="3644945"/>
            <a:ext cx="2595399" cy="2284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a:extLst>
              <a:ext uri="{FF2B5EF4-FFF2-40B4-BE49-F238E27FC236}">
                <a16:creationId xmlns:a16="http://schemas.microsoft.com/office/drawing/2014/main" id="{132BED18-5BD4-254B-BF63-AD551A1F8480}"/>
              </a:ext>
            </a:extLst>
          </p:cNvPr>
          <p:cNvSpPr>
            <a:spLocks noGrp="1"/>
          </p:cNvSpPr>
          <p:nvPr>
            <p:ph type="dt" sz="half" idx="12"/>
          </p:nvPr>
        </p:nvSpPr>
        <p:spPr/>
        <p:txBody>
          <a:bodyPr/>
          <a:lstStyle/>
          <a:p>
            <a:r>
              <a:rPr lang="de-CH"/>
              <a:t>October 12th, 2022</a:t>
            </a:r>
            <a:endParaRPr lang="en-US" dirty="0"/>
          </a:p>
        </p:txBody>
      </p:sp>
      <p:sp>
        <p:nvSpPr>
          <p:cNvPr id="5" name="Footer Placeholder 4">
            <a:extLst>
              <a:ext uri="{FF2B5EF4-FFF2-40B4-BE49-F238E27FC236}">
                <a16:creationId xmlns:a16="http://schemas.microsoft.com/office/drawing/2014/main" id="{7DADBF34-90A0-8E41-ABC1-B6776B60E2CB}"/>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608B7529-9518-7949-9597-005618FFDAAF}"/>
              </a:ext>
            </a:extLst>
          </p:cNvPr>
          <p:cNvSpPr>
            <a:spLocks noGrp="1"/>
          </p:cNvSpPr>
          <p:nvPr>
            <p:ph type="sldNum" sz="quarter" idx="14"/>
          </p:nvPr>
        </p:nvSpPr>
        <p:spPr/>
        <p:txBody>
          <a:bodyPr/>
          <a:lstStyle/>
          <a:p>
            <a:fld id="{5DFC16DC-0F16-AF49-A28F-70708B914EFD}" type="slidenum">
              <a:rPr lang="en-US" smtClean="0"/>
              <a:t>19</a:t>
            </a:fld>
            <a:endParaRPr lang="en-US" dirty="0"/>
          </a:p>
        </p:txBody>
      </p:sp>
      <p:pic>
        <p:nvPicPr>
          <p:cNvPr id="7" name="Content Placeholder 7">
            <a:extLst>
              <a:ext uri="{FF2B5EF4-FFF2-40B4-BE49-F238E27FC236}">
                <a16:creationId xmlns:a16="http://schemas.microsoft.com/office/drawing/2014/main" id="{BAB73EA0-4FC6-2855-D029-69B0BD261B1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82801" y="711810"/>
            <a:ext cx="1814898" cy="2841854"/>
          </a:xfrm>
          <a:prstGeom prst="rect">
            <a:avLst/>
          </a:prstGeom>
        </p:spPr>
      </p:pic>
      <p:pic>
        <p:nvPicPr>
          <p:cNvPr id="8" name="Picture 7">
            <a:extLst>
              <a:ext uri="{FF2B5EF4-FFF2-40B4-BE49-F238E27FC236}">
                <a16:creationId xmlns:a16="http://schemas.microsoft.com/office/drawing/2014/main" id="{94CF1CCE-255E-4A22-3F42-DC62F6B5859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6435" y="835742"/>
            <a:ext cx="2557565" cy="1980819"/>
          </a:xfrm>
          <a:prstGeom prst="rect">
            <a:avLst/>
          </a:prstGeom>
        </p:spPr>
      </p:pic>
      <p:sp>
        <p:nvSpPr>
          <p:cNvPr id="9" name="TextBox 8">
            <a:extLst>
              <a:ext uri="{FF2B5EF4-FFF2-40B4-BE49-F238E27FC236}">
                <a16:creationId xmlns:a16="http://schemas.microsoft.com/office/drawing/2014/main" id="{79835C56-5015-961A-0296-B523B2EB519E}"/>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#2</a:t>
            </a:r>
          </a:p>
        </p:txBody>
      </p:sp>
    </p:spTree>
    <p:extLst>
      <p:ext uri="{BB962C8B-B14F-4D97-AF65-F5344CB8AC3E}">
        <p14:creationId xmlns:p14="http://schemas.microsoft.com/office/powerpoint/2010/main" val="879871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noAutofit/>
          </a:bodyPr>
          <a:lstStyle/>
          <a:p>
            <a:pPr>
              <a:defRPr/>
            </a:pPr>
            <a:r>
              <a:rPr lang="en-US" sz="3200" dirty="0"/>
              <a:t>Outline</a:t>
            </a:r>
            <a:endParaRPr dirty="0"/>
          </a:p>
        </p:txBody>
      </p:sp>
      <p:sp>
        <p:nvSpPr>
          <p:cNvPr id="5" name="Content Placeholder 2"/>
          <p:cNvSpPr>
            <a:spLocks noGrp="1"/>
          </p:cNvSpPr>
          <p:nvPr>
            <p:ph idx="11"/>
          </p:nvPr>
        </p:nvSpPr>
        <p:spPr bwMode="auto">
          <a:xfrm>
            <a:off x="539552" y="1412776"/>
            <a:ext cx="8201836" cy="4248472"/>
          </a:xfrm>
        </p:spPr>
        <p:txBody>
          <a:bodyPr>
            <a:normAutofit/>
          </a:bodyPr>
          <a:lstStyle/>
          <a:p>
            <a:r>
              <a:rPr lang="en-US" dirty="0"/>
              <a:t>FD1-HD HVS design update:</a:t>
            </a:r>
          </a:p>
          <a:p>
            <a:pPr lvl="1"/>
            <a:r>
              <a:rPr lang="en-US" dirty="0"/>
              <a:t>System overview</a:t>
            </a:r>
          </a:p>
          <a:p>
            <a:pPr lvl="1"/>
            <a:r>
              <a:rPr lang="en-US" dirty="0"/>
              <a:t>Evolution since the last PDR (June 2020) and TDR </a:t>
            </a:r>
          </a:p>
          <a:p>
            <a:pPr lvl="1"/>
            <a:r>
              <a:rPr lang="en-US" dirty="0"/>
              <a:t>Value engineering upgrades</a:t>
            </a:r>
          </a:p>
          <a:p>
            <a:pPr lvl="1"/>
            <a:r>
              <a:rPr lang="en-US" dirty="0"/>
              <a:t>Lessons Learnt from Ash River tests and </a:t>
            </a:r>
            <a:r>
              <a:rPr lang="en-US" dirty="0" err="1"/>
              <a:t>ProtoDUNE</a:t>
            </a:r>
            <a:r>
              <a:rPr lang="en-US" dirty="0"/>
              <a:t>-II installation</a:t>
            </a:r>
          </a:p>
          <a:p>
            <a:pPr lvl="1"/>
            <a:r>
              <a:rPr lang="en-US" dirty="0"/>
              <a:t>Structural Safety analysis</a:t>
            </a:r>
          </a:p>
          <a:p>
            <a:pPr lvl="1"/>
            <a:r>
              <a:rPr lang="en-US" dirty="0"/>
              <a:t>QA/QC plans, shipping/installation strategy, schedule  </a:t>
            </a:r>
          </a:p>
          <a:p>
            <a:r>
              <a:rPr lang="en-US" dirty="0"/>
              <a:t>Plans toward Production Readiness Reviews</a:t>
            </a:r>
          </a:p>
          <a:p>
            <a:pPr marL="274638" lvl="1" indent="0">
              <a:buNone/>
            </a:pPr>
            <a:endParaRPr lang="en-US" dirty="0"/>
          </a:p>
        </p:txBody>
      </p:sp>
      <p:sp>
        <p:nvSpPr>
          <p:cNvPr id="2" name="Date Placeholder 1">
            <a:extLst>
              <a:ext uri="{FF2B5EF4-FFF2-40B4-BE49-F238E27FC236}">
                <a16:creationId xmlns:a16="http://schemas.microsoft.com/office/drawing/2014/main" id="{3BA25DE0-B2D1-AF41-AE62-8F3B11A32199}"/>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64CD2C35-3FED-2640-A53B-E5FBAD131843}"/>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85874220-2623-914B-9976-9FD0184968F8}"/>
              </a:ext>
            </a:extLst>
          </p:cNvPr>
          <p:cNvSpPr>
            <a:spLocks noGrp="1"/>
          </p:cNvSpPr>
          <p:nvPr>
            <p:ph type="sldNum" sz="quarter" idx="14"/>
          </p:nvPr>
        </p:nvSpPr>
        <p:spPr/>
        <p:txBody>
          <a:bodyPr/>
          <a:lstStyle/>
          <a:p>
            <a:fld id="{5DFC16DC-0F16-AF49-A28F-70708B914EFD}"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7F19-498D-FD4A-8B6A-534CE1370B82}"/>
              </a:ext>
            </a:extLst>
          </p:cNvPr>
          <p:cNvSpPr>
            <a:spLocks noGrp="1"/>
          </p:cNvSpPr>
          <p:nvPr>
            <p:ph type="title"/>
          </p:nvPr>
        </p:nvSpPr>
        <p:spPr>
          <a:xfrm>
            <a:off x="395536" y="188640"/>
            <a:ext cx="8229600" cy="647102"/>
          </a:xfrm>
        </p:spPr>
        <p:txBody>
          <a:bodyPr/>
          <a:lstStyle/>
          <a:p>
            <a:r>
              <a:rPr lang="en-US" dirty="0"/>
              <a:t>Changes to Design Since Last PDR</a:t>
            </a:r>
          </a:p>
        </p:txBody>
      </p:sp>
      <p:sp>
        <p:nvSpPr>
          <p:cNvPr id="3" name="Content Placeholder 2">
            <a:extLst>
              <a:ext uri="{FF2B5EF4-FFF2-40B4-BE49-F238E27FC236}">
                <a16:creationId xmlns:a16="http://schemas.microsoft.com/office/drawing/2014/main" id="{ED7CDDD5-EB54-A145-A90C-76CB045B7E09}"/>
              </a:ext>
            </a:extLst>
          </p:cNvPr>
          <p:cNvSpPr>
            <a:spLocks noGrp="1"/>
          </p:cNvSpPr>
          <p:nvPr>
            <p:ph idx="11"/>
          </p:nvPr>
        </p:nvSpPr>
        <p:spPr>
          <a:xfrm>
            <a:off x="251521" y="980728"/>
            <a:ext cx="4320479" cy="5529717"/>
          </a:xfrm>
        </p:spPr>
        <p:txBody>
          <a:bodyPr>
            <a:normAutofit fontScale="92500" lnSpcReduction="20000"/>
          </a:bodyPr>
          <a:lstStyle/>
          <a:p>
            <a:r>
              <a:rPr lang="en-US" sz="1800" dirty="0"/>
              <a:t>EW support from DSS changed to double FRP I-Beam</a:t>
            </a:r>
          </a:p>
          <a:p>
            <a:r>
              <a:rPr lang="en-US" sz="1800" dirty="0"/>
              <a:t>Single point EW hanging system</a:t>
            </a:r>
          </a:p>
          <a:p>
            <a:r>
              <a:rPr lang="en-US" sz="1800" dirty="0"/>
              <a:t>Winch system for assembling EW has been updated</a:t>
            </a:r>
          </a:p>
          <a:p>
            <a:r>
              <a:rPr lang="en-US" sz="1800" dirty="0"/>
              <a:t>Design of diffuser attach on CPA being updated</a:t>
            </a:r>
          </a:p>
          <a:p>
            <a:r>
              <a:rPr lang="en-US" sz="1800" dirty="0"/>
              <a:t>FSS Geometry has been updated and optimized</a:t>
            </a:r>
          </a:p>
          <a:p>
            <a:r>
              <a:rPr lang="en-US" sz="1800" dirty="0"/>
              <a:t>Snap clips for profiles on CPA  added</a:t>
            </a:r>
          </a:p>
          <a:p>
            <a:r>
              <a:rPr lang="en-US" sz="1800" dirty="0"/>
              <a:t>EW/APA and EW/CPA restraints updated</a:t>
            </a:r>
          </a:p>
          <a:p>
            <a:r>
              <a:rPr lang="en-US" sz="1800" dirty="0"/>
              <a:t>Latch system od TBFC to APA optimized</a:t>
            </a:r>
          </a:p>
          <a:p>
            <a:r>
              <a:rPr lang="en-US" sz="1800" dirty="0"/>
              <a:t>Updated tolerances on </a:t>
            </a:r>
            <a:r>
              <a:rPr lang="en-US" sz="1800" dirty="0" err="1"/>
              <a:t>dwgs</a:t>
            </a:r>
            <a:endParaRPr lang="en-US" sz="1800" dirty="0"/>
          </a:p>
          <a:p>
            <a:r>
              <a:rPr lang="en-US" sz="1800" dirty="0"/>
              <a:t>Added redundant HV bus and connections to CPA</a:t>
            </a:r>
          </a:p>
          <a:p>
            <a:r>
              <a:rPr lang="en-US" sz="1800" dirty="0"/>
              <a:t>Added anti-rotation rods to top and bottom of CPA</a:t>
            </a:r>
          </a:p>
        </p:txBody>
      </p:sp>
      <p:sp>
        <p:nvSpPr>
          <p:cNvPr id="4" name="Date Placeholder 3">
            <a:extLst>
              <a:ext uri="{FF2B5EF4-FFF2-40B4-BE49-F238E27FC236}">
                <a16:creationId xmlns:a16="http://schemas.microsoft.com/office/drawing/2014/main" id="{73D70D25-08CF-4448-A62D-030720A0BD9A}"/>
              </a:ext>
            </a:extLst>
          </p:cNvPr>
          <p:cNvSpPr>
            <a:spLocks noGrp="1"/>
          </p:cNvSpPr>
          <p:nvPr>
            <p:ph type="dt" sz="half" idx="12"/>
          </p:nvPr>
        </p:nvSpPr>
        <p:spPr/>
        <p:txBody>
          <a:bodyPr/>
          <a:lstStyle/>
          <a:p>
            <a:r>
              <a:rPr lang="de-CH"/>
              <a:t>October 12th, 2022</a:t>
            </a:r>
            <a:endParaRPr lang="en-US" dirty="0"/>
          </a:p>
        </p:txBody>
      </p:sp>
      <p:sp>
        <p:nvSpPr>
          <p:cNvPr id="5" name="Footer Placeholder 4">
            <a:extLst>
              <a:ext uri="{FF2B5EF4-FFF2-40B4-BE49-F238E27FC236}">
                <a16:creationId xmlns:a16="http://schemas.microsoft.com/office/drawing/2014/main" id="{70A91353-7E14-F84C-851D-250F7D8316AA}"/>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FC06C638-BE74-9546-A0A7-1EBB20BAC739}"/>
              </a:ext>
            </a:extLst>
          </p:cNvPr>
          <p:cNvSpPr>
            <a:spLocks noGrp="1"/>
          </p:cNvSpPr>
          <p:nvPr>
            <p:ph type="sldNum" sz="quarter" idx="14"/>
          </p:nvPr>
        </p:nvSpPr>
        <p:spPr/>
        <p:txBody>
          <a:bodyPr/>
          <a:lstStyle/>
          <a:p>
            <a:fld id="{5DFC16DC-0F16-AF49-A28F-70708B914EFD}" type="slidenum">
              <a:rPr lang="en-US" smtClean="0"/>
              <a:t>20</a:t>
            </a:fld>
            <a:endParaRPr lang="en-US" dirty="0"/>
          </a:p>
        </p:txBody>
      </p:sp>
      <p:pic>
        <p:nvPicPr>
          <p:cNvPr id="8" name="Picture 3">
            <a:extLst>
              <a:ext uri="{FF2B5EF4-FFF2-40B4-BE49-F238E27FC236}">
                <a16:creationId xmlns:a16="http://schemas.microsoft.com/office/drawing/2014/main" id="{0874B738-8F90-08DB-8DFD-E9CD0E9D7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04363" y="2300391"/>
            <a:ext cx="1869731" cy="244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D7F4E6B9-0BD0-D80D-C2D1-5E5BCCC0A9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4810647" y="4100570"/>
            <a:ext cx="757795" cy="94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B903CAA9-AE57-AEE9-5895-7BDDAB2DBC5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0" y="5072323"/>
            <a:ext cx="2334524" cy="117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A09CDE28-56CB-3E5D-9DA6-0CF53310864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67720" y="1337404"/>
            <a:ext cx="1424759" cy="32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959BAC19-9692-6022-1D1C-402E5C9546F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74094" y="5107447"/>
            <a:ext cx="1799295"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55BA7412-E840-51EF-B0D8-D1ACE7F0517D}"/>
              </a:ext>
            </a:extLst>
          </p:cNvPr>
          <p:cNvPicPr>
            <a:picLocks noChangeAspect="1"/>
          </p:cNvPicPr>
          <p:nvPr/>
        </p:nvPicPr>
        <p:blipFill>
          <a:blip r:embed="rId7"/>
          <a:stretch>
            <a:fillRect/>
          </a:stretch>
        </p:blipFill>
        <p:spPr>
          <a:xfrm>
            <a:off x="5189544" y="667750"/>
            <a:ext cx="1879600" cy="1511300"/>
          </a:xfrm>
          <a:prstGeom prst="rect">
            <a:avLst/>
          </a:prstGeom>
        </p:spPr>
      </p:pic>
      <p:sp>
        <p:nvSpPr>
          <p:cNvPr id="7" name="TextBox 6">
            <a:extLst>
              <a:ext uri="{FF2B5EF4-FFF2-40B4-BE49-F238E27FC236}">
                <a16:creationId xmlns:a16="http://schemas.microsoft.com/office/drawing/2014/main" id="{1D3A856C-3FB1-D0F6-798F-0D4CF78E0070}"/>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#2</a:t>
            </a:r>
          </a:p>
        </p:txBody>
      </p:sp>
    </p:spTree>
    <p:extLst>
      <p:ext uri="{BB962C8B-B14F-4D97-AF65-F5344CB8AC3E}">
        <p14:creationId xmlns:p14="http://schemas.microsoft.com/office/powerpoint/2010/main" val="2841747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7F19-498D-FD4A-8B6A-534CE1370B82}"/>
              </a:ext>
            </a:extLst>
          </p:cNvPr>
          <p:cNvSpPr>
            <a:spLocks noGrp="1"/>
          </p:cNvSpPr>
          <p:nvPr>
            <p:ph type="title"/>
          </p:nvPr>
        </p:nvSpPr>
        <p:spPr>
          <a:xfrm>
            <a:off x="395536" y="188640"/>
            <a:ext cx="8568952" cy="647102"/>
          </a:xfrm>
        </p:spPr>
        <p:txBody>
          <a:bodyPr>
            <a:normAutofit/>
          </a:bodyPr>
          <a:lstStyle/>
          <a:p>
            <a:r>
              <a:rPr lang="en-US" dirty="0"/>
              <a:t>Divider boards &amp; electrical interconnections</a:t>
            </a:r>
          </a:p>
        </p:txBody>
      </p:sp>
      <p:sp>
        <p:nvSpPr>
          <p:cNvPr id="3" name="Content Placeholder 2">
            <a:extLst>
              <a:ext uri="{FF2B5EF4-FFF2-40B4-BE49-F238E27FC236}">
                <a16:creationId xmlns:a16="http://schemas.microsoft.com/office/drawing/2014/main" id="{ED7CDDD5-EB54-A145-A90C-76CB045B7E09}"/>
              </a:ext>
            </a:extLst>
          </p:cNvPr>
          <p:cNvSpPr>
            <a:spLocks noGrp="1"/>
          </p:cNvSpPr>
          <p:nvPr>
            <p:ph idx="11"/>
          </p:nvPr>
        </p:nvSpPr>
        <p:spPr>
          <a:xfrm>
            <a:off x="395537" y="862741"/>
            <a:ext cx="3528392" cy="5256584"/>
          </a:xfrm>
        </p:spPr>
        <p:txBody>
          <a:bodyPr>
            <a:normAutofit/>
          </a:bodyPr>
          <a:lstStyle/>
          <a:p>
            <a:pPr>
              <a:spcBef>
                <a:spcPts val="600"/>
              </a:spcBef>
            </a:pPr>
            <a:r>
              <a:rPr lang="en-US" sz="1800" b="1" dirty="0"/>
              <a:t>NO change with respect to TDR and PDR</a:t>
            </a:r>
          </a:p>
          <a:p>
            <a:pPr lvl="1">
              <a:spcBef>
                <a:spcPts val="600"/>
              </a:spcBef>
            </a:pPr>
            <a:r>
              <a:rPr lang="en-US" sz="1600" dirty="0"/>
              <a:t>Two 5 </a:t>
            </a:r>
            <a:r>
              <a:rPr lang="en-US" sz="1600" dirty="0" err="1"/>
              <a:t>GOhm</a:t>
            </a:r>
            <a:r>
              <a:rPr lang="en-US" sz="1600" dirty="0"/>
              <a:t> resistors in parallel in each step of 3 kV / 6 cm</a:t>
            </a:r>
          </a:p>
          <a:p>
            <a:pPr lvl="1">
              <a:spcBef>
                <a:spcPts val="600"/>
              </a:spcBef>
            </a:pPr>
            <a:r>
              <a:rPr lang="en-US" sz="1600" dirty="0"/>
              <a:t>For redundancy: 3 </a:t>
            </a:r>
            <a:r>
              <a:rPr lang="en-US" sz="1600" dirty="0" err="1"/>
              <a:t>varistors</a:t>
            </a:r>
            <a:r>
              <a:rPr lang="en-US" sz="1600" dirty="0"/>
              <a:t> in series (opening at 1.7 kV each), in parallel with the resistors</a:t>
            </a:r>
          </a:p>
          <a:p>
            <a:pPr lvl="1">
              <a:spcBef>
                <a:spcPts val="600"/>
              </a:spcBef>
            </a:pPr>
            <a:r>
              <a:rPr lang="en-US" sz="1600" dirty="0"/>
              <a:t>In case of resistor failure, </a:t>
            </a:r>
            <a:r>
              <a:rPr lang="en-US" sz="1600" dirty="0" err="1"/>
              <a:t>DeltaV</a:t>
            </a:r>
            <a:r>
              <a:rPr lang="en-US" sz="1600" dirty="0"/>
              <a:t> goes from 3kV to ~5 kV</a:t>
            </a:r>
          </a:p>
          <a:p>
            <a:pPr lvl="1">
              <a:spcBef>
                <a:spcPts val="600"/>
              </a:spcBef>
            </a:pPr>
            <a:r>
              <a:rPr lang="en-US" sz="1600" dirty="0"/>
              <a:t>Well defined QA/QC plans (LSU)</a:t>
            </a:r>
          </a:p>
          <a:p>
            <a:pPr lvl="2">
              <a:spcBef>
                <a:spcPts val="600"/>
              </a:spcBef>
            </a:pPr>
            <a:r>
              <a:rPr lang="en-US" sz="1400" dirty="0"/>
              <a:t>Applied and successfully tested for the </a:t>
            </a:r>
            <a:r>
              <a:rPr lang="en-US" sz="1400" dirty="0" err="1"/>
              <a:t>ProtoDUNE</a:t>
            </a:r>
            <a:r>
              <a:rPr lang="en-US" sz="1400" dirty="0"/>
              <a:t>-II assembly</a:t>
            </a:r>
          </a:p>
          <a:p>
            <a:pPr lvl="1">
              <a:spcBef>
                <a:spcPts val="600"/>
              </a:spcBef>
            </a:pPr>
            <a:r>
              <a:rPr lang="en-US" sz="1600" dirty="0"/>
              <a:t>Termination boards for both EW and TBFC also designed and produced for PD2</a:t>
            </a:r>
          </a:p>
          <a:p>
            <a:pPr>
              <a:spcBef>
                <a:spcPts val="600"/>
              </a:spcBef>
            </a:pPr>
            <a:r>
              <a:rPr lang="en-US" sz="1800" dirty="0"/>
              <a:t>Similar interconnection scheme as for </a:t>
            </a:r>
            <a:r>
              <a:rPr lang="en-US" sz="1800" dirty="0" err="1"/>
              <a:t>ProtoDUNE</a:t>
            </a:r>
            <a:r>
              <a:rPr lang="en-US" sz="1800" dirty="0"/>
              <a:t> and TDR</a:t>
            </a:r>
          </a:p>
          <a:p>
            <a:pPr>
              <a:spcBef>
                <a:spcPts val="600"/>
              </a:spcBef>
            </a:pPr>
            <a:endParaRPr lang="en-US" sz="1400" dirty="0">
              <a:solidFill>
                <a:srgbClr val="FF0000"/>
              </a:solidFill>
            </a:endParaRPr>
          </a:p>
        </p:txBody>
      </p:sp>
      <p:pic>
        <p:nvPicPr>
          <p:cNvPr id="6145" name="Picture 1" descr="page32image48118816">
            <a:extLst>
              <a:ext uri="{FF2B5EF4-FFF2-40B4-BE49-F238E27FC236}">
                <a16:creationId xmlns:a16="http://schemas.microsoft.com/office/drawing/2014/main" id="{8AEC2D29-940E-4F47-B6B7-0A121FADA14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38126" y="792651"/>
            <a:ext cx="3629073" cy="147288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page32image48105712">
            <a:extLst>
              <a:ext uri="{FF2B5EF4-FFF2-40B4-BE49-F238E27FC236}">
                <a16:creationId xmlns:a16="http://schemas.microsoft.com/office/drawing/2014/main" id="{5ECBFA2A-FC3B-8C42-BE55-DC2E510790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8126" y="2265538"/>
            <a:ext cx="3755380"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316DD41-3BB9-6442-A217-311CA7503794}"/>
              </a:ext>
            </a:extLst>
          </p:cNvPr>
          <p:cNvPicPr/>
          <p:nvPr/>
        </p:nvPicPr>
        <p:blipFill>
          <a:blip r:embed="rId4" cstate="screen">
            <a:extLst>
              <a:ext uri="{28A0092B-C50C-407E-A947-70E740481C1C}">
                <a14:useLocalDpi xmlns:a14="http://schemas.microsoft.com/office/drawing/2010/main"/>
              </a:ext>
            </a:extLst>
          </a:blip>
          <a:stretch>
            <a:fillRect/>
          </a:stretch>
        </p:blipFill>
        <p:spPr>
          <a:xfrm>
            <a:off x="5220073" y="3933056"/>
            <a:ext cx="3954874" cy="2276772"/>
          </a:xfrm>
          <a:prstGeom prst="rect">
            <a:avLst/>
          </a:prstGeom>
        </p:spPr>
      </p:pic>
      <p:sp>
        <p:nvSpPr>
          <p:cNvPr id="4" name="Date Placeholder 3">
            <a:extLst>
              <a:ext uri="{FF2B5EF4-FFF2-40B4-BE49-F238E27FC236}">
                <a16:creationId xmlns:a16="http://schemas.microsoft.com/office/drawing/2014/main" id="{5464CA13-0CDD-454F-BD10-AE6C0F143D07}"/>
              </a:ext>
            </a:extLst>
          </p:cNvPr>
          <p:cNvSpPr>
            <a:spLocks noGrp="1"/>
          </p:cNvSpPr>
          <p:nvPr>
            <p:ph type="dt" sz="half" idx="12"/>
          </p:nvPr>
        </p:nvSpPr>
        <p:spPr/>
        <p:txBody>
          <a:bodyPr/>
          <a:lstStyle/>
          <a:p>
            <a:r>
              <a:rPr lang="de-CH"/>
              <a:t>October 12th, 2022</a:t>
            </a:r>
            <a:endParaRPr lang="en-US" dirty="0"/>
          </a:p>
        </p:txBody>
      </p:sp>
      <p:sp>
        <p:nvSpPr>
          <p:cNvPr id="5" name="Footer Placeholder 4">
            <a:extLst>
              <a:ext uri="{FF2B5EF4-FFF2-40B4-BE49-F238E27FC236}">
                <a16:creationId xmlns:a16="http://schemas.microsoft.com/office/drawing/2014/main" id="{1C55C9CA-12FC-994E-AC05-AC792A951B6D}"/>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48B7536F-A768-F442-B6CD-F61457712784}"/>
              </a:ext>
            </a:extLst>
          </p:cNvPr>
          <p:cNvSpPr>
            <a:spLocks noGrp="1"/>
          </p:cNvSpPr>
          <p:nvPr>
            <p:ph type="sldNum" sz="quarter" idx="14"/>
          </p:nvPr>
        </p:nvSpPr>
        <p:spPr/>
        <p:txBody>
          <a:bodyPr/>
          <a:lstStyle/>
          <a:p>
            <a:fld id="{5DFC16DC-0F16-AF49-A28F-70708B914EFD}" type="slidenum">
              <a:rPr lang="en-US" smtClean="0"/>
              <a:t>21</a:t>
            </a:fld>
            <a:endParaRPr lang="en-US" dirty="0"/>
          </a:p>
        </p:txBody>
      </p:sp>
      <p:pic>
        <p:nvPicPr>
          <p:cNvPr id="7" name="Picture 6" descr="A picture containing green&#10;&#10;Description automatically generated">
            <a:extLst>
              <a:ext uri="{FF2B5EF4-FFF2-40B4-BE49-F238E27FC236}">
                <a16:creationId xmlns:a16="http://schemas.microsoft.com/office/drawing/2014/main" id="{AAB22120-4A20-56C0-D470-B12A16914E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0285" y="3789040"/>
            <a:ext cx="774126" cy="774555"/>
          </a:xfrm>
          <a:prstGeom prst="rect">
            <a:avLst/>
          </a:prstGeom>
        </p:spPr>
      </p:pic>
      <p:pic>
        <p:nvPicPr>
          <p:cNvPr id="8" name="Content Placeholder 15">
            <a:extLst>
              <a:ext uri="{FF2B5EF4-FFF2-40B4-BE49-F238E27FC236}">
                <a16:creationId xmlns:a16="http://schemas.microsoft.com/office/drawing/2014/main" id="{28FE072B-CEBA-D782-5090-7988BBD46A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30285" y="4640220"/>
            <a:ext cx="774126" cy="862443"/>
          </a:xfrm>
          <a:prstGeom prst="rect">
            <a:avLst/>
          </a:prstGeom>
        </p:spPr>
      </p:pic>
      <p:sp>
        <p:nvSpPr>
          <p:cNvPr id="9" name="TextBox 8">
            <a:extLst>
              <a:ext uri="{FF2B5EF4-FFF2-40B4-BE49-F238E27FC236}">
                <a16:creationId xmlns:a16="http://schemas.microsoft.com/office/drawing/2014/main" id="{04D7DB7C-EE91-F547-AB10-5F092405158F}"/>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#2</a:t>
            </a:r>
          </a:p>
        </p:txBody>
      </p:sp>
    </p:spTree>
    <p:extLst>
      <p:ext uri="{BB962C8B-B14F-4D97-AF65-F5344CB8AC3E}">
        <p14:creationId xmlns:p14="http://schemas.microsoft.com/office/powerpoint/2010/main" val="4214344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7F19-498D-FD4A-8B6A-534CE1370B82}"/>
              </a:ext>
            </a:extLst>
          </p:cNvPr>
          <p:cNvSpPr>
            <a:spLocks noGrp="1"/>
          </p:cNvSpPr>
          <p:nvPr>
            <p:ph type="title"/>
          </p:nvPr>
        </p:nvSpPr>
        <p:spPr>
          <a:xfrm>
            <a:off x="395536" y="188640"/>
            <a:ext cx="8229600" cy="647102"/>
          </a:xfrm>
        </p:spPr>
        <p:txBody>
          <a:bodyPr/>
          <a:lstStyle/>
          <a:p>
            <a:r>
              <a:rPr lang="en-US" dirty="0"/>
              <a:t>HV delivery</a:t>
            </a:r>
          </a:p>
        </p:txBody>
      </p:sp>
      <p:sp>
        <p:nvSpPr>
          <p:cNvPr id="3" name="Content Placeholder 2">
            <a:extLst>
              <a:ext uri="{FF2B5EF4-FFF2-40B4-BE49-F238E27FC236}">
                <a16:creationId xmlns:a16="http://schemas.microsoft.com/office/drawing/2014/main" id="{ED7CDDD5-EB54-A145-A90C-76CB045B7E09}"/>
              </a:ext>
            </a:extLst>
          </p:cNvPr>
          <p:cNvSpPr>
            <a:spLocks noGrp="1"/>
          </p:cNvSpPr>
          <p:nvPr>
            <p:ph idx="11"/>
          </p:nvPr>
        </p:nvSpPr>
        <p:spPr>
          <a:xfrm>
            <a:off x="251520" y="836713"/>
            <a:ext cx="5688632" cy="5472602"/>
          </a:xfrm>
        </p:spPr>
        <p:txBody>
          <a:bodyPr>
            <a:normAutofit fontScale="92500" lnSpcReduction="10000"/>
          </a:bodyPr>
          <a:lstStyle/>
          <a:p>
            <a:pPr>
              <a:spcBef>
                <a:spcPts val="600"/>
              </a:spcBef>
            </a:pPr>
            <a:r>
              <a:rPr lang="en-US" sz="1800" dirty="0"/>
              <a:t>Main differences </a:t>
            </a:r>
            <a:r>
              <a:rPr lang="en-US" sz="1800" dirty="0" err="1"/>
              <a:t>wrt</a:t>
            </a:r>
            <a:r>
              <a:rPr lang="en-US" sz="1800" dirty="0"/>
              <a:t> TDR &amp; 2020 PDR:</a:t>
            </a:r>
          </a:p>
          <a:p>
            <a:pPr lvl="1">
              <a:spcBef>
                <a:spcPts val="600"/>
              </a:spcBef>
            </a:pPr>
            <a:r>
              <a:rPr lang="en-US" sz="1600" dirty="0"/>
              <a:t>HV FT: unified design with FD2-VD (300 kV rated)</a:t>
            </a:r>
          </a:p>
          <a:p>
            <a:pPr lvl="2">
              <a:spcBef>
                <a:spcPts val="600"/>
              </a:spcBef>
            </a:pPr>
            <a:r>
              <a:rPr lang="en-US" sz="1400" dirty="0"/>
              <a:t>Scaled up version of the ones successfully tested in PD1 (NP04 and NP02) -&gt; 4m length, 150 mm diameter. </a:t>
            </a:r>
          </a:p>
          <a:p>
            <a:pPr lvl="2">
              <a:spcBef>
                <a:spcPts val="600"/>
              </a:spcBef>
            </a:pPr>
            <a:r>
              <a:rPr lang="en-US" sz="1400" dirty="0"/>
              <a:t>1 m long warm section to </a:t>
            </a:r>
            <a:r>
              <a:rPr lang="en-US" sz="1400"/>
              <a:t>avoid the </a:t>
            </a:r>
            <a:r>
              <a:rPr lang="en-US" sz="1400" dirty="0"/>
              <a:t>ice formation issue in the cable receptacle</a:t>
            </a:r>
          </a:p>
          <a:p>
            <a:pPr lvl="2">
              <a:spcBef>
                <a:spcPts val="600"/>
              </a:spcBef>
            </a:pPr>
            <a:r>
              <a:rPr lang="en-US" sz="1400" dirty="0"/>
              <a:t>Accepts 320 kV rated HV cable (200 kV option with termination adapter)</a:t>
            </a:r>
          </a:p>
          <a:p>
            <a:pPr lvl="2">
              <a:spcBef>
                <a:spcPts val="600"/>
              </a:spcBef>
            </a:pPr>
            <a:r>
              <a:rPr lang="en-US" sz="1400" dirty="0"/>
              <a:t>Under construction at CINEL (same as previous FT’s)</a:t>
            </a:r>
          </a:p>
          <a:p>
            <a:pPr lvl="1">
              <a:spcBef>
                <a:spcPts val="600"/>
              </a:spcBef>
            </a:pPr>
            <a:r>
              <a:rPr lang="en-US" sz="1600" dirty="0"/>
              <a:t>Simplified ripple filtering system</a:t>
            </a:r>
          </a:p>
          <a:p>
            <a:pPr lvl="2">
              <a:spcBef>
                <a:spcPts val="600"/>
              </a:spcBef>
            </a:pPr>
            <a:r>
              <a:rPr lang="en-US" sz="1200" dirty="0"/>
              <a:t>Commercial HV Resistor located in cartridges integrated into the cable terminations</a:t>
            </a:r>
          </a:p>
          <a:p>
            <a:pPr lvl="2">
              <a:spcBef>
                <a:spcPts val="600"/>
              </a:spcBef>
            </a:pPr>
            <a:r>
              <a:rPr lang="en-US" sz="1200" dirty="0"/>
              <a:t>Tested at 300 kV in NP02 HV stability run</a:t>
            </a:r>
          </a:p>
          <a:p>
            <a:pPr>
              <a:spcBef>
                <a:spcPts val="600"/>
              </a:spcBef>
            </a:pPr>
            <a:endParaRPr lang="en-US" sz="1800" dirty="0"/>
          </a:p>
          <a:p>
            <a:pPr>
              <a:spcBef>
                <a:spcPts val="600"/>
              </a:spcBef>
            </a:pPr>
            <a:endParaRPr lang="en-US" sz="1800" dirty="0"/>
          </a:p>
          <a:p>
            <a:pPr>
              <a:spcBef>
                <a:spcPts val="600"/>
              </a:spcBef>
            </a:pPr>
            <a:endParaRPr lang="en-US" sz="1800" dirty="0"/>
          </a:p>
          <a:p>
            <a:pPr>
              <a:spcBef>
                <a:spcPts val="600"/>
              </a:spcBef>
            </a:pPr>
            <a:endParaRPr lang="en-US" sz="1800" dirty="0"/>
          </a:p>
          <a:p>
            <a:pPr>
              <a:spcBef>
                <a:spcPts val="600"/>
              </a:spcBef>
            </a:pPr>
            <a:endParaRPr lang="en-US" sz="1800" dirty="0"/>
          </a:p>
          <a:p>
            <a:pPr>
              <a:spcBef>
                <a:spcPts val="600"/>
              </a:spcBef>
            </a:pPr>
            <a:r>
              <a:rPr lang="en-US" sz="1800" dirty="0"/>
              <a:t>Power Supply: </a:t>
            </a:r>
            <a:r>
              <a:rPr lang="en-US" sz="1800" dirty="0" err="1"/>
              <a:t>Heinzinger</a:t>
            </a:r>
            <a:r>
              <a:rPr lang="en-US" sz="1800" dirty="0"/>
              <a:t> 300 kV (200 kV also possible if no E-Drift &gt; 500 required) </a:t>
            </a:r>
          </a:p>
          <a:p>
            <a:pPr>
              <a:spcBef>
                <a:spcPts val="600"/>
              </a:spcBef>
            </a:pPr>
            <a:endParaRPr lang="en-US" sz="1800" dirty="0"/>
          </a:p>
          <a:p>
            <a:pPr>
              <a:spcBef>
                <a:spcPts val="600"/>
              </a:spcBef>
            </a:pPr>
            <a:endParaRPr lang="en-US" sz="1400" dirty="0"/>
          </a:p>
        </p:txBody>
      </p:sp>
      <p:pic>
        <p:nvPicPr>
          <p:cNvPr id="7169" name="Picture 1" descr="page20image47907440">
            <a:extLst>
              <a:ext uri="{FF2B5EF4-FFF2-40B4-BE49-F238E27FC236}">
                <a16:creationId xmlns:a16="http://schemas.microsoft.com/office/drawing/2014/main" id="{8AE49EC3-5F03-F142-93C1-9BE935560A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15832" y="4077072"/>
            <a:ext cx="1692697" cy="225128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page20image47919712">
            <a:extLst>
              <a:ext uri="{FF2B5EF4-FFF2-40B4-BE49-F238E27FC236}">
                <a16:creationId xmlns:a16="http://schemas.microsoft.com/office/drawing/2014/main" id="{562B3A7E-F15B-B845-92EE-A52C504518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413" y="548681"/>
            <a:ext cx="1512168" cy="2736304"/>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20;p21">
            <a:extLst>
              <a:ext uri="{FF2B5EF4-FFF2-40B4-BE49-F238E27FC236}">
                <a16:creationId xmlns:a16="http://schemas.microsoft.com/office/drawing/2014/main" id="{768969E4-F9C4-CE43-975D-EDCF223804D2}"/>
              </a:ext>
            </a:extLst>
          </p:cNvPr>
          <p:cNvSpPr txBox="1"/>
          <p:nvPr/>
        </p:nvSpPr>
        <p:spPr>
          <a:xfrm>
            <a:off x="7956376" y="3717032"/>
            <a:ext cx="1029900" cy="1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t>Sliding contact</a:t>
            </a:r>
            <a:endParaRPr sz="1000" dirty="0"/>
          </a:p>
        </p:txBody>
      </p:sp>
      <p:sp>
        <p:nvSpPr>
          <p:cNvPr id="5" name="Date Placeholder 4">
            <a:extLst>
              <a:ext uri="{FF2B5EF4-FFF2-40B4-BE49-F238E27FC236}">
                <a16:creationId xmlns:a16="http://schemas.microsoft.com/office/drawing/2014/main" id="{158E3E8D-E7B9-8345-9FF2-7B3FB7D1668F}"/>
              </a:ext>
            </a:extLst>
          </p:cNvPr>
          <p:cNvSpPr>
            <a:spLocks noGrp="1"/>
          </p:cNvSpPr>
          <p:nvPr>
            <p:ph type="dt" sz="half" idx="12"/>
          </p:nvPr>
        </p:nvSpPr>
        <p:spPr/>
        <p:txBody>
          <a:bodyPr/>
          <a:lstStyle/>
          <a:p>
            <a:r>
              <a:rPr lang="de-CH"/>
              <a:t>October 12th, 2022</a:t>
            </a:r>
            <a:endParaRPr lang="en-US" dirty="0"/>
          </a:p>
        </p:txBody>
      </p:sp>
      <p:sp>
        <p:nvSpPr>
          <p:cNvPr id="6" name="Footer Placeholder 5">
            <a:extLst>
              <a:ext uri="{FF2B5EF4-FFF2-40B4-BE49-F238E27FC236}">
                <a16:creationId xmlns:a16="http://schemas.microsoft.com/office/drawing/2014/main" id="{0968FAA3-92AA-964F-A531-FC39726730C3}"/>
              </a:ext>
            </a:extLst>
          </p:cNvPr>
          <p:cNvSpPr>
            <a:spLocks noGrp="1"/>
          </p:cNvSpPr>
          <p:nvPr>
            <p:ph type="ftr" sz="quarter" idx="13"/>
          </p:nvPr>
        </p:nvSpPr>
        <p:spPr/>
        <p:txBody>
          <a:bodyPr/>
          <a:lstStyle/>
          <a:p>
            <a:r>
              <a:rPr lang="en-US"/>
              <a:t>DUNE FD1-HD HVS FDR</a:t>
            </a:r>
            <a:endParaRPr lang="en-US" dirty="0"/>
          </a:p>
        </p:txBody>
      </p:sp>
      <p:sp>
        <p:nvSpPr>
          <p:cNvPr id="7" name="Slide Number Placeholder 6">
            <a:extLst>
              <a:ext uri="{FF2B5EF4-FFF2-40B4-BE49-F238E27FC236}">
                <a16:creationId xmlns:a16="http://schemas.microsoft.com/office/drawing/2014/main" id="{409D317F-97C8-2A4E-9D1C-2ABC126A78C8}"/>
              </a:ext>
            </a:extLst>
          </p:cNvPr>
          <p:cNvSpPr>
            <a:spLocks noGrp="1"/>
          </p:cNvSpPr>
          <p:nvPr>
            <p:ph type="sldNum" sz="quarter" idx="14"/>
          </p:nvPr>
        </p:nvSpPr>
        <p:spPr/>
        <p:txBody>
          <a:bodyPr/>
          <a:lstStyle/>
          <a:p>
            <a:fld id="{5DFC16DC-0F16-AF49-A28F-70708B914EFD}" type="slidenum">
              <a:rPr lang="en-US" smtClean="0"/>
              <a:t>22</a:t>
            </a:fld>
            <a:endParaRPr lang="en-US" dirty="0"/>
          </a:p>
        </p:txBody>
      </p:sp>
      <p:pic>
        <p:nvPicPr>
          <p:cNvPr id="2049" name="Picture 1" descr="page20image33652736">
            <a:extLst>
              <a:ext uri="{FF2B5EF4-FFF2-40B4-BE49-F238E27FC236}">
                <a16:creationId xmlns:a16="http://schemas.microsoft.com/office/drawing/2014/main" id="{97734895-37F5-7DDF-4416-EF4925AAA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717032"/>
            <a:ext cx="6337300" cy="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21image37287952">
            <a:extLst>
              <a:ext uri="{FF2B5EF4-FFF2-40B4-BE49-F238E27FC236}">
                <a16:creationId xmlns:a16="http://schemas.microsoft.com/office/drawing/2014/main" id="{8079C970-BB49-792C-C06D-4147073CB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337300" cy="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age21image37288368">
            <a:extLst>
              <a:ext uri="{FF2B5EF4-FFF2-40B4-BE49-F238E27FC236}">
                <a16:creationId xmlns:a16="http://schemas.microsoft.com/office/drawing/2014/main" id="{0CD6981D-662F-5365-58D9-F0284F9783E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5400000">
            <a:off x="6399045" y="1356210"/>
            <a:ext cx="4023327" cy="13124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4B73147-EF80-A379-0244-E728C09B5D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51106" y="4129330"/>
            <a:ext cx="1512168" cy="733662"/>
          </a:xfrm>
          <a:prstGeom prst="rect">
            <a:avLst/>
          </a:prstGeom>
        </p:spPr>
      </p:pic>
      <p:pic>
        <p:nvPicPr>
          <p:cNvPr id="9" name="Picture 8">
            <a:extLst>
              <a:ext uri="{FF2B5EF4-FFF2-40B4-BE49-F238E27FC236}">
                <a16:creationId xmlns:a16="http://schemas.microsoft.com/office/drawing/2014/main" id="{6B91952E-8FDE-2DA0-675B-CD1BF137364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9111" y="4129330"/>
            <a:ext cx="3035300" cy="1543050"/>
          </a:xfrm>
          <a:prstGeom prst="rect">
            <a:avLst/>
          </a:prstGeom>
        </p:spPr>
      </p:pic>
      <p:pic>
        <p:nvPicPr>
          <p:cNvPr id="10" name="Picture 9">
            <a:extLst>
              <a:ext uri="{FF2B5EF4-FFF2-40B4-BE49-F238E27FC236}">
                <a16:creationId xmlns:a16="http://schemas.microsoft.com/office/drawing/2014/main" id="{147D2572-1192-7AB9-578D-371AE511C08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6200000">
            <a:off x="5441436" y="4416768"/>
            <a:ext cx="2320674" cy="1075701"/>
          </a:xfrm>
          <a:prstGeom prst="rect">
            <a:avLst/>
          </a:prstGeom>
        </p:spPr>
      </p:pic>
      <p:pic>
        <p:nvPicPr>
          <p:cNvPr id="11" name="Picture 10">
            <a:extLst>
              <a:ext uri="{FF2B5EF4-FFF2-40B4-BE49-F238E27FC236}">
                <a16:creationId xmlns:a16="http://schemas.microsoft.com/office/drawing/2014/main" id="{C8FF2B78-4759-F6D8-BCC2-FC3829FE900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45231" y="4971097"/>
            <a:ext cx="2028443" cy="663420"/>
          </a:xfrm>
          <a:prstGeom prst="rect">
            <a:avLst/>
          </a:prstGeom>
        </p:spPr>
      </p:pic>
      <p:sp>
        <p:nvSpPr>
          <p:cNvPr id="4" name="TextBox 3">
            <a:extLst>
              <a:ext uri="{FF2B5EF4-FFF2-40B4-BE49-F238E27FC236}">
                <a16:creationId xmlns:a16="http://schemas.microsoft.com/office/drawing/2014/main" id="{640FA2F4-1F7F-F46D-F28D-19FEA2EDF71E}"/>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#2</a:t>
            </a:r>
          </a:p>
        </p:txBody>
      </p:sp>
    </p:spTree>
    <p:extLst>
      <p:ext uri="{BB962C8B-B14F-4D97-AF65-F5344CB8AC3E}">
        <p14:creationId xmlns:p14="http://schemas.microsoft.com/office/powerpoint/2010/main" val="4129592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7F19-498D-FD4A-8B6A-534CE1370B82}"/>
              </a:ext>
            </a:extLst>
          </p:cNvPr>
          <p:cNvSpPr>
            <a:spLocks noGrp="1"/>
          </p:cNvSpPr>
          <p:nvPr>
            <p:ph type="title"/>
          </p:nvPr>
        </p:nvSpPr>
        <p:spPr>
          <a:xfrm>
            <a:off x="395536" y="188640"/>
            <a:ext cx="8229600" cy="647102"/>
          </a:xfrm>
        </p:spPr>
        <p:txBody>
          <a:bodyPr/>
          <a:lstStyle/>
          <a:p>
            <a:r>
              <a:rPr lang="en-US" dirty="0"/>
              <a:t>HV monitoring &amp; grounding</a:t>
            </a:r>
          </a:p>
        </p:txBody>
      </p:sp>
      <p:sp>
        <p:nvSpPr>
          <p:cNvPr id="3" name="Content Placeholder 2">
            <a:extLst>
              <a:ext uri="{FF2B5EF4-FFF2-40B4-BE49-F238E27FC236}">
                <a16:creationId xmlns:a16="http://schemas.microsoft.com/office/drawing/2014/main" id="{ED7CDDD5-EB54-A145-A90C-76CB045B7E09}"/>
              </a:ext>
            </a:extLst>
          </p:cNvPr>
          <p:cNvSpPr>
            <a:spLocks noGrp="1"/>
          </p:cNvSpPr>
          <p:nvPr>
            <p:ph idx="11"/>
          </p:nvPr>
        </p:nvSpPr>
        <p:spPr>
          <a:xfrm>
            <a:off x="251520" y="836712"/>
            <a:ext cx="4872941" cy="5529717"/>
          </a:xfrm>
        </p:spPr>
        <p:txBody>
          <a:bodyPr>
            <a:normAutofit/>
          </a:bodyPr>
          <a:lstStyle/>
          <a:p>
            <a:pPr>
              <a:spcBef>
                <a:spcPts val="600"/>
              </a:spcBef>
            </a:pPr>
            <a:r>
              <a:rPr lang="en-US" sz="2000" b="1" dirty="0"/>
              <a:t>Similar to TDR &amp; PDR </a:t>
            </a:r>
          </a:p>
          <a:p>
            <a:pPr lvl="1">
              <a:spcBef>
                <a:spcPts val="600"/>
              </a:spcBef>
            </a:pPr>
            <a:r>
              <a:rPr lang="en-US" sz="1800" dirty="0"/>
              <a:t>Ground planes  current pickoff monitors (100 channels)</a:t>
            </a:r>
          </a:p>
          <a:p>
            <a:pPr lvl="1">
              <a:spcBef>
                <a:spcPts val="600"/>
              </a:spcBef>
            </a:pPr>
            <a:r>
              <a:rPr lang="en-US" sz="1800" dirty="0"/>
              <a:t>Termination current on each voltage divider chain (208 channels)</a:t>
            </a:r>
          </a:p>
          <a:p>
            <a:pPr lvl="1">
              <a:spcBef>
                <a:spcPts val="600"/>
              </a:spcBef>
            </a:pPr>
            <a:r>
              <a:rPr lang="en-US" sz="1800" dirty="0"/>
              <a:t>HV-PS voltage/current and ramping up/down features</a:t>
            </a:r>
          </a:p>
          <a:p>
            <a:pPr lvl="1">
              <a:spcBef>
                <a:spcPts val="600"/>
              </a:spcBef>
            </a:pPr>
            <a:r>
              <a:rPr lang="en-US" sz="1800" dirty="0"/>
              <a:t>(discharge monitors on HV filters)</a:t>
            </a:r>
          </a:p>
          <a:p>
            <a:pPr>
              <a:spcBef>
                <a:spcPts val="600"/>
              </a:spcBef>
            </a:pPr>
            <a:r>
              <a:rPr lang="en-US" sz="2000" dirty="0"/>
              <a:t>Also in HVS scope: </a:t>
            </a:r>
          </a:p>
          <a:p>
            <a:pPr lvl="1">
              <a:spcBef>
                <a:spcPts val="600"/>
              </a:spcBef>
            </a:pPr>
            <a:r>
              <a:rPr lang="en-US" sz="1900" dirty="0"/>
              <a:t>Cold cameras (~16) similar to those used in </a:t>
            </a:r>
            <a:r>
              <a:rPr lang="en-US" sz="1900" dirty="0" err="1"/>
              <a:t>ProtoDUNE</a:t>
            </a:r>
            <a:r>
              <a:rPr lang="en-US" sz="1900" dirty="0"/>
              <a:t>-SP and DP to visually monitor critical spots: HV feedthrough, end wall edges</a:t>
            </a:r>
            <a:endParaRPr lang="en-US" sz="2000" dirty="0"/>
          </a:p>
          <a:p>
            <a:pPr>
              <a:spcBef>
                <a:spcPts val="600"/>
              </a:spcBef>
            </a:pPr>
            <a:r>
              <a:rPr lang="en-US" sz="2000" dirty="0"/>
              <a:t>Grounding scheme follows DUNE prescriptions, as successfully applied in </a:t>
            </a:r>
            <a:r>
              <a:rPr lang="en-US" sz="2000" dirty="0" err="1"/>
              <a:t>ProtoDUNE</a:t>
            </a:r>
            <a:r>
              <a:rPr lang="en-US" sz="2000" dirty="0"/>
              <a:t>-I</a:t>
            </a:r>
          </a:p>
          <a:p>
            <a:pPr marL="0" indent="0">
              <a:spcBef>
                <a:spcPts val="600"/>
              </a:spcBef>
              <a:buNone/>
            </a:pPr>
            <a:endParaRPr lang="en-US" sz="2000" dirty="0"/>
          </a:p>
          <a:p>
            <a:pPr>
              <a:spcBef>
                <a:spcPts val="600"/>
              </a:spcBef>
            </a:pPr>
            <a:endParaRPr lang="en-US" sz="1600" dirty="0"/>
          </a:p>
        </p:txBody>
      </p:sp>
      <p:pic>
        <p:nvPicPr>
          <p:cNvPr id="13" name="Picture 12">
            <a:extLst>
              <a:ext uri="{FF2B5EF4-FFF2-40B4-BE49-F238E27FC236}">
                <a16:creationId xmlns:a16="http://schemas.microsoft.com/office/drawing/2014/main" id="{A57ABE56-D9CD-6647-8D99-FA533C3D2C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02087" y="4281661"/>
            <a:ext cx="2050920" cy="1402257"/>
          </a:xfrm>
          <a:prstGeom prst="rect">
            <a:avLst/>
          </a:prstGeom>
        </p:spPr>
      </p:pic>
      <p:pic>
        <p:nvPicPr>
          <p:cNvPr id="19" name="Picture 18">
            <a:extLst>
              <a:ext uri="{FF2B5EF4-FFF2-40B4-BE49-F238E27FC236}">
                <a16:creationId xmlns:a16="http://schemas.microsoft.com/office/drawing/2014/main" id="{BC093AC1-39D0-E345-9884-BD461B03BA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0634" y="3752938"/>
            <a:ext cx="1192904" cy="2459705"/>
          </a:xfrm>
          <a:prstGeom prst="rect">
            <a:avLst/>
          </a:prstGeom>
        </p:spPr>
      </p:pic>
      <p:pic>
        <p:nvPicPr>
          <p:cNvPr id="4" name="Picture 3">
            <a:extLst>
              <a:ext uri="{FF2B5EF4-FFF2-40B4-BE49-F238E27FC236}">
                <a16:creationId xmlns:a16="http://schemas.microsoft.com/office/drawing/2014/main" id="{7E29644D-4AE5-C24F-85AB-F0B322E4AE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7407" y="836712"/>
            <a:ext cx="3986131" cy="2592288"/>
          </a:xfrm>
          <a:prstGeom prst="rect">
            <a:avLst/>
          </a:prstGeom>
        </p:spPr>
      </p:pic>
      <p:sp>
        <p:nvSpPr>
          <p:cNvPr id="5" name="Date Placeholder 4">
            <a:extLst>
              <a:ext uri="{FF2B5EF4-FFF2-40B4-BE49-F238E27FC236}">
                <a16:creationId xmlns:a16="http://schemas.microsoft.com/office/drawing/2014/main" id="{B592883A-478D-2043-8441-9C4A3AB88C21}"/>
              </a:ext>
            </a:extLst>
          </p:cNvPr>
          <p:cNvSpPr>
            <a:spLocks noGrp="1"/>
          </p:cNvSpPr>
          <p:nvPr>
            <p:ph type="dt" sz="half" idx="12"/>
          </p:nvPr>
        </p:nvSpPr>
        <p:spPr/>
        <p:txBody>
          <a:bodyPr/>
          <a:lstStyle/>
          <a:p>
            <a:r>
              <a:rPr lang="de-CH"/>
              <a:t>October 12th, 2022</a:t>
            </a:r>
            <a:endParaRPr lang="en-US" dirty="0"/>
          </a:p>
        </p:txBody>
      </p:sp>
      <p:sp>
        <p:nvSpPr>
          <p:cNvPr id="6" name="Footer Placeholder 5">
            <a:extLst>
              <a:ext uri="{FF2B5EF4-FFF2-40B4-BE49-F238E27FC236}">
                <a16:creationId xmlns:a16="http://schemas.microsoft.com/office/drawing/2014/main" id="{04300FB6-7A09-4D4D-AD81-88495B9C9FB7}"/>
              </a:ext>
            </a:extLst>
          </p:cNvPr>
          <p:cNvSpPr>
            <a:spLocks noGrp="1"/>
          </p:cNvSpPr>
          <p:nvPr>
            <p:ph type="ftr" sz="quarter" idx="13"/>
          </p:nvPr>
        </p:nvSpPr>
        <p:spPr/>
        <p:txBody>
          <a:bodyPr/>
          <a:lstStyle/>
          <a:p>
            <a:r>
              <a:rPr lang="en-US"/>
              <a:t>DUNE FD1-HD HVS FDR</a:t>
            </a:r>
            <a:endParaRPr lang="en-US" dirty="0"/>
          </a:p>
        </p:txBody>
      </p:sp>
      <p:sp>
        <p:nvSpPr>
          <p:cNvPr id="7" name="Slide Number Placeholder 6">
            <a:extLst>
              <a:ext uri="{FF2B5EF4-FFF2-40B4-BE49-F238E27FC236}">
                <a16:creationId xmlns:a16="http://schemas.microsoft.com/office/drawing/2014/main" id="{40DC2AF5-B86B-8F48-B4C1-DAAD0CF8546E}"/>
              </a:ext>
            </a:extLst>
          </p:cNvPr>
          <p:cNvSpPr>
            <a:spLocks noGrp="1"/>
          </p:cNvSpPr>
          <p:nvPr>
            <p:ph type="sldNum" sz="quarter" idx="14"/>
          </p:nvPr>
        </p:nvSpPr>
        <p:spPr/>
        <p:txBody>
          <a:bodyPr/>
          <a:lstStyle/>
          <a:p>
            <a:fld id="{5DFC16DC-0F16-AF49-A28F-70708B914EFD}" type="slidenum">
              <a:rPr lang="en-US" smtClean="0"/>
              <a:t>23</a:t>
            </a:fld>
            <a:endParaRPr lang="en-US" dirty="0"/>
          </a:p>
        </p:txBody>
      </p:sp>
      <p:sp>
        <p:nvSpPr>
          <p:cNvPr id="8" name="TextBox 7">
            <a:extLst>
              <a:ext uri="{FF2B5EF4-FFF2-40B4-BE49-F238E27FC236}">
                <a16:creationId xmlns:a16="http://schemas.microsoft.com/office/drawing/2014/main" id="{3FE11C7B-201E-F75F-4519-BDA6C7C97526}"/>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#2</a:t>
            </a:r>
          </a:p>
        </p:txBody>
      </p:sp>
    </p:spTree>
    <p:extLst>
      <p:ext uri="{BB962C8B-B14F-4D97-AF65-F5344CB8AC3E}">
        <p14:creationId xmlns:p14="http://schemas.microsoft.com/office/powerpoint/2010/main" val="818787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95536" y="188640"/>
            <a:ext cx="8229600" cy="647102"/>
          </a:xfrm>
        </p:spPr>
        <p:txBody>
          <a:bodyPr>
            <a:noAutofit/>
          </a:bodyPr>
          <a:lstStyle/>
          <a:p>
            <a:pPr>
              <a:tabLst>
                <a:tab pos="3100388" algn="l"/>
              </a:tabLst>
              <a:defRPr/>
            </a:pPr>
            <a:r>
              <a:rPr lang="en-US" dirty="0"/>
              <a:t>Advances following the last PDR in 2020</a:t>
            </a:r>
            <a:endParaRPr dirty="0"/>
          </a:p>
        </p:txBody>
      </p:sp>
      <p:sp>
        <p:nvSpPr>
          <p:cNvPr id="5" name="Content Placeholder 4"/>
          <p:cNvSpPr>
            <a:spLocks noGrp="1"/>
          </p:cNvSpPr>
          <p:nvPr>
            <p:ph idx="11"/>
          </p:nvPr>
        </p:nvSpPr>
        <p:spPr bwMode="auto">
          <a:xfrm>
            <a:off x="333530" y="908720"/>
            <a:ext cx="8353612" cy="5400600"/>
          </a:xfrm>
        </p:spPr>
        <p:txBody>
          <a:bodyPr>
            <a:normAutofit fontScale="92500" lnSpcReduction="20000"/>
          </a:bodyPr>
          <a:lstStyle/>
          <a:p>
            <a:r>
              <a:rPr lang="en-US" dirty="0">
                <a:latin typeface="Helvetica" pitchFamily="2" charset="0"/>
              </a:rPr>
              <a:t>Design</a:t>
            </a:r>
          </a:p>
          <a:p>
            <a:pPr lvl="1"/>
            <a:r>
              <a:rPr lang="en-US" sz="1900" dirty="0">
                <a:latin typeface="Helvetica" pitchFamily="2" charset="0"/>
              </a:rPr>
              <a:t>Modified the end-wall support structure to avoid impact from cryostat roof deformation</a:t>
            </a:r>
          </a:p>
          <a:p>
            <a:pPr lvl="1"/>
            <a:r>
              <a:rPr lang="en-US" sz="1900" dirty="0">
                <a:latin typeface="Helvetica" pitchFamily="2" charset="0"/>
              </a:rPr>
              <a:t>Changed the warm FC lengths to ensure cold length is 3574mm between APA-CPA beams.</a:t>
            </a:r>
          </a:p>
          <a:p>
            <a:pPr lvl="1"/>
            <a:r>
              <a:rPr lang="en-US" sz="1900" dirty="0">
                <a:latin typeface="Helvetica" pitchFamily="2" charset="0"/>
              </a:rPr>
              <a:t>Added EWFC-CPA and EWFC-APA interconnect features</a:t>
            </a:r>
          </a:p>
          <a:p>
            <a:pPr lvl="1"/>
            <a:r>
              <a:rPr lang="en-GB" sz="1900" b="0" i="0" u="none" strike="noStrike" dirty="0">
                <a:solidFill>
                  <a:srgbClr val="1F497D"/>
                </a:solidFill>
                <a:effectLst/>
                <a:latin typeface="Helvetica" pitchFamily="2" charset="0"/>
              </a:rPr>
              <a:t>Updated safety analysis plan and completed the analysis</a:t>
            </a:r>
            <a:endParaRPr lang="en-US" sz="1900" dirty="0">
              <a:latin typeface="Helvetica" pitchFamily="2" charset="0"/>
            </a:endParaRPr>
          </a:p>
          <a:p>
            <a:r>
              <a:rPr lang="en-US" dirty="0">
                <a:latin typeface="Helvetica" pitchFamily="2" charset="0"/>
              </a:rPr>
              <a:t>Prototyping</a:t>
            </a:r>
          </a:p>
          <a:p>
            <a:pPr lvl="1"/>
            <a:r>
              <a:rPr lang="en-US" sz="1900" dirty="0">
                <a:latin typeface="Helvetica" pitchFamily="2" charset="0"/>
              </a:rPr>
              <a:t>FD TBFC modules, two rounds of assembly table </a:t>
            </a:r>
          </a:p>
          <a:p>
            <a:pPr lvl="1"/>
            <a:r>
              <a:rPr lang="en-US" sz="1900" dirty="0">
                <a:latin typeface="Helvetica" pitchFamily="2" charset="0"/>
              </a:rPr>
              <a:t>FD EWFC modules, assembly and profile bending tools </a:t>
            </a:r>
          </a:p>
          <a:p>
            <a:pPr lvl="1"/>
            <a:r>
              <a:rPr lang="en-US" sz="1900" dirty="0">
                <a:latin typeface="Helvetica" pitchFamily="2" charset="0"/>
              </a:rPr>
              <a:t>FD CPA modules: 2 columns of 12m high assembly with mobile QC</a:t>
            </a:r>
          </a:p>
          <a:p>
            <a:pPr lvl="1"/>
            <a:r>
              <a:rPr lang="en-US" sz="1900" dirty="0">
                <a:latin typeface="Helvetica" pitchFamily="2" charset="0"/>
              </a:rPr>
              <a:t>Ash River </a:t>
            </a:r>
            <a:r>
              <a:rPr lang="en-US" sz="1900" dirty="0" err="1">
                <a:latin typeface="Helvetica" pitchFamily="2" charset="0"/>
              </a:rPr>
              <a:t>ProtoDUNE</a:t>
            </a:r>
            <a:r>
              <a:rPr lang="en-US" sz="1900" dirty="0">
                <a:latin typeface="Helvetica" pitchFamily="2" charset="0"/>
              </a:rPr>
              <a:t> II phase 1 beam left</a:t>
            </a:r>
          </a:p>
          <a:p>
            <a:pPr lvl="1"/>
            <a:r>
              <a:rPr lang="en-US" sz="1900" dirty="0" err="1">
                <a:latin typeface="Helvetica" pitchFamily="2" charset="0"/>
              </a:rPr>
              <a:t>ProtoDUNE</a:t>
            </a:r>
            <a:r>
              <a:rPr lang="en-US" sz="1900" dirty="0">
                <a:latin typeface="Helvetica" pitchFamily="2" charset="0"/>
              </a:rPr>
              <a:t> II assembly and installation (ongoing): mobile QC adopted of all HVS components</a:t>
            </a:r>
          </a:p>
          <a:p>
            <a:pPr lvl="1"/>
            <a:r>
              <a:rPr lang="en-GB" sz="1900" b="0" i="0" u="none" strike="noStrike" dirty="0">
                <a:solidFill>
                  <a:srgbClr val="1F497D"/>
                </a:solidFill>
                <a:effectLst/>
                <a:latin typeface="Helvetica" pitchFamily="2" charset="0"/>
              </a:rPr>
              <a:t>FD1 row 25 trial installation</a:t>
            </a:r>
            <a:endParaRPr lang="en-US" sz="1900" dirty="0">
              <a:latin typeface="Helvetica" pitchFamily="2" charset="0"/>
            </a:endParaRPr>
          </a:p>
        </p:txBody>
      </p:sp>
      <p:sp>
        <p:nvSpPr>
          <p:cNvPr id="2" name="Date Placeholder 1">
            <a:extLst>
              <a:ext uri="{FF2B5EF4-FFF2-40B4-BE49-F238E27FC236}">
                <a16:creationId xmlns:a16="http://schemas.microsoft.com/office/drawing/2014/main" id="{4BE85ABF-3439-C041-BBF2-4B143957D8FF}"/>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5418963F-BBB6-ED40-B062-FB40F510D5DA}"/>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95CF9F3F-DD76-DD4A-A218-80E5E79728B4}"/>
              </a:ext>
            </a:extLst>
          </p:cNvPr>
          <p:cNvSpPr>
            <a:spLocks noGrp="1"/>
          </p:cNvSpPr>
          <p:nvPr>
            <p:ph type="sldNum" sz="quarter" idx="14"/>
          </p:nvPr>
        </p:nvSpPr>
        <p:spPr/>
        <p:txBody>
          <a:bodyPr/>
          <a:lstStyle/>
          <a:p>
            <a:fld id="{5DFC16DC-0F16-AF49-A28F-70708B914EFD}" type="slidenum">
              <a:rPr lang="en-US" smtClean="0"/>
              <a:t>24</a:t>
            </a:fld>
            <a:endParaRPr lang="en-US" dirty="0"/>
          </a:p>
        </p:txBody>
      </p:sp>
      <p:sp>
        <p:nvSpPr>
          <p:cNvPr id="7" name="TextBox 6">
            <a:extLst>
              <a:ext uri="{FF2B5EF4-FFF2-40B4-BE49-F238E27FC236}">
                <a16:creationId xmlns:a16="http://schemas.microsoft.com/office/drawing/2014/main" id="{3ECE5A55-5248-CDDC-4249-084F470F1513}"/>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#2</a:t>
            </a:r>
          </a:p>
        </p:txBody>
      </p:sp>
    </p:spTree>
    <p:extLst>
      <p:ext uri="{BB962C8B-B14F-4D97-AF65-F5344CB8AC3E}">
        <p14:creationId xmlns:p14="http://schemas.microsoft.com/office/powerpoint/2010/main" val="3209441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7F19-498D-FD4A-8B6A-534CE1370B82}"/>
              </a:ext>
            </a:extLst>
          </p:cNvPr>
          <p:cNvSpPr>
            <a:spLocks noGrp="1"/>
          </p:cNvSpPr>
          <p:nvPr>
            <p:ph type="title"/>
          </p:nvPr>
        </p:nvSpPr>
        <p:spPr>
          <a:xfrm>
            <a:off x="395536" y="188640"/>
            <a:ext cx="8229600" cy="792088"/>
          </a:xfrm>
        </p:spPr>
        <p:txBody>
          <a:bodyPr>
            <a:normAutofit fontScale="90000"/>
          </a:bodyPr>
          <a:lstStyle/>
          <a:p>
            <a:r>
              <a:rPr lang="en-US" dirty="0"/>
              <a:t>Open Design Issues (to be settled before PRR)</a:t>
            </a:r>
          </a:p>
        </p:txBody>
      </p:sp>
      <p:sp>
        <p:nvSpPr>
          <p:cNvPr id="3" name="Content Placeholder 2">
            <a:extLst>
              <a:ext uri="{FF2B5EF4-FFF2-40B4-BE49-F238E27FC236}">
                <a16:creationId xmlns:a16="http://schemas.microsoft.com/office/drawing/2014/main" id="{ED7CDDD5-EB54-A145-A90C-76CB045B7E09}"/>
              </a:ext>
            </a:extLst>
          </p:cNvPr>
          <p:cNvSpPr>
            <a:spLocks noGrp="1"/>
          </p:cNvSpPr>
          <p:nvPr>
            <p:ph idx="11"/>
          </p:nvPr>
        </p:nvSpPr>
        <p:spPr>
          <a:xfrm>
            <a:off x="403672" y="2871054"/>
            <a:ext cx="4784139" cy="3294250"/>
          </a:xfrm>
        </p:spPr>
        <p:txBody>
          <a:bodyPr>
            <a:noAutofit/>
          </a:bodyPr>
          <a:lstStyle/>
          <a:p>
            <a:pPr lvl="1">
              <a:spcBef>
                <a:spcPts val="600"/>
              </a:spcBef>
            </a:pPr>
            <a:r>
              <a:rPr lang="en-US" sz="1600" dirty="0">
                <a:latin typeface="Helvetica" pitchFamily="2" charset="0"/>
              </a:rPr>
              <a:t>Updated Diffuser design (provided by PDS) has to be finalized and implemented on CPA.</a:t>
            </a:r>
          </a:p>
          <a:p>
            <a:pPr lvl="1">
              <a:spcBef>
                <a:spcPts val="600"/>
              </a:spcBef>
            </a:pPr>
            <a:r>
              <a:rPr lang="en-US" sz="1600" dirty="0">
                <a:latin typeface="Helvetica" pitchFamily="2" charset="0"/>
              </a:rPr>
              <a:t>Holes for the HV jumpers between panels need to be enlarged to ease the installation</a:t>
            </a:r>
          </a:p>
          <a:p>
            <a:pPr lvl="1">
              <a:spcBef>
                <a:spcPts val="600"/>
              </a:spcBef>
            </a:pPr>
            <a:r>
              <a:rPr lang="en-US" sz="1600" dirty="0">
                <a:latin typeface="Helvetica" pitchFamily="2" charset="0"/>
              </a:rPr>
              <a:t>Enlarge holes on  FSS to allow for more adjustment (flatness)</a:t>
            </a:r>
          </a:p>
          <a:p>
            <a:pPr lvl="1">
              <a:spcBef>
                <a:spcPts val="600"/>
              </a:spcBef>
            </a:pPr>
            <a:r>
              <a:rPr lang="en-US" sz="1600" dirty="0">
                <a:latin typeface="Helvetica" pitchFamily="2" charset="0"/>
              </a:rPr>
              <a:t>Update dimensions and tolerance on </a:t>
            </a:r>
            <a:r>
              <a:rPr lang="en-US" sz="1600" dirty="0" err="1">
                <a:latin typeface="Helvetica" pitchFamily="2" charset="0"/>
              </a:rPr>
              <a:t>EndWall</a:t>
            </a:r>
            <a:r>
              <a:rPr lang="en-US" sz="1600" dirty="0">
                <a:latin typeface="Helvetica" pitchFamily="2" charset="0"/>
              </a:rPr>
              <a:t> C-clamp connectors</a:t>
            </a:r>
          </a:p>
          <a:p>
            <a:pPr lvl="1">
              <a:spcBef>
                <a:spcPts val="600"/>
              </a:spcBef>
            </a:pPr>
            <a:r>
              <a:rPr lang="en-US" sz="1600" dirty="0">
                <a:latin typeface="Helvetica" pitchFamily="2" charset="0"/>
              </a:rPr>
              <a:t>FC and EW assembly tooling and fixtures need to be optimized and finalized according to </a:t>
            </a:r>
            <a:r>
              <a:rPr lang="en-US" sz="1600" dirty="0" err="1">
                <a:latin typeface="Helvetica" pitchFamily="2" charset="0"/>
              </a:rPr>
              <a:t>ProtoDUNE</a:t>
            </a:r>
            <a:r>
              <a:rPr lang="en-US" sz="1600" dirty="0">
                <a:latin typeface="Helvetica" pitchFamily="2" charset="0"/>
              </a:rPr>
              <a:t> Phase-II experience </a:t>
            </a:r>
          </a:p>
        </p:txBody>
      </p:sp>
      <p:sp>
        <p:nvSpPr>
          <p:cNvPr id="4" name="Date Placeholder 3">
            <a:extLst>
              <a:ext uri="{FF2B5EF4-FFF2-40B4-BE49-F238E27FC236}">
                <a16:creationId xmlns:a16="http://schemas.microsoft.com/office/drawing/2014/main" id="{73D70D25-08CF-4448-A62D-030720A0BD9A}"/>
              </a:ext>
            </a:extLst>
          </p:cNvPr>
          <p:cNvSpPr>
            <a:spLocks noGrp="1"/>
          </p:cNvSpPr>
          <p:nvPr>
            <p:ph type="dt" sz="half" idx="12"/>
          </p:nvPr>
        </p:nvSpPr>
        <p:spPr/>
        <p:txBody>
          <a:bodyPr/>
          <a:lstStyle/>
          <a:p>
            <a:r>
              <a:rPr lang="de-CH"/>
              <a:t>October 12th, 2022</a:t>
            </a:r>
            <a:endParaRPr lang="en-US" dirty="0"/>
          </a:p>
        </p:txBody>
      </p:sp>
      <p:sp>
        <p:nvSpPr>
          <p:cNvPr id="5" name="Footer Placeholder 4">
            <a:extLst>
              <a:ext uri="{FF2B5EF4-FFF2-40B4-BE49-F238E27FC236}">
                <a16:creationId xmlns:a16="http://schemas.microsoft.com/office/drawing/2014/main" id="{70A91353-7E14-F84C-851D-250F7D8316AA}"/>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FC06C638-BE74-9546-A0A7-1EBB20BAC739}"/>
              </a:ext>
            </a:extLst>
          </p:cNvPr>
          <p:cNvSpPr>
            <a:spLocks noGrp="1"/>
          </p:cNvSpPr>
          <p:nvPr>
            <p:ph type="sldNum" sz="quarter" idx="14"/>
          </p:nvPr>
        </p:nvSpPr>
        <p:spPr/>
        <p:txBody>
          <a:bodyPr/>
          <a:lstStyle/>
          <a:p>
            <a:fld id="{5DFC16DC-0F16-AF49-A28F-70708B914EFD}" type="slidenum">
              <a:rPr lang="en-US" smtClean="0"/>
              <a:t>25</a:t>
            </a:fld>
            <a:endParaRPr lang="en-US" dirty="0"/>
          </a:p>
        </p:txBody>
      </p:sp>
      <p:pic>
        <p:nvPicPr>
          <p:cNvPr id="7" name="Picture 9">
            <a:extLst>
              <a:ext uri="{FF2B5EF4-FFF2-40B4-BE49-F238E27FC236}">
                <a16:creationId xmlns:a16="http://schemas.microsoft.com/office/drawing/2014/main" id="{F284E0A0-8B8C-FE83-1AB9-E5AA2193D09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56176" y="4365104"/>
            <a:ext cx="1642767" cy="188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C75D6B3-8D7A-013F-86B7-94B9A9867C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6909" y="2567205"/>
            <a:ext cx="3061300" cy="1723589"/>
          </a:xfrm>
          <a:prstGeom prst="rect">
            <a:avLst/>
          </a:prstGeom>
        </p:spPr>
      </p:pic>
      <p:sp>
        <p:nvSpPr>
          <p:cNvPr id="12" name="Content Placeholder 2">
            <a:extLst>
              <a:ext uri="{FF2B5EF4-FFF2-40B4-BE49-F238E27FC236}">
                <a16:creationId xmlns:a16="http://schemas.microsoft.com/office/drawing/2014/main" id="{42B35859-948D-5612-E2B2-41F4C22B12AD}"/>
              </a:ext>
            </a:extLst>
          </p:cNvPr>
          <p:cNvSpPr txBox="1">
            <a:spLocks/>
          </p:cNvSpPr>
          <p:nvPr/>
        </p:nvSpPr>
        <p:spPr bwMode="auto">
          <a:xfrm>
            <a:off x="395536" y="924736"/>
            <a:ext cx="7920880" cy="4752527"/>
          </a:xfrm>
          <a:prstGeom prst="rect">
            <a:avLst/>
          </a:prstGeom>
        </p:spPr>
        <p:txBody>
          <a:bodyPr lIns="0" rIns="0">
            <a:noAutofit/>
          </a:bodyPr>
          <a:lstStyle>
            <a:lvl1pPr marL="256032" indent="-265176" algn="l" defTabSz="457200">
              <a:lnSpc>
                <a:spcPct val="100000"/>
              </a:lnSpc>
              <a:spcBef>
                <a:spcPts val="1200"/>
              </a:spcBef>
              <a:spcAft>
                <a:spcPts val="0"/>
              </a:spcAft>
              <a:buFont typeface="Arial"/>
              <a:buChar char="•"/>
              <a:defRPr sz="2200" b="0" i="0">
                <a:solidFill>
                  <a:srgbClr val="3C5A77"/>
                </a:solidFill>
                <a:latin typeface="Helvetica"/>
                <a:ea typeface="Geneva"/>
                <a:cs typeface="Geneva"/>
              </a:defRPr>
            </a:lvl1pPr>
            <a:lvl2pPr marL="541338" indent="-266700" algn="l" defTabSz="457200">
              <a:lnSpc>
                <a:spcPct val="100000"/>
              </a:lnSpc>
              <a:spcBef>
                <a:spcPts val="1200"/>
              </a:spcBef>
              <a:spcAft>
                <a:spcPts val="0"/>
              </a:spcAft>
              <a:buSzPct val="90000"/>
              <a:buFont typeface="Lucida Grande"/>
              <a:buChar char="-"/>
              <a:defRPr sz="2000" b="0" i="0">
                <a:solidFill>
                  <a:srgbClr val="3C5A77"/>
                </a:solidFill>
                <a:latin typeface="Helvetica"/>
                <a:ea typeface="Geneva"/>
                <a:cs typeface="+mn-cs"/>
              </a:defRPr>
            </a:lvl2pPr>
            <a:lvl3pPr marL="898525" indent="-273050" algn="l" defTabSz="457200">
              <a:lnSpc>
                <a:spcPct val="100000"/>
              </a:lnSpc>
              <a:spcBef>
                <a:spcPts val="1200"/>
              </a:spcBef>
              <a:spcAft>
                <a:spcPts val="0"/>
              </a:spcAft>
              <a:buSzPct val="88000"/>
              <a:buFont typeface="Arial"/>
              <a:buChar char="•"/>
              <a:defRPr sz="1800" b="0" i="0">
                <a:solidFill>
                  <a:srgbClr val="3C5A77"/>
                </a:solidFill>
                <a:latin typeface="Helvetica"/>
                <a:ea typeface="Geneva"/>
                <a:cs typeface="+mn-cs"/>
              </a:defRPr>
            </a:lvl3pPr>
            <a:lvl4pPr marL="1165225" indent="-266700" algn="l" defTabSz="457200">
              <a:lnSpc>
                <a:spcPct val="100000"/>
              </a:lnSpc>
              <a:spcBef>
                <a:spcPts val="1200"/>
              </a:spcBef>
              <a:spcAft>
                <a:spcPts val="0"/>
              </a:spcAft>
              <a:buSzPct val="90000"/>
              <a:buFont typeface="Lucida Grande"/>
              <a:buChar char="-"/>
              <a:defRPr sz="1600" b="0" i="0">
                <a:solidFill>
                  <a:srgbClr val="3C5A77"/>
                </a:solidFill>
                <a:latin typeface="Helvetica"/>
                <a:ea typeface="Geneva"/>
                <a:cs typeface="+mn-cs"/>
              </a:defRPr>
            </a:lvl4pPr>
            <a:lvl5pPr marL="1431925" indent="-266700" algn="l" defTabSz="457200">
              <a:lnSpc>
                <a:spcPct val="100000"/>
              </a:lnSpc>
              <a:spcBef>
                <a:spcPts val="1200"/>
              </a:spcBef>
              <a:spcAft>
                <a:spcPts val="0"/>
              </a:spcAft>
              <a:buSzPct val="88000"/>
              <a:buFont typeface="Arial"/>
              <a:buChar char="•"/>
              <a:defRPr sz="1400" b="0" i="0">
                <a:solidFill>
                  <a:srgbClr val="3C5A77"/>
                </a:solidFill>
                <a:latin typeface="Helvetica"/>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a:spcBef>
                <a:spcPts val="600"/>
              </a:spcBef>
            </a:pPr>
            <a:r>
              <a:rPr lang="en-GB" sz="1800" dirty="0">
                <a:solidFill>
                  <a:srgbClr val="1F497D"/>
                </a:solidFill>
                <a:latin typeface="Helvetica" pitchFamily="2" charset="0"/>
              </a:rPr>
              <a:t>Camera signal feedthrough flanges have not officially been assigned (proposed to tee off 4 DSS penetrations). </a:t>
            </a:r>
          </a:p>
          <a:p>
            <a:pPr>
              <a:spcBef>
                <a:spcPts val="600"/>
              </a:spcBef>
            </a:pPr>
            <a:r>
              <a:rPr lang="en-GB" sz="1800" dirty="0">
                <a:solidFill>
                  <a:srgbClr val="1F497D"/>
                </a:solidFill>
                <a:latin typeface="Helvetica" pitchFamily="2" charset="0"/>
              </a:rPr>
              <a:t>Mounting hole pattern for the GP pickoff boards and EWFC support beams have to be agreed upon by DSS</a:t>
            </a:r>
            <a:endParaRPr lang="en-US" sz="1800" dirty="0">
              <a:latin typeface="Helvetica" pitchFamily="2" charset="0"/>
            </a:endParaRPr>
          </a:p>
          <a:p>
            <a:pPr>
              <a:spcBef>
                <a:spcPts val="600"/>
              </a:spcBef>
            </a:pPr>
            <a:r>
              <a:rPr lang="en-GB" sz="1800" dirty="0">
                <a:solidFill>
                  <a:srgbClr val="1F497D"/>
                </a:solidFill>
                <a:latin typeface="Helvetica" pitchFamily="2" charset="0"/>
              </a:rPr>
              <a:t>Based on lessons learnt from PDII experience, the following changes are to be made</a:t>
            </a:r>
          </a:p>
        </p:txBody>
      </p:sp>
      <p:sp>
        <p:nvSpPr>
          <p:cNvPr id="8" name="TextBox 7">
            <a:extLst>
              <a:ext uri="{FF2B5EF4-FFF2-40B4-BE49-F238E27FC236}">
                <a16:creationId xmlns:a16="http://schemas.microsoft.com/office/drawing/2014/main" id="{D481DBCA-E2D7-6847-D9C4-E76A7106546B}"/>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#2</a:t>
            </a:r>
          </a:p>
        </p:txBody>
      </p:sp>
    </p:spTree>
    <p:extLst>
      <p:ext uri="{BB962C8B-B14F-4D97-AF65-F5344CB8AC3E}">
        <p14:creationId xmlns:p14="http://schemas.microsoft.com/office/powerpoint/2010/main" val="1510401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dirty="0"/>
              <a:t>Structural Safety Analysis</a:t>
            </a:r>
            <a:endParaRPr dirty="0"/>
          </a:p>
        </p:txBody>
      </p:sp>
      <p:sp>
        <p:nvSpPr>
          <p:cNvPr id="5" name="Content Placeholder 4"/>
          <p:cNvSpPr>
            <a:spLocks noGrp="1"/>
          </p:cNvSpPr>
          <p:nvPr>
            <p:ph idx="11"/>
          </p:nvPr>
        </p:nvSpPr>
        <p:spPr bwMode="auto">
          <a:xfrm>
            <a:off x="467544" y="837893"/>
            <a:ext cx="4896544" cy="5459137"/>
          </a:xfrm>
        </p:spPr>
        <p:txBody>
          <a:bodyPr>
            <a:noAutofit/>
          </a:bodyPr>
          <a:lstStyle/>
          <a:p>
            <a:pPr>
              <a:spcBef>
                <a:spcPts val="300"/>
              </a:spcBef>
            </a:pPr>
            <a:r>
              <a:rPr lang="en-US" sz="1800" dirty="0"/>
              <a:t>Guided by approved Analysis Plan </a:t>
            </a:r>
            <a:r>
              <a:rPr lang="en-US" sz="1800" dirty="0">
                <a:solidFill>
                  <a:srgbClr val="FF0000"/>
                </a:solidFill>
              </a:rPr>
              <a:t>#2520669</a:t>
            </a:r>
          </a:p>
          <a:p>
            <a:pPr lvl="1">
              <a:spcBef>
                <a:spcPts val="300"/>
              </a:spcBef>
            </a:pPr>
            <a:r>
              <a:rPr lang="en-US" sz="1400" dirty="0"/>
              <a:t>Installation and gravity loads during dry and wet operation</a:t>
            </a:r>
          </a:p>
          <a:p>
            <a:pPr lvl="1">
              <a:spcBef>
                <a:spcPts val="300"/>
              </a:spcBef>
            </a:pPr>
            <a:r>
              <a:rPr lang="en-US" sz="1400" dirty="0"/>
              <a:t>Incorporated material properties for orthotropic behavior</a:t>
            </a:r>
          </a:p>
          <a:p>
            <a:pPr lvl="1">
              <a:spcBef>
                <a:spcPts val="300"/>
              </a:spcBef>
            </a:pPr>
            <a:r>
              <a:rPr lang="en-US" sz="1400" dirty="0"/>
              <a:t>CPA</a:t>
            </a:r>
          </a:p>
          <a:p>
            <a:pPr lvl="2">
              <a:spcBef>
                <a:spcPts val="300"/>
              </a:spcBef>
            </a:pPr>
            <a:r>
              <a:rPr lang="en-US" sz="1200" dirty="0"/>
              <a:t>Lifting individual modules</a:t>
            </a:r>
          </a:p>
          <a:p>
            <a:pPr lvl="2">
              <a:spcBef>
                <a:spcPts val="300"/>
              </a:spcBef>
            </a:pPr>
            <a:r>
              <a:rPr lang="en-US" sz="1200" dirty="0"/>
              <a:t>Full structure with Field Cage loading</a:t>
            </a:r>
          </a:p>
          <a:p>
            <a:pPr lvl="1">
              <a:spcBef>
                <a:spcPts val="300"/>
              </a:spcBef>
            </a:pPr>
            <a:r>
              <a:rPr lang="en-US" sz="1400" dirty="0"/>
              <a:t>End Walls</a:t>
            </a:r>
          </a:p>
          <a:p>
            <a:pPr lvl="2">
              <a:spcBef>
                <a:spcPts val="300"/>
              </a:spcBef>
            </a:pPr>
            <a:r>
              <a:rPr lang="en-US" sz="1200" dirty="0"/>
              <a:t>Symmetric model looking at one column</a:t>
            </a:r>
          </a:p>
          <a:p>
            <a:pPr lvl="1">
              <a:spcBef>
                <a:spcPts val="300"/>
              </a:spcBef>
            </a:pPr>
            <a:r>
              <a:rPr lang="en-US" sz="1400" dirty="0"/>
              <a:t>Field Cage</a:t>
            </a:r>
          </a:p>
          <a:p>
            <a:pPr lvl="2">
              <a:spcBef>
                <a:spcPts val="300"/>
              </a:spcBef>
            </a:pPr>
            <a:r>
              <a:rPr lang="en-US" sz="1200" dirty="0"/>
              <a:t>Lifting FC onto CPA</a:t>
            </a:r>
          </a:p>
          <a:p>
            <a:pPr lvl="2">
              <a:spcBef>
                <a:spcPts val="300"/>
              </a:spcBef>
            </a:pPr>
            <a:r>
              <a:rPr lang="en-US" sz="1200" dirty="0"/>
              <a:t>Lifting FC to deployment</a:t>
            </a:r>
          </a:p>
          <a:p>
            <a:pPr lvl="2">
              <a:spcBef>
                <a:spcPts val="300"/>
              </a:spcBef>
            </a:pPr>
            <a:r>
              <a:rPr lang="en-US" sz="1200" dirty="0"/>
              <a:t>Operational cases</a:t>
            </a:r>
          </a:p>
          <a:p>
            <a:pPr>
              <a:spcBef>
                <a:spcPts val="300"/>
              </a:spcBef>
            </a:pPr>
            <a:r>
              <a:rPr lang="en-US" sz="1800" dirty="0"/>
              <a:t>Notable Analysis Result</a:t>
            </a:r>
          </a:p>
          <a:p>
            <a:pPr lvl="1">
              <a:spcBef>
                <a:spcPts val="300"/>
              </a:spcBef>
            </a:pPr>
            <a:r>
              <a:rPr lang="en-US" sz="1600" dirty="0"/>
              <a:t>CPA Top beam bending stress was critical section for operation case</a:t>
            </a:r>
          </a:p>
          <a:p>
            <a:pPr lvl="1">
              <a:spcBef>
                <a:spcPts val="300"/>
              </a:spcBef>
            </a:pPr>
            <a:r>
              <a:rPr lang="en-US" sz="1600" dirty="0"/>
              <a:t>EW pipe stress concentration for lifting case was important to investigate, c-clamp was critical section</a:t>
            </a:r>
          </a:p>
          <a:p>
            <a:pPr lvl="1">
              <a:spcBef>
                <a:spcPts val="300"/>
              </a:spcBef>
            </a:pPr>
            <a:r>
              <a:rPr lang="en-US" sz="1600" dirty="0"/>
              <a:t>FC lifting onto CPA was investigated and stresses were below limits</a:t>
            </a:r>
          </a:p>
          <a:p>
            <a:pPr lvl="1">
              <a:spcBef>
                <a:spcPts val="600"/>
              </a:spcBef>
            </a:pPr>
            <a:endParaRPr lang="en-US" sz="1200" dirty="0"/>
          </a:p>
        </p:txBody>
      </p:sp>
      <p:sp>
        <p:nvSpPr>
          <p:cNvPr id="2" name="Date Placeholder 1">
            <a:extLst>
              <a:ext uri="{FF2B5EF4-FFF2-40B4-BE49-F238E27FC236}">
                <a16:creationId xmlns:a16="http://schemas.microsoft.com/office/drawing/2014/main" id="{B1A0EAFE-D14C-FA48-8D5A-8676F7B7D085}"/>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7E22A29A-AF91-1546-B200-297D5B6398E5}"/>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0410F2A3-B474-5643-AF56-8B00E9FE118E}"/>
              </a:ext>
            </a:extLst>
          </p:cNvPr>
          <p:cNvSpPr>
            <a:spLocks noGrp="1"/>
          </p:cNvSpPr>
          <p:nvPr>
            <p:ph type="sldNum" sz="quarter" idx="14"/>
          </p:nvPr>
        </p:nvSpPr>
        <p:spPr/>
        <p:txBody>
          <a:bodyPr/>
          <a:lstStyle/>
          <a:p>
            <a:fld id="{5DFC16DC-0F16-AF49-A28F-70708B914EFD}" type="slidenum">
              <a:rPr lang="en-US" smtClean="0"/>
              <a:t>26</a:t>
            </a:fld>
            <a:endParaRPr lang="en-US" dirty="0"/>
          </a:p>
        </p:txBody>
      </p:sp>
      <p:sp>
        <p:nvSpPr>
          <p:cNvPr id="14" name="TextBox 13">
            <a:extLst>
              <a:ext uri="{FF2B5EF4-FFF2-40B4-BE49-F238E27FC236}">
                <a16:creationId xmlns:a16="http://schemas.microsoft.com/office/drawing/2014/main" id="{56702FA1-5F35-DAF2-4535-51A9F544D02B}"/>
              </a:ext>
            </a:extLst>
          </p:cNvPr>
          <p:cNvSpPr txBox="1"/>
          <p:nvPr/>
        </p:nvSpPr>
        <p:spPr>
          <a:xfrm>
            <a:off x="1399507" y="526798"/>
            <a:ext cx="1709936" cy="369332"/>
          </a:xfrm>
          <a:prstGeom prst="rect">
            <a:avLst/>
          </a:prstGeom>
          <a:noFill/>
        </p:spPr>
        <p:txBody>
          <a:bodyPr wrap="square">
            <a:spAutoFit/>
          </a:bodyPr>
          <a:lstStyle/>
          <a:p>
            <a:r>
              <a:rPr lang="en-US" sz="1800" dirty="0">
                <a:solidFill>
                  <a:srgbClr val="FF0000"/>
                </a:solidFill>
              </a:rPr>
              <a:t>EDMS#2579744</a:t>
            </a:r>
            <a:endParaRPr lang="en-CH" dirty="0"/>
          </a:p>
        </p:txBody>
      </p:sp>
      <p:pic>
        <p:nvPicPr>
          <p:cNvPr id="15" name="Picture 14">
            <a:extLst>
              <a:ext uri="{FF2B5EF4-FFF2-40B4-BE49-F238E27FC236}">
                <a16:creationId xmlns:a16="http://schemas.microsoft.com/office/drawing/2014/main" id="{92EA207C-E497-DE39-2E7D-7FCE363BDB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6832711" y="146671"/>
            <a:ext cx="1778865" cy="1498917"/>
          </a:xfrm>
          <a:prstGeom prst="rect">
            <a:avLst/>
          </a:prstGeom>
          <a:noFill/>
        </p:spPr>
      </p:pic>
      <p:sp>
        <p:nvSpPr>
          <p:cNvPr id="16" name="TextBox 15">
            <a:extLst>
              <a:ext uri="{FF2B5EF4-FFF2-40B4-BE49-F238E27FC236}">
                <a16:creationId xmlns:a16="http://schemas.microsoft.com/office/drawing/2014/main" id="{8FBA22CF-767D-7B2F-6726-340E13A3F883}"/>
              </a:ext>
            </a:extLst>
          </p:cNvPr>
          <p:cNvSpPr txBox="1"/>
          <p:nvPr/>
        </p:nvSpPr>
        <p:spPr>
          <a:xfrm>
            <a:off x="5794155" y="318138"/>
            <a:ext cx="1038556" cy="1169551"/>
          </a:xfrm>
          <a:prstGeom prst="rect">
            <a:avLst/>
          </a:prstGeom>
          <a:noFill/>
        </p:spPr>
        <p:txBody>
          <a:bodyPr wrap="square" rtlCol="0">
            <a:spAutoFit/>
          </a:bodyPr>
          <a:lstStyle/>
          <a:p>
            <a:pPr algn="ctr"/>
            <a:r>
              <a:rPr lang="en-US" sz="1400" dirty="0"/>
              <a:t>CPA Top Beam Bending</a:t>
            </a:r>
          </a:p>
          <a:p>
            <a:pPr algn="ctr"/>
            <a:r>
              <a:rPr lang="en-US" sz="1400" dirty="0"/>
              <a:t>During Installation</a:t>
            </a:r>
          </a:p>
        </p:txBody>
      </p:sp>
      <p:sp>
        <p:nvSpPr>
          <p:cNvPr id="17" name="TextBox 16">
            <a:extLst>
              <a:ext uri="{FF2B5EF4-FFF2-40B4-BE49-F238E27FC236}">
                <a16:creationId xmlns:a16="http://schemas.microsoft.com/office/drawing/2014/main" id="{8EE65B07-4C9F-7909-039B-202F22802610}"/>
              </a:ext>
            </a:extLst>
          </p:cNvPr>
          <p:cNvSpPr txBox="1"/>
          <p:nvPr/>
        </p:nvSpPr>
        <p:spPr>
          <a:xfrm>
            <a:off x="5236268" y="2210459"/>
            <a:ext cx="1619715" cy="738664"/>
          </a:xfrm>
          <a:prstGeom prst="rect">
            <a:avLst/>
          </a:prstGeom>
          <a:noFill/>
        </p:spPr>
        <p:txBody>
          <a:bodyPr wrap="square" rtlCol="0">
            <a:spAutoFit/>
          </a:bodyPr>
          <a:lstStyle/>
          <a:p>
            <a:pPr algn="ctr"/>
            <a:r>
              <a:rPr lang="en-US" sz="1400" dirty="0"/>
              <a:t>FC Hanger Beam Stress Lifting onto CPA</a:t>
            </a:r>
          </a:p>
        </p:txBody>
      </p:sp>
      <p:pic>
        <p:nvPicPr>
          <p:cNvPr id="18" name="Picture 17">
            <a:extLst>
              <a:ext uri="{FF2B5EF4-FFF2-40B4-BE49-F238E27FC236}">
                <a16:creationId xmlns:a16="http://schemas.microsoft.com/office/drawing/2014/main" id="{C5A99288-2CB9-1A7A-931E-5F5F62982C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6962801" y="4833388"/>
            <a:ext cx="1713655" cy="1463642"/>
          </a:xfrm>
          <a:prstGeom prst="rect">
            <a:avLst/>
          </a:prstGeom>
          <a:noFill/>
          <a:ln>
            <a:noFill/>
          </a:ln>
        </p:spPr>
      </p:pic>
      <p:sp>
        <p:nvSpPr>
          <p:cNvPr id="19" name="TextBox 18">
            <a:extLst>
              <a:ext uri="{FF2B5EF4-FFF2-40B4-BE49-F238E27FC236}">
                <a16:creationId xmlns:a16="http://schemas.microsoft.com/office/drawing/2014/main" id="{7043C601-95A6-42B9-52D4-4D5EF22839B5}"/>
              </a:ext>
            </a:extLst>
          </p:cNvPr>
          <p:cNvSpPr txBox="1"/>
          <p:nvPr/>
        </p:nvSpPr>
        <p:spPr>
          <a:xfrm>
            <a:off x="5470913" y="5149221"/>
            <a:ext cx="1427486" cy="738664"/>
          </a:xfrm>
          <a:prstGeom prst="rect">
            <a:avLst/>
          </a:prstGeom>
          <a:noFill/>
        </p:spPr>
        <p:txBody>
          <a:bodyPr wrap="square" rtlCol="0">
            <a:spAutoFit/>
          </a:bodyPr>
          <a:lstStyle/>
          <a:p>
            <a:pPr algn="ctr"/>
            <a:r>
              <a:rPr lang="en-US" sz="1400" dirty="0"/>
              <a:t>EW Pipe Stress Concentration for Lifting Case</a:t>
            </a:r>
          </a:p>
        </p:txBody>
      </p:sp>
      <p:pic>
        <p:nvPicPr>
          <p:cNvPr id="20" name="Picture 19">
            <a:extLst>
              <a:ext uri="{FF2B5EF4-FFF2-40B4-BE49-F238E27FC236}">
                <a16:creationId xmlns:a16="http://schemas.microsoft.com/office/drawing/2014/main" id="{9BCA9725-0B2D-A6CC-6D68-6A1CCE4A408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6884583" y="3295586"/>
            <a:ext cx="1725092" cy="1463643"/>
          </a:xfrm>
          <a:prstGeom prst="rect">
            <a:avLst/>
          </a:prstGeom>
          <a:noFill/>
          <a:ln>
            <a:noFill/>
          </a:ln>
        </p:spPr>
      </p:pic>
      <p:sp>
        <p:nvSpPr>
          <p:cNvPr id="21" name="TextBox 20">
            <a:extLst>
              <a:ext uri="{FF2B5EF4-FFF2-40B4-BE49-F238E27FC236}">
                <a16:creationId xmlns:a16="http://schemas.microsoft.com/office/drawing/2014/main" id="{0A2BA618-55EA-1146-DCD5-5DF8174BCAC7}"/>
              </a:ext>
            </a:extLst>
          </p:cNvPr>
          <p:cNvSpPr txBox="1"/>
          <p:nvPr/>
        </p:nvSpPr>
        <p:spPr>
          <a:xfrm>
            <a:off x="5385086" y="3798822"/>
            <a:ext cx="1403459" cy="523220"/>
          </a:xfrm>
          <a:prstGeom prst="rect">
            <a:avLst/>
          </a:prstGeom>
          <a:noFill/>
        </p:spPr>
        <p:txBody>
          <a:bodyPr wrap="square" rtlCol="0">
            <a:spAutoFit/>
          </a:bodyPr>
          <a:lstStyle/>
          <a:p>
            <a:pPr algn="ctr"/>
            <a:r>
              <a:rPr lang="en-US" sz="1400" dirty="0"/>
              <a:t>C-Clamp Stress Plot </a:t>
            </a:r>
          </a:p>
        </p:txBody>
      </p:sp>
      <p:pic>
        <p:nvPicPr>
          <p:cNvPr id="22" name="Picture 21">
            <a:extLst>
              <a:ext uri="{FF2B5EF4-FFF2-40B4-BE49-F238E27FC236}">
                <a16:creationId xmlns:a16="http://schemas.microsoft.com/office/drawing/2014/main" id="{5997C11C-3F66-1D1A-C8BC-72150829005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6884583" y="1916832"/>
            <a:ext cx="1725092" cy="1155564"/>
          </a:xfrm>
          <a:prstGeom prst="rect">
            <a:avLst/>
          </a:prstGeom>
          <a:noFill/>
          <a:ln>
            <a:noFill/>
          </a:ln>
        </p:spPr>
      </p:pic>
      <p:sp>
        <p:nvSpPr>
          <p:cNvPr id="7" name="TextBox 6">
            <a:extLst>
              <a:ext uri="{FF2B5EF4-FFF2-40B4-BE49-F238E27FC236}">
                <a16:creationId xmlns:a16="http://schemas.microsoft.com/office/drawing/2014/main" id="{656DC1C8-58A5-8A63-B918-B345886228CC}"/>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#2</a:t>
            </a:r>
          </a:p>
        </p:txBody>
      </p:sp>
    </p:spTree>
    <p:extLst>
      <p:ext uri="{BB962C8B-B14F-4D97-AF65-F5344CB8AC3E}">
        <p14:creationId xmlns:p14="http://schemas.microsoft.com/office/powerpoint/2010/main" val="2495648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dirty="0"/>
              <a:t>Structural Safety Analysis: CO validation</a:t>
            </a:r>
            <a:endParaRPr dirty="0"/>
          </a:p>
        </p:txBody>
      </p:sp>
      <p:sp>
        <p:nvSpPr>
          <p:cNvPr id="5" name="Content Placeholder 4"/>
          <p:cNvSpPr>
            <a:spLocks noGrp="1"/>
          </p:cNvSpPr>
          <p:nvPr>
            <p:ph idx="11"/>
          </p:nvPr>
        </p:nvSpPr>
        <p:spPr bwMode="auto">
          <a:xfrm>
            <a:off x="467544" y="837893"/>
            <a:ext cx="5400600" cy="5255403"/>
          </a:xfrm>
        </p:spPr>
        <p:txBody>
          <a:bodyPr>
            <a:noAutofit/>
          </a:bodyPr>
          <a:lstStyle/>
          <a:p>
            <a:pPr>
              <a:spcBef>
                <a:spcPts val="0"/>
              </a:spcBef>
              <a:spcAft>
                <a:spcPts val="1000"/>
              </a:spcAft>
            </a:pPr>
            <a:r>
              <a:rPr lang="en-GB" sz="1800" dirty="0">
                <a:effectLst/>
                <a:latin typeface="Helvetica" pitchFamily="2" charset="0"/>
                <a:ea typeface="Calibri" panose="020F0502020204030204" pitchFamily="34" charset="0"/>
                <a:cs typeface="Times New Roman" panose="02020603050405020304" pitchFamily="18" charset="0"/>
              </a:rPr>
              <a:t>Validation Process performed with </a:t>
            </a:r>
            <a:r>
              <a:rPr lang="en-GB" sz="1800" dirty="0">
                <a:latin typeface="Helvetica" pitchFamily="2" charset="0"/>
                <a:ea typeface="Calibri" panose="020F0502020204030204" pitchFamily="34" charset="0"/>
                <a:cs typeface="Times New Roman" panose="02020603050405020304" pitchFamily="18" charset="0"/>
              </a:rPr>
              <a:t>frequent and efficient </a:t>
            </a:r>
            <a:r>
              <a:rPr lang="en-GB" sz="1800" dirty="0">
                <a:effectLst/>
                <a:latin typeface="Helvetica" pitchFamily="2" charset="0"/>
                <a:ea typeface="Calibri" panose="020F0502020204030204" pitchFamily="34" charset="0"/>
                <a:cs typeface="Times New Roman" panose="02020603050405020304" pitchFamily="18" charset="0"/>
              </a:rPr>
              <a:t>feedback between HVS and CO</a:t>
            </a:r>
          </a:p>
          <a:p>
            <a:pPr>
              <a:spcBef>
                <a:spcPts val="0"/>
              </a:spcBef>
              <a:spcAft>
                <a:spcPts val="1000"/>
              </a:spcAft>
            </a:pPr>
            <a:r>
              <a:rPr lang="en-GB" sz="1800" i="1" dirty="0">
                <a:effectLst/>
                <a:latin typeface="Helvetica" pitchFamily="2" charset="0"/>
                <a:ea typeface="Calibri" panose="020F0502020204030204" pitchFamily="34" charset="0"/>
                <a:cs typeface="Times New Roman" panose="02020603050405020304" pitchFamily="18" charset="0"/>
              </a:rPr>
              <a:t>The main outcomes are:</a:t>
            </a:r>
            <a:endParaRPr lang="en-CH" sz="1800" i="1" dirty="0">
              <a:latin typeface="Helvetica" pitchFamily="2" charset="0"/>
              <a:ea typeface="Calibri" panose="020F0502020204030204" pitchFamily="34" charset="0"/>
              <a:cs typeface="Times New Roman" panose="02020603050405020304" pitchFamily="18" charset="0"/>
            </a:endParaRPr>
          </a:p>
          <a:p>
            <a:pPr lvl="1">
              <a:spcBef>
                <a:spcPts val="0"/>
              </a:spcBef>
              <a:spcAft>
                <a:spcPts val="1000"/>
              </a:spcAft>
            </a:pPr>
            <a:r>
              <a:rPr lang="en-GB" sz="1600" i="1" dirty="0">
                <a:effectLst/>
                <a:latin typeface="Helvetica" pitchFamily="2" charset="0"/>
                <a:ea typeface="Calibri" panose="020F0502020204030204" pitchFamily="34" charset="0"/>
                <a:cs typeface="Times New Roman" panose="02020603050405020304" pitchFamily="18" charset="0"/>
              </a:rPr>
              <a:t>The HVS was verified for all load cases defined in the Analysis plan and some others identified during the review of the documents. </a:t>
            </a:r>
            <a:endParaRPr lang="en-CH" sz="1600" i="1" dirty="0">
              <a:latin typeface="Helvetica" pitchFamily="2" charset="0"/>
              <a:ea typeface="Calibri" panose="020F0502020204030204" pitchFamily="34" charset="0"/>
              <a:cs typeface="Times New Roman" panose="02020603050405020304" pitchFamily="18" charset="0"/>
            </a:endParaRPr>
          </a:p>
          <a:p>
            <a:pPr lvl="1">
              <a:spcBef>
                <a:spcPts val="0"/>
              </a:spcBef>
              <a:spcAft>
                <a:spcPts val="1000"/>
              </a:spcAft>
            </a:pPr>
            <a:r>
              <a:rPr lang="en-GB" sz="1600" i="1" dirty="0">
                <a:effectLst/>
                <a:latin typeface="Helvetica" pitchFamily="2" charset="0"/>
                <a:ea typeface="Calibri" panose="020F0502020204030204" pitchFamily="34" charset="0"/>
                <a:cs typeface="Times New Roman" panose="02020603050405020304" pitchFamily="18" charset="0"/>
              </a:rPr>
              <a:t>The frame members strength and stability as well as the connections were verified for all LCs in accordance with the relevant standards (appropriate safety factors were used). </a:t>
            </a:r>
            <a:endParaRPr lang="en-CH" sz="1600" i="1" dirty="0">
              <a:latin typeface="Helvetica" pitchFamily="2" charset="0"/>
              <a:ea typeface="Calibri" panose="020F0502020204030204" pitchFamily="34" charset="0"/>
              <a:cs typeface="Times New Roman" panose="02020603050405020304" pitchFamily="18" charset="0"/>
            </a:endParaRPr>
          </a:p>
          <a:p>
            <a:pPr lvl="1">
              <a:spcBef>
                <a:spcPts val="0"/>
              </a:spcBef>
              <a:spcAft>
                <a:spcPts val="1000"/>
              </a:spcAft>
            </a:pPr>
            <a:r>
              <a:rPr lang="en-GB" sz="1600" i="1" dirty="0">
                <a:effectLst/>
                <a:latin typeface="Helvetica" pitchFamily="2" charset="0"/>
                <a:ea typeface="Calibri" panose="020F0502020204030204" pitchFamily="34" charset="0"/>
                <a:cs typeface="Times New Roman" panose="02020603050405020304" pitchFamily="18" charset="0"/>
              </a:rPr>
              <a:t>The utilization ratios are within the acceptable limits</a:t>
            </a:r>
            <a:endParaRPr lang="en-CH" sz="1600" i="1" dirty="0">
              <a:effectLst/>
              <a:latin typeface="Helvetica" pitchFamily="2" charset="0"/>
              <a:ea typeface="Calibri" panose="020F0502020204030204" pitchFamily="34" charset="0"/>
              <a:cs typeface="Times New Roman" panose="02020603050405020304" pitchFamily="18" charset="0"/>
            </a:endParaRPr>
          </a:p>
        </p:txBody>
      </p:sp>
      <p:sp>
        <p:nvSpPr>
          <p:cNvPr id="2" name="Date Placeholder 1">
            <a:extLst>
              <a:ext uri="{FF2B5EF4-FFF2-40B4-BE49-F238E27FC236}">
                <a16:creationId xmlns:a16="http://schemas.microsoft.com/office/drawing/2014/main" id="{B1A0EAFE-D14C-FA48-8D5A-8676F7B7D085}"/>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7E22A29A-AF91-1546-B200-297D5B6398E5}"/>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0410F2A3-B474-5643-AF56-8B00E9FE118E}"/>
              </a:ext>
            </a:extLst>
          </p:cNvPr>
          <p:cNvSpPr>
            <a:spLocks noGrp="1"/>
          </p:cNvSpPr>
          <p:nvPr>
            <p:ph type="sldNum" sz="quarter" idx="14"/>
          </p:nvPr>
        </p:nvSpPr>
        <p:spPr/>
        <p:txBody>
          <a:bodyPr/>
          <a:lstStyle/>
          <a:p>
            <a:fld id="{5DFC16DC-0F16-AF49-A28F-70708B914EFD}" type="slidenum">
              <a:rPr lang="en-US" smtClean="0"/>
              <a:t>27</a:t>
            </a:fld>
            <a:endParaRPr lang="en-US" dirty="0"/>
          </a:p>
        </p:txBody>
      </p:sp>
      <p:pic>
        <p:nvPicPr>
          <p:cNvPr id="10" name="Picture 9">
            <a:extLst>
              <a:ext uri="{FF2B5EF4-FFF2-40B4-BE49-F238E27FC236}">
                <a16:creationId xmlns:a16="http://schemas.microsoft.com/office/drawing/2014/main" id="{907AB723-04B7-7345-62BD-5DCC435410C4}"/>
              </a:ext>
            </a:extLst>
          </p:cNvPr>
          <p:cNvPicPr>
            <a:picLocks noChangeAspect="1"/>
          </p:cNvPicPr>
          <p:nvPr/>
        </p:nvPicPr>
        <p:blipFill>
          <a:blip r:embed="rId3"/>
          <a:stretch>
            <a:fillRect/>
          </a:stretch>
        </p:blipFill>
        <p:spPr>
          <a:xfrm>
            <a:off x="6038324" y="980728"/>
            <a:ext cx="3031785" cy="2664296"/>
          </a:xfrm>
          <a:prstGeom prst="rect">
            <a:avLst/>
          </a:prstGeom>
        </p:spPr>
      </p:pic>
      <p:sp>
        <p:nvSpPr>
          <p:cNvPr id="11" name="Content Placeholder 4">
            <a:extLst>
              <a:ext uri="{FF2B5EF4-FFF2-40B4-BE49-F238E27FC236}">
                <a16:creationId xmlns:a16="http://schemas.microsoft.com/office/drawing/2014/main" id="{CBB0B91A-E5FB-52FA-AACD-14B5DAAE2554}"/>
              </a:ext>
            </a:extLst>
          </p:cNvPr>
          <p:cNvSpPr txBox="1">
            <a:spLocks/>
          </p:cNvSpPr>
          <p:nvPr/>
        </p:nvSpPr>
        <p:spPr bwMode="auto">
          <a:xfrm>
            <a:off x="467544" y="4293096"/>
            <a:ext cx="8588170" cy="1906261"/>
          </a:xfrm>
          <a:prstGeom prst="rect">
            <a:avLst/>
          </a:prstGeom>
        </p:spPr>
        <p:txBody>
          <a:bodyPr lIns="0" rIns="0">
            <a:noAutofit/>
          </a:bodyPr>
          <a:lstStyle>
            <a:lvl1pPr marL="256032" indent="-265176" algn="l" defTabSz="457200">
              <a:lnSpc>
                <a:spcPct val="100000"/>
              </a:lnSpc>
              <a:spcBef>
                <a:spcPts val="1200"/>
              </a:spcBef>
              <a:spcAft>
                <a:spcPts val="0"/>
              </a:spcAft>
              <a:buFont typeface="Arial"/>
              <a:buChar char="•"/>
              <a:defRPr sz="2200" b="0" i="0">
                <a:solidFill>
                  <a:srgbClr val="3C5A77"/>
                </a:solidFill>
                <a:latin typeface="Helvetica"/>
                <a:ea typeface="Geneva"/>
                <a:cs typeface="Geneva"/>
              </a:defRPr>
            </a:lvl1pPr>
            <a:lvl2pPr marL="541338" indent="-266700" algn="l" defTabSz="457200">
              <a:lnSpc>
                <a:spcPct val="100000"/>
              </a:lnSpc>
              <a:spcBef>
                <a:spcPts val="1200"/>
              </a:spcBef>
              <a:spcAft>
                <a:spcPts val="0"/>
              </a:spcAft>
              <a:buSzPct val="90000"/>
              <a:buFont typeface="Lucida Grande"/>
              <a:buChar char="-"/>
              <a:defRPr sz="2000" b="0" i="0">
                <a:solidFill>
                  <a:srgbClr val="3C5A77"/>
                </a:solidFill>
                <a:latin typeface="Helvetica"/>
                <a:ea typeface="Geneva"/>
                <a:cs typeface="+mn-cs"/>
              </a:defRPr>
            </a:lvl2pPr>
            <a:lvl3pPr marL="898525" indent="-273050" algn="l" defTabSz="457200">
              <a:lnSpc>
                <a:spcPct val="100000"/>
              </a:lnSpc>
              <a:spcBef>
                <a:spcPts val="1200"/>
              </a:spcBef>
              <a:spcAft>
                <a:spcPts val="0"/>
              </a:spcAft>
              <a:buSzPct val="88000"/>
              <a:buFont typeface="Arial"/>
              <a:buChar char="•"/>
              <a:defRPr sz="1800" b="0" i="0">
                <a:solidFill>
                  <a:srgbClr val="3C5A77"/>
                </a:solidFill>
                <a:latin typeface="Helvetica"/>
                <a:ea typeface="Geneva"/>
                <a:cs typeface="+mn-cs"/>
              </a:defRPr>
            </a:lvl3pPr>
            <a:lvl4pPr marL="1165225" indent="-266700" algn="l" defTabSz="457200">
              <a:lnSpc>
                <a:spcPct val="100000"/>
              </a:lnSpc>
              <a:spcBef>
                <a:spcPts val="1200"/>
              </a:spcBef>
              <a:spcAft>
                <a:spcPts val="0"/>
              </a:spcAft>
              <a:buSzPct val="90000"/>
              <a:buFont typeface="Lucida Grande"/>
              <a:buChar char="-"/>
              <a:defRPr sz="1600" b="0" i="0">
                <a:solidFill>
                  <a:srgbClr val="3C5A77"/>
                </a:solidFill>
                <a:latin typeface="Helvetica"/>
                <a:ea typeface="Geneva"/>
                <a:cs typeface="+mn-cs"/>
              </a:defRPr>
            </a:lvl4pPr>
            <a:lvl5pPr marL="1431925" indent="-266700" algn="l" defTabSz="457200">
              <a:lnSpc>
                <a:spcPct val="100000"/>
              </a:lnSpc>
              <a:spcBef>
                <a:spcPts val="1200"/>
              </a:spcBef>
              <a:spcAft>
                <a:spcPts val="0"/>
              </a:spcAft>
              <a:buSzPct val="88000"/>
              <a:buFont typeface="Arial"/>
              <a:buChar char="•"/>
              <a:defRPr sz="1400" b="0" i="0">
                <a:solidFill>
                  <a:srgbClr val="3C5A77"/>
                </a:solidFill>
                <a:latin typeface="Helvetica"/>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a:spcBef>
                <a:spcPts val="0"/>
              </a:spcBef>
              <a:spcAft>
                <a:spcPts val="1000"/>
              </a:spcAft>
            </a:pPr>
            <a:r>
              <a:rPr lang="en-GB" sz="1800" i="1" dirty="0">
                <a:latin typeface="Helvetica" pitchFamily="2" charset="0"/>
                <a:ea typeface="Calibri" panose="020F0502020204030204" pitchFamily="34" charset="0"/>
                <a:cs typeface="Times New Roman" panose="02020603050405020304" pitchFamily="18" charset="0"/>
              </a:rPr>
              <a:t>The following considerations remain to be addressed </a:t>
            </a:r>
            <a:r>
              <a:rPr lang="en-GB" sz="1800" dirty="0">
                <a:latin typeface="Helvetica" pitchFamily="2" charset="0"/>
                <a:ea typeface="Calibri" panose="020F0502020204030204" pitchFamily="34" charset="0"/>
                <a:cs typeface="Times New Roman" panose="02020603050405020304" pitchFamily="18" charset="0"/>
              </a:rPr>
              <a:t>(to be finalized before PRR):</a:t>
            </a:r>
            <a:endParaRPr lang="en-CH" sz="1800" dirty="0">
              <a:latin typeface="Helvetica" pitchFamily="2" charset="0"/>
              <a:ea typeface="Calibri" panose="020F0502020204030204" pitchFamily="34" charset="0"/>
              <a:cs typeface="Times New Roman" panose="02020603050405020304" pitchFamily="18" charset="0"/>
            </a:endParaRPr>
          </a:p>
          <a:p>
            <a:pPr lvl="1">
              <a:spcBef>
                <a:spcPts val="0"/>
              </a:spcBef>
              <a:spcAft>
                <a:spcPts val="1000"/>
              </a:spcAft>
            </a:pPr>
            <a:r>
              <a:rPr lang="en-GB" sz="1600" i="1" dirty="0">
                <a:latin typeface="Helvetica" pitchFamily="2" charset="0"/>
                <a:ea typeface="Calibri" panose="020F0502020204030204" pitchFamily="34" charset="0"/>
                <a:cs typeface="Times New Roman" panose="02020603050405020304" pitchFamily="18" charset="0"/>
              </a:rPr>
              <a:t>Strategies and checks for the management of deformations (during cooldown and operations) to ensure the squareness of the HVS </a:t>
            </a:r>
            <a:r>
              <a:rPr lang="en-GB" sz="1600" dirty="0">
                <a:solidFill>
                  <a:schemeClr val="bg1">
                    <a:lumMod val="50000"/>
                  </a:schemeClr>
                </a:solidFill>
                <a:latin typeface="Helvetica" pitchFamily="2" charset="0"/>
                <a:ea typeface="Calibri" panose="020F0502020204030204" pitchFamily="34" charset="0"/>
                <a:cs typeface="Times New Roman" panose="02020603050405020304" pitchFamily="18" charset="0"/>
                <a:sym typeface="Wingdings" pitchFamily="2" charset="2"/>
              </a:rPr>
              <a:t> in progress, TC also involved (for the definition of the DSS beam distances at warm and cold) </a:t>
            </a:r>
            <a:endParaRPr lang="en-CH" sz="1600" dirty="0">
              <a:solidFill>
                <a:schemeClr val="bg1">
                  <a:lumMod val="50000"/>
                </a:schemeClr>
              </a:solidFill>
              <a:latin typeface="Helvetica" pitchFamily="2" charset="0"/>
              <a:ea typeface="Calibri" panose="020F0502020204030204" pitchFamily="34" charset="0"/>
              <a:cs typeface="Times New Roman" panose="02020603050405020304" pitchFamily="18" charset="0"/>
            </a:endParaRPr>
          </a:p>
          <a:p>
            <a:pPr lvl="1">
              <a:spcBef>
                <a:spcPts val="0"/>
              </a:spcBef>
              <a:spcAft>
                <a:spcPts val="1000"/>
              </a:spcAft>
            </a:pPr>
            <a:r>
              <a:rPr lang="en-GB" sz="1600" i="1" dirty="0">
                <a:latin typeface="Helvetica" pitchFamily="2" charset="0"/>
                <a:ea typeface="Calibri" panose="020F0502020204030204" pitchFamily="34" charset="0"/>
                <a:cs typeface="Times New Roman" panose="02020603050405020304" pitchFamily="18" charset="0"/>
              </a:rPr>
              <a:t>An envelope study (nominal dimensions plus deformations and tolerances) of the system in operational dry and wet configurations: </a:t>
            </a:r>
            <a:r>
              <a:rPr lang="en-GB" sz="1600" i="1" dirty="0">
                <a:solidFill>
                  <a:schemeClr val="bg1">
                    <a:lumMod val="50000"/>
                  </a:schemeClr>
                </a:solidFill>
                <a:latin typeface="Helvetica" pitchFamily="2" charset="0"/>
                <a:ea typeface="Calibri" panose="020F0502020204030204" pitchFamily="34" charset="0"/>
                <a:cs typeface="Times New Roman" panose="02020603050405020304" pitchFamily="18" charset="0"/>
                <a:sym typeface="Wingdings" pitchFamily="2" charset="2"/>
              </a:rPr>
              <a:t> in advanced stage, close contact with CO</a:t>
            </a:r>
            <a:endParaRPr lang="en-GB" sz="1600" i="1" dirty="0">
              <a:solidFill>
                <a:schemeClr val="bg1">
                  <a:lumMod val="50000"/>
                </a:schemeClr>
              </a:solidFill>
              <a:latin typeface="Helvetica" pitchFamily="2" charset="0"/>
              <a:ea typeface="Calibri" panose="020F0502020204030204" pitchFamily="34" charset="0"/>
              <a:cs typeface="Times New Roman" panose="02020603050405020304" pitchFamily="18" charset="0"/>
            </a:endParaRPr>
          </a:p>
          <a:p>
            <a:pPr lvl="1">
              <a:spcBef>
                <a:spcPts val="0"/>
              </a:spcBef>
              <a:spcAft>
                <a:spcPts val="1000"/>
              </a:spcAft>
            </a:pPr>
            <a:endParaRPr lang="en-CH" sz="1600" dirty="0">
              <a:latin typeface="Helvetica" pitchFamily="2"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C693E77-6C72-2987-16D8-E0ED91644666}"/>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#2</a:t>
            </a:r>
          </a:p>
        </p:txBody>
      </p:sp>
    </p:spTree>
    <p:extLst>
      <p:ext uri="{BB962C8B-B14F-4D97-AF65-F5344CB8AC3E}">
        <p14:creationId xmlns:p14="http://schemas.microsoft.com/office/powerpoint/2010/main" val="3297378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88640"/>
            <a:ext cx="8568952" cy="647102"/>
          </a:xfrm>
        </p:spPr>
        <p:txBody>
          <a:bodyPr>
            <a:noAutofit/>
          </a:bodyPr>
          <a:lstStyle/>
          <a:p>
            <a:pPr>
              <a:defRPr/>
            </a:pPr>
            <a:r>
              <a:rPr lang="en-US" dirty="0">
                <a:solidFill>
                  <a:srgbClr val="FF5400"/>
                </a:solidFill>
                <a:latin typeface="Arial"/>
                <a:ea typeface="Arial"/>
                <a:cs typeface="Arial"/>
              </a:rPr>
              <a:t>Ash River </a:t>
            </a:r>
            <a:r>
              <a:rPr lang="en-US" dirty="0"/>
              <a:t>Trial Assembly</a:t>
            </a:r>
            <a:endParaRPr dirty="0"/>
          </a:p>
        </p:txBody>
      </p:sp>
      <p:sp>
        <p:nvSpPr>
          <p:cNvPr id="5" name="Content Placeholder 9"/>
          <p:cNvSpPr>
            <a:spLocks noGrp="1"/>
          </p:cNvSpPr>
          <p:nvPr>
            <p:ph idx="11"/>
          </p:nvPr>
        </p:nvSpPr>
        <p:spPr bwMode="auto">
          <a:xfrm>
            <a:off x="467544" y="908720"/>
            <a:ext cx="5630821" cy="2448272"/>
          </a:xfrm>
        </p:spPr>
        <p:txBody>
          <a:bodyPr>
            <a:normAutofit lnSpcReduction="10000"/>
          </a:bodyPr>
          <a:lstStyle/>
          <a:p>
            <a:pPr>
              <a:spcBef>
                <a:spcPts val="900"/>
              </a:spcBef>
            </a:pPr>
            <a:r>
              <a:rPr lang="en-US" sz="1800" dirty="0"/>
              <a:t>Throughout the early part of the Covid pandemic, while most of the facilities were in full or partial lockdown, the Ash River crew continued their work on fabrication, assembly, and installation trials of key TPC parts.</a:t>
            </a:r>
          </a:p>
          <a:p>
            <a:pPr>
              <a:spcBef>
                <a:spcPts val="900"/>
              </a:spcBef>
            </a:pPr>
            <a:r>
              <a:rPr lang="en-US" sz="1800" dirty="0"/>
              <a:t>Officially not part of the HV Consortium, the Ash River crew, led by Bill Miller and Tom </a:t>
            </a:r>
            <a:r>
              <a:rPr lang="en-US" sz="1800" dirty="0" err="1"/>
              <a:t>Wieber</a:t>
            </a:r>
            <a:r>
              <a:rPr lang="en-US" sz="1800" dirty="0"/>
              <a:t> made invaluable contribution to the development of the HV system for FD1</a:t>
            </a:r>
          </a:p>
        </p:txBody>
      </p:sp>
      <p:sp>
        <p:nvSpPr>
          <p:cNvPr id="2" name="Date Placeholder 1">
            <a:extLst>
              <a:ext uri="{FF2B5EF4-FFF2-40B4-BE49-F238E27FC236}">
                <a16:creationId xmlns:a16="http://schemas.microsoft.com/office/drawing/2014/main" id="{1242F9CC-B8DF-4346-8B28-C27D01351FAC}"/>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9A1D1C9C-9969-DE47-980C-8B9A39587CCB}"/>
              </a:ext>
            </a:extLst>
          </p:cNvPr>
          <p:cNvSpPr>
            <a:spLocks noGrp="1"/>
          </p:cNvSpPr>
          <p:nvPr>
            <p:ph type="ftr" sz="quarter" idx="13"/>
          </p:nvPr>
        </p:nvSpPr>
        <p:spPr/>
        <p:txBody>
          <a:bodyPr/>
          <a:lstStyle/>
          <a:p>
            <a:r>
              <a:rPr lang="en-US"/>
              <a:t>DUNE FD1-HD HVS FDR</a:t>
            </a:r>
            <a:endParaRPr lang="en-US" dirty="0"/>
          </a:p>
        </p:txBody>
      </p:sp>
      <p:sp>
        <p:nvSpPr>
          <p:cNvPr id="9" name="Slide Number Placeholder 8">
            <a:extLst>
              <a:ext uri="{FF2B5EF4-FFF2-40B4-BE49-F238E27FC236}">
                <a16:creationId xmlns:a16="http://schemas.microsoft.com/office/drawing/2014/main" id="{C7CBFE32-930A-D04C-89DC-D73DA3CCA2DE}"/>
              </a:ext>
            </a:extLst>
          </p:cNvPr>
          <p:cNvSpPr>
            <a:spLocks noGrp="1"/>
          </p:cNvSpPr>
          <p:nvPr>
            <p:ph type="sldNum" sz="quarter" idx="14"/>
          </p:nvPr>
        </p:nvSpPr>
        <p:spPr/>
        <p:txBody>
          <a:bodyPr/>
          <a:lstStyle/>
          <a:p>
            <a:fld id="{5DFC16DC-0F16-AF49-A28F-70708B914EFD}" type="slidenum">
              <a:rPr lang="en-US" smtClean="0"/>
              <a:t>28</a:t>
            </a:fld>
            <a:endParaRPr lang="en-US" dirty="0"/>
          </a:p>
        </p:txBody>
      </p:sp>
      <p:pic>
        <p:nvPicPr>
          <p:cNvPr id="10" name="Picture 9">
            <a:extLst>
              <a:ext uri="{FF2B5EF4-FFF2-40B4-BE49-F238E27FC236}">
                <a16:creationId xmlns:a16="http://schemas.microsoft.com/office/drawing/2014/main" id="{9ADC6B68-AFDC-7F76-2850-9C1876AB90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66071" y="1844824"/>
            <a:ext cx="2624725" cy="4358035"/>
          </a:xfrm>
          <a:prstGeom prst="rect">
            <a:avLst/>
          </a:prstGeom>
        </p:spPr>
      </p:pic>
      <p:sp>
        <p:nvSpPr>
          <p:cNvPr id="11" name="Content Placeholder 3">
            <a:extLst>
              <a:ext uri="{FF2B5EF4-FFF2-40B4-BE49-F238E27FC236}">
                <a16:creationId xmlns:a16="http://schemas.microsoft.com/office/drawing/2014/main" id="{1B9933F1-EFD1-2AE2-156B-B7A80A5AD3E8}"/>
              </a:ext>
            </a:extLst>
          </p:cNvPr>
          <p:cNvSpPr txBox="1">
            <a:spLocks/>
          </p:cNvSpPr>
          <p:nvPr/>
        </p:nvSpPr>
        <p:spPr>
          <a:xfrm>
            <a:off x="6294157" y="1129165"/>
            <a:ext cx="2862612" cy="561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Fall 2020: 12m tall FD1 full height CPA installation</a:t>
            </a:r>
          </a:p>
        </p:txBody>
      </p:sp>
      <p:pic>
        <p:nvPicPr>
          <p:cNvPr id="12" name="Picture 11">
            <a:extLst>
              <a:ext uri="{FF2B5EF4-FFF2-40B4-BE49-F238E27FC236}">
                <a16:creationId xmlns:a16="http://schemas.microsoft.com/office/drawing/2014/main" id="{A80DF169-C4CE-BB7B-E958-FBC6B2960E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2745" y="3974715"/>
            <a:ext cx="1911024" cy="2202248"/>
          </a:xfrm>
          <a:prstGeom prst="rect">
            <a:avLst/>
          </a:prstGeom>
        </p:spPr>
      </p:pic>
      <p:pic>
        <p:nvPicPr>
          <p:cNvPr id="13" name="Picture 12">
            <a:extLst>
              <a:ext uri="{FF2B5EF4-FFF2-40B4-BE49-F238E27FC236}">
                <a16:creationId xmlns:a16="http://schemas.microsoft.com/office/drawing/2014/main" id="{9FBCCC67-457D-112B-FA34-B418675532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65631" y="4322486"/>
            <a:ext cx="3246891" cy="1667637"/>
          </a:xfrm>
          <a:prstGeom prst="rect">
            <a:avLst/>
          </a:prstGeom>
        </p:spPr>
      </p:pic>
      <p:sp>
        <p:nvSpPr>
          <p:cNvPr id="16" name="Content Placeholder 3">
            <a:extLst>
              <a:ext uri="{FF2B5EF4-FFF2-40B4-BE49-F238E27FC236}">
                <a16:creationId xmlns:a16="http://schemas.microsoft.com/office/drawing/2014/main" id="{FED45391-EE53-1F6E-2543-D5FDBD90F457}"/>
              </a:ext>
            </a:extLst>
          </p:cNvPr>
          <p:cNvSpPr txBox="1">
            <a:spLocks/>
          </p:cNvSpPr>
          <p:nvPr/>
        </p:nvSpPr>
        <p:spPr>
          <a:xfrm>
            <a:off x="467544" y="3429000"/>
            <a:ext cx="2537681" cy="561976"/>
          </a:xfrm>
          <a:prstGeom prst="rect">
            <a:avLst/>
          </a:prstGeom>
        </p:spPr>
        <p:txBody>
          <a:bodyPr>
            <a:noAutofit/>
          </a:bodyPr>
          <a:lstStyle>
            <a:lvl1pPr marL="342900" indent="-342900" algn="l" defTabSz="457200">
              <a:spcBef>
                <a:spcPts val="0"/>
              </a:spcBef>
              <a:spcAft>
                <a:spcPts val="0"/>
              </a:spcAft>
              <a:buFont typeface="Arial"/>
              <a:buChar char="•"/>
              <a:defRPr sz="3200">
                <a:solidFill>
                  <a:schemeClr val="tx1"/>
                </a:solidFill>
                <a:latin typeface="+mn-lt"/>
                <a:ea typeface="Geneva"/>
                <a:cs typeface="Geneva"/>
              </a:defRPr>
            </a:lvl1pPr>
            <a:lvl2pPr marL="742950" indent="-285750" algn="l" defTabSz="457200">
              <a:spcBef>
                <a:spcPts val="0"/>
              </a:spcBef>
              <a:spcAft>
                <a:spcPts val="0"/>
              </a:spcAft>
              <a:buFont typeface="Arial"/>
              <a:buChar char="–"/>
              <a:defRPr sz="2800">
                <a:solidFill>
                  <a:schemeClr val="tx1"/>
                </a:solidFill>
                <a:latin typeface="+mn-lt"/>
                <a:ea typeface="Geneva"/>
                <a:cs typeface="+mn-cs"/>
              </a:defRPr>
            </a:lvl2pPr>
            <a:lvl3pPr marL="1143000" indent="-228600" algn="l" defTabSz="457200">
              <a:spcBef>
                <a:spcPts val="0"/>
              </a:spcBef>
              <a:spcAft>
                <a:spcPts val="0"/>
              </a:spcAft>
              <a:buFont typeface="Arial"/>
              <a:buChar char="•"/>
              <a:defRPr sz="2400">
                <a:solidFill>
                  <a:schemeClr val="tx1"/>
                </a:solidFill>
                <a:latin typeface="+mn-lt"/>
                <a:ea typeface="Geneva"/>
                <a:cs typeface="+mn-cs"/>
              </a:defRPr>
            </a:lvl3pPr>
            <a:lvl4pPr marL="1600200" indent="-228600" algn="l" defTabSz="457200">
              <a:spcBef>
                <a:spcPts val="0"/>
              </a:spcBef>
              <a:spcAft>
                <a:spcPts val="0"/>
              </a:spcAft>
              <a:buFont typeface="Arial"/>
              <a:buChar char="–"/>
              <a:defRPr sz="2000">
                <a:solidFill>
                  <a:schemeClr val="tx1"/>
                </a:solidFill>
                <a:latin typeface="+mn-lt"/>
                <a:ea typeface="Geneva"/>
                <a:cs typeface="+mn-cs"/>
              </a:defRPr>
            </a:lvl4pPr>
            <a:lvl5pPr marL="2057400" indent="-228600" algn="l" defTabSz="457200">
              <a:spcBef>
                <a:spcPts val="0"/>
              </a:spcBef>
              <a:spcAft>
                <a:spcPts val="0"/>
              </a:spcAft>
              <a:buFont typeface="Arial"/>
              <a:buChar char="»"/>
              <a:defRPr sz="2000">
                <a:solidFill>
                  <a:schemeClr val="tx1"/>
                </a:solidFill>
                <a:latin typeface="+mn-lt"/>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marL="0" indent="0">
              <a:buFont typeface="Arial"/>
              <a:buNone/>
            </a:pPr>
            <a:r>
              <a:rPr lang="en-US" sz="1600"/>
              <a:t>Spring 2020: FC assembly and storage cart</a:t>
            </a:r>
            <a:endParaRPr lang="en-US" sz="1600" dirty="0"/>
          </a:p>
        </p:txBody>
      </p:sp>
      <p:sp>
        <p:nvSpPr>
          <p:cNvPr id="17" name="Content Placeholder 3">
            <a:extLst>
              <a:ext uri="{FF2B5EF4-FFF2-40B4-BE49-F238E27FC236}">
                <a16:creationId xmlns:a16="http://schemas.microsoft.com/office/drawing/2014/main" id="{30E0D447-8182-291F-FC0A-7DBE091933B2}"/>
              </a:ext>
            </a:extLst>
          </p:cNvPr>
          <p:cNvSpPr txBox="1">
            <a:spLocks/>
          </p:cNvSpPr>
          <p:nvPr/>
        </p:nvSpPr>
        <p:spPr>
          <a:xfrm>
            <a:off x="2770574" y="3742853"/>
            <a:ext cx="3542676" cy="561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Spring 2020: Initial </a:t>
            </a:r>
            <a:r>
              <a:rPr lang="en-US" sz="1600" dirty="0" err="1"/>
              <a:t>ProtoDUNE</a:t>
            </a:r>
            <a:r>
              <a:rPr lang="en-US" sz="1600" dirty="0"/>
              <a:t> II CPA/FC/APA trial Installation</a:t>
            </a:r>
          </a:p>
        </p:txBody>
      </p:sp>
      <p:sp>
        <p:nvSpPr>
          <p:cNvPr id="6" name="TextBox 5">
            <a:extLst>
              <a:ext uri="{FF2B5EF4-FFF2-40B4-BE49-F238E27FC236}">
                <a16:creationId xmlns:a16="http://schemas.microsoft.com/office/drawing/2014/main" id="{7615ED11-90C1-8A56-F2AB-E80D8EA7AC8D}"/>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#5</a:t>
            </a:r>
          </a:p>
        </p:txBody>
      </p:sp>
    </p:spTree>
    <p:extLst>
      <p:ext uri="{BB962C8B-B14F-4D97-AF65-F5344CB8AC3E}">
        <p14:creationId xmlns:p14="http://schemas.microsoft.com/office/powerpoint/2010/main" val="2949870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88640"/>
            <a:ext cx="8568952" cy="647102"/>
          </a:xfrm>
        </p:spPr>
        <p:txBody>
          <a:bodyPr>
            <a:noAutofit/>
          </a:bodyPr>
          <a:lstStyle/>
          <a:p>
            <a:pPr>
              <a:defRPr/>
            </a:pPr>
            <a:r>
              <a:rPr lang="en-US" dirty="0">
                <a:solidFill>
                  <a:srgbClr val="FF5400"/>
                </a:solidFill>
                <a:latin typeface="Arial"/>
                <a:ea typeface="Arial"/>
                <a:cs typeface="Arial"/>
              </a:rPr>
              <a:t>Ash River </a:t>
            </a:r>
            <a:r>
              <a:rPr lang="en-US" dirty="0"/>
              <a:t>Trial Assembly: FD1 row 25</a:t>
            </a:r>
            <a:endParaRPr dirty="0"/>
          </a:p>
        </p:txBody>
      </p:sp>
      <p:sp>
        <p:nvSpPr>
          <p:cNvPr id="5" name="Content Placeholder 9"/>
          <p:cNvSpPr>
            <a:spLocks noGrp="1"/>
          </p:cNvSpPr>
          <p:nvPr>
            <p:ph idx="11"/>
          </p:nvPr>
        </p:nvSpPr>
        <p:spPr bwMode="auto">
          <a:xfrm>
            <a:off x="467544" y="908720"/>
            <a:ext cx="8208912" cy="2143372"/>
          </a:xfrm>
        </p:spPr>
        <p:txBody>
          <a:bodyPr>
            <a:normAutofit fontScale="92500" lnSpcReduction="10000"/>
          </a:bodyPr>
          <a:lstStyle/>
          <a:p>
            <a:pPr>
              <a:spcBef>
                <a:spcPts val="900"/>
              </a:spcBef>
            </a:pPr>
            <a:r>
              <a:rPr lang="en-US" sz="1800" dirty="0"/>
              <a:t>A first installation workshop was held at Ash River in Dec 2021 to demonstrate the installation of the row 25 TPC, which is the most challenging part of the FD1 HVS installation due to limited access and floor space.</a:t>
            </a:r>
          </a:p>
          <a:p>
            <a:pPr>
              <a:spcBef>
                <a:spcPts val="900"/>
              </a:spcBef>
            </a:pPr>
            <a:r>
              <a:rPr lang="en-US" sz="1800" dirty="0"/>
              <a:t>This exercise addressed the current FD1 HVS installation plan.  </a:t>
            </a:r>
          </a:p>
          <a:p>
            <a:pPr lvl="1">
              <a:spcBef>
                <a:spcPts val="900"/>
              </a:spcBef>
            </a:pPr>
            <a:r>
              <a:rPr lang="en-US" sz="1600" dirty="0"/>
              <a:t>Lessons learned compiled during the trial led to several improvements in the procedures and tools, which are being successfully implemented in </a:t>
            </a:r>
            <a:r>
              <a:rPr lang="en-US" sz="1600" dirty="0" err="1"/>
              <a:t>ProtoDUNE</a:t>
            </a:r>
            <a:r>
              <a:rPr lang="en-US" sz="1600" dirty="0"/>
              <a:t> II</a:t>
            </a:r>
          </a:p>
          <a:p>
            <a:pPr lvl="1">
              <a:spcBef>
                <a:spcPts val="900"/>
              </a:spcBef>
            </a:pPr>
            <a:r>
              <a:rPr lang="en-US" sz="1600" dirty="0"/>
              <a:t>Further AR validation tests planned in late 2022</a:t>
            </a:r>
          </a:p>
          <a:p>
            <a:pPr lvl="1">
              <a:spcBef>
                <a:spcPts val="900"/>
              </a:spcBef>
            </a:pPr>
            <a:endParaRPr lang="en-US" sz="1600" dirty="0"/>
          </a:p>
        </p:txBody>
      </p:sp>
      <p:sp>
        <p:nvSpPr>
          <p:cNvPr id="2" name="Date Placeholder 1">
            <a:extLst>
              <a:ext uri="{FF2B5EF4-FFF2-40B4-BE49-F238E27FC236}">
                <a16:creationId xmlns:a16="http://schemas.microsoft.com/office/drawing/2014/main" id="{1242F9CC-B8DF-4346-8B28-C27D01351FAC}"/>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9A1D1C9C-9969-DE47-980C-8B9A39587CCB}"/>
              </a:ext>
            </a:extLst>
          </p:cNvPr>
          <p:cNvSpPr>
            <a:spLocks noGrp="1"/>
          </p:cNvSpPr>
          <p:nvPr>
            <p:ph type="ftr" sz="quarter" idx="13"/>
          </p:nvPr>
        </p:nvSpPr>
        <p:spPr/>
        <p:txBody>
          <a:bodyPr/>
          <a:lstStyle/>
          <a:p>
            <a:r>
              <a:rPr lang="en-US"/>
              <a:t>DUNE FD1-HD HVS FDR</a:t>
            </a:r>
            <a:endParaRPr lang="en-US" dirty="0"/>
          </a:p>
        </p:txBody>
      </p:sp>
      <p:sp>
        <p:nvSpPr>
          <p:cNvPr id="9" name="Slide Number Placeholder 8">
            <a:extLst>
              <a:ext uri="{FF2B5EF4-FFF2-40B4-BE49-F238E27FC236}">
                <a16:creationId xmlns:a16="http://schemas.microsoft.com/office/drawing/2014/main" id="{C7CBFE32-930A-D04C-89DC-D73DA3CCA2DE}"/>
              </a:ext>
            </a:extLst>
          </p:cNvPr>
          <p:cNvSpPr>
            <a:spLocks noGrp="1"/>
          </p:cNvSpPr>
          <p:nvPr>
            <p:ph type="sldNum" sz="quarter" idx="14"/>
          </p:nvPr>
        </p:nvSpPr>
        <p:spPr/>
        <p:txBody>
          <a:bodyPr/>
          <a:lstStyle/>
          <a:p>
            <a:fld id="{5DFC16DC-0F16-AF49-A28F-70708B914EFD}" type="slidenum">
              <a:rPr lang="en-US" smtClean="0"/>
              <a:t>29</a:t>
            </a:fld>
            <a:endParaRPr lang="en-US" dirty="0"/>
          </a:p>
        </p:txBody>
      </p:sp>
      <p:pic>
        <p:nvPicPr>
          <p:cNvPr id="6" name="Picture 5">
            <a:extLst>
              <a:ext uri="{FF2B5EF4-FFF2-40B4-BE49-F238E27FC236}">
                <a16:creationId xmlns:a16="http://schemas.microsoft.com/office/drawing/2014/main" id="{4D4C9F71-16E5-2670-F88C-819487C4F8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5951" y="3878195"/>
            <a:ext cx="3195682" cy="2410261"/>
          </a:xfrm>
          <a:prstGeom prst="rect">
            <a:avLst/>
          </a:prstGeom>
        </p:spPr>
      </p:pic>
      <p:pic>
        <p:nvPicPr>
          <p:cNvPr id="7" name="Picture 6">
            <a:extLst>
              <a:ext uri="{FF2B5EF4-FFF2-40B4-BE49-F238E27FC236}">
                <a16:creationId xmlns:a16="http://schemas.microsoft.com/office/drawing/2014/main" id="{B7C75B3E-A7B9-E0D0-9B3F-F6A5E51CB2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99384" y="3867463"/>
            <a:ext cx="2554568" cy="2414983"/>
          </a:xfrm>
          <a:prstGeom prst="rect">
            <a:avLst/>
          </a:prstGeom>
        </p:spPr>
      </p:pic>
      <p:pic>
        <p:nvPicPr>
          <p:cNvPr id="8" name="Picture 7">
            <a:extLst>
              <a:ext uri="{FF2B5EF4-FFF2-40B4-BE49-F238E27FC236}">
                <a16:creationId xmlns:a16="http://schemas.microsoft.com/office/drawing/2014/main" id="{1741361D-2A25-11F4-952A-9B756FD57A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23932" y="3180453"/>
            <a:ext cx="2512564" cy="3101993"/>
          </a:xfrm>
          <a:prstGeom prst="rect">
            <a:avLst/>
          </a:prstGeom>
        </p:spPr>
      </p:pic>
      <p:sp>
        <p:nvSpPr>
          <p:cNvPr id="14" name="Content Placeholder 3">
            <a:extLst>
              <a:ext uri="{FF2B5EF4-FFF2-40B4-BE49-F238E27FC236}">
                <a16:creationId xmlns:a16="http://schemas.microsoft.com/office/drawing/2014/main" id="{E00B8CED-A900-F44E-69F1-96F96E828F2C}"/>
              </a:ext>
            </a:extLst>
          </p:cNvPr>
          <p:cNvSpPr txBox="1">
            <a:spLocks/>
          </p:cNvSpPr>
          <p:nvPr/>
        </p:nvSpPr>
        <p:spPr>
          <a:xfrm>
            <a:off x="527418" y="3204576"/>
            <a:ext cx="2825506" cy="545258"/>
          </a:xfrm>
          <a:prstGeom prst="rect">
            <a:avLst/>
          </a:prstGeom>
        </p:spPr>
        <p:txBody>
          <a:bodyPr>
            <a:noAutofit/>
          </a:bodyPr>
          <a:lstStyle>
            <a:lvl1pPr marL="342900" indent="-342900" algn="l" defTabSz="457200">
              <a:spcBef>
                <a:spcPts val="0"/>
              </a:spcBef>
              <a:spcAft>
                <a:spcPts val="0"/>
              </a:spcAft>
              <a:buFont typeface="Arial"/>
              <a:buChar char="•"/>
              <a:defRPr sz="3200">
                <a:solidFill>
                  <a:schemeClr val="tx1"/>
                </a:solidFill>
                <a:latin typeface="+mn-lt"/>
                <a:ea typeface="Geneva"/>
                <a:cs typeface="Geneva"/>
              </a:defRPr>
            </a:lvl1pPr>
            <a:lvl2pPr marL="742950" indent="-285750" algn="l" defTabSz="457200">
              <a:spcBef>
                <a:spcPts val="0"/>
              </a:spcBef>
              <a:spcAft>
                <a:spcPts val="0"/>
              </a:spcAft>
              <a:buFont typeface="Arial"/>
              <a:buChar char="–"/>
              <a:defRPr sz="2800">
                <a:solidFill>
                  <a:schemeClr val="tx1"/>
                </a:solidFill>
                <a:latin typeface="+mn-lt"/>
                <a:ea typeface="Geneva"/>
                <a:cs typeface="+mn-cs"/>
              </a:defRPr>
            </a:lvl2pPr>
            <a:lvl3pPr marL="1143000" indent="-228600" algn="l" defTabSz="457200">
              <a:spcBef>
                <a:spcPts val="0"/>
              </a:spcBef>
              <a:spcAft>
                <a:spcPts val="0"/>
              </a:spcAft>
              <a:buFont typeface="Arial"/>
              <a:buChar char="•"/>
              <a:defRPr sz="2400">
                <a:solidFill>
                  <a:schemeClr val="tx1"/>
                </a:solidFill>
                <a:latin typeface="+mn-lt"/>
                <a:ea typeface="Geneva"/>
                <a:cs typeface="+mn-cs"/>
              </a:defRPr>
            </a:lvl3pPr>
            <a:lvl4pPr marL="1600200" indent="-228600" algn="l" defTabSz="457200">
              <a:spcBef>
                <a:spcPts val="0"/>
              </a:spcBef>
              <a:spcAft>
                <a:spcPts val="0"/>
              </a:spcAft>
              <a:buFont typeface="Arial"/>
              <a:buChar char="–"/>
              <a:defRPr sz="2000">
                <a:solidFill>
                  <a:schemeClr val="tx1"/>
                </a:solidFill>
                <a:latin typeface="+mn-lt"/>
                <a:ea typeface="Geneva"/>
                <a:cs typeface="+mn-cs"/>
              </a:defRPr>
            </a:lvl4pPr>
            <a:lvl5pPr marL="2057400" indent="-228600" algn="l" defTabSz="457200">
              <a:spcBef>
                <a:spcPts val="0"/>
              </a:spcBef>
              <a:spcAft>
                <a:spcPts val="0"/>
              </a:spcAft>
              <a:buFont typeface="Arial"/>
              <a:buChar char="»"/>
              <a:defRPr sz="2000">
                <a:solidFill>
                  <a:schemeClr val="tx1"/>
                </a:solidFill>
                <a:latin typeface="+mn-lt"/>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marL="0" indent="0">
              <a:buFont typeface="Arial"/>
              <a:buNone/>
            </a:pPr>
            <a:r>
              <a:rPr lang="en-US" sz="1600" dirty="0"/>
              <a:t>Symmetrical deployment of the bottom FC modules</a:t>
            </a:r>
          </a:p>
        </p:txBody>
      </p:sp>
      <p:sp>
        <p:nvSpPr>
          <p:cNvPr id="15" name="Content Placeholder 3">
            <a:extLst>
              <a:ext uri="{FF2B5EF4-FFF2-40B4-BE49-F238E27FC236}">
                <a16:creationId xmlns:a16="http://schemas.microsoft.com/office/drawing/2014/main" id="{859B8E03-2EA3-9C35-6D47-E7C613D95C5A}"/>
              </a:ext>
            </a:extLst>
          </p:cNvPr>
          <p:cNvSpPr txBox="1">
            <a:spLocks/>
          </p:cNvSpPr>
          <p:nvPr/>
        </p:nvSpPr>
        <p:spPr>
          <a:xfrm>
            <a:off x="3911719" y="3248742"/>
            <a:ext cx="2295559" cy="517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Installation of the full height EW FC modules</a:t>
            </a:r>
          </a:p>
        </p:txBody>
      </p:sp>
      <p:sp>
        <p:nvSpPr>
          <p:cNvPr id="18" name="Content Placeholder 3">
            <a:extLst>
              <a:ext uri="{FF2B5EF4-FFF2-40B4-BE49-F238E27FC236}">
                <a16:creationId xmlns:a16="http://schemas.microsoft.com/office/drawing/2014/main" id="{1CAE538F-EF09-2FD3-AF87-FB5EDD097E93}"/>
              </a:ext>
            </a:extLst>
          </p:cNvPr>
          <p:cNvSpPr txBox="1">
            <a:spLocks/>
          </p:cNvSpPr>
          <p:nvPr/>
        </p:nvSpPr>
        <p:spPr>
          <a:xfrm>
            <a:off x="5937110" y="2795793"/>
            <a:ext cx="3100894" cy="334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Complete one drift cell of row 25</a:t>
            </a:r>
          </a:p>
        </p:txBody>
      </p:sp>
      <p:sp>
        <p:nvSpPr>
          <p:cNvPr id="10" name="TextBox 9">
            <a:extLst>
              <a:ext uri="{FF2B5EF4-FFF2-40B4-BE49-F238E27FC236}">
                <a16:creationId xmlns:a16="http://schemas.microsoft.com/office/drawing/2014/main" id="{F6F64FD9-23C4-9D23-34EE-E097B108A12C}"/>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#5</a:t>
            </a:r>
          </a:p>
        </p:txBody>
      </p:sp>
    </p:spTree>
    <p:extLst>
      <p:ext uri="{BB962C8B-B14F-4D97-AF65-F5344CB8AC3E}">
        <p14:creationId xmlns:p14="http://schemas.microsoft.com/office/powerpoint/2010/main" val="2420192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 name="Group 2">
            <a:extLst>
              <a:ext uri="{FF2B5EF4-FFF2-40B4-BE49-F238E27FC236}">
                <a16:creationId xmlns:a16="http://schemas.microsoft.com/office/drawing/2014/main" id="{B421271E-5BEC-C945-ABFF-82CAE911535D}"/>
              </a:ext>
            </a:extLst>
          </p:cNvPr>
          <p:cNvGrpSpPr/>
          <p:nvPr/>
        </p:nvGrpSpPr>
        <p:grpSpPr>
          <a:xfrm>
            <a:off x="539552" y="1700808"/>
            <a:ext cx="8065032" cy="4615750"/>
            <a:chOff x="421479" y="1693913"/>
            <a:chExt cx="8065032" cy="4615750"/>
          </a:xfrm>
        </p:grpSpPr>
        <p:pic>
          <p:nvPicPr>
            <p:cNvPr id="9" name="Picture 8">
              <a:extLst>
                <a:ext uri="{FF2B5EF4-FFF2-40B4-BE49-F238E27FC236}">
                  <a16:creationId xmlns:a16="http://schemas.microsoft.com/office/drawing/2014/main" id="{4B7DD4BD-919B-434A-B4C3-0A438D9FA3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2561" y="1693913"/>
              <a:ext cx="7753950" cy="4458980"/>
            </a:xfrm>
            <a:prstGeom prst="rect">
              <a:avLst/>
            </a:prstGeom>
          </p:spPr>
        </p:pic>
        <p:sp>
          <p:nvSpPr>
            <p:cNvPr id="12" name="TextBox 11">
              <a:extLst>
                <a:ext uri="{FF2B5EF4-FFF2-40B4-BE49-F238E27FC236}">
                  <a16:creationId xmlns:a16="http://schemas.microsoft.com/office/drawing/2014/main" id="{D1D258C2-1EA1-3549-907C-0C764986B44C}"/>
                </a:ext>
              </a:extLst>
            </p:cNvPr>
            <p:cNvSpPr txBox="1"/>
            <p:nvPr/>
          </p:nvSpPr>
          <p:spPr>
            <a:xfrm>
              <a:off x="4199889" y="3962705"/>
              <a:ext cx="588679" cy="307777"/>
            </a:xfrm>
            <a:prstGeom prst="rect">
              <a:avLst/>
            </a:prstGeom>
            <a:solidFill>
              <a:srgbClr val="FFFFFF">
                <a:alpha val="76863"/>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charset="0"/>
                </a:rPr>
                <a:t>CPAs</a:t>
              </a:r>
            </a:p>
          </p:txBody>
        </p:sp>
        <p:sp>
          <p:nvSpPr>
            <p:cNvPr id="13" name="TextBox 12">
              <a:extLst>
                <a:ext uri="{FF2B5EF4-FFF2-40B4-BE49-F238E27FC236}">
                  <a16:creationId xmlns:a16="http://schemas.microsoft.com/office/drawing/2014/main" id="{5BA40688-CF79-8844-94CE-65E38879D37B}"/>
                </a:ext>
              </a:extLst>
            </p:cNvPr>
            <p:cNvSpPr txBox="1"/>
            <p:nvPr/>
          </p:nvSpPr>
          <p:spPr>
            <a:xfrm rot="20216462">
              <a:off x="3054348" y="5314577"/>
              <a:ext cx="1551093" cy="307777"/>
            </a:xfrm>
            <a:prstGeom prst="rect">
              <a:avLst/>
            </a:prstGeom>
            <a:solidFill>
              <a:srgbClr val="FFFFFF">
                <a:alpha val="67843"/>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charset="0"/>
                </a:rPr>
                <a:t>Bottom Field Cage</a:t>
              </a:r>
            </a:p>
          </p:txBody>
        </p:sp>
        <p:sp>
          <p:nvSpPr>
            <p:cNvPr id="14" name="TextBox 13">
              <a:extLst>
                <a:ext uri="{FF2B5EF4-FFF2-40B4-BE49-F238E27FC236}">
                  <a16:creationId xmlns:a16="http://schemas.microsoft.com/office/drawing/2014/main" id="{3C6E9CA6-D7A0-044F-BDFA-4CDAEDFFC129}"/>
                </a:ext>
              </a:extLst>
            </p:cNvPr>
            <p:cNvSpPr txBox="1"/>
            <p:nvPr/>
          </p:nvSpPr>
          <p:spPr>
            <a:xfrm rot="20693267">
              <a:off x="3560351" y="3091801"/>
              <a:ext cx="1279076" cy="307777"/>
            </a:xfrm>
            <a:prstGeom prst="rect">
              <a:avLst/>
            </a:prstGeom>
            <a:solidFill>
              <a:schemeClr val="bg1">
                <a:alpha val="62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charset="0"/>
                </a:rPr>
                <a:t>Top Field Cage</a:t>
              </a:r>
            </a:p>
          </p:txBody>
        </p:sp>
        <p:sp>
          <p:nvSpPr>
            <p:cNvPr id="15" name="TextBox 14">
              <a:extLst>
                <a:ext uri="{FF2B5EF4-FFF2-40B4-BE49-F238E27FC236}">
                  <a16:creationId xmlns:a16="http://schemas.microsoft.com/office/drawing/2014/main" id="{FD950ED4-CFDC-9F40-94A7-4DAFD99BA351}"/>
                </a:ext>
              </a:extLst>
            </p:cNvPr>
            <p:cNvSpPr txBox="1"/>
            <p:nvPr/>
          </p:nvSpPr>
          <p:spPr>
            <a:xfrm>
              <a:off x="1363825" y="4371904"/>
              <a:ext cx="932770" cy="523220"/>
            </a:xfrm>
            <a:prstGeom prst="rect">
              <a:avLst/>
            </a:prstGeom>
            <a:solidFill>
              <a:srgbClr val="FFFFFF">
                <a:alpha val="61176"/>
              </a:srgb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charset="0"/>
                </a:rPr>
                <a:t>Endwall</a:t>
              </a:r>
              <a:r>
                <a:rPr kumimoji="0" lang="en-US" sz="1400" b="0" i="0" u="none" strike="noStrike" kern="1200" cap="none" spc="0" normalizeH="0" baseline="0" noProof="0" dirty="0">
                  <a:ln>
                    <a:noFill/>
                  </a:ln>
                  <a:solidFill>
                    <a:prstClr val="black"/>
                  </a:solidFill>
                  <a:effectLst/>
                  <a:uLnTx/>
                  <a:uFillTx/>
                  <a:latin typeface="Calibri" charset="0"/>
                </a:rPr>
                <a:t> Field Cage</a:t>
              </a:r>
            </a:p>
          </p:txBody>
        </p:sp>
        <p:cxnSp>
          <p:nvCxnSpPr>
            <p:cNvPr id="16" name="Straight Arrow Connector 15">
              <a:extLst>
                <a:ext uri="{FF2B5EF4-FFF2-40B4-BE49-F238E27FC236}">
                  <a16:creationId xmlns:a16="http://schemas.microsoft.com/office/drawing/2014/main" id="{695FC585-B8D2-9640-A301-7E10CEA1919C}"/>
                </a:ext>
              </a:extLst>
            </p:cNvPr>
            <p:cNvCxnSpPr>
              <a:cxnSpLocks/>
            </p:cNvCxnSpPr>
            <p:nvPr/>
          </p:nvCxnSpPr>
          <p:spPr>
            <a:xfrm>
              <a:off x="979488" y="5253086"/>
              <a:ext cx="1418857" cy="105657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FB2E795-38C4-3A4A-9ABD-BE904C5D5EAF}"/>
                </a:ext>
              </a:extLst>
            </p:cNvPr>
            <p:cNvCxnSpPr>
              <a:cxnSpLocks/>
            </p:cNvCxnSpPr>
            <p:nvPr/>
          </p:nvCxnSpPr>
          <p:spPr>
            <a:xfrm>
              <a:off x="790971" y="3245689"/>
              <a:ext cx="159282" cy="196846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371EA45-1834-7C4D-A3E9-BB8DE074949F}"/>
                </a:ext>
              </a:extLst>
            </p:cNvPr>
            <p:cNvSpPr txBox="1"/>
            <p:nvPr/>
          </p:nvSpPr>
          <p:spPr>
            <a:xfrm>
              <a:off x="421479" y="4141934"/>
              <a:ext cx="525463"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charset="0"/>
                </a:rPr>
                <a:t>12m</a:t>
              </a:r>
            </a:p>
          </p:txBody>
        </p:sp>
        <p:sp>
          <p:nvSpPr>
            <p:cNvPr id="19" name="TextBox 18">
              <a:extLst>
                <a:ext uri="{FF2B5EF4-FFF2-40B4-BE49-F238E27FC236}">
                  <a16:creationId xmlns:a16="http://schemas.microsoft.com/office/drawing/2014/main" id="{827FAE13-B018-D14F-987A-4B7FE5279701}"/>
                </a:ext>
              </a:extLst>
            </p:cNvPr>
            <p:cNvSpPr txBox="1"/>
            <p:nvPr/>
          </p:nvSpPr>
          <p:spPr>
            <a:xfrm>
              <a:off x="1221739" y="5727765"/>
              <a:ext cx="606841"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charset="0"/>
                </a:rPr>
                <a:t>14m</a:t>
              </a:r>
            </a:p>
          </p:txBody>
        </p:sp>
        <p:cxnSp>
          <p:nvCxnSpPr>
            <p:cNvPr id="20" name="Straight Arrow Connector 19">
              <a:extLst>
                <a:ext uri="{FF2B5EF4-FFF2-40B4-BE49-F238E27FC236}">
                  <a16:creationId xmlns:a16="http://schemas.microsoft.com/office/drawing/2014/main" id="{F26095BD-5F6E-664E-8C89-A55302DE495A}"/>
                </a:ext>
              </a:extLst>
            </p:cNvPr>
            <p:cNvCxnSpPr>
              <a:cxnSpLocks/>
            </p:cNvCxnSpPr>
            <p:nvPr/>
          </p:nvCxnSpPr>
          <p:spPr>
            <a:xfrm flipH="1">
              <a:off x="2653344" y="3702828"/>
              <a:ext cx="5650902" cy="260683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08A0776-9709-8E4D-B4E8-E3231BB42BE3}"/>
                </a:ext>
              </a:extLst>
            </p:cNvPr>
            <p:cNvSpPr txBox="1"/>
            <p:nvPr/>
          </p:nvSpPr>
          <p:spPr>
            <a:xfrm>
              <a:off x="7490143" y="3995411"/>
              <a:ext cx="606841"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charset="0"/>
                </a:rPr>
                <a:t>58m</a:t>
              </a:r>
            </a:p>
          </p:txBody>
        </p:sp>
      </p:grpSp>
      <p:pic>
        <p:nvPicPr>
          <p:cNvPr id="10" name="Picture 9">
            <a:extLst>
              <a:ext uri="{FF2B5EF4-FFF2-40B4-BE49-F238E27FC236}">
                <a16:creationId xmlns:a16="http://schemas.microsoft.com/office/drawing/2014/main" id="{FC1ACDD0-2A8C-A04C-81F6-10DAA88DF8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5889" y="4590944"/>
            <a:ext cx="1472667" cy="1704783"/>
          </a:xfrm>
          <a:prstGeom prst="rect">
            <a:avLst/>
          </a:prstGeom>
        </p:spPr>
      </p:pic>
      <p:sp>
        <p:nvSpPr>
          <p:cNvPr id="11" name="TextBox 10">
            <a:extLst>
              <a:ext uri="{FF2B5EF4-FFF2-40B4-BE49-F238E27FC236}">
                <a16:creationId xmlns:a16="http://schemas.microsoft.com/office/drawing/2014/main" id="{78DB675B-AAAC-C142-AE95-4941FEF6D353}"/>
              </a:ext>
            </a:extLst>
          </p:cNvPr>
          <p:cNvSpPr txBox="1"/>
          <p:nvPr/>
        </p:nvSpPr>
        <p:spPr>
          <a:xfrm>
            <a:off x="4572000" y="5345921"/>
            <a:ext cx="1845777" cy="1323439"/>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rPr>
              <a:t>Compared to </a:t>
            </a:r>
            <a:br>
              <a:rPr kumimoji="0" lang="en-US" sz="1600" b="0" i="0" u="none" strike="noStrike" kern="1200" cap="none" spc="0" normalizeH="0" baseline="0" noProof="0" dirty="0">
                <a:ln>
                  <a:noFill/>
                </a:ln>
                <a:solidFill>
                  <a:prstClr val="black"/>
                </a:solidFill>
                <a:effectLst/>
                <a:uLnTx/>
                <a:uFillTx/>
                <a:latin typeface="Calibri" charset="0"/>
              </a:rPr>
            </a:br>
            <a:r>
              <a:rPr kumimoji="0" lang="en-US" sz="1600" b="0" i="0" u="none" strike="noStrike" kern="1200" cap="none" spc="0" normalizeH="0" baseline="0" noProof="0" dirty="0" err="1">
                <a:ln>
                  <a:noFill/>
                </a:ln>
                <a:solidFill>
                  <a:prstClr val="black"/>
                </a:solidFill>
                <a:effectLst/>
                <a:uLnTx/>
                <a:uFillTx/>
                <a:latin typeface="Calibri" charset="0"/>
              </a:rPr>
              <a:t>ProtoDUNE</a:t>
            </a:r>
            <a:r>
              <a:rPr kumimoji="0" lang="en-US" sz="1600" b="0" i="0" u="none" strike="noStrike" kern="1200" cap="none" spc="0" normalizeH="0" baseline="0" noProof="0" dirty="0">
                <a:ln>
                  <a:noFill/>
                </a:ln>
                <a:solidFill>
                  <a:prstClr val="black"/>
                </a:solidFill>
                <a:effectLst/>
                <a:uLnTx/>
                <a:uFillTx/>
                <a:latin typeface="Calibri" charset="0"/>
              </a:rPr>
              <a:t>-I: </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rPr>
              <a:t>CPA: 33x</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rPr>
              <a:t>T/B FC: 17x</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rPr>
              <a:t>EW FC: 4x</a:t>
            </a:r>
          </a:p>
        </p:txBody>
      </p:sp>
      <p:sp>
        <p:nvSpPr>
          <p:cNvPr id="4" name="Title 1"/>
          <p:cNvSpPr>
            <a:spLocks noGrp="1"/>
          </p:cNvSpPr>
          <p:nvPr>
            <p:ph type="title"/>
          </p:nvPr>
        </p:nvSpPr>
        <p:spPr bwMode="auto">
          <a:xfrm>
            <a:off x="467544" y="116632"/>
            <a:ext cx="8229600" cy="647102"/>
          </a:xfrm>
        </p:spPr>
        <p:txBody>
          <a:bodyPr>
            <a:noAutofit/>
          </a:bodyPr>
          <a:lstStyle/>
          <a:p>
            <a:pPr>
              <a:defRPr/>
            </a:pPr>
            <a:r>
              <a:rPr lang="en-US" sz="3200" dirty="0"/>
              <a:t>HVS Consortium Scope for </a:t>
            </a:r>
            <a:r>
              <a:rPr lang="en-US" dirty="0"/>
              <a:t>t</a:t>
            </a:r>
            <a:r>
              <a:rPr lang="en-US" sz="3200" dirty="0"/>
              <a:t>he FD1-HD</a:t>
            </a:r>
            <a:endParaRPr dirty="0"/>
          </a:p>
        </p:txBody>
      </p:sp>
      <p:sp>
        <p:nvSpPr>
          <p:cNvPr id="5" name="Content Placeholder 2"/>
          <p:cNvSpPr>
            <a:spLocks noGrp="1"/>
          </p:cNvSpPr>
          <p:nvPr>
            <p:ph idx="11"/>
          </p:nvPr>
        </p:nvSpPr>
        <p:spPr bwMode="auto">
          <a:xfrm>
            <a:off x="107640" y="652842"/>
            <a:ext cx="8496944" cy="2304256"/>
          </a:xfrm>
        </p:spPr>
        <p:txBody>
          <a:bodyPr>
            <a:normAutofit/>
          </a:bodyPr>
          <a:lstStyle/>
          <a:p>
            <a:r>
              <a:rPr lang="en-US" sz="2600" kern="1200" dirty="0">
                <a:solidFill>
                  <a:schemeClr val="accent1">
                    <a:lumMod val="50000"/>
                  </a:schemeClr>
                </a:solidFill>
                <a:latin typeface="Calibri" charset="0"/>
              </a:rPr>
              <a:t>Design, fabricate, test and assemble</a:t>
            </a:r>
            <a:r>
              <a:rPr lang="en-US" sz="2600" dirty="0">
                <a:solidFill>
                  <a:schemeClr val="accent1">
                    <a:lumMod val="50000"/>
                  </a:schemeClr>
                </a:solidFill>
              </a:rPr>
              <a:t>:</a:t>
            </a:r>
          </a:p>
          <a:p>
            <a:pPr lvl="1">
              <a:spcBef>
                <a:spcPts val="300"/>
              </a:spcBef>
            </a:pPr>
            <a:r>
              <a:rPr lang="en-US" sz="1600" kern="1200" dirty="0">
                <a:solidFill>
                  <a:schemeClr val="tx2">
                    <a:lumMod val="75000"/>
                  </a:schemeClr>
                </a:solidFill>
                <a:latin typeface="Calibri" charset="0"/>
              </a:rPr>
              <a:t>100 CPA resistive panels forming two cathode arrays (1400m</a:t>
            </a:r>
            <a:r>
              <a:rPr lang="en-US" sz="1600" kern="1200" baseline="30000" dirty="0">
                <a:solidFill>
                  <a:schemeClr val="tx2">
                    <a:lumMod val="75000"/>
                  </a:schemeClr>
                </a:solidFill>
                <a:latin typeface="Calibri" charset="0"/>
              </a:rPr>
              <a:t>2</a:t>
            </a:r>
            <a:r>
              <a:rPr lang="en-US" sz="1600" kern="1200" dirty="0">
                <a:solidFill>
                  <a:schemeClr val="tx2">
                    <a:lumMod val="75000"/>
                  </a:schemeClr>
                </a:solidFill>
                <a:latin typeface="Calibri" charset="0"/>
              </a:rPr>
              <a:t>)</a:t>
            </a:r>
            <a:endParaRPr lang="en-US" sz="1600" dirty="0">
              <a:solidFill>
                <a:schemeClr val="tx2">
                  <a:lumMod val="75000"/>
                </a:schemeClr>
              </a:solidFill>
            </a:endParaRPr>
          </a:p>
          <a:p>
            <a:pPr lvl="1">
              <a:spcBef>
                <a:spcPts val="300"/>
              </a:spcBef>
            </a:pPr>
            <a:r>
              <a:rPr lang="en-US" sz="1600" kern="1200" dirty="0">
                <a:solidFill>
                  <a:schemeClr val="tx2">
                    <a:lumMod val="75000"/>
                  </a:schemeClr>
                </a:solidFill>
                <a:latin typeface="Calibri" charset="0"/>
              </a:rPr>
              <a:t>100 top + 100 bottom field cage modules, 48 End Wall field cage modules (2000m</a:t>
            </a:r>
            <a:r>
              <a:rPr lang="en-US" sz="1600" kern="1200" baseline="30000" dirty="0">
                <a:solidFill>
                  <a:schemeClr val="tx2">
                    <a:lumMod val="75000"/>
                  </a:schemeClr>
                </a:solidFill>
                <a:latin typeface="Calibri" charset="0"/>
              </a:rPr>
              <a:t>2</a:t>
            </a:r>
            <a:r>
              <a:rPr lang="en-US" sz="1600" dirty="0">
                <a:solidFill>
                  <a:schemeClr val="tx2">
                    <a:lumMod val="75000"/>
                  </a:schemeClr>
                </a:solidFill>
              </a:rPr>
              <a:t>)</a:t>
            </a:r>
          </a:p>
          <a:p>
            <a:pPr lvl="1">
              <a:spcBef>
                <a:spcPts val="300"/>
              </a:spcBef>
            </a:pPr>
            <a:r>
              <a:rPr lang="en-US" sz="1600" kern="1200" dirty="0">
                <a:solidFill>
                  <a:schemeClr val="tx2">
                    <a:lumMod val="75000"/>
                  </a:schemeClr>
                </a:solidFill>
                <a:latin typeface="Calibri" charset="0"/>
              </a:rPr>
              <a:t>2 sets of HV power supplies, cables, ripple filters, and feedthroughs</a:t>
            </a:r>
          </a:p>
          <a:p>
            <a:pPr lvl="1">
              <a:spcBef>
                <a:spcPts val="300"/>
              </a:spcBef>
            </a:pPr>
            <a:r>
              <a:rPr lang="en-US" sz="1600" kern="1200" dirty="0">
                <a:solidFill>
                  <a:schemeClr val="tx2">
                    <a:lumMod val="75000"/>
                  </a:schemeClr>
                </a:solidFill>
                <a:latin typeface="Calibri" charset="0"/>
              </a:rPr>
              <a:t>Digitizers for HVPS and ground plane monitoring</a:t>
            </a:r>
          </a:p>
          <a:p>
            <a:pPr lvl="1">
              <a:spcBef>
                <a:spcPts val="300"/>
              </a:spcBef>
            </a:pPr>
            <a:r>
              <a:rPr lang="en-US" sz="1600" kern="1200" dirty="0">
                <a:solidFill>
                  <a:schemeClr val="tx2">
                    <a:lumMod val="75000"/>
                  </a:schemeClr>
                </a:solidFill>
                <a:latin typeface="Calibri" charset="0"/>
              </a:rPr>
              <a:t>Cameras for HV monitoring</a:t>
            </a:r>
          </a:p>
          <a:p>
            <a:pPr>
              <a:defRPr/>
            </a:pPr>
            <a:endParaRPr lang="en-US" sz="2400" b="0" i="0" u="none" dirty="0">
              <a:solidFill>
                <a:srgbClr val="1248D6"/>
              </a:solidFill>
              <a:latin typeface="Arial"/>
              <a:ea typeface="Arial"/>
              <a:cs typeface="Arial"/>
            </a:endParaRPr>
          </a:p>
        </p:txBody>
      </p:sp>
      <p:sp>
        <p:nvSpPr>
          <p:cNvPr id="2" name="TextBox 1">
            <a:extLst>
              <a:ext uri="{FF2B5EF4-FFF2-40B4-BE49-F238E27FC236}">
                <a16:creationId xmlns:a16="http://schemas.microsoft.com/office/drawing/2014/main" id="{BC5EA6C8-42FF-B344-9EA1-C7E82E19BE9D}"/>
              </a:ext>
            </a:extLst>
          </p:cNvPr>
          <p:cNvSpPr txBox="1"/>
          <p:nvPr/>
        </p:nvSpPr>
        <p:spPr>
          <a:xfrm>
            <a:off x="-9397552" y="7749480"/>
            <a:ext cx="20190143" cy="2585323"/>
          </a:xfrm>
          <a:prstGeom prst="rect">
            <a:avLst/>
          </a:prstGeom>
          <a:noFill/>
        </p:spPr>
        <p:txBody>
          <a:bodyPr wrap="none" rtlCol="0">
            <a:spAutoFit/>
          </a:bodyPr>
          <a:lstStyle/>
          <a:p>
            <a:pPr>
              <a:defRPr/>
            </a:pPr>
            <a:r>
              <a:rPr lang="en-US" dirty="0">
                <a:solidFill>
                  <a:srgbClr val="000000"/>
                </a:solidFill>
                <a:latin typeface="Arial"/>
                <a:ea typeface="Arial"/>
                <a:cs typeface="Arial"/>
              </a:rPr>
              <a:t>As part of these calls, we would like to cycle through a series </a:t>
            </a:r>
          </a:p>
          <a:p>
            <a:pPr>
              <a:defRPr/>
            </a:pPr>
            <a:r>
              <a:rPr lang="en-US" dirty="0">
                <a:solidFill>
                  <a:srgbClr val="000000"/>
                </a:solidFill>
                <a:latin typeface="Arial"/>
                <a:ea typeface="Arial"/>
                <a:cs typeface="Arial"/>
              </a:rPr>
              <a:t>of thirty minute presentations from the each of the SP consortia.</a:t>
            </a:r>
            <a:br>
              <a:rPr lang="en-US" dirty="0">
                <a:solidFill>
                  <a:srgbClr val="000000"/>
                </a:solidFill>
                <a:latin typeface="Arial"/>
                <a:ea typeface="Arial"/>
                <a:cs typeface="Arial"/>
              </a:rPr>
            </a:br>
            <a:r>
              <a:rPr lang="en-US" dirty="0">
                <a:solidFill>
                  <a:srgbClr val="000000"/>
                </a:solidFill>
                <a:latin typeface="Arial"/>
                <a:ea typeface="Arial"/>
                <a:cs typeface="Arial"/>
              </a:rPr>
              <a:t>  </a:t>
            </a:r>
            <a:br>
              <a:rPr lang="en-US" dirty="0">
                <a:solidFill>
                  <a:srgbClr val="000000"/>
                </a:solidFill>
                <a:latin typeface="Arial"/>
                <a:ea typeface="Arial"/>
                <a:cs typeface="Arial"/>
              </a:rPr>
            </a:br>
            <a:r>
              <a:rPr lang="en-US" dirty="0">
                <a:solidFill>
                  <a:srgbClr val="000000"/>
                </a:solidFill>
                <a:latin typeface="Arial"/>
                <a:ea typeface="Arial"/>
                <a:cs typeface="Arial"/>
              </a:rPr>
              <a:t>We would like for the first fifteen minutes of each presentation to summarize consortium plans moving forward towards  </a:t>
            </a:r>
            <a:r>
              <a:rPr lang="en-US" dirty="0" err="1">
                <a:solidFill>
                  <a:srgbClr val="000000"/>
                </a:solidFill>
                <a:latin typeface="Arial"/>
                <a:ea typeface="Arial"/>
                <a:cs typeface="Arial"/>
              </a:rPr>
              <a:t>ProtoDUNE</a:t>
            </a:r>
            <a:r>
              <a:rPr lang="en-US" dirty="0">
                <a:solidFill>
                  <a:srgbClr val="000000"/>
                </a:solidFill>
                <a:latin typeface="Arial"/>
                <a:ea typeface="Arial"/>
                <a:cs typeface="Arial"/>
              </a:rPr>
              <a:t>-II and the first far detector module.  </a:t>
            </a:r>
            <a:br>
              <a:rPr lang="en-US" dirty="0">
                <a:solidFill>
                  <a:srgbClr val="000000"/>
                </a:solidFill>
                <a:latin typeface="Arial"/>
                <a:ea typeface="Arial"/>
                <a:cs typeface="Arial"/>
              </a:rPr>
            </a:br>
            <a:br>
              <a:rPr lang="en-US" dirty="0">
                <a:solidFill>
                  <a:srgbClr val="000000"/>
                </a:solidFill>
                <a:latin typeface="Arial"/>
                <a:ea typeface="Arial"/>
                <a:cs typeface="Arial"/>
              </a:rPr>
            </a:br>
            <a:r>
              <a:rPr lang="en-US" dirty="0">
                <a:solidFill>
                  <a:srgbClr val="000000"/>
                </a:solidFill>
                <a:latin typeface="Arial"/>
                <a:ea typeface="Arial"/>
                <a:cs typeface="Arial"/>
              </a:rPr>
              <a:t>Then, we would like to see the second fifteen minutes of each presentation used to advertise areas in which the consortium could benefit from the participation of additional collaboration institutes.  </a:t>
            </a:r>
            <a:br>
              <a:rPr lang="en-US" dirty="0">
                <a:solidFill>
                  <a:srgbClr val="000000"/>
                </a:solidFill>
                <a:latin typeface="Arial"/>
                <a:ea typeface="Arial"/>
                <a:cs typeface="Arial"/>
              </a:rPr>
            </a:br>
            <a:br>
              <a:rPr lang="en-US" dirty="0">
                <a:solidFill>
                  <a:srgbClr val="000000"/>
                </a:solidFill>
                <a:latin typeface="Arial"/>
                <a:ea typeface="Arial"/>
                <a:cs typeface="Arial"/>
              </a:rPr>
            </a:br>
            <a:r>
              <a:rPr lang="en-US" dirty="0">
                <a:solidFill>
                  <a:srgbClr val="000000"/>
                </a:solidFill>
                <a:latin typeface="Arial"/>
                <a:ea typeface="Arial"/>
                <a:cs typeface="Arial"/>
              </a:rPr>
              <a:t>Essentially, the idea would be to present a list of uncovered deliverables with a goal of soliciting additional participation from the collaboration. </a:t>
            </a:r>
          </a:p>
          <a:p>
            <a:endParaRPr lang="en-US" dirty="0"/>
          </a:p>
        </p:txBody>
      </p:sp>
      <p:pic>
        <p:nvPicPr>
          <p:cNvPr id="23" name="Picture 22">
            <a:extLst>
              <a:ext uri="{FF2B5EF4-FFF2-40B4-BE49-F238E27FC236}">
                <a16:creationId xmlns:a16="http://schemas.microsoft.com/office/drawing/2014/main" id="{A20E8637-01C5-E044-AC62-15AF1E7BD4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70040" y="4581128"/>
            <a:ext cx="2173960" cy="1872208"/>
          </a:xfrm>
          <a:prstGeom prst="rect">
            <a:avLst/>
          </a:prstGeom>
          <a:ln>
            <a:solidFill>
              <a:schemeClr val="tx1"/>
            </a:solidFill>
          </a:ln>
        </p:spPr>
      </p:pic>
      <p:pic>
        <p:nvPicPr>
          <p:cNvPr id="24" name="Picture 23">
            <a:extLst>
              <a:ext uri="{FF2B5EF4-FFF2-40B4-BE49-F238E27FC236}">
                <a16:creationId xmlns:a16="http://schemas.microsoft.com/office/drawing/2014/main" id="{A4BA16FE-2ACD-FD41-AC50-D20A55BB4D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72551" y="4460880"/>
            <a:ext cx="2667856" cy="2397120"/>
          </a:xfrm>
          <a:prstGeom prst="rect">
            <a:avLst/>
          </a:prstGeom>
          <a:ln>
            <a:solidFill>
              <a:schemeClr val="tx1"/>
            </a:solidFill>
          </a:ln>
        </p:spPr>
      </p:pic>
      <p:sp>
        <p:nvSpPr>
          <p:cNvPr id="6" name="Date Placeholder 5">
            <a:extLst>
              <a:ext uri="{FF2B5EF4-FFF2-40B4-BE49-F238E27FC236}">
                <a16:creationId xmlns:a16="http://schemas.microsoft.com/office/drawing/2014/main" id="{D64776AB-97A3-334B-8CB3-1AB3A6EA82BC}"/>
              </a:ext>
            </a:extLst>
          </p:cNvPr>
          <p:cNvSpPr>
            <a:spLocks noGrp="1"/>
          </p:cNvSpPr>
          <p:nvPr>
            <p:ph type="dt" sz="half" idx="12"/>
          </p:nvPr>
        </p:nvSpPr>
        <p:spPr/>
        <p:txBody>
          <a:bodyPr/>
          <a:lstStyle/>
          <a:p>
            <a:r>
              <a:rPr lang="de-CH"/>
              <a:t>October 12th, 2022</a:t>
            </a:r>
            <a:endParaRPr lang="en-US" dirty="0"/>
          </a:p>
        </p:txBody>
      </p:sp>
      <p:sp>
        <p:nvSpPr>
          <p:cNvPr id="7" name="Footer Placeholder 6">
            <a:extLst>
              <a:ext uri="{FF2B5EF4-FFF2-40B4-BE49-F238E27FC236}">
                <a16:creationId xmlns:a16="http://schemas.microsoft.com/office/drawing/2014/main" id="{A8A97BA4-6512-EA48-8825-AF64AD80EB24}"/>
              </a:ext>
            </a:extLst>
          </p:cNvPr>
          <p:cNvSpPr>
            <a:spLocks noGrp="1"/>
          </p:cNvSpPr>
          <p:nvPr>
            <p:ph type="ftr" sz="quarter" idx="13"/>
          </p:nvPr>
        </p:nvSpPr>
        <p:spPr/>
        <p:txBody>
          <a:bodyPr/>
          <a:lstStyle/>
          <a:p>
            <a:r>
              <a:rPr lang="en-US"/>
              <a:t>DUNE FD1-HD HVS FDR</a:t>
            </a:r>
            <a:endParaRPr lang="en-US" dirty="0"/>
          </a:p>
        </p:txBody>
      </p:sp>
      <p:sp>
        <p:nvSpPr>
          <p:cNvPr id="8" name="Slide Number Placeholder 7">
            <a:extLst>
              <a:ext uri="{FF2B5EF4-FFF2-40B4-BE49-F238E27FC236}">
                <a16:creationId xmlns:a16="http://schemas.microsoft.com/office/drawing/2014/main" id="{B170CF7C-08C7-C24A-BBA5-1AD28A4B36B4}"/>
              </a:ext>
            </a:extLst>
          </p:cNvPr>
          <p:cNvSpPr>
            <a:spLocks noGrp="1"/>
          </p:cNvSpPr>
          <p:nvPr>
            <p:ph type="sldNum" sz="quarter" idx="14"/>
          </p:nvPr>
        </p:nvSpPr>
        <p:spPr/>
        <p:txBody>
          <a:bodyPr/>
          <a:lstStyle/>
          <a:p>
            <a:fld id="{5DFC16DC-0F16-AF49-A28F-70708B914EFD}" type="slidenum">
              <a:rPr lang="en-US" smtClean="0"/>
              <a:t>3</a:t>
            </a:fld>
            <a:endParaRPr lang="en-US" dirty="0"/>
          </a:p>
        </p:txBody>
      </p:sp>
    </p:spTree>
    <p:extLst>
      <p:ext uri="{BB962C8B-B14F-4D97-AF65-F5344CB8AC3E}">
        <p14:creationId xmlns:p14="http://schemas.microsoft.com/office/powerpoint/2010/main" val="1942547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95536" y="188640"/>
            <a:ext cx="8229600" cy="647102"/>
          </a:xfrm>
        </p:spPr>
        <p:txBody>
          <a:bodyPr>
            <a:noAutofit/>
          </a:bodyPr>
          <a:lstStyle/>
          <a:p>
            <a:pPr>
              <a:defRPr/>
            </a:pPr>
            <a:r>
              <a:rPr lang="en-GB" dirty="0"/>
              <a:t>QA/QC</a:t>
            </a:r>
            <a:endParaRPr dirty="0"/>
          </a:p>
        </p:txBody>
      </p:sp>
      <p:sp>
        <p:nvSpPr>
          <p:cNvPr id="5" name="Content Placeholder 9"/>
          <p:cNvSpPr>
            <a:spLocks noGrp="1"/>
          </p:cNvSpPr>
          <p:nvPr>
            <p:ph idx="11"/>
          </p:nvPr>
        </p:nvSpPr>
        <p:spPr bwMode="auto">
          <a:xfrm>
            <a:off x="497041" y="800708"/>
            <a:ext cx="8208912" cy="5436604"/>
          </a:xfrm>
        </p:spPr>
        <p:txBody>
          <a:bodyPr>
            <a:noAutofit/>
          </a:bodyPr>
          <a:lstStyle/>
          <a:p>
            <a:pPr>
              <a:spcBef>
                <a:spcPts val="300"/>
              </a:spcBef>
            </a:pPr>
            <a:r>
              <a:rPr lang="en-US" sz="2000" dirty="0">
                <a:solidFill>
                  <a:schemeClr val="accent1">
                    <a:lumMod val="50000"/>
                  </a:schemeClr>
                </a:solidFill>
              </a:rPr>
              <a:t>HVS coordinator working closely with production sites and DUNE QA/QC representatives. </a:t>
            </a:r>
          </a:p>
          <a:p>
            <a:pPr lvl="1">
              <a:spcBef>
                <a:spcPts val="300"/>
              </a:spcBef>
            </a:pPr>
            <a:r>
              <a:rPr lang="en-US" sz="1800" dirty="0">
                <a:solidFill>
                  <a:schemeClr val="accent1">
                    <a:lumMod val="50000"/>
                  </a:schemeClr>
                </a:solidFill>
              </a:rPr>
              <a:t>Co-leading the development of mobile app integrating checklist / traveler system for accurate, real time recording of QC information</a:t>
            </a:r>
          </a:p>
          <a:p>
            <a:pPr lvl="0">
              <a:spcBef>
                <a:spcPts val="300"/>
              </a:spcBef>
            </a:pPr>
            <a:r>
              <a:rPr lang="en-US" sz="2000" dirty="0">
                <a:solidFill>
                  <a:schemeClr val="accent1">
                    <a:lumMod val="50000"/>
                  </a:schemeClr>
                </a:solidFill>
              </a:rPr>
              <a:t>Procedures finalized (based on </a:t>
            </a:r>
            <a:r>
              <a:rPr lang="en-US" sz="2000" dirty="0" err="1">
                <a:solidFill>
                  <a:schemeClr val="accent1">
                    <a:lumMod val="50000"/>
                  </a:schemeClr>
                </a:solidFill>
              </a:rPr>
              <a:t>ProtoDUNE</a:t>
            </a:r>
            <a:r>
              <a:rPr lang="en-US" sz="2000" dirty="0">
                <a:solidFill>
                  <a:schemeClr val="accent1">
                    <a:lumMod val="50000"/>
                  </a:schemeClr>
                </a:solidFill>
              </a:rPr>
              <a:t>-I experience, being validated in </a:t>
            </a:r>
            <a:r>
              <a:rPr lang="en-US" sz="2000" dirty="0" err="1">
                <a:solidFill>
                  <a:schemeClr val="accent1">
                    <a:lumMod val="50000"/>
                  </a:schemeClr>
                </a:solidFill>
              </a:rPr>
              <a:t>ProtoDUNE</a:t>
            </a:r>
            <a:r>
              <a:rPr lang="en-US" sz="2000" dirty="0">
                <a:solidFill>
                  <a:schemeClr val="accent1">
                    <a:lumMod val="50000"/>
                  </a:schemeClr>
                </a:solidFill>
              </a:rPr>
              <a:t>-II) for all the HV system construction phases:</a:t>
            </a:r>
          </a:p>
          <a:p>
            <a:pPr lvl="1">
              <a:spcBef>
                <a:spcPts val="300"/>
              </a:spcBef>
            </a:pPr>
            <a:r>
              <a:rPr lang="en-US" sz="1800" dirty="0">
                <a:solidFill>
                  <a:schemeClr val="accent1">
                    <a:lumMod val="50000"/>
                  </a:schemeClr>
                </a:solidFill>
              </a:rPr>
              <a:t>development and design</a:t>
            </a:r>
          </a:p>
          <a:p>
            <a:pPr lvl="2">
              <a:spcBef>
                <a:spcPts val="300"/>
              </a:spcBef>
            </a:pPr>
            <a:r>
              <a:rPr lang="en-US" sz="1600" dirty="0">
                <a:solidFill>
                  <a:schemeClr val="accent1">
                    <a:lumMod val="50000"/>
                  </a:schemeClr>
                </a:solidFill>
              </a:rPr>
              <a:t>Electrical/mechanical analysis; material testing in cold; small scale test validation </a:t>
            </a:r>
          </a:p>
          <a:p>
            <a:pPr lvl="1">
              <a:spcBef>
                <a:spcPts val="300"/>
              </a:spcBef>
            </a:pPr>
            <a:r>
              <a:rPr lang="en-US" sz="1800" dirty="0">
                <a:solidFill>
                  <a:schemeClr val="accent1">
                    <a:lumMod val="50000"/>
                  </a:schemeClr>
                </a:solidFill>
              </a:rPr>
              <a:t>prototyping </a:t>
            </a:r>
          </a:p>
          <a:p>
            <a:pPr lvl="2">
              <a:spcBef>
                <a:spcPts val="300"/>
              </a:spcBef>
            </a:pPr>
            <a:r>
              <a:rPr lang="en-US" sz="1600" dirty="0">
                <a:solidFill>
                  <a:schemeClr val="accent1">
                    <a:lumMod val="50000"/>
                  </a:schemeClr>
                </a:solidFill>
              </a:rPr>
              <a:t>Ash River trial assemblies (modules, </a:t>
            </a:r>
            <a:r>
              <a:rPr lang="en-US" sz="1600" dirty="0" err="1">
                <a:solidFill>
                  <a:schemeClr val="accent1">
                    <a:lumMod val="50000"/>
                  </a:schemeClr>
                </a:solidFill>
              </a:rPr>
              <a:t>ProtoDUNE</a:t>
            </a:r>
            <a:r>
              <a:rPr lang="en-US" sz="1600" dirty="0">
                <a:solidFill>
                  <a:schemeClr val="accent1">
                    <a:lumMod val="50000"/>
                  </a:schemeClr>
                </a:solidFill>
              </a:rPr>
              <a:t> scale, FD scale)</a:t>
            </a:r>
          </a:p>
          <a:p>
            <a:pPr lvl="2">
              <a:spcBef>
                <a:spcPts val="300"/>
              </a:spcBef>
            </a:pPr>
            <a:r>
              <a:rPr lang="en-US" sz="1600" dirty="0" err="1">
                <a:solidFill>
                  <a:schemeClr val="accent1">
                    <a:lumMod val="50000"/>
                  </a:schemeClr>
                </a:solidFill>
              </a:rPr>
              <a:t>ProtoDUNE</a:t>
            </a:r>
            <a:r>
              <a:rPr lang="en-US" sz="1600" dirty="0">
                <a:solidFill>
                  <a:schemeClr val="accent1">
                    <a:lumMod val="50000"/>
                  </a:schemeClr>
                </a:solidFill>
              </a:rPr>
              <a:t>–II / Module 0</a:t>
            </a:r>
          </a:p>
          <a:p>
            <a:pPr lvl="1">
              <a:spcBef>
                <a:spcPts val="300"/>
              </a:spcBef>
            </a:pPr>
            <a:r>
              <a:rPr lang="en-US" sz="1800" dirty="0">
                <a:solidFill>
                  <a:schemeClr val="accent1">
                    <a:lumMod val="50000"/>
                  </a:schemeClr>
                </a:solidFill>
              </a:rPr>
              <a:t>production </a:t>
            </a:r>
          </a:p>
          <a:p>
            <a:pPr lvl="2">
              <a:spcBef>
                <a:spcPts val="300"/>
              </a:spcBef>
            </a:pPr>
            <a:r>
              <a:rPr lang="en-US" sz="1600" dirty="0">
                <a:solidFill>
                  <a:schemeClr val="accent1">
                    <a:lumMod val="50000"/>
                  </a:schemeClr>
                </a:solidFill>
              </a:rPr>
              <a:t>screening of critical components; </a:t>
            </a:r>
          </a:p>
          <a:p>
            <a:pPr lvl="2">
              <a:spcBef>
                <a:spcPts val="300"/>
              </a:spcBef>
            </a:pPr>
            <a:r>
              <a:rPr lang="en-US" sz="1600" dirty="0">
                <a:solidFill>
                  <a:schemeClr val="accent1">
                    <a:lumMod val="50000"/>
                  </a:schemeClr>
                </a:solidFill>
              </a:rPr>
              <a:t>tagging components &amp; implementation of electronic checklists / traveler documents</a:t>
            </a:r>
          </a:p>
          <a:p>
            <a:pPr lvl="1">
              <a:spcBef>
                <a:spcPts val="300"/>
              </a:spcBef>
            </a:pPr>
            <a:r>
              <a:rPr lang="en-US" sz="1800" dirty="0">
                <a:solidFill>
                  <a:schemeClr val="accent1">
                    <a:lumMod val="50000"/>
                  </a:schemeClr>
                </a:solidFill>
              </a:rPr>
              <a:t>Installation</a:t>
            </a:r>
          </a:p>
          <a:p>
            <a:pPr lvl="2">
              <a:spcBef>
                <a:spcPts val="300"/>
              </a:spcBef>
            </a:pPr>
            <a:r>
              <a:rPr lang="en-US" sz="1600" dirty="0">
                <a:solidFill>
                  <a:schemeClr val="accent1">
                    <a:lumMod val="50000"/>
                  </a:schemeClr>
                </a:solidFill>
              </a:rPr>
              <a:t>planned checklist to ensure correct function and interconnect of installed components</a:t>
            </a:r>
          </a:p>
          <a:p>
            <a:pPr lvl="1"/>
            <a:endParaRPr lang="en-US" sz="1800" dirty="0"/>
          </a:p>
        </p:txBody>
      </p:sp>
      <p:sp>
        <p:nvSpPr>
          <p:cNvPr id="2" name="Date Placeholder 1">
            <a:extLst>
              <a:ext uri="{FF2B5EF4-FFF2-40B4-BE49-F238E27FC236}">
                <a16:creationId xmlns:a16="http://schemas.microsoft.com/office/drawing/2014/main" id="{A19D4055-58C7-BD46-881E-C3B0B0908076}"/>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5935D3D5-3758-6846-87B3-961A37D9AD31}"/>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38070B41-A5C5-AF48-B0A1-A4348943C814}"/>
              </a:ext>
            </a:extLst>
          </p:cNvPr>
          <p:cNvSpPr>
            <a:spLocks noGrp="1"/>
          </p:cNvSpPr>
          <p:nvPr>
            <p:ph type="sldNum" sz="quarter" idx="14"/>
          </p:nvPr>
        </p:nvSpPr>
        <p:spPr/>
        <p:txBody>
          <a:bodyPr/>
          <a:lstStyle/>
          <a:p>
            <a:fld id="{5DFC16DC-0F16-AF49-A28F-70708B914EFD}" type="slidenum">
              <a:rPr lang="en-US" smtClean="0"/>
              <a:t>30</a:t>
            </a:fld>
            <a:endParaRPr lang="en-US" dirty="0"/>
          </a:p>
        </p:txBody>
      </p:sp>
      <p:sp>
        <p:nvSpPr>
          <p:cNvPr id="7" name="TextBox 6">
            <a:extLst>
              <a:ext uri="{FF2B5EF4-FFF2-40B4-BE49-F238E27FC236}">
                <a16:creationId xmlns:a16="http://schemas.microsoft.com/office/drawing/2014/main" id="{C9CE1B62-2D0D-269A-1086-D0E4B36D1FCC}"/>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#6</a:t>
            </a:r>
          </a:p>
        </p:txBody>
      </p:sp>
    </p:spTree>
    <p:extLst>
      <p:ext uri="{BB962C8B-B14F-4D97-AF65-F5344CB8AC3E}">
        <p14:creationId xmlns:p14="http://schemas.microsoft.com/office/powerpoint/2010/main" val="4167891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95536" y="188640"/>
            <a:ext cx="8229600" cy="647102"/>
          </a:xfrm>
        </p:spPr>
        <p:txBody>
          <a:bodyPr>
            <a:noAutofit/>
          </a:bodyPr>
          <a:lstStyle/>
          <a:p>
            <a:pPr>
              <a:defRPr/>
            </a:pPr>
            <a:r>
              <a:rPr lang="en-GB" dirty="0"/>
              <a:t>QA/QC </a:t>
            </a:r>
            <a:r>
              <a:rPr lang="en-US" sz="3200" dirty="0"/>
              <a:t>– iPad app</a:t>
            </a:r>
            <a:endParaRPr dirty="0"/>
          </a:p>
        </p:txBody>
      </p:sp>
      <p:sp>
        <p:nvSpPr>
          <p:cNvPr id="5" name="Content Placeholder 9"/>
          <p:cNvSpPr>
            <a:spLocks noGrp="1"/>
          </p:cNvSpPr>
          <p:nvPr>
            <p:ph idx="11"/>
          </p:nvPr>
        </p:nvSpPr>
        <p:spPr bwMode="auto">
          <a:xfrm>
            <a:off x="281017" y="692696"/>
            <a:ext cx="8467447" cy="1910942"/>
          </a:xfrm>
        </p:spPr>
        <p:txBody>
          <a:bodyPr>
            <a:noAutofit/>
          </a:bodyPr>
          <a:lstStyle/>
          <a:p>
            <a:pPr marL="285750" indent="-285750">
              <a:spcBef>
                <a:spcPts val="300"/>
              </a:spcBef>
              <a:buFont typeface="Arial" panose="020B0604020202020204" pitchFamily="34" charset="0"/>
              <a:buChar char="•"/>
            </a:pPr>
            <a:r>
              <a:rPr lang="en-US" sz="1800" dirty="0"/>
              <a:t>Plan for QC on all parts, production modules, assembly and installation procedures for DUNE.</a:t>
            </a:r>
          </a:p>
          <a:p>
            <a:pPr marL="285750" indent="-285750">
              <a:spcBef>
                <a:spcPts val="300"/>
              </a:spcBef>
              <a:buFont typeface="Arial" panose="020B0604020202020204" pitchFamily="34" charset="0"/>
              <a:buChar char="•"/>
            </a:pPr>
            <a:r>
              <a:rPr lang="en-US" sz="1800" dirty="0"/>
              <a:t>Procedures and Checklists contained in an iPad app with automatic uploading of data to DUNE Hardware Database.</a:t>
            </a:r>
          </a:p>
          <a:p>
            <a:pPr marL="285750" indent="-285750">
              <a:spcBef>
                <a:spcPts val="300"/>
              </a:spcBef>
              <a:buFont typeface="Arial" panose="020B0604020202020204" pitchFamily="34" charset="0"/>
              <a:buChar char="•"/>
            </a:pPr>
            <a:r>
              <a:rPr lang="en-US" sz="1800" dirty="0"/>
              <a:t>Unique Parts IDs for HVS components allow tracking of parts through production, assembly, installation and detector operation.</a:t>
            </a:r>
          </a:p>
          <a:p>
            <a:pPr lvl="1"/>
            <a:endParaRPr lang="en-US" sz="1600" dirty="0"/>
          </a:p>
        </p:txBody>
      </p:sp>
      <p:sp>
        <p:nvSpPr>
          <p:cNvPr id="2" name="Date Placeholder 1">
            <a:extLst>
              <a:ext uri="{FF2B5EF4-FFF2-40B4-BE49-F238E27FC236}">
                <a16:creationId xmlns:a16="http://schemas.microsoft.com/office/drawing/2014/main" id="{A19D4055-58C7-BD46-881E-C3B0B0908076}"/>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5935D3D5-3758-6846-87B3-961A37D9AD31}"/>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38070B41-A5C5-AF48-B0A1-A4348943C814}"/>
              </a:ext>
            </a:extLst>
          </p:cNvPr>
          <p:cNvSpPr>
            <a:spLocks noGrp="1"/>
          </p:cNvSpPr>
          <p:nvPr>
            <p:ph type="sldNum" sz="quarter" idx="14"/>
          </p:nvPr>
        </p:nvSpPr>
        <p:spPr/>
        <p:txBody>
          <a:bodyPr/>
          <a:lstStyle/>
          <a:p>
            <a:fld id="{5DFC16DC-0F16-AF49-A28F-70708B914EFD}" type="slidenum">
              <a:rPr lang="en-US" smtClean="0"/>
              <a:t>31</a:t>
            </a:fld>
            <a:endParaRPr lang="en-US" dirty="0"/>
          </a:p>
        </p:txBody>
      </p:sp>
      <p:pic>
        <p:nvPicPr>
          <p:cNvPr id="7" name="Picture 6">
            <a:extLst>
              <a:ext uri="{FF2B5EF4-FFF2-40B4-BE49-F238E27FC236}">
                <a16:creationId xmlns:a16="http://schemas.microsoft.com/office/drawing/2014/main" id="{F8F23404-245B-1CFA-3DC6-939CCB0710B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771" y="2904573"/>
            <a:ext cx="2171739" cy="2917007"/>
          </a:xfrm>
          <a:prstGeom prst="rect">
            <a:avLst/>
          </a:prstGeom>
        </p:spPr>
      </p:pic>
      <p:sp>
        <p:nvSpPr>
          <p:cNvPr id="8" name="TextBox 7">
            <a:extLst>
              <a:ext uri="{FF2B5EF4-FFF2-40B4-BE49-F238E27FC236}">
                <a16:creationId xmlns:a16="http://schemas.microsoft.com/office/drawing/2014/main" id="{FB45FE8C-99CC-1A1A-C041-155DE5648244}"/>
              </a:ext>
            </a:extLst>
          </p:cNvPr>
          <p:cNvSpPr txBox="1"/>
          <p:nvPr/>
        </p:nvSpPr>
        <p:spPr>
          <a:xfrm>
            <a:off x="152294" y="5915215"/>
            <a:ext cx="1642752" cy="307777"/>
          </a:xfrm>
          <a:prstGeom prst="rect">
            <a:avLst/>
          </a:prstGeom>
          <a:solidFill>
            <a:srgbClr val="0000FF"/>
          </a:solidFill>
        </p:spPr>
        <p:txBody>
          <a:bodyPr wrap="square" rtlCol="0">
            <a:spAutoFit/>
          </a:bodyPr>
          <a:lstStyle/>
          <a:p>
            <a:r>
              <a:rPr lang="en-US" sz="1400" dirty="0">
                <a:solidFill>
                  <a:srgbClr val="FFFF00"/>
                </a:solidFill>
              </a:rPr>
              <a:t>Home screen of app</a:t>
            </a:r>
          </a:p>
        </p:txBody>
      </p:sp>
      <p:pic>
        <p:nvPicPr>
          <p:cNvPr id="9" name="Picture 8">
            <a:extLst>
              <a:ext uri="{FF2B5EF4-FFF2-40B4-BE49-F238E27FC236}">
                <a16:creationId xmlns:a16="http://schemas.microsoft.com/office/drawing/2014/main" id="{78E11F3E-0C07-3A28-AAFC-D498075FF6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35611" y="3047248"/>
            <a:ext cx="1572271" cy="2100161"/>
          </a:xfrm>
          <a:prstGeom prst="rect">
            <a:avLst/>
          </a:prstGeom>
        </p:spPr>
      </p:pic>
      <p:pic>
        <p:nvPicPr>
          <p:cNvPr id="10" name="Picture 9">
            <a:extLst>
              <a:ext uri="{FF2B5EF4-FFF2-40B4-BE49-F238E27FC236}">
                <a16:creationId xmlns:a16="http://schemas.microsoft.com/office/drawing/2014/main" id="{1F6C7275-2395-4A17-9BFC-8EB608309A2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28804" y="2594709"/>
            <a:ext cx="1395017" cy="1804497"/>
          </a:xfrm>
          <a:prstGeom prst="rect">
            <a:avLst/>
          </a:prstGeom>
        </p:spPr>
      </p:pic>
      <p:pic>
        <p:nvPicPr>
          <p:cNvPr id="11" name="Picture 10">
            <a:extLst>
              <a:ext uri="{FF2B5EF4-FFF2-40B4-BE49-F238E27FC236}">
                <a16:creationId xmlns:a16="http://schemas.microsoft.com/office/drawing/2014/main" id="{7086BD53-0CEB-9FA7-EF2E-55707AD8958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48463" y="2533179"/>
            <a:ext cx="1395017" cy="1804497"/>
          </a:xfrm>
          <a:prstGeom prst="rect">
            <a:avLst/>
          </a:prstGeom>
        </p:spPr>
      </p:pic>
      <p:pic>
        <p:nvPicPr>
          <p:cNvPr id="12" name="Picture 11">
            <a:extLst>
              <a:ext uri="{FF2B5EF4-FFF2-40B4-BE49-F238E27FC236}">
                <a16:creationId xmlns:a16="http://schemas.microsoft.com/office/drawing/2014/main" id="{0B0E3C5C-488F-1AD6-DD52-7997AEA869A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01733" y="3062998"/>
            <a:ext cx="1553749" cy="2079022"/>
          </a:xfrm>
          <a:prstGeom prst="rect">
            <a:avLst/>
          </a:prstGeom>
        </p:spPr>
      </p:pic>
      <p:pic>
        <p:nvPicPr>
          <p:cNvPr id="13" name="Picture 12">
            <a:extLst>
              <a:ext uri="{FF2B5EF4-FFF2-40B4-BE49-F238E27FC236}">
                <a16:creationId xmlns:a16="http://schemas.microsoft.com/office/drawing/2014/main" id="{E98F6DB4-1479-73AB-98BD-C1255506D6A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37986" y="4433307"/>
            <a:ext cx="1378301" cy="1886586"/>
          </a:xfrm>
          <a:prstGeom prst="rect">
            <a:avLst/>
          </a:prstGeom>
        </p:spPr>
      </p:pic>
      <p:pic>
        <p:nvPicPr>
          <p:cNvPr id="14" name="Picture 13">
            <a:extLst>
              <a:ext uri="{FF2B5EF4-FFF2-40B4-BE49-F238E27FC236}">
                <a16:creationId xmlns:a16="http://schemas.microsoft.com/office/drawing/2014/main" id="{765ED809-6902-D2DF-C5D1-8B05F54A184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132322" y="4444587"/>
            <a:ext cx="1399285" cy="1886586"/>
          </a:xfrm>
          <a:prstGeom prst="rect">
            <a:avLst/>
          </a:prstGeom>
        </p:spPr>
      </p:pic>
      <p:sp>
        <p:nvSpPr>
          <p:cNvPr id="15" name="Right Arrow 14">
            <a:extLst>
              <a:ext uri="{FF2B5EF4-FFF2-40B4-BE49-F238E27FC236}">
                <a16:creationId xmlns:a16="http://schemas.microsoft.com/office/drawing/2014/main" id="{93EAF163-6921-D4AF-49C0-A4D001493203}"/>
              </a:ext>
            </a:extLst>
          </p:cNvPr>
          <p:cNvSpPr/>
          <p:nvPr/>
        </p:nvSpPr>
        <p:spPr>
          <a:xfrm rot="19508577">
            <a:off x="3989542" y="3389138"/>
            <a:ext cx="327774" cy="229190"/>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CBD179AE-ACAC-E46E-E649-396EF85D6C19}"/>
              </a:ext>
            </a:extLst>
          </p:cNvPr>
          <p:cNvSpPr/>
          <p:nvPr/>
        </p:nvSpPr>
        <p:spPr>
          <a:xfrm rot="2725061">
            <a:off x="7576250" y="2720092"/>
            <a:ext cx="327772" cy="229189"/>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D1094A0A-1057-97D2-2D94-B365E683B48D}"/>
              </a:ext>
            </a:extLst>
          </p:cNvPr>
          <p:cNvSpPr/>
          <p:nvPr/>
        </p:nvSpPr>
        <p:spPr>
          <a:xfrm>
            <a:off x="5773526" y="3034477"/>
            <a:ext cx="327773" cy="229189"/>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F52787D7-A1DF-C638-1E1D-6FD41C24969E}"/>
              </a:ext>
            </a:extLst>
          </p:cNvPr>
          <p:cNvSpPr/>
          <p:nvPr/>
        </p:nvSpPr>
        <p:spPr>
          <a:xfrm>
            <a:off x="2163609" y="3747578"/>
            <a:ext cx="327773" cy="2291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5BD145B2-F898-728A-2E10-76169CC64FCB}"/>
              </a:ext>
            </a:extLst>
          </p:cNvPr>
          <p:cNvSpPr/>
          <p:nvPr/>
        </p:nvSpPr>
        <p:spPr>
          <a:xfrm>
            <a:off x="5734423" y="5089915"/>
            <a:ext cx="327773" cy="229189"/>
          </a:xfrm>
          <a:prstGeom prst="rightArrow">
            <a:avLst/>
          </a:prstGeom>
          <a:solidFill>
            <a:srgbClr val="9B3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877773C0-81C2-D560-32E5-0B976D19FA7B}"/>
              </a:ext>
            </a:extLst>
          </p:cNvPr>
          <p:cNvSpPr/>
          <p:nvPr/>
        </p:nvSpPr>
        <p:spPr>
          <a:xfrm rot="19508577">
            <a:off x="7637822" y="5214936"/>
            <a:ext cx="327774" cy="229190"/>
          </a:xfrm>
          <a:prstGeom prst="rightArrow">
            <a:avLst/>
          </a:prstGeom>
          <a:solidFill>
            <a:srgbClr val="9B3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6EBBFBE5-A8C3-2566-75C0-BF7645B5646B}"/>
              </a:ext>
            </a:extLst>
          </p:cNvPr>
          <p:cNvSpPr/>
          <p:nvPr/>
        </p:nvSpPr>
        <p:spPr>
          <a:xfrm rot="2725061">
            <a:off x="4010314" y="4522651"/>
            <a:ext cx="327772" cy="229189"/>
          </a:xfrm>
          <a:prstGeom prst="rightArrow">
            <a:avLst/>
          </a:prstGeom>
          <a:solidFill>
            <a:srgbClr val="9B3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AE1F88F-B180-4D9A-AD97-CDD40933FF89}"/>
              </a:ext>
            </a:extLst>
          </p:cNvPr>
          <p:cNvSpPr txBox="1"/>
          <p:nvPr/>
        </p:nvSpPr>
        <p:spPr>
          <a:xfrm>
            <a:off x="2435611" y="5268570"/>
            <a:ext cx="1678809" cy="307777"/>
          </a:xfrm>
          <a:prstGeom prst="rect">
            <a:avLst/>
          </a:prstGeom>
          <a:solidFill>
            <a:srgbClr val="0000FF"/>
          </a:solidFill>
        </p:spPr>
        <p:txBody>
          <a:bodyPr wrap="square" rtlCol="0">
            <a:spAutoFit/>
          </a:bodyPr>
          <a:lstStyle/>
          <a:p>
            <a:r>
              <a:rPr lang="en-US" sz="1400" dirty="0">
                <a:solidFill>
                  <a:srgbClr val="FFFF00"/>
                </a:solidFill>
              </a:rPr>
              <a:t>Component page</a:t>
            </a:r>
          </a:p>
        </p:txBody>
      </p:sp>
      <p:sp>
        <p:nvSpPr>
          <p:cNvPr id="23" name="TextBox 22">
            <a:extLst>
              <a:ext uri="{FF2B5EF4-FFF2-40B4-BE49-F238E27FC236}">
                <a16:creationId xmlns:a16="http://schemas.microsoft.com/office/drawing/2014/main" id="{F1DE9193-BB57-BA66-5AEC-8DD0BC09B4C9}"/>
              </a:ext>
            </a:extLst>
          </p:cNvPr>
          <p:cNvSpPr txBox="1"/>
          <p:nvPr/>
        </p:nvSpPr>
        <p:spPr>
          <a:xfrm>
            <a:off x="7678964" y="5577676"/>
            <a:ext cx="1399285" cy="738664"/>
          </a:xfrm>
          <a:prstGeom prst="rect">
            <a:avLst/>
          </a:prstGeom>
          <a:solidFill>
            <a:srgbClr val="0000FF"/>
          </a:solidFill>
        </p:spPr>
        <p:txBody>
          <a:bodyPr wrap="square" rtlCol="0">
            <a:spAutoFit/>
          </a:bodyPr>
          <a:lstStyle/>
          <a:p>
            <a:pPr algn="ctr"/>
            <a:r>
              <a:rPr lang="en-US" sz="1400" dirty="0">
                <a:solidFill>
                  <a:srgbClr val="FFFF00"/>
                </a:solidFill>
              </a:rPr>
              <a:t>Final CPA/FC/EW Checklist</a:t>
            </a:r>
          </a:p>
        </p:txBody>
      </p:sp>
      <p:sp>
        <p:nvSpPr>
          <p:cNvPr id="24" name="TextBox 23">
            <a:extLst>
              <a:ext uri="{FF2B5EF4-FFF2-40B4-BE49-F238E27FC236}">
                <a16:creationId xmlns:a16="http://schemas.microsoft.com/office/drawing/2014/main" id="{5534399E-9563-8831-B3D4-13C9EE735D0F}"/>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#7</a:t>
            </a:r>
          </a:p>
        </p:txBody>
      </p:sp>
    </p:spTree>
    <p:extLst>
      <p:ext uri="{BB962C8B-B14F-4D97-AF65-F5344CB8AC3E}">
        <p14:creationId xmlns:p14="http://schemas.microsoft.com/office/powerpoint/2010/main" val="2356762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95536" y="188640"/>
            <a:ext cx="8229600" cy="647102"/>
          </a:xfrm>
        </p:spPr>
        <p:txBody>
          <a:bodyPr>
            <a:noAutofit/>
          </a:bodyPr>
          <a:lstStyle/>
          <a:p>
            <a:pPr>
              <a:defRPr/>
            </a:pPr>
            <a:r>
              <a:rPr lang="en-GB" dirty="0"/>
              <a:t>QA/QC Hardware database link</a:t>
            </a:r>
            <a:endParaRPr dirty="0"/>
          </a:p>
        </p:txBody>
      </p:sp>
      <p:sp>
        <p:nvSpPr>
          <p:cNvPr id="5" name="Content Placeholder 9"/>
          <p:cNvSpPr>
            <a:spLocks noGrp="1"/>
          </p:cNvSpPr>
          <p:nvPr>
            <p:ph idx="11"/>
          </p:nvPr>
        </p:nvSpPr>
        <p:spPr bwMode="auto">
          <a:xfrm>
            <a:off x="4120774" y="3573016"/>
            <a:ext cx="5011063" cy="2736304"/>
          </a:xfrm>
        </p:spPr>
        <p:txBody>
          <a:bodyPr>
            <a:noAutofit/>
          </a:bodyPr>
          <a:lstStyle/>
          <a:p>
            <a:pPr>
              <a:spcBef>
                <a:spcPts val="300"/>
              </a:spcBef>
            </a:pPr>
            <a:r>
              <a:rPr lang="en-US" sz="1200" dirty="0">
                <a:solidFill>
                  <a:srgbClr val="002060"/>
                </a:solidFill>
              </a:rPr>
              <a:t>Screenshots from DUNE Hardware Database (for CPA in PD2)</a:t>
            </a:r>
          </a:p>
          <a:p>
            <a:pPr>
              <a:spcBef>
                <a:spcPts val="300"/>
              </a:spcBef>
            </a:pPr>
            <a:r>
              <a:rPr lang="en-US" sz="1200" dirty="0">
                <a:solidFill>
                  <a:srgbClr val="002060"/>
                </a:solidFill>
              </a:rPr>
              <a:t>Top left: Listing of some of the database entries for CPA.</a:t>
            </a:r>
          </a:p>
          <a:p>
            <a:pPr>
              <a:spcBef>
                <a:spcPts val="300"/>
              </a:spcBef>
            </a:pPr>
            <a:r>
              <a:rPr lang="en-US" sz="1200" dirty="0">
                <a:solidFill>
                  <a:srgbClr val="002060"/>
                </a:solidFill>
              </a:rPr>
              <a:t>Top middle: Contents of entry for CPA Plane US (upstream CPA Panel pair).</a:t>
            </a:r>
          </a:p>
          <a:p>
            <a:pPr marL="742950" lvl="1" indent="-285750">
              <a:spcBef>
                <a:spcPts val="300"/>
              </a:spcBef>
              <a:buFont typeface="Arial" panose="020B0604020202020204" pitchFamily="34" charset="0"/>
              <a:buChar char="•"/>
            </a:pPr>
            <a:r>
              <a:rPr lang="en-US" sz="1200" dirty="0">
                <a:solidFill>
                  <a:srgbClr val="002060"/>
                </a:solidFill>
              </a:rPr>
              <a:t>Inset shows test logs from checklist for this Plane</a:t>
            </a:r>
          </a:p>
          <a:p>
            <a:pPr marL="742950" lvl="1" indent="-285750">
              <a:spcBef>
                <a:spcPts val="300"/>
              </a:spcBef>
              <a:buFont typeface="Arial" panose="020B0604020202020204" pitchFamily="34" charset="0"/>
              <a:buChar char="•"/>
            </a:pPr>
            <a:r>
              <a:rPr lang="en-US" sz="1200" dirty="0">
                <a:solidFill>
                  <a:srgbClr val="002060"/>
                </a:solidFill>
              </a:rPr>
              <a:t>Note subcomponents of this Plane are the 2 CPA Panels</a:t>
            </a:r>
          </a:p>
          <a:p>
            <a:pPr marL="742950" lvl="1" indent="-285750">
              <a:spcBef>
                <a:spcPts val="300"/>
              </a:spcBef>
              <a:buFont typeface="Arial" panose="020B0604020202020204" pitchFamily="34" charset="0"/>
              <a:buChar char="•"/>
            </a:pPr>
            <a:r>
              <a:rPr lang="en-US" sz="1200" dirty="0">
                <a:solidFill>
                  <a:srgbClr val="002060"/>
                </a:solidFill>
              </a:rPr>
              <a:t>Test log data includes gap size (8 mm) between Panels</a:t>
            </a:r>
          </a:p>
          <a:p>
            <a:pPr>
              <a:spcBef>
                <a:spcPts val="300"/>
              </a:spcBef>
            </a:pPr>
            <a:r>
              <a:rPr lang="en-US" sz="1200" dirty="0">
                <a:solidFill>
                  <a:srgbClr val="002060"/>
                </a:solidFill>
              </a:rPr>
              <a:t>Top right: Contents of Panel 6 (most upstream of the panel pair) subcomponent with its inset checklist test log.</a:t>
            </a:r>
          </a:p>
          <a:p>
            <a:pPr>
              <a:spcBef>
                <a:spcPts val="300"/>
              </a:spcBef>
            </a:pPr>
            <a:r>
              <a:rPr lang="en-US" sz="1200" dirty="0">
                <a:solidFill>
                  <a:srgbClr val="002060"/>
                </a:solidFill>
              </a:rPr>
              <a:t>Bottom: Entry for CPA component part – Mini-resistor Board (MRB)</a:t>
            </a:r>
          </a:p>
          <a:p>
            <a:pPr marL="742950" lvl="1" indent="-285750">
              <a:spcBef>
                <a:spcPts val="300"/>
              </a:spcBef>
              <a:buFont typeface="Arial" panose="020B0604020202020204" pitchFamily="34" charset="0"/>
              <a:buChar char="•"/>
            </a:pPr>
            <a:r>
              <a:rPr lang="en-US" sz="1200" dirty="0">
                <a:solidFill>
                  <a:srgbClr val="002060"/>
                </a:solidFill>
              </a:rPr>
              <a:t>Inset shows test log from checklist for this MRB</a:t>
            </a:r>
          </a:p>
          <a:p>
            <a:pPr marL="742950" lvl="1" indent="-285750">
              <a:spcBef>
                <a:spcPts val="300"/>
              </a:spcBef>
              <a:buFont typeface="Arial" panose="020B0604020202020204" pitchFamily="34" charset="0"/>
              <a:buChar char="•"/>
            </a:pPr>
            <a:r>
              <a:rPr lang="en-US" sz="1200" dirty="0">
                <a:solidFill>
                  <a:srgbClr val="002060"/>
                </a:solidFill>
              </a:rPr>
              <a:t>Data stored is the board’s resistance (2.4 </a:t>
            </a:r>
            <a:r>
              <a:rPr lang="en-US" sz="1200" dirty="0" err="1">
                <a:solidFill>
                  <a:srgbClr val="002060"/>
                </a:solidFill>
              </a:rPr>
              <a:t>Gohms</a:t>
            </a:r>
            <a:r>
              <a:rPr lang="en-US" sz="1200" dirty="0">
                <a:solidFill>
                  <a:srgbClr val="002060"/>
                </a:solidFill>
              </a:rPr>
              <a:t>)</a:t>
            </a:r>
          </a:p>
        </p:txBody>
      </p:sp>
      <p:sp>
        <p:nvSpPr>
          <p:cNvPr id="2" name="Date Placeholder 1">
            <a:extLst>
              <a:ext uri="{FF2B5EF4-FFF2-40B4-BE49-F238E27FC236}">
                <a16:creationId xmlns:a16="http://schemas.microsoft.com/office/drawing/2014/main" id="{A19D4055-58C7-BD46-881E-C3B0B0908076}"/>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5935D3D5-3758-6846-87B3-961A37D9AD31}"/>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38070B41-A5C5-AF48-B0A1-A4348943C814}"/>
              </a:ext>
            </a:extLst>
          </p:cNvPr>
          <p:cNvSpPr>
            <a:spLocks noGrp="1"/>
          </p:cNvSpPr>
          <p:nvPr>
            <p:ph type="sldNum" sz="quarter" idx="14"/>
          </p:nvPr>
        </p:nvSpPr>
        <p:spPr/>
        <p:txBody>
          <a:bodyPr/>
          <a:lstStyle/>
          <a:p>
            <a:fld id="{5DFC16DC-0F16-AF49-A28F-70708B914EFD}" type="slidenum">
              <a:rPr lang="en-US" smtClean="0"/>
              <a:t>32</a:t>
            </a:fld>
            <a:endParaRPr lang="en-US" dirty="0"/>
          </a:p>
        </p:txBody>
      </p:sp>
      <p:pic>
        <p:nvPicPr>
          <p:cNvPr id="7" name="Picture 6" descr="Table&#10;&#10;Description automatically generated">
            <a:extLst>
              <a:ext uri="{FF2B5EF4-FFF2-40B4-BE49-F238E27FC236}">
                <a16:creationId xmlns:a16="http://schemas.microsoft.com/office/drawing/2014/main" id="{F59108D7-C01A-EE7E-A19E-7F6AE15BE3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48" y="805885"/>
            <a:ext cx="2930724" cy="2409283"/>
          </a:xfrm>
          <a:prstGeom prst="rect">
            <a:avLst/>
          </a:prstGeom>
          <a:ln>
            <a:noFill/>
          </a:ln>
        </p:spPr>
      </p:pic>
      <p:pic>
        <p:nvPicPr>
          <p:cNvPr id="8" name="Picture 7" descr="Graphical user interface, application&#10;&#10;Description automatically generated">
            <a:extLst>
              <a:ext uri="{FF2B5EF4-FFF2-40B4-BE49-F238E27FC236}">
                <a16:creationId xmlns:a16="http://schemas.microsoft.com/office/drawing/2014/main" id="{4FEA7C7A-645F-A267-28BE-8502255A135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90860" y="835742"/>
            <a:ext cx="2373948" cy="2497044"/>
          </a:xfrm>
          <a:prstGeom prst="rect">
            <a:avLst/>
          </a:prstGeom>
          <a:ln>
            <a:noFill/>
          </a:ln>
        </p:spPr>
      </p:pic>
      <p:pic>
        <p:nvPicPr>
          <p:cNvPr id="9" name="Picture 8" descr="Graphical user interface, application&#10;&#10;Description automatically generated">
            <a:extLst>
              <a:ext uri="{FF2B5EF4-FFF2-40B4-BE49-F238E27FC236}">
                <a16:creationId xmlns:a16="http://schemas.microsoft.com/office/drawing/2014/main" id="{A2240053-1FC8-2467-7EA3-389244EF9C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06375" y="43443"/>
            <a:ext cx="2312079" cy="2087608"/>
          </a:xfrm>
          <a:prstGeom prst="rect">
            <a:avLst/>
          </a:prstGeom>
        </p:spPr>
      </p:pic>
      <p:pic>
        <p:nvPicPr>
          <p:cNvPr id="10" name="Picture 9" descr="Table&#10;&#10;Description automatically generated with medium confidence">
            <a:extLst>
              <a:ext uri="{FF2B5EF4-FFF2-40B4-BE49-F238E27FC236}">
                <a16:creationId xmlns:a16="http://schemas.microsoft.com/office/drawing/2014/main" id="{AA5E73EF-1945-C282-0B2B-BE4E49BB97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87427" y="2172845"/>
            <a:ext cx="2231027" cy="1168834"/>
          </a:xfrm>
          <a:prstGeom prst="rect">
            <a:avLst/>
          </a:prstGeom>
          <a:effectLst>
            <a:outerShdw blurRad="50800" dist="38100" dir="13500000" algn="br" rotWithShape="0">
              <a:prstClr val="black">
                <a:alpha val="40000"/>
              </a:prstClr>
            </a:outerShdw>
          </a:effectLst>
        </p:spPr>
      </p:pic>
      <p:pic>
        <p:nvPicPr>
          <p:cNvPr id="11" name="Picture 10" descr="Table&#10;&#10;Description automatically generated">
            <a:extLst>
              <a:ext uri="{FF2B5EF4-FFF2-40B4-BE49-F238E27FC236}">
                <a16:creationId xmlns:a16="http://schemas.microsoft.com/office/drawing/2014/main" id="{4CC3C3C3-65E8-281D-A137-58D13B17083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67447" y="1781882"/>
            <a:ext cx="2231027" cy="1592725"/>
          </a:xfrm>
          <a:prstGeom prst="rect">
            <a:avLst/>
          </a:prstGeom>
          <a:ln>
            <a:noFill/>
          </a:ln>
          <a:effectLst>
            <a:outerShdw blurRad="50800" dist="38100" dir="13500000" algn="br" rotWithShape="0">
              <a:prstClr val="black">
                <a:alpha val="40000"/>
              </a:prstClr>
            </a:outerShdw>
          </a:effectLst>
        </p:spPr>
      </p:pic>
      <p:pic>
        <p:nvPicPr>
          <p:cNvPr id="12" name="Picture 11" descr="Graphical user interface, application&#10;&#10;Description automatically generated">
            <a:extLst>
              <a:ext uri="{FF2B5EF4-FFF2-40B4-BE49-F238E27FC236}">
                <a16:creationId xmlns:a16="http://schemas.microsoft.com/office/drawing/2014/main" id="{3C2CB4BC-8230-637C-205D-3BD6B7FA421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2163" y="3256998"/>
            <a:ext cx="3648702" cy="2736304"/>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820EEB3A-B296-A951-0A62-5C4F3CB47DC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656230" y="5511151"/>
            <a:ext cx="2373948" cy="828414"/>
          </a:xfrm>
          <a:prstGeom prst="rect">
            <a:avLst/>
          </a:prstGeom>
          <a:effectLst>
            <a:outerShdw blurRad="50800" dist="38100" dir="13500000" algn="br" rotWithShape="0">
              <a:prstClr val="black">
                <a:alpha val="40000"/>
              </a:prstClr>
            </a:outerShdw>
          </a:effectLst>
        </p:spPr>
      </p:pic>
      <p:sp>
        <p:nvSpPr>
          <p:cNvPr id="14" name="Oval 13">
            <a:extLst>
              <a:ext uri="{FF2B5EF4-FFF2-40B4-BE49-F238E27FC236}">
                <a16:creationId xmlns:a16="http://schemas.microsoft.com/office/drawing/2014/main" id="{C0317527-1860-E588-51DB-EDD565EC1083}"/>
              </a:ext>
            </a:extLst>
          </p:cNvPr>
          <p:cNvSpPr/>
          <p:nvPr/>
        </p:nvSpPr>
        <p:spPr>
          <a:xfrm>
            <a:off x="1403648" y="1603366"/>
            <a:ext cx="680630" cy="24145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F8F3804-DF22-ED87-631C-8E6C568B3F59}"/>
              </a:ext>
            </a:extLst>
          </p:cNvPr>
          <p:cNvCxnSpPr>
            <a:cxnSpLocks/>
            <a:stCxn id="14" idx="6"/>
          </p:cNvCxnSpPr>
          <p:nvPr/>
        </p:nvCxnSpPr>
        <p:spPr>
          <a:xfrm flipV="1">
            <a:off x="2084278" y="1412776"/>
            <a:ext cx="856294" cy="31131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0F32FDD4-A1FF-1F79-FF69-8A668BD05A97}"/>
              </a:ext>
            </a:extLst>
          </p:cNvPr>
          <p:cNvSpPr/>
          <p:nvPr/>
        </p:nvSpPr>
        <p:spPr>
          <a:xfrm>
            <a:off x="3563888" y="2708919"/>
            <a:ext cx="521917" cy="3051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98A3DA24-02C3-69EB-14FC-5C4806B61BD6}"/>
              </a:ext>
            </a:extLst>
          </p:cNvPr>
          <p:cNvCxnSpPr>
            <a:cxnSpLocks/>
            <a:stCxn id="16" idx="6"/>
          </p:cNvCxnSpPr>
          <p:nvPr/>
        </p:nvCxnSpPr>
        <p:spPr>
          <a:xfrm flipV="1">
            <a:off x="4085805" y="754946"/>
            <a:ext cx="2742135" cy="2106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DAC1D4A-34EB-B5A8-C1DD-2CC81047EEEA}"/>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#7</a:t>
            </a:r>
          </a:p>
        </p:txBody>
      </p:sp>
    </p:spTree>
    <p:extLst>
      <p:ext uri="{BB962C8B-B14F-4D97-AF65-F5344CB8AC3E}">
        <p14:creationId xmlns:p14="http://schemas.microsoft.com/office/powerpoint/2010/main" val="1693328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dirty="0"/>
              <a:t>Interface Requirements</a:t>
            </a:r>
            <a:endParaRPr dirty="0"/>
          </a:p>
        </p:txBody>
      </p:sp>
      <p:sp>
        <p:nvSpPr>
          <p:cNvPr id="2" name="Date Placeholder 1">
            <a:extLst>
              <a:ext uri="{FF2B5EF4-FFF2-40B4-BE49-F238E27FC236}">
                <a16:creationId xmlns:a16="http://schemas.microsoft.com/office/drawing/2014/main" id="{B1A0EAFE-D14C-FA48-8D5A-8676F7B7D085}"/>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7E22A29A-AF91-1546-B200-297D5B6398E5}"/>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0410F2A3-B474-5643-AF56-8B00E9FE118E}"/>
              </a:ext>
            </a:extLst>
          </p:cNvPr>
          <p:cNvSpPr>
            <a:spLocks noGrp="1"/>
          </p:cNvSpPr>
          <p:nvPr>
            <p:ph type="sldNum" sz="quarter" idx="14"/>
          </p:nvPr>
        </p:nvSpPr>
        <p:spPr/>
        <p:txBody>
          <a:bodyPr/>
          <a:lstStyle/>
          <a:p>
            <a:fld id="{5DFC16DC-0F16-AF49-A28F-70708B914EFD}" type="slidenum">
              <a:rPr lang="en-US" smtClean="0"/>
              <a:t>33</a:t>
            </a:fld>
            <a:endParaRPr lang="en-US" dirty="0"/>
          </a:p>
        </p:txBody>
      </p:sp>
      <p:sp>
        <p:nvSpPr>
          <p:cNvPr id="8" name="TextBox 7">
            <a:extLst>
              <a:ext uri="{FF2B5EF4-FFF2-40B4-BE49-F238E27FC236}">
                <a16:creationId xmlns:a16="http://schemas.microsoft.com/office/drawing/2014/main" id="{87984791-E442-95FE-643C-7225B8B6A227}"/>
              </a:ext>
            </a:extLst>
          </p:cNvPr>
          <p:cNvSpPr txBox="1"/>
          <p:nvPr/>
        </p:nvSpPr>
        <p:spPr>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#7</a:t>
            </a:r>
          </a:p>
        </p:txBody>
      </p:sp>
      <p:sp>
        <p:nvSpPr>
          <p:cNvPr id="9" name="Content Placeholder 4">
            <a:extLst>
              <a:ext uri="{FF2B5EF4-FFF2-40B4-BE49-F238E27FC236}">
                <a16:creationId xmlns:a16="http://schemas.microsoft.com/office/drawing/2014/main" id="{15E3C95B-F69E-2C18-F8EF-27CF7D22FF04}"/>
              </a:ext>
            </a:extLst>
          </p:cNvPr>
          <p:cNvSpPr txBox="1">
            <a:spLocks/>
          </p:cNvSpPr>
          <p:nvPr/>
        </p:nvSpPr>
        <p:spPr bwMode="auto">
          <a:xfrm>
            <a:off x="661508" y="579928"/>
            <a:ext cx="8208912" cy="431061"/>
          </a:xfrm>
          <a:prstGeom prst="rect">
            <a:avLst/>
          </a:prstGeom>
        </p:spPr>
        <p:txBody>
          <a:bodyPr lIns="0" rIns="0">
            <a:normAutofit/>
          </a:bodyPr>
          <a:lstStyle>
            <a:lvl1pPr marL="256032" indent="-265176" algn="l" defTabSz="457200">
              <a:lnSpc>
                <a:spcPct val="100000"/>
              </a:lnSpc>
              <a:spcBef>
                <a:spcPts val="1200"/>
              </a:spcBef>
              <a:spcAft>
                <a:spcPts val="0"/>
              </a:spcAft>
              <a:buFont typeface="Arial"/>
              <a:buChar char="•"/>
              <a:defRPr sz="2200" b="0" i="0">
                <a:solidFill>
                  <a:srgbClr val="3C5A77"/>
                </a:solidFill>
                <a:latin typeface="Helvetica"/>
                <a:ea typeface="Geneva"/>
                <a:cs typeface="Geneva"/>
              </a:defRPr>
            </a:lvl1pPr>
            <a:lvl2pPr marL="541338" indent="-266700" algn="l" defTabSz="457200">
              <a:lnSpc>
                <a:spcPct val="100000"/>
              </a:lnSpc>
              <a:spcBef>
                <a:spcPts val="1200"/>
              </a:spcBef>
              <a:spcAft>
                <a:spcPts val="0"/>
              </a:spcAft>
              <a:buSzPct val="90000"/>
              <a:buFont typeface="Lucida Grande"/>
              <a:buChar char="-"/>
              <a:defRPr sz="2000" b="0" i="0">
                <a:solidFill>
                  <a:srgbClr val="3C5A77"/>
                </a:solidFill>
                <a:latin typeface="Helvetica"/>
                <a:ea typeface="Geneva"/>
                <a:cs typeface="+mn-cs"/>
              </a:defRPr>
            </a:lvl2pPr>
            <a:lvl3pPr marL="898525" indent="-273050" algn="l" defTabSz="457200">
              <a:lnSpc>
                <a:spcPct val="100000"/>
              </a:lnSpc>
              <a:spcBef>
                <a:spcPts val="1200"/>
              </a:spcBef>
              <a:spcAft>
                <a:spcPts val="0"/>
              </a:spcAft>
              <a:buSzPct val="88000"/>
              <a:buFont typeface="Arial"/>
              <a:buChar char="•"/>
              <a:defRPr sz="1800" b="0" i="0">
                <a:solidFill>
                  <a:srgbClr val="3C5A77"/>
                </a:solidFill>
                <a:latin typeface="Helvetica"/>
                <a:ea typeface="Geneva"/>
                <a:cs typeface="+mn-cs"/>
              </a:defRPr>
            </a:lvl3pPr>
            <a:lvl4pPr marL="1165225" indent="-266700" algn="l" defTabSz="457200">
              <a:lnSpc>
                <a:spcPct val="100000"/>
              </a:lnSpc>
              <a:spcBef>
                <a:spcPts val="1200"/>
              </a:spcBef>
              <a:spcAft>
                <a:spcPts val="0"/>
              </a:spcAft>
              <a:buSzPct val="90000"/>
              <a:buFont typeface="Lucida Grande"/>
              <a:buChar char="-"/>
              <a:defRPr sz="1600" b="0" i="0">
                <a:solidFill>
                  <a:srgbClr val="3C5A77"/>
                </a:solidFill>
                <a:latin typeface="Helvetica"/>
                <a:ea typeface="Geneva"/>
                <a:cs typeface="+mn-cs"/>
              </a:defRPr>
            </a:lvl4pPr>
            <a:lvl5pPr marL="1431925" indent="-266700" algn="l" defTabSz="457200">
              <a:lnSpc>
                <a:spcPct val="100000"/>
              </a:lnSpc>
              <a:spcBef>
                <a:spcPts val="1200"/>
              </a:spcBef>
              <a:spcAft>
                <a:spcPts val="0"/>
              </a:spcAft>
              <a:buSzPct val="88000"/>
              <a:buFont typeface="Arial"/>
              <a:buChar char="•"/>
              <a:defRPr sz="1400" b="0" i="0">
                <a:solidFill>
                  <a:srgbClr val="3C5A77"/>
                </a:solidFill>
                <a:latin typeface="Helvetica"/>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endParaRPr lang="en-US" sz="1600" dirty="0"/>
          </a:p>
        </p:txBody>
      </p:sp>
      <p:graphicFrame>
        <p:nvGraphicFramePr>
          <p:cNvPr id="13" name="Table 13">
            <a:extLst>
              <a:ext uri="{FF2B5EF4-FFF2-40B4-BE49-F238E27FC236}">
                <a16:creationId xmlns:a16="http://schemas.microsoft.com/office/drawing/2014/main" id="{C90C6868-927B-9429-EBD6-CF36090AB5A7}"/>
              </a:ext>
            </a:extLst>
          </p:cNvPr>
          <p:cNvGraphicFramePr>
            <a:graphicFrameLocks noGrp="1"/>
          </p:cNvGraphicFramePr>
          <p:nvPr>
            <p:extLst>
              <p:ext uri="{D42A27DB-BD31-4B8C-83A1-F6EECF244321}">
                <p14:modId xmlns:p14="http://schemas.microsoft.com/office/powerpoint/2010/main" val="480520791"/>
              </p:ext>
            </p:extLst>
          </p:nvPr>
        </p:nvGraphicFramePr>
        <p:xfrm>
          <a:off x="467544" y="992790"/>
          <a:ext cx="8064896" cy="4705951"/>
        </p:xfrm>
        <a:graphic>
          <a:graphicData uri="http://schemas.openxmlformats.org/drawingml/2006/table">
            <a:tbl>
              <a:tblPr firstRow="1" bandRow="1">
                <a:tableStyleId>{5C22544A-7EE6-4342-B048-85BDC9FD1C3A}</a:tableStyleId>
              </a:tblPr>
              <a:tblGrid>
                <a:gridCol w="602899">
                  <a:extLst>
                    <a:ext uri="{9D8B030D-6E8A-4147-A177-3AD203B41FA5}">
                      <a16:colId xmlns:a16="http://schemas.microsoft.com/office/drawing/2014/main" val="3911399074"/>
                    </a:ext>
                  </a:extLst>
                </a:gridCol>
                <a:gridCol w="7461997">
                  <a:extLst>
                    <a:ext uri="{9D8B030D-6E8A-4147-A177-3AD203B41FA5}">
                      <a16:colId xmlns:a16="http://schemas.microsoft.com/office/drawing/2014/main" val="3862275206"/>
                    </a:ext>
                  </a:extLst>
                </a:gridCol>
              </a:tblGrid>
              <a:tr h="245711">
                <a:tc>
                  <a:txBody>
                    <a:bodyPr/>
                    <a:lstStyle/>
                    <a:p>
                      <a:endParaRPr lang="en-CH" sz="800" dirty="0"/>
                    </a:p>
                  </a:txBody>
                  <a:tcPr/>
                </a:tc>
                <a:tc>
                  <a:txBody>
                    <a:bodyPr/>
                    <a:lstStyle/>
                    <a:p>
                      <a:endParaRPr lang="en-CH" sz="800" dirty="0"/>
                    </a:p>
                  </a:txBody>
                  <a:tcPr/>
                </a:tc>
                <a:extLst>
                  <a:ext uri="{0D108BD9-81ED-4DB2-BD59-A6C34878D82A}">
                    <a16:rowId xmlns:a16="http://schemas.microsoft.com/office/drawing/2014/main" val="761836570"/>
                  </a:ext>
                </a:extLst>
              </a:tr>
              <a:tr h="370840">
                <a:tc>
                  <a:txBody>
                    <a:bodyPr/>
                    <a:lstStyle/>
                    <a:p>
                      <a:r>
                        <a:rPr lang="en-CH" sz="1600" dirty="0"/>
                        <a:t>1</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600" dirty="0"/>
                        <a:t>The mechanical connections between the top/bottom field cage modules and the APA shall not impart moment loads to the APA frames.</a:t>
                      </a:r>
                    </a:p>
                  </a:txBody>
                  <a:tcPr/>
                </a:tc>
                <a:extLst>
                  <a:ext uri="{0D108BD9-81ED-4DB2-BD59-A6C34878D82A}">
                    <a16:rowId xmlns:a16="http://schemas.microsoft.com/office/drawing/2014/main" val="489178198"/>
                  </a:ext>
                </a:extLst>
              </a:tr>
              <a:tr h="370840">
                <a:tc>
                  <a:txBody>
                    <a:bodyPr/>
                    <a:lstStyle/>
                    <a:p>
                      <a:r>
                        <a:rPr lang="en-CH" sz="1600" dirty="0"/>
                        <a:t>2</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600" dirty="0"/>
                        <a:t>The end wall FC modules shall be constrained to the APA and CPA arrays.</a:t>
                      </a:r>
                    </a:p>
                  </a:txBody>
                  <a:tcPr/>
                </a:tc>
                <a:extLst>
                  <a:ext uri="{0D108BD9-81ED-4DB2-BD59-A6C34878D82A}">
                    <a16:rowId xmlns:a16="http://schemas.microsoft.com/office/drawing/2014/main" val="4043738745"/>
                  </a:ext>
                </a:extLst>
              </a:tr>
              <a:tr h="370840">
                <a:tc>
                  <a:txBody>
                    <a:bodyPr/>
                    <a:lstStyle/>
                    <a:p>
                      <a:r>
                        <a:rPr lang="en-CH" sz="1600" dirty="0"/>
                        <a:t>3</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600" dirty="0"/>
                        <a:t>The top field cage shall maintain a clearance of at least 30cm from the bottom surface of the ground plane</a:t>
                      </a:r>
                    </a:p>
                  </a:txBody>
                  <a:tcPr/>
                </a:tc>
                <a:extLst>
                  <a:ext uri="{0D108BD9-81ED-4DB2-BD59-A6C34878D82A}">
                    <a16:rowId xmlns:a16="http://schemas.microsoft.com/office/drawing/2014/main" val="1061766537"/>
                  </a:ext>
                </a:extLst>
              </a:tr>
              <a:tr h="370840">
                <a:tc>
                  <a:txBody>
                    <a:bodyPr/>
                    <a:lstStyle/>
                    <a:p>
                      <a:r>
                        <a:rPr lang="en-CH" sz="1600" dirty="0"/>
                        <a:t>4</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600" dirty="0"/>
                        <a:t>The top field cage shall have openings large enough to allow the calibration laser periscope heads to penetrate through the plane of the field cage profiles.</a:t>
                      </a:r>
                    </a:p>
                  </a:txBody>
                  <a:tcPr/>
                </a:tc>
                <a:extLst>
                  <a:ext uri="{0D108BD9-81ED-4DB2-BD59-A6C34878D82A}">
                    <a16:rowId xmlns:a16="http://schemas.microsoft.com/office/drawing/2014/main" val="868483469"/>
                  </a:ext>
                </a:extLst>
              </a:tr>
              <a:tr h="370840">
                <a:tc>
                  <a:txBody>
                    <a:bodyPr/>
                    <a:lstStyle/>
                    <a:p>
                      <a:r>
                        <a:rPr lang="en-CH" sz="1600" dirty="0"/>
                        <a:t>5</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600" dirty="0"/>
                        <a:t>The CPA shall provide attachment points for the PD calibration diffusers to be mounted on both sides with clear view of the APA arrays.</a:t>
                      </a:r>
                    </a:p>
                  </a:txBody>
                  <a:tcPr/>
                </a:tc>
                <a:extLst>
                  <a:ext uri="{0D108BD9-81ED-4DB2-BD59-A6C34878D82A}">
                    <a16:rowId xmlns:a16="http://schemas.microsoft.com/office/drawing/2014/main" val="521052343"/>
                  </a:ext>
                </a:extLst>
              </a:tr>
              <a:tr h="370840">
                <a:tc>
                  <a:txBody>
                    <a:bodyPr/>
                    <a:lstStyle/>
                    <a:p>
                      <a:r>
                        <a:rPr lang="en-CH" sz="1600" dirty="0"/>
                        <a:t>6</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600" dirty="0"/>
                        <a:t>Each FC termination circuit shall have an additional failsafe current return path to detector ground to guard against FC termination cable failure. </a:t>
                      </a:r>
                    </a:p>
                  </a:txBody>
                  <a:tcPr/>
                </a:tc>
                <a:extLst>
                  <a:ext uri="{0D108BD9-81ED-4DB2-BD59-A6C34878D82A}">
                    <a16:rowId xmlns:a16="http://schemas.microsoft.com/office/drawing/2014/main" val="2516276963"/>
                  </a:ext>
                </a:extLst>
              </a:tr>
              <a:tr h="370840">
                <a:tc>
                  <a:txBody>
                    <a:bodyPr/>
                    <a:lstStyle/>
                    <a:p>
                      <a:r>
                        <a:rPr lang="en-CH" sz="1600" dirty="0"/>
                        <a:t>7</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600" dirty="0"/>
                        <a:t>The FC termination bias power supply specifications: maximum output voltage: -1kV, maximum output current: 1mA, output voltage ripples: &lt;0.1V, minimum V/I readout </a:t>
                      </a:r>
                      <a:r>
                        <a:rPr lang="en-US" sz="1600" dirty="0" err="1"/>
                        <a:t>freq</a:t>
                      </a:r>
                      <a:r>
                        <a:rPr lang="en-US" sz="1600" dirty="0"/>
                        <a:t>: 1Hz</a:t>
                      </a:r>
                    </a:p>
                  </a:txBody>
                  <a:tcPr/>
                </a:tc>
                <a:extLst>
                  <a:ext uri="{0D108BD9-81ED-4DB2-BD59-A6C34878D82A}">
                    <a16:rowId xmlns:a16="http://schemas.microsoft.com/office/drawing/2014/main" val="3435379692"/>
                  </a:ext>
                </a:extLst>
              </a:tr>
              <a:tr h="370840">
                <a:tc>
                  <a:txBody>
                    <a:bodyPr/>
                    <a:lstStyle/>
                    <a:p>
                      <a:r>
                        <a:rPr lang="en-CH" sz="1600" dirty="0"/>
                        <a:t>8</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600" dirty="0"/>
                        <a:t>FC termination and failsafe current return paths shall avoid the APAs</a:t>
                      </a:r>
                    </a:p>
                  </a:txBody>
                  <a:tcPr/>
                </a:tc>
                <a:extLst>
                  <a:ext uri="{0D108BD9-81ED-4DB2-BD59-A6C34878D82A}">
                    <a16:rowId xmlns:a16="http://schemas.microsoft.com/office/drawing/2014/main" val="1311668473"/>
                  </a:ext>
                </a:extLst>
              </a:tr>
            </a:tbl>
          </a:graphicData>
        </a:graphic>
      </p:graphicFrame>
    </p:spTree>
    <p:extLst>
      <p:ext uri="{BB962C8B-B14F-4D97-AF65-F5344CB8AC3E}">
        <p14:creationId xmlns:p14="http://schemas.microsoft.com/office/powerpoint/2010/main" val="3673122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88640"/>
            <a:ext cx="8229600" cy="647102"/>
          </a:xfrm>
        </p:spPr>
        <p:txBody>
          <a:bodyPr>
            <a:noAutofit/>
          </a:bodyPr>
          <a:lstStyle/>
          <a:p>
            <a:pPr>
              <a:defRPr/>
            </a:pPr>
            <a:r>
              <a:rPr lang="en-US" dirty="0">
                <a:solidFill>
                  <a:srgbClr val="FF5400"/>
                </a:solidFill>
                <a:latin typeface="Arial"/>
                <a:ea typeface="Arial"/>
                <a:cs typeface="Arial"/>
              </a:rPr>
              <a:t>Interfaces</a:t>
            </a:r>
            <a:r>
              <a:rPr lang="en-US" dirty="0"/>
              <a:t> with other consortia </a:t>
            </a:r>
            <a:endParaRPr dirty="0"/>
          </a:p>
        </p:txBody>
      </p:sp>
      <p:sp>
        <p:nvSpPr>
          <p:cNvPr id="5" name="Content Placeholder 9"/>
          <p:cNvSpPr>
            <a:spLocks noGrp="1"/>
          </p:cNvSpPr>
          <p:nvPr>
            <p:ph idx="11"/>
          </p:nvPr>
        </p:nvSpPr>
        <p:spPr bwMode="auto">
          <a:xfrm>
            <a:off x="109877" y="860707"/>
            <a:ext cx="8928992" cy="763652"/>
          </a:xfrm>
        </p:spPr>
        <p:txBody>
          <a:bodyPr>
            <a:normAutofit fontScale="85000" lnSpcReduction="10000"/>
          </a:bodyPr>
          <a:lstStyle/>
          <a:p>
            <a:pPr>
              <a:spcBef>
                <a:spcPts val="300"/>
              </a:spcBef>
            </a:pPr>
            <a:r>
              <a:rPr lang="en-US" sz="2400" dirty="0"/>
              <a:t>Essentially finalized with most detector consortia. </a:t>
            </a:r>
          </a:p>
          <a:p>
            <a:pPr>
              <a:spcBef>
                <a:spcPts val="300"/>
              </a:spcBef>
            </a:pPr>
            <a:r>
              <a:rPr lang="en-US" sz="2400" dirty="0"/>
              <a:t>Interface documents with DSS, facility, installation in advanced development.</a:t>
            </a:r>
            <a:endParaRPr lang="en-US" sz="2000" dirty="0"/>
          </a:p>
        </p:txBody>
      </p:sp>
      <p:graphicFrame>
        <p:nvGraphicFramePr>
          <p:cNvPr id="10" name="Table 9">
            <a:extLst>
              <a:ext uri="{FF2B5EF4-FFF2-40B4-BE49-F238E27FC236}">
                <a16:creationId xmlns:a16="http://schemas.microsoft.com/office/drawing/2014/main" id="{3B83971F-4FA8-F743-AB3F-74CE8FB9418B}"/>
              </a:ext>
            </a:extLst>
          </p:cNvPr>
          <p:cNvGraphicFramePr>
            <a:graphicFrameLocks noGrp="1"/>
          </p:cNvGraphicFramePr>
          <p:nvPr>
            <p:extLst>
              <p:ext uri="{D42A27DB-BD31-4B8C-83A1-F6EECF244321}">
                <p14:modId xmlns:p14="http://schemas.microsoft.com/office/powerpoint/2010/main" val="1691125212"/>
              </p:ext>
            </p:extLst>
          </p:nvPr>
        </p:nvGraphicFramePr>
        <p:xfrm>
          <a:off x="457200" y="1772816"/>
          <a:ext cx="5698976" cy="4252681"/>
        </p:xfrm>
        <a:graphic>
          <a:graphicData uri="http://schemas.openxmlformats.org/drawingml/2006/table">
            <a:tbl>
              <a:tblPr firstRow="1" bandRow="1">
                <a:tableStyleId>{5C22544A-7EE6-4342-B048-85BDC9FD1C3A}</a:tableStyleId>
              </a:tblPr>
              <a:tblGrid>
                <a:gridCol w="988786">
                  <a:extLst>
                    <a:ext uri="{9D8B030D-6E8A-4147-A177-3AD203B41FA5}">
                      <a16:colId xmlns:a16="http://schemas.microsoft.com/office/drawing/2014/main" val="4054424378"/>
                    </a:ext>
                  </a:extLst>
                </a:gridCol>
                <a:gridCol w="784666">
                  <a:extLst>
                    <a:ext uri="{9D8B030D-6E8A-4147-A177-3AD203B41FA5}">
                      <a16:colId xmlns:a16="http://schemas.microsoft.com/office/drawing/2014/main" val="2369681076"/>
                    </a:ext>
                  </a:extLst>
                </a:gridCol>
                <a:gridCol w="3925524">
                  <a:extLst>
                    <a:ext uri="{9D8B030D-6E8A-4147-A177-3AD203B41FA5}">
                      <a16:colId xmlns:a16="http://schemas.microsoft.com/office/drawing/2014/main" val="1174049239"/>
                    </a:ext>
                  </a:extLst>
                </a:gridCol>
              </a:tblGrid>
              <a:tr h="506518">
                <a:tc>
                  <a:txBody>
                    <a:bodyPr/>
                    <a:lstStyle/>
                    <a:p>
                      <a:r>
                        <a:rPr lang="en-US" sz="1200" dirty="0"/>
                        <a:t>Consortia</a:t>
                      </a:r>
                    </a:p>
                  </a:txBody>
                  <a:tcPr/>
                </a:tc>
                <a:tc>
                  <a:txBody>
                    <a:bodyPr/>
                    <a:lstStyle/>
                    <a:p>
                      <a:r>
                        <a:rPr lang="en-US" sz="1200" dirty="0"/>
                        <a:t>EDMS number</a:t>
                      </a:r>
                    </a:p>
                  </a:txBody>
                  <a:tcPr/>
                </a:tc>
                <a:tc>
                  <a:txBody>
                    <a:bodyPr/>
                    <a:lstStyle/>
                    <a:p>
                      <a:r>
                        <a:rPr lang="en-US" sz="1200" dirty="0"/>
                        <a:t>Key Interface Items</a:t>
                      </a:r>
                    </a:p>
                  </a:txBody>
                  <a:tcPr/>
                </a:tc>
                <a:extLst>
                  <a:ext uri="{0D108BD9-81ED-4DB2-BD59-A6C34878D82A}">
                    <a16:rowId xmlns:a16="http://schemas.microsoft.com/office/drawing/2014/main" val="138737840"/>
                  </a:ext>
                </a:extLst>
              </a:tr>
              <a:tr h="331694">
                <a:tc>
                  <a:txBody>
                    <a:bodyPr/>
                    <a:lstStyle/>
                    <a:p>
                      <a:r>
                        <a:rPr lang="en-US" sz="1200" dirty="0"/>
                        <a:t>APA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hlinkClick r:id="rId2"/>
                        </a:rPr>
                        <a:t>2088738</a:t>
                      </a:r>
                      <a:endParaRPr lang="en-US" sz="1200" b="0" i="0" u="none" strike="noStrike" kern="1200" baseline="0" dirty="0">
                        <a:solidFill>
                          <a:schemeClr val="dk1"/>
                        </a:solidFill>
                        <a:latin typeface="+mn-lt"/>
                        <a:ea typeface="+mn-ea"/>
                        <a:cs typeface="+mn-cs"/>
                      </a:endParaRPr>
                    </a:p>
                  </a:txBody>
                  <a:tcPr/>
                </a:tc>
                <a:tc>
                  <a:txBody>
                    <a:bodyPr/>
                    <a:lstStyle/>
                    <a:p>
                      <a:r>
                        <a:rPr lang="en-US" sz="1200" baseline="0" dirty="0"/>
                        <a:t>Field cage support on APA frames</a:t>
                      </a:r>
                      <a:endParaRPr lang="en-US" sz="1200" dirty="0"/>
                    </a:p>
                  </a:txBody>
                  <a:tcPr/>
                </a:tc>
                <a:extLst>
                  <a:ext uri="{0D108BD9-81ED-4DB2-BD59-A6C34878D82A}">
                    <a16:rowId xmlns:a16="http://schemas.microsoft.com/office/drawing/2014/main" val="2041039030"/>
                  </a:ext>
                </a:extLst>
              </a:tr>
              <a:tr h="314118">
                <a:tc>
                  <a:txBody>
                    <a:bodyPr/>
                    <a:lstStyle/>
                    <a:p>
                      <a:r>
                        <a:rPr lang="en-US" sz="1200" dirty="0"/>
                        <a:t>PDS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hlinkClick r:id="rId3"/>
                        </a:rPr>
                        <a:t>2088721</a:t>
                      </a:r>
                      <a:endParaRPr lang="en-US" sz="1200" b="0" i="0" u="none" strike="noStrike" kern="1200" baseline="0" dirty="0">
                        <a:solidFill>
                          <a:schemeClr val="dk1"/>
                        </a:solidFill>
                        <a:latin typeface="+mn-lt"/>
                        <a:ea typeface="+mn-ea"/>
                        <a:cs typeface="+mn-cs"/>
                      </a:endParaRPr>
                    </a:p>
                  </a:txBody>
                  <a:tcPr/>
                </a:tc>
                <a:tc>
                  <a:txBody>
                    <a:bodyPr/>
                    <a:lstStyle/>
                    <a:p>
                      <a:r>
                        <a:rPr lang="en-US" sz="1200" dirty="0"/>
                        <a:t>PD calibration flashers and fibers on CPA</a:t>
                      </a:r>
                    </a:p>
                  </a:txBody>
                  <a:tcPr/>
                </a:tc>
                <a:extLst>
                  <a:ext uri="{0D108BD9-81ED-4DB2-BD59-A6C34878D82A}">
                    <a16:rowId xmlns:a16="http://schemas.microsoft.com/office/drawing/2014/main" val="2588135897"/>
                  </a:ext>
                </a:extLst>
              </a:tr>
              <a:tr h="709125">
                <a:tc>
                  <a:txBody>
                    <a:bodyPr/>
                    <a:lstStyle/>
                    <a:p>
                      <a:r>
                        <a:rPr lang="en-US" sz="1200" dirty="0"/>
                        <a:t>CE</a:t>
                      </a:r>
                    </a:p>
                  </a:txBody>
                  <a:tcPr/>
                </a:tc>
                <a:tc>
                  <a:txBody>
                    <a:bodyPr/>
                    <a:lstStyle/>
                    <a:p>
                      <a:r>
                        <a:rPr lang="en-US" sz="1200" dirty="0">
                          <a:hlinkClick r:id="rId4"/>
                        </a:rPr>
                        <a:t>2088706</a:t>
                      </a:r>
                      <a:endParaRPr lang="en-US" sz="1200" dirty="0"/>
                    </a:p>
                  </a:txBody>
                  <a:tcPr/>
                </a:tc>
                <a:tc>
                  <a:txBody>
                    <a:bodyPr/>
                    <a:lstStyle/>
                    <a:p>
                      <a:r>
                        <a:rPr lang="en-US" sz="1200" dirty="0"/>
                        <a:t>FC termination and ground plane monitor cable routing, warm filters on SHV feedthroughs, termination bias supplies</a:t>
                      </a:r>
                    </a:p>
                  </a:txBody>
                  <a:tcPr/>
                </a:tc>
                <a:extLst>
                  <a:ext uri="{0D108BD9-81ED-4DB2-BD59-A6C34878D82A}">
                    <a16:rowId xmlns:a16="http://schemas.microsoft.com/office/drawing/2014/main" val="1946424832"/>
                  </a:ext>
                </a:extLst>
              </a:tr>
              <a:tr h="506518">
                <a:tc>
                  <a:txBody>
                    <a:bodyPr/>
                    <a:lstStyle/>
                    <a:p>
                      <a:r>
                        <a:rPr lang="en-US" sz="1200" dirty="0"/>
                        <a:t>CALCI</a:t>
                      </a:r>
                    </a:p>
                  </a:txBody>
                  <a:tcPr/>
                </a:tc>
                <a:tc>
                  <a:txBody>
                    <a:bodyPr/>
                    <a:lstStyle/>
                    <a:p>
                      <a:r>
                        <a:rPr lang="en-US" sz="1200" dirty="0">
                          <a:hlinkClick r:id="rId5"/>
                        </a:rPr>
                        <a:t>2145142</a:t>
                      </a:r>
                      <a:endParaRPr lang="en-US" sz="1200" dirty="0"/>
                    </a:p>
                  </a:txBody>
                  <a:tcPr/>
                </a:tc>
                <a:tc>
                  <a:txBody>
                    <a:bodyPr/>
                    <a:lstStyle/>
                    <a:p>
                      <a:r>
                        <a:rPr lang="en-US" sz="1200" dirty="0"/>
                        <a:t>FC openings for lasers, target mirror assemblies on FC profiles</a:t>
                      </a:r>
                    </a:p>
                  </a:txBody>
                  <a:tcPr/>
                </a:tc>
                <a:extLst>
                  <a:ext uri="{0D108BD9-81ED-4DB2-BD59-A6C34878D82A}">
                    <a16:rowId xmlns:a16="http://schemas.microsoft.com/office/drawing/2014/main" val="1205610418"/>
                  </a:ext>
                </a:extLst>
              </a:tr>
              <a:tr h="523530">
                <a:tc>
                  <a:txBody>
                    <a:bodyPr/>
                    <a:lstStyle/>
                    <a:p>
                      <a:r>
                        <a:rPr lang="en-US" sz="1200" dirty="0"/>
                        <a:t>DAQSC</a:t>
                      </a:r>
                    </a:p>
                  </a:txBody>
                  <a:tcPr/>
                </a:tc>
                <a:tc>
                  <a:txBody>
                    <a:bodyPr/>
                    <a:lstStyle/>
                    <a:p>
                      <a:r>
                        <a:rPr lang="en-US" sz="1200" dirty="0">
                          <a:hlinkClick r:id="rId6"/>
                        </a:rPr>
                        <a:t>2145154</a:t>
                      </a:r>
                      <a:endParaRPr lang="en-US" sz="12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HV</a:t>
                      </a:r>
                      <a:r>
                        <a:rPr lang="en-US" sz="1200" baseline="0" dirty="0"/>
                        <a:t> vs. </a:t>
                      </a:r>
                      <a:r>
                        <a:rPr lang="en-US" sz="1200" baseline="0" dirty="0" err="1"/>
                        <a:t>LAr</a:t>
                      </a:r>
                      <a:r>
                        <a:rPr lang="en-US" sz="1200" baseline="0" dirty="0"/>
                        <a:t> level interlock, ground plane and HVPS digitizers, cold camera power supplies</a:t>
                      </a:r>
                      <a:endParaRPr lang="en-US" sz="1200" dirty="0"/>
                    </a:p>
                  </a:txBody>
                  <a:tcPr/>
                </a:tc>
                <a:extLst>
                  <a:ext uri="{0D108BD9-81ED-4DB2-BD59-A6C34878D82A}">
                    <a16:rowId xmlns:a16="http://schemas.microsoft.com/office/drawing/2014/main" val="4075163061"/>
                  </a:ext>
                </a:extLst>
              </a:tr>
              <a:tr h="314118">
                <a:tc>
                  <a:txBody>
                    <a:bodyPr/>
                    <a:lstStyle/>
                    <a:p>
                      <a:r>
                        <a:rPr lang="en-US" sz="1200" dirty="0"/>
                        <a:t>Installation</a:t>
                      </a:r>
                    </a:p>
                  </a:txBody>
                  <a:tcPr/>
                </a:tc>
                <a:tc>
                  <a:txBody>
                    <a:bodyPr/>
                    <a:lstStyle/>
                    <a:p>
                      <a:r>
                        <a:rPr lang="en-US" sz="1200" dirty="0">
                          <a:hlinkClick r:id="rId7"/>
                        </a:rPr>
                        <a:t>2145184</a:t>
                      </a:r>
                      <a:endParaRPr lang="en-US" sz="1200" dirty="0"/>
                    </a:p>
                  </a:txBody>
                  <a:tcPr/>
                </a:tc>
                <a:tc>
                  <a:txBody>
                    <a:bodyPr/>
                    <a:lstStyle/>
                    <a:p>
                      <a:r>
                        <a:rPr lang="en-US" sz="1200" dirty="0"/>
                        <a:t>Installation activities in UG cleanroom, cryostat</a:t>
                      </a:r>
                    </a:p>
                  </a:txBody>
                  <a:tcPr/>
                </a:tc>
                <a:extLst>
                  <a:ext uri="{0D108BD9-81ED-4DB2-BD59-A6C34878D82A}">
                    <a16:rowId xmlns:a16="http://schemas.microsoft.com/office/drawing/2014/main" val="1317478608"/>
                  </a:ext>
                </a:extLst>
              </a:tr>
              <a:tr h="523530">
                <a:tc>
                  <a:txBody>
                    <a:bodyPr/>
                    <a:lstStyle/>
                    <a:p>
                      <a:r>
                        <a:rPr lang="en-US" sz="1200" dirty="0"/>
                        <a:t>Facility</a:t>
                      </a:r>
                    </a:p>
                  </a:txBody>
                  <a:tcPr/>
                </a:tc>
                <a:tc>
                  <a:txBody>
                    <a:bodyPr/>
                    <a:lstStyle/>
                    <a:p>
                      <a:r>
                        <a:rPr lang="en-US" sz="1200" dirty="0">
                          <a:hlinkClick r:id="rId8"/>
                        </a:rPr>
                        <a:t>2145170</a:t>
                      </a:r>
                      <a:endParaRPr lang="en-US" sz="1200" dirty="0"/>
                    </a:p>
                  </a:txBody>
                  <a:tcPr/>
                </a:tc>
                <a:tc>
                  <a:txBody>
                    <a:bodyPr/>
                    <a:lstStyle/>
                    <a:p>
                      <a:r>
                        <a:rPr lang="en-US" sz="1200" dirty="0"/>
                        <a:t>HV feedthrough locations; rack and cable trays; liquid and gas flow in cryostat</a:t>
                      </a:r>
                    </a:p>
                  </a:txBody>
                  <a:tcPr/>
                </a:tc>
                <a:extLst>
                  <a:ext uri="{0D108BD9-81ED-4DB2-BD59-A6C34878D82A}">
                    <a16:rowId xmlns:a16="http://schemas.microsoft.com/office/drawing/2014/main" val="1004359762"/>
                  </a:ext>
                </a:extLst>
              </a:tr>
              <a:tr h="523530">
                <a:tc>
                  <a:txBody>
                    <a:bodyPr/>
                    <a:lstStyle/>
                    <a:p>
                      <a:r>
                        <a:rPr lang="en-US" sz="1200" dirty="0"/>
                        <a:t>DSS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9"/>
                        </a:rPr>
                        <a:t>2339392</a:t>
                      </a:r>
                      <a:endParaRPr lang="en-US" sz="1200" dirty="0"/>
                    </a:p>
                    <a:p>
                      <a:endParaRPr lang="en-US" sz="1200" dirty="0"/>
                    </a:p>
                  </a:txBody>
                  <a:tcPr/>
                </a:tc>
                <a:tc>
                  <a:txBody>
                    <a:bodyPr/>
                    <a:lstStyle/>
                    <a:p>
                      <a:r>
                        <a:rPr lang="en-US" sz="1200" dirty="0"/>
                        <a:t>Support</a:t>
                      </a:r>
                      <a:r>
                        <a:rPr lang="en-US" sz="1200" baseline="0" dirty="0"/>
                        <a:t> of the CPA/FC modules on DSS; ground plane design, support, and installation; cable routing</a:t>
                      </a:r>
                      <a:endParaRPr lang="en-US" sz="1200" dirty="0"/>
                    </a:p>
                  </a:txBody>
                  <a:tcPr/>
                </a:tc>
                <a:extLst>
                  <a:ext uri="{0D108BD9-81ED-4DB2-BD59-A6C34878D82A}">
                    <a16:rowId xmlns:a16="http://schemas.microsoft.com/office/drawing/2014/main" val="675212961"/>
                  </a:ext>
                </a:extLst>
              </a:tr>
            </a:tbl>
          </a:graphicData>
        </a:graphic>
      </p:graphicFrame>
      <p:pic>
        <p:nvPicPr>
          <p:cNvPr id="11" name="officeArt object">
            <a:extLst>
              <a:ext uri="{FF2B5EF4-FFF2-40B4-BE49-F238E27FC236}">
                <a16:creationId xmlns:a16="http://schemas.microsoft.com/office/drawing/2014/main" id="{070B3C52-362A-B048-A06F-B79180A9DC39}"/>
              </a:ext>
            </a:extLst>
          </p:cNvPr>
          <p:cNvPicPr/>
          <p:nvPr/>
        </p:nvPicPr>
        <p:blipFill>
          <a:blip r:embed="rId10" cstate="screen">
            <a:extLst>
              <a:ext uri="{28A0092B-C50C-407E-A947-70E740481C1C}">
                <a14:useLocalDpi xmlns:a14="http://schemas.microsoft.com/office/drawing/2010/main"/>
              </a:ext>
            </a:extLst>
          </a:blip>
          <a:stretch>
            <a:fillRect/>
          </a:stretch>
        </p:blipFill>
        <p:spPr>
          <a:xfrm>
            <a:off x="6493270" y="4770826"/>
            <a:ext cx="1943100" cy="1263015"/>
          </a:xfrm>
          <a:prstGeom prst="rect">
            <a:avLst/>
          </a:prstGeom>
          <a:ln w="12700" cap="flat">
            <a:noFill/>
            <a:miter lim="400000"/>
          </a:ln>
          <a:effectLst/>
        </p:spPr>
      </p:pic>
      <p:pic>
        <p:nvPicPr>
          <p:cNvPr id="12" name="Picture 11">
            <a:extLst>
              <a:ext uri="{FF2B5EF4-FFF2-40B4-BE49-F238E27FC236}">
                <a16:creationId xmlns:a16="http://schemas.microsoft.com/office/drawing/2014/main" id="{EEB7672A-F899-0145-83ED-B210E5ADCD9A}"/>
              </a:ext>
            </a:extLst>
          </p:cNvPr>
          <p:cNvPicPr/>
          <p:nvPr/>
        </p:nvPicPr>
        <p:blipFill>
          <a:blip r:embed="rId11" cstate="screen">
            <a:extLst>
              <a:ext uri="{28A0092B-C50C-407E-A947-70E740481C1C}">
                <a14:useLocalDpi xmlns:a14="http://schemas.microsoft.com/office/drawing/2010/main"/>
              </a:ext>
            </a:extLst>
          </a:blip>
          <a:stretch>
            <a:fillRect/>
          </a:stretch>
        </p:blipFill>
        <p:spPr>
          <a:xfrm>
            <a:off x="7464820" y="3352270"/>
            <a:ext cx="1571676" cy="1122565"/>
          </a:xfrm>
          <a:prstGeom prst="rect">
            <a:avLst/>
          </a:prstGeom>
        </p:spPr>
      </p:pic>
      <p:pic>
        <p:nvPicPr>
          <p:cNvPr id="13" name="Picture 12">
            <a:extLst>
              <a:ext uri="{FF2B5EF4-FFF2-40B4-BE49-F238E27FC236}">
                <a16:creationId xmlns:a16="http://schemas.microsoft.com/office/drawing/2014/main" id="{21862881-3E1B-454F-846A-908E3933FB4C}"/>
              </a:ext>
            </a:extLst>
          </p:cNvPr>
          <p:cNvPicPr/>
          <p:nvPr/>
        </p:nvPicPr>
        <p:blipFill>
          <a:blip r:embed="rId12" cstate="screen">
            <a:extLst>
              <a:ext uri="{28A0092B-C50C-407E-A947-70E740481C1C}">
                <a14:useLocalDpi xmlns:a14="http://schemas.microsoft.com/office/drawing/2010/main"/>
              </a:ext>
            </a:extLst>
          </a:blip>
          <a:stretch>
            <a:fillRect/>
          </a:stretch>
        </p:blipFill>
        <p:spPr>
          <a:xfrm>
            <a:off x="6536456" y="1772816"/>
            <a:ext cx="1961977" cy="1232344"/>
          </a:xfrm>
          <a:prstGeom prst="rect">
            <a:avLst/>
          </a:prstGeom>
        </p:spPr>
      </p:pic>
      <p:pic>
        <p:nvPicPr>
          <p:cNvPr id="14" name="Picture 13">
            <a:extLst>
              <a:ext uri="{FF2B5EF4-FFF2-40B4-BE49-F238E27FC236}">
                <a16:creationId xmlns:a16="http://schemas.microsoft.com/office/drawing/2014/main" id="{46712722-37D7-3E4A-938C-F3191866F28E}"/>
              </a:ext>
            </a:extLst>
          </p:cNvPr>
          <p:cNvPicPr/>
          <p:nvPr/>
        </p:nvPicPr>
        <p:blipFill rotWithShape="1">
          <a:blip r:embed="rId13" r:link="rId14" cstate="print">
            <a:extLst>
              <a:ext uri="{28A0092B-C50C-407E-A947-70E740481C1C}">
                <a14:useLocalDpi xmlns:a14="http://schemas.microsoft.com/office/drawing/2010/main"/>
              </a:ext>
            </a:extLst>
          </a:blip>
          <a:srcRect t="-3166"/>
          <a:stretch>
            <a:fillRect/>
          </a:stretch>
        </p:blipFill>
        <p:spPr bwMode="auto">
          <a:xfrm>
            <a:off x="6217722" y="3153617"/>
            <a:ext cx="1134920" cy="1388468"/>
          </a:xfrm>
          <a:prstGeom prst="rect">
            <a:avLst/>
          </a:prstGeom>
          <a:noFill/>
          <a:ln>
            <a:noFill/>
          </a:ln>
        </p:spPr>
      </p:pic>
      <p:sp>
        <p:nvSpPr>
          <p:cNvPr id="2" name="Date Placeholder 1">
            <a:extLst>
              <a:ext uri="{FF2B5EF4-FFF2-40B4-BE49-F238E27FC236}">
                <a16:creationId xmlns:a16="http://schemas.microsoft.com/office/drawing/2014/main" id="{9BE4E955-EAB4-FC47-BE90-E3A7D18F06E4}"/>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40558AD3-A45E-BD42-A733-FA8963D00D2E}"/>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0F4D388C-1D11-3E4C-B8D9-D0B52C2707B6}"/>
              </a:ext>
            </a:extLst>
          </p:cNvPr>
          <p:cNvSpPr>
            <a:spLocks noGrp="1"/>
          </p:cNvSpPr>
          <p:nvPr>
            <p:ph type="sldNum" sz="quarter" idx="14"/>
          </p:nvPr>
        </p:nvSpPr>
        <p:spPr/>
        <p:txBody>
          <a:bodyPr/>
          <a:lstStyle/>
          <a:p>
            <a:fld id="{5DFC16DC-0F16-AF49-A28F-70708B914EFD}" type="slidenum">
              <a:rPr lang="en-US" smtClean="0"/>
              <a:t>34</a:t>
            </a:fld>
            <a:endParaRPr lang="en-US" dirty="0"/>
          </a:p>
        </p:txBody>
      </p:sp>
      <p:sp>
        <p:nvSpPr>
          <p:cNvPr id="7" name="TextBox 6">
            <a:extLst>
              <a:ext uri="{FF2B5EF4-FFF2-40B4-BE49-F238E27FC236}">
                <a16:creationId xmlns:a16="http://schemas.microsoft.com/office/drawing/2014/main" id="{F7A1C1E0-0903-EA61-F775-B5B0C9B5D392}"/>
              </a:ext>
            </a:extLst>
          </p:cNvPr>
          <p:cNvSpPr txBox="1"/>
          <p:nvPr/>
        </p:nvSpPr>
        <p:spPr bwMode="auto">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#7</a:t>
            </a:r>
          </a:p>
        </p:txBody>
      </p:sp>
    </p:spTree>
    <p:extLst>
      <p:ext uri="{BB962C8B-B14F-4D97-AF65-F5344CB8AC3E}">
        <p14:creationId xmlns:p14="http://schemas.microsoft.com/office/powerpoint/2010/main" val="3370267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dirty="0"/>
              <a:t>Transportation Requirements</a:t>
            </a:r>
            <a:endParaRPr dirty="0"/>
          </a:p>
        </p:txBody>
      </p:sp>
      <p:sp>
        <p:nvSpPr>
          <p:cNvPr id="2" name="Date Placeholder 1">
            <a:extLst>
              <a:ext uri="{FF2B5EF4-FFF2-40B4-BE49-F238E27FC236}">
                <a16:creationId xmlns:a16="http://schemas.microsoft.com/office/drawing/2014/main" id="{B1A0EAFE-D14C-FA48-8D5A-8676F7B7D085}"/>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7E22A29A-AF91-1546-B200-297D5B6398E5}"/>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0410F2A3-B474-5643-AF56-8B00E9FE118E}"/>
              </a:ext>
            </a:extLst>
          </p:cNvPr>
          <p:cNvSpPr>
            <a:spLocks noGrp="1"/>
          </p:cNvSpPr>
          <p:nvPr>
            <p:ph type="sldNum" sz="quarter" idx="14"/>
          </p:nvPr>
        </p:nvSpPr>
        <p:spPr/>
        <p:txBody>
          <a:bodyPr/>
          <a:lstStyle/>
          <a:p>
            <a:fld id="{5DFC16DC-0F16-AF49-A28F-70708B914EFD}" type="slidenum">
              <a:rPr lang="en-US" smtClean="0"/>
              <a:t>35</a:t>
            </a:fld>
            <a:endParaRPr lang="en-US" dirty="0"/>
          </a:p>
        </p:txBody>
      </p:sp>
      <p:sp>
        <p:nvSpPr>
          <p:cNvPr id="8" name="TextBox 7">
            <a:extLst>
              <a:ext uri="{FF2B5EF4-FFF2-40B4-BE49-F238E27FC236}">
                <a16:creationId xmlns:a16="http://schemas.microsoft.com/office/drawing/2014/main" id="{87984791-E442-95FE-643C-7225B8B6A227}"/>
              </a:ext>
            </a:extLst>
          </p:cNvPr>
          <p:cNvSpPr txBox="1"/>
          <p:nvPr/>
        </p:nvSpPr>
        <p:spPr>
          <a:xfrm>
            <a:off x="7829924"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#4</a:t>
            </a:r>
          </a:p>
        </p:txBody>
      </p:sp>
      <p:sp>
        <p:nvSpPr>
          <p:cNvPr id="9" name="Content Placeholder 4">
            <a:extLst>
              <a:ext uri="{FF2B5EF4-FFF2-40B4-BE49-F238E27FC236}">
                <a16:creationId xmlns:a16="http://schemas.microsoft.com/office/drawing/2014/main" id="{15E3C95B-F69E-2C18-F8EF-27CF7D22FF04}"/>
              </a:ext>
            </a:extLst>
          </p:cNvPr>
          <p:cNvSpPr txBox="1">
            <a:spLocks/>
          </p:cNvSpPr>
          <p:nvPr/>
        </p:nvSpPr>
        <p:spPr bwMode="auto">
          <a:xfrm>
            <a:off x="661508" y="579928"/>
            <a:ext cx="8208912" cy="431061"/>
          </a:xfrm>
          <a:prstGeom prst="rect">
            <a:avLst/>
          </a:prstGeom>
        </p:spPr>
        <p:txBody>
          <a:bodyPr lIns="0" rIns="0">
            <a:normAutofit/>
          </a:bodyPr>
          <a:lstStyle>
            <a:lvl1pPr marL="256032" indent="-265176" algn="l" defTabSz="457200">
              <a:lnSpc>
                <a:spcPct val="100000"/>
              </a:lnSpc>
              <a:spcBef>
                <a:spcPts val="1200"/>
              </a:spcBef>
              <a:spcAft>
                <a:spcPts val="0"/>
              </a:spcAft>
              <a:buFont typeface="Arial"/>
              <a:buChar char="•"/>
              <a:defRPr sz="2200" b="0" i="0">
                <a:solidFill>
                  <a:srgbClr val="3C5A77"/>
                </a:solidFill>
                <a:latin typeface="Helvetica"/>
                <a:ea typeface="Geneva"/>
                <a:cs typeface="Geneva"/>
              </a:defRPr>
            </a:lvl1pPr>
            <a:lvl2pPr marL="541338" indent="-266700" algn="l" defTabSz="457200">
              <a:lnSpc>
                <a:spcPct val="100000"/>
              </a:lnSpc>
              <a:spcBef>
                <a:spcPts val="1200"/>
              </a:spcBef>
              <a:spcAft>
                <a:spcPts val="0"/>
              </a:spcAft>
              <a:buSzPct val="90000"/>
              <a:buFont typeface="Lucida Grande"/>
              <a:buChar char="-"/>
              <a:defRPr sz="2000" b="0" i="0">
                <a:solidFill>
                  <a:srgbClr val="3C5A77"/>
                </a:solidFill>
                <a:latin typeface="Helvetica"/>
                <a:ea typeface="Geneva"/>
                <a:cs typeface="+mn-cs"/>
              </a:defRPr>
            </a:lvl2pPr>
            <a:lvl3pPr marL="898525" indent="-273050" algn="l" defTabSz="457200">
              <a:lnSpc>
                <a:spcPct val="100000"/>
              </a:lnSpc>
              <a:spcBef>
                <a:spcPts val="1200"/>
              </a:spcBef>
              <a:spcAft>
                <a:spcPts val="0"/>
              </a:spcAft>
              <a:buSzPct val="88000"/>
              <a:buFont typeface="Arial"/>
              <a:buChar char="•"/>
              <a:defRPr sz="1800" b="0" i="0">
                <a:solidFill>
                  <a:srgbClr val="3C5A77"/>
                </a:solidFill>
                <a:latin typeface="Helvetica"/>
                <a:ea typeface="Geneva"/>
                <a:cs typeface="+mn-cs"/>
              </a:defRPr>
            </a:lvl3pPr>
            <a:lvl4pPr marL="1165225" indent="-266700" algn="l" defTabSz="457200">
              <a:lnSpc>
                <a:spcPct val="100000"/>
              </a:lnSpc>
              <a:spcBef>
                <a:spcPts val="1200"/>
              </a:spcBef>
              <a:spcAft>
                <a:spcPts val="0"/>
              </a:spcAft>
              <a:buSzPct val="90000"/>
              <a:buFont typeface="Lucida Grande"/>
              <a:buChar char="-"/>
              <a:defRPr sz="1600" b="0" i="0">
                <a:solidFill>
                  <a:srgbClr val="3C5A77"/>
                </a:solidFill>
                <a:latin typeface="Helvetica"/>
                <a:ea typeface="Geneva"/>
                <a:cs typeface="+mn-cs"/>
              </a:defRPr>
            </a:lvl4pPr>
            <a:lvl5pPr marL="1431925" indent="-266700" algn="l" defTabSz="457200">
              <a:lnSpc>
                <a:spcPct val="100000"/>
              </a:lnSpc>
              <a:spcBef>
                <a:spcPts val="1200"/>
              </a:spcBef>
              <a:spcAft>
                <a:spcPts val="0"/>
              </a:spcAft>
              <a:buSzPct val="88000"/>
              <a:buFont typeface="Arial"/>
              <a:buChar char="•"/>
              <a:defRPr sz="1400" b="0" i="0">
                <a:solidFill>
                  <a:srgbClr val="3C5A77"/>
                </a:solidFill>
                <a:latin typeface="Helvetica"/>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endParaRPr lang="en-US" sz="1600" dirty="0"/>
          </a:p>
        </p:txBody>
      </p:sp>
      <p:sp>
        <p:nvSpPr>
          <p:cNvPr id="12" name="Title 1">
            <a:extLst>
              <a:ext uri="{FF2B5EF4-FFF2-40B4-BE49-F238E27FC236}">
                <a16:creationId xmlns:a16="http://schemas.microsoft.com/office/drawing/2014/main" id="{6AB4CFEF-2D7B-A829-6B1C-0DF2D635FB5D}"/>
              </a:ext>
            </a:extLst>
          </p:cNvPr>
          <p:cNvSpPr txBox="1">
            <a:spLocks/>
          </p:cNvSpPr>
          <p:nvPr/>
        </p:nvSpPr>
        <p:spPr bwMode="auto">
          <a:xfrm>
            <a:off x="467544" y="2852936"/>
            <a:ext cx="8229600" cy="647102"/>
          </a:xfrm>
          <a:prstGeom prst="rect">
            <a:avLst/>
          </a:prstGeom>
        </p:spPr>
        <p:txBody>
          <a:bodyPr vert="horz" lIns="0" tIns="0" rIns="0" bIns="0">
            <a:noAutofit/>
          </a:bodyPr>
          <a:lstStyle>
            <a:lvl1pPr algn="l" defTabSz="457200">
              <a:spcBef>
                <a:spcPts val="0"/>
              </a:spcBef>
              <a:spcAft>
                <a:spcPts val="0"/>
              </a:spcAft>
              <a:defRPr sz="3200" b="1" i="0">
                <a:solidFill>
                  <a:srgbClr val="E95125"/>
                </a:solidFill>
                <a:latin typeface="Helvetica"/>
                <a:ea typeface="Geneva"/>
                <a:cs typeface="Geneva"/>
              </a:defRPr>
            </a:lvl1pPr>
            <a:lvl2pPr algn="ctr" defTabSz="457200">
              <a:spcBef>
                <a:spcPts val="0"/>
              </a:spcBef>
              <a:spcAft>
                <a:spcPts val="0"/>
              </a:spcAft>
              <a:defRPr sz="4400">
                <a:solidFill>
                  <a:schemeClr val="tx1"/>
                </a:solidFill>
                <a:latin typeface="Calibri"/>
                <a:ea typeface="Geneva"/>
                <a:cs typeface="Geneva"/>
              </a:defRPr>
            </a:lvl2pPr>
            <a:lvl3pPr algn="ctr" defTabSz="457200">
              <a:spcBef>
                <a:spcPts val="0"/>
              </a:spcBef>
              <a:spcAft>
                <a:spcPts val="0"/>
              </a:spcAft>
              <a:defRPr sz="4400">
                <a:solidFill>
                  <a:schemeClr val="tx1"/>
                </a:solidFill>
                <a:latin typeface="Calibri"/>
                <a:ea typeface="Geneva"/>
                <a:cs typeface="Geneva"/>
              </a:defRPr>
            </a:lvl3pPr>
            <a:lvl4pPr algn="ctr" defTabSz="457200">
              <a:spcBef>
                <a:spcPts val="0"/>
              </a:spcBef>
              <a:spcAft>
                <a:spcPts val="0"/>
              </a:spcAft>
              <a:defRPr sz="4400">
                <a:solidFill>
                  <a:schemeClr val="tx1"/>
                </a:solidFill>
                <a:latin typeface="Calibri"/>
                <a:ea typeface="Geneva"/>
                <a:cs typeface="Geneva"/>
              </a:defRPr>
            </a:lvl4pPr>
            <a:lvl5pPr algn="ctr" defTabSz="457200">
              <a:spcBef>
                <a:spcPts val="0"/>
              </a:spcBef>
              <a:spcAft>
                <a:spcPts val="0"/>
              </a:spcAft>
              <a:defRPr sz="4400">
                <a:solidFill>
                  <a:schemeClr val="tx1"/>
                </a:solidFill>
                <a:latin typeface="Calibri"/>
                <a:ea typeface="Geneva"/>
                <a:cs typeface="Geneva"/>
              </a:defRPr>
            </a:lvl5pPr>
            <a:lvl6pPr marL="457200" algn="ctr" defTabSz="457200">
              <a:spcBef>
                <a:spcPts val="0"/>
              </a:spcBef>
              <a:spcAft>
                <a:spcPts val="0"/>
              </a:spcAft>
              <a:defRPr sz="4400">
                <a:solidFill>
                  <a:schemeClr val="tx1"/>
                </a:solidFill>
                <a:latin typeface="Calibri"/>
                <a:ea typeface="Geneva"/>
                <a:cs typeface="Geneva"/>
              </a:defRPr>
            </a:lvl6pPr>
            <a:lvl7pPr marL="914400" algn="ctr" defTabSz="457200">
              <a:spcBef>
                <a:spcPts val="0"/>
              </a:spcBef>
              <a:spcAft>
                <a:spcPts val="0"/>
              </a:spcAft>
              <a:defRPr sz="4400">
                <a:solidFill>
                  <a:schemeClr val="tx1"/>
                </a:solidFill>
                <a:latin typeface="Calibri"/>
                <a:ea typeface="Geneva"/>
                <a:cs typeface="Geneva"/>
              </a:defRPr>
            </a:lvl7pPr>
            <a:lvl8pPr marL="1371600" algn="ctr" defTabSz="457200">
              <a:spcBef>
                <a:spcPts val="0"/>
              </a:spcBef>
              <a:spcAft>
                <a:spcPts val="0"/>
              </a:spcAft>
              <a:defRPr sz="4400">
                <a:solidFill>
                  <a:schemeClr val="tx1"/>
                </a:solidFill>
                <a:latin typeface="Calibri"/>
                <a:ea typeface="Geneva"/>
                <a:cs typeface="Geneva"/>
              </a:defRPr>
            </a:lvl8pPr>
            <a:lvl9pPr marL="1828800" algn="ctr" defTabSz="457200">
              <a:spcBef>
                <a:spcPts val="0"/>
              </a:spcBef>
              <a:spcAft>
                <a:spcPts val="0"/>
              </a:spcAft>
              <a:defRPr sz="4400">
                <a:solidFill>
                  <a:schemeClr val="tx1"/>
                </a:solidFill>
                <a:latin typeface="Calibri"/>
                <a:ea typeface="Geneva"/>
                <a:cs typeface="Geneva"/>
              </a:defRPr>
            </a:lvl9pPr>
          </a:lstStyle>
          <a:p>
            <a:pPr>
              <a:defRPr/>
            </a:pPr>
            <a:r>
              <a:rPr lang="en-US" dirty="0"/>
              <a:t>Installation Requirements</a:t>
            </a:r>
          </a:p>
        </p:txBody>
      </p:sp>
      <p:graphicFrame>
        <p:nvGraphicFramePr>
          <p:cNvPr id="13" name="Table 13">
            <a:extLst>
              <a:ext uri="{FF2B5EF4-FFF2-40B4-BE49-F238E27FC236}">
                <a16:creationId xmlns:a16="http://schemas.microsoft.com/office/drawing/2014/main" id="{3A93E992-9B48-FB9C-DB4A-45296B51E3E2}"/>
              </a:ext>
            </a:extLst>
          </p:cNvPr>
          <p:cNvGraphicFramePr>
            <a:graphicFrameLocks noGrp="1"/>
          </p:cNvGraphicFramePr>
          <p:nvPr>
            <p:extLst>
              <p:ext uri="{D42A27DB-BD31-4B8C-83A1-F6EECF244321}">
                <p14:modId xmlns:p14="http://schemas.microsoft.com/office/powerpoint/2010/main" val="4232708594"/>
              </p:ext>
            </p:extLst>
          </p:nvPr>
        </p:nvGraphicFramePr>
        <p:xfrm>
          <a:off x="500004" y="692696"/>
          <a:ext cx="8176452" cy="2019692"/>
        </p:xfrm>
        <a:graphic>
          <a:graphicData uri="http://schemas.openxmlformats.org/drawingml/2006/table">
            <a:tbl>
              <a:tblPr firstRow="1" bandRow="1">
                <a:tableStyleId>{5C22544A-7EE6-4342-B048-85BDC9FD1C3A}</a:tableStyleId>
              </a:tblPr>
              <a:tblGrid>
                <a:gridCol w="336321">
                  <a:extLst>
                    <a:ext uri="{9D8B030D-6E8A-4147-A177-3AD203B41FA5}">
                      <a16:colId xmlns:a16="http://schemas.microsoft.com/office/drawing/2014/main" val="1889097746"/>
                    </a:ext>
                  </a:extLst>
                </a:gridCol>
                <a:gridCol w="7840131">
                  <a:extLst>
                    <a:ext uri="{9D8B030D-6E8A-4147-A177-3AD203B41FA5}">
                      <a16:colId xmlns:a16="http://schemas.microsoft.com/office/drawing/2014/main" val="1327321722"/>
                    </a:ext>
                  </a:extLst>
                </a:gridCol>
              </a:tblGrid>
              <a:tr h="144016">
                <a:tc>
                  <a:txBody>
                    <a:bodyPr/>
                    <a:lstStyle/>
                    <a:p>
                      <a:endParaRPr lang="en-CH" sz="800" dirty="0"/>
                    </a:p>
                  </a:txBody>
                  <a:tcPr/>
                </a:tc>
                <a:tc>
                  <a:txBody>
                    <a:bodyPr/>
                    <a:lstStyle/>
                    <a:p>
                      <a:endParaRPr lang="en-CH" sz="800" dirty="0"/>
                    </a:p>
                  </a:txBody>
                  <a:tcPr/>
                </a:tc>
                <a:extLst>
                  <a:ext uri="{0D108BD9-81ED-4DB2-BD59-A6C34878D82A}">
                    <a16:rowId xmlns:a16="http://schemas.microsoft.com/office/drawing/2014/main" val="2604270473"/>
                  </a:ext>
                </a:extLst>
              </a:tr>
              <a:tr h="677179">
                <a:tc>
                  <a:txBody>
                    <a:bodyPr/>
                    <a:lstStyle/>
                    <a:p>
                      <a:r>
                        <a:rPr lang="en-CH" sz="1400" dirty="0"/>
                        <a:t>1</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t>The shipping crates and packing material shall not release particulates inside the UG cleanroom under normal operating conditions.  If such construction is not economical, the content shall be transferred to a clean container before entering the cleanroom </a:t>
                      </a:r>
                    </a:p>
                  </a:txBody>
                  <a:tcPr/>
                </a:tc>
                <a:extLst>
                  <a:ext uri="{0D108BD9-81ED-4DB2-BD59-A6C34878D82A}">
                    <a16:rowId xmlns:a16="http://schemas.microsoft.com/office/drawing/2014/main" val="1802360120"/>
                  </a:ext>
                </a:extLst>
              </a:tr>
              <a:tr h="677179">
                <a:tc>
                  <a:txBody>
                    <a:bodyPr/>
                    <a:lstStyle/>
                    <a:p>
                      <a:r>
                        <a:rPr lang="en-CH" sz="1400" dirty="0"/>
                        <a:t>2</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t>All shipping crates with length greater than 3.65m (inner length of the Ross cage) shall be compatible with lifting in both horizontal and vertical orientations, including inverted from normal shipping orientation, and shall provide all necessary lifting points for both orientations.</a:t>
                      </a:r>
                    </a:p>
                  </a:txBody>
                  <a:tcPr/>
                </a:tc>
                <a:extLst>
                  <a:ext uri="{0D108BD9-81ED-4DB2-BD59-A6C34878D82A}">
                    <a16:rowId xmlns:a16="http://schemas.microsoft.com/office/drawing/2014/main" val="737386388"/>
                  </a:ext>
                </a:extLst>
              </a:tr>
              <a:tr h="343292">
                <a:tc>
                  <a:txBody>
                    <a:bodyPr/>
                    <a:lstStyle/>
                    <a:p>
                      <a:r>
                        <a:rPr lang="en-CH" sz="1400" dirty="0"/>
                        <a:t>3</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t>Contents of all shipping crates shall be double bagged before reaching the UG cleanroom</a:t>
                      </a:r>
                    </a:p>
                  </a:txBody>
                  <a:tcPr/>
                </a:tc>
                <a:extLst>
                  <a:ext uri="{0D108BD9-81ED-4DB2-BD59-A6C34878D82A}">
                    <a16:rowId xmlns:a16="http://schemas.microsoft.com/office/drawing/2014/main" val="866606279"/>
                  </a:ext>
                </a:extLst>
              </a:tr>
            </a:tbl>
          </a:graphicData>
        </a:graphic>
      </p:graphicFrame>
      <p:graphicFrame>
        <p:nvGraphicFramePr>
          <p:cNvPr id="15" name="Table 15">
            <a:extLst>
              <a:ext uri="{FF2B5EF4-FFF2-40B4-BE49-F238E27FC236}">
                <a16:creationId xmlns:a16="http://schemas.microsoft.com/office/drawing/2014/main" id="{B54C192F-45DE-E06D-4052-130AB74F1B06}"/>
              </a:ext>
            </a:extLst>
          </p:cNvPr>
          <p:cNvGraphicFramePr>
            <a:graphicFrameLocks noGrp="1"/>
          </p:cNvGraphicFramePr>
          <p:nvPr>
            <p:extLst>
              <p:ext uri="{D42A27DB-BD31-4B8C-83A1-F6EECF244321}">
                <p14:modId xmlns:p14="http://schemas.microsoft.com/office/powerpoint/2010/main" val="1380250906"/>
              </p:ext>
            </p:extLst>
          </p:nvPr>
        </p:nvGraphicFramePr>
        <p:xfrm>
          <a:off x="502541" y="3418384"/>
          <a:ext cx="8173869" cy="2804160"/>
        </p:xfrm>
        <a:graphic>
          <a:graphicData uri="http://schemas.openxmlformats.org/drawingml/2006/table">
            <a:tbl>
              <a:tblPr firstRow="1" bandRow="1">
                <a:tableStyleId>{5C22544A-7EE6-4342-B048-85BDC9FD1C3A}</a:tableStyleId>
              </a:tblPr>
              <a:tblGrid>
                <a:gridCol w="330750">
                  <a:extLst>
                    <a:ext uri="{9D8B030D-6E8A-4147-A177-3AD203B41FA5}">
                      <a16:colId xmlns:a16="http://schemas.microsoft.com/office/drawing/2014/main" val="695744745"/>
                    </a:ext>
                  </a:extLst>
                </a:gridCol>
                <a:gridCol w="7843119">
                  <a:extLst>
                    <a:ext uri="{9D8B030D-6E8A-4147-A177-3AD203B41FA5}">
                      <a16:colId xmlns:a16="http://schemas.microsoft.com/office/drawing/2014/main" val="3064170097"/>
                    </a:ext>
                  </a:extLst>
                </a:gridCol>
              </a:tblGrid>
              <a:tr h="142116">
                <a:tc>
                  <a:txBody>
                    <a:bodyPr/>
                    <a:lstStyle/>
                    <a:p>
                      <a:endParaRPr lang="en-CH" sz="800" dirty="0"/>
                    </a:p>
                  </a:txBody>
                  <a:tcPr/>
                </a:tc>
                <a:tc>
                  <a:txBody>
                    <a:bodyPr/>
                    <a:lstStyle/>
                    <a:p>
                      <a:endParaRPr lang="en-CH" sz="800" dirty="0"/>
                    </a:p>
                  </a:txBody>
                  <a:tcPr/>
                </a:tc>
                <a:extLst>
                  <a:ext uri="{0D108BD9-81ED-4DB2-BD59-A6C34878D82A}">
                    <a16:rowId xmlns:a16="http://schemas.microsoft.com/office/drawing/2014/main" val="3794960136"/>
                  </a:ext>
                </a:extLst>
              </a:tr>
              <a:tr h="370840">
                <a:tc>
                  <a:txBody>
                    <a:bodyPr/>
                    <a:lstStyle/>
                    <a:p>
                      <a:r>
                        <a:rPr lang="en-CH" sz="1400" dirty="0"/>
                        <a:t>1</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t>The temporary EWFC support beams shall be able to move along the DSS beams for at least 20cm with the full load of the EWFC modules. </a:t>
                      </a:r>
                    </a:p>
                  </a:txBody>
                  <a:tcPr/>
                </a:tc>
                <a:extLst>
                  <a:ext uri="{0D108BD9-81ED-4DB2-BD59-A6C34878D82A}">
                    <a16:rowId xmlns:a16="http://schemas.microsoft.com/office/drawing/2014/main" val="3633510470"/>
                  </a:ext>
                </a:extLst>
              </a:tr>
              <a:tr h="370840">
                <a:tc>
                  <a:txBody>
                    <a:bodyPr/>
                    <a:lstStyle/>
                    <a:p>
                      <a:r>
                        <a:rPr lang="en-CH" sz="1400" dirty="0"/>
                        <a:t>2</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t>The attachment features between the EWFC and the APAs and CPAs shall be accessible from either inside or outside of the TPC</a:t>
                      </a:r>
                    </a:p>
                  </a:txBody>
                  <a:tcPr/>
                </a:tc>
                <a:extLst>
                  <a:ext uri="{0D108BD9-81ED-4DB2-BD59-A6C34878D82A}">
                    <a16:rowId xmlns:a16="http://schemas.microsoft.com/office/drawing/2014/main" val="2734270570"/>
                  </a:ext>
                </a:extLst>
              </a:tr>
              <a:tr h="370840">
                <a:tc>
                  <a:txBody>
                    <a:bodyPr/>
                    <a:lstStyle/>
                    <a:p>
                      <a:r>
                        <a:rPr lang="en-CH" sz="1400" dirty="0"/>
                        <a:t>3</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t>The HVFT receptacles shall accommodate the shrinkage of the TPC to maintain good electrical contact to the tips of the HV feedthroughs without interference</a:t>
                      </a:r>
                    </a:p>
                  </a:txBody>
                  <a:tcPr/>
                </a:tc>
                <a:extLst>
                  <a:ext uri="{0D108BD9-81ED-4DB2-BD59-A6C34878D82A}">
                    <a16:rowId xmlns:a16="http://schemas.microsoft.com/office/drawing/2014/main" val="2772717399"/>
                  </a:ext>
                </a:extLst>
              </a:tr>
              <a:tr h="370840">
                <a:tc>
                  <a:txBody>
                    <a:bodyPr/>
                    <a:lstStyle/>
                    <a:p>
                      <a:r>
                        <a:rPr lang="en-CH" sz="1400" dirty="0"/>
                        <a:t>4</a:t>
                      </a:r>
                    </a:p>
                  </a:txBody>
                  <a:tcPr/>
                </a:tc>
                <a:tc>
                  <a:txBody>
                    <a:bodyPr/>
                    <a:lstStyle/>
                    <a:p>
                      <a:r>
                        <a:rPr lang="en-US" sz="1400" dirty="0"/>
                        <a:t>The EWFC storage cart shall not interfere with the existing TPC components when positioned to installation positions.</a:t>
                      </a:r>
                      <a:endParaRPr lang="en-CH" sz="1400" dirty="0"/>
                    </a:p>
                  </a:txBody>
                  <a:tcPr/>
                </a:tc>
                <a:extLst>
                  <a:ext uri="{0D108BD9-81ED-4DB2-BD59-A6C34878D82A}">
                    <a16:rowId xmlns:a16="http://schemas.microsoft.com/office/drawing/2014/main" val="3699264820"/>
                  </a:ext>
                </a:extLst>
              </a:tr>
              <a:tr h="370840">
                <a:tc>
                  <a:txBody>
                    <a:bodyPr/>
                    <a:lstStyle/>
                    <a:p>
                      <a:r>
                        <a:rPr lang="en-CH" sz="1400" dirty="0"/>
                        <a:t>5</a:t>
                      </a:r>
                    </a:p>
                  </a:txBody>
                  <a:tcPr/>
                </a:tc>
                <a:tc>
                  <a:txBody>
                    <a:bodyPr/>
                    <a:lstStyle/>
                    <a:p>
                      <a:r>
                        <a:rPr lang="en-US" sz="1400" dirty="0"/>
                        <a:t>The design and installation of the field cage shall allow the final FC deployment to be as late and as quick as possible to enable maximum TPC component access</a:t>
                      </a:r>
                      <a:endParaRPr lang="en-CH" sz="1400" dirty="0"/>
                    </a:p>
                  </a:txBody>
                  <a:tcPr/>
                </a:tc>
                <a:extLst>
                  <a:ext uri="{0D108BD9-81ED-4DB2-BD59-A6C34878D82A}">
                    <a16:rowId xmlns:a16="http://schemas.microsoft.com/office/drawing/2014/main" val="3638550644"/>
                  </a:ext>
                </a:extLst>
              </a:tr>
            </a:tbl>
          </a:graphicData>
        </a:graphic>
      </p:graphicFrame>
    </p:spTree>
    <p:extLst>
      <p:ext uri="{BB962C8B-B14F-4D97-AF65-F5344CB8AC3E}">
        <p14:creationId xmlns:p14="http://schemas.microsoft.com/office/powerpoint/2010/main" val="2824090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sz="3200" dirty="0"/>
              <a:t>Shipping of the HVS components</a:t>
            </a:r>
            <a:endParaRPr dirty="0"/>
          </a:p>
        </p:txBody>
      </p:sp>
      <p:sp>
        <p:nvSpPr>
          <p:cNvPr id="5" name="Content Placeholder 2"/>
          <p:cNvSpPr>
            <a:spLocks noGrp="1"/>
          </p:cNvSpPr>
          <p:nvPr>
            <p:ph idx="11"/>
          </p:nvPr>
        </p:nvSpPr>
        <p:spPr bwMode="auto">
          <a:xfrm>
            <a:off x="446856" y="725673"/>
            <a:ext cx="4762400" cy="5688632"/>
          </a:xfrm>
        </p:spPr>
        <p:txBody>
          <a:bodyPr>
            <a:normAutofit lnSpcReduction="10000"/>
          </a:bodyPr>
          <a:lstStyle/>
          <a:p>
            <a:r>
              <a:rPr lang="en-US" sz="2000" dirty="0"/>
              <a:t>No major changes from 2020 PDR</a:t>
            </a:r>
          </a:p>
          <a:p>
            <a:r>
              <a:rPr lang="en-US" sz="2000" dirty="0"/>
              <a:t>Main parts to ship: CPA modules, FC profiles, FC beams, HV delivery, divider boards, assembly tools.</a:t>
            </a:r>
            <a:endParaRPr lang="en-US" sz="1600" dirty="0">
              <a:latin typeface="Helvetica" pitchFamily="2" charset="0"/>
            </a:endParaRPr>
          </a:p>
          <a:p>
            <a:pPr lvl="1"/>
            <a:r>
              <a:rPr lang="en-US" sz="1600" dirty="0">
                <a:latin typeface="Helvetica" pitchFamily="2" charset="0"/>
              </a:rPr>
              <a:t>All crates fulfill shipping requirements (size and weight for shaft lift transportation, cleanliness for clean room).</a:t>
            </a:r>
          </a:p>
          <a:p>
            <a:pPr lvl="1"/>
            <a:r>
              <a:rPr lang="en-US" sz="1600" dirty="0">
                <a:effectLst/>
                <a:latin typeface="Helvetica" pitchFamily="2" charset="0"/>
                <a:ea typeface="Calibri" panose="020F0502020204030204" pitchFamily="34" charset="0"/>
                <a:cs typeface="Times New Roman" panose="02020603050405020304" pitchFamily="18" charset="0"/>
              </a:rPr>
              <a:t>All crates designed to fit on the underground transport cart and within the lift cage</a:t>
            </a:r>
            <a:endParaRPr lang="en-US" sz="1600" dirty="0">
              <a:latin typeface="Helvetica" pitchFamily="2" charset="0"/>
            </a:endParaRPr>
          </a:p>
          <a:p>
            <a:pPr lvl="1"/>
            <a:r>
              <a:rPr lang="en-US" sz="1600" dirty="0">
                <a:latin typeface="Helvetica" pitchFamily="2" charset="0"/>
              </a:rPr>
              <a:t>All parts wrapped in plastic bags and placed in wooden crates at production sites</a:t>
            </a:r>
          </a:p>
          <a:p>
            <a:pPr lvl="1"/>
            <a:r>
              <a:rPr lang="en-US" sz="1600" dirty="0">
                <a:latin typeface="Helvetica" pitchFamily="2" charset="0"/>
              </a:rPr>
              <a:t>Possible visual inspection at SDWF</a:t>
            </a:r>
          </a:p>
          <a:p>
            <a:pPr lvl="1"/>
            <a:r>
              <a:rPr lang="en-US" sz="1600" dirty="0">
                <a:latin typeface="Helvetica" pitchFamily="2" charset="0"/>
              </a:rPr>
              <a:t>Crates to be delivered outside FD1 assembly area, sides removed before entering the Clean Room (only parts in plastic bags)</a:t>
            </a:r>
            <a:endParaRPr lang="en-US" sz="1600" b="1" dirty="0">
              <a:latin typeface="Helvetica" pitchFamily="2" charset="0"/>
            </a:endParaRPr>
          </a:p>
          <a:p>
            <a:pPr rtl="0"/>
            <a:r>
              <a:rPr lang="en-US" sz="1800" dirty="0">
                <a:latin typeface="Helvetica" pitchFamily="2" charset="0"/>
              </a:rPr>
              <a:t>Prototype crates produced: shipping to CERN successfully tested for all the equivalent </a:t>
            </a:r>
            <a:r>
              <a:rPr lang="en-US" sz="1800" dirty="0" err="1">
                <a:latin typeface="Helvetica" pitchFamily="2" charset="0"/>
              </a:rPr>
              <a:t>ProtoDUNE</a:t>
            </a:r>
            <a:r>
              <a:rPr lang="en-US" sz="1800" dirty="0">
                <a:latin typeface="Helvetica" pitchFamily="2" charset="0"/>
              </a:rPr>
              <a:t>-II HVS parts.</a:t>
            </a:r>
          </a:p>
          <a:p>
            <a:endParaRPr lang="en-US" sz="2000" dirty="0"/>
          </a:p>
        </p:txBody>
      </p:sp>
      <p:sp>
        <p:nvSpPr>
          <p:cNvPr id="2" name="Date Placeholder 1">
            <a:extLst>
              <a:ext uri="{FF2B5EF4-FFF2-40B4-BE49-F238E27FC236}">
                <a16:creationId xmlns:a16="http://schemas.microsoft.com/office/drawing/2014/main" id="{F12F35A5-AC1D-BB4B-8309-1E46808A02F0}"/>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0D3CE75E-644C-D84C-A75D-9A6C148F70E8}"/>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CC88CD01-F4B6-DF45-97EF-0281344DF4E6}"/>
              </a:ext>
            </a:extLst>
          </p:cNvPr>
          <p:cNvSpPr>
            <a:spLocks noGrp="1"/>
          </p:cNvSpPr>
          <p:nvPr>
            <p:ph type="sldNum" sz="quarter" idx="14"/>
          </p:nvPr>
        </p:nvSpPr>
        <p:spPr/>
        <p:txBody>
          <a:bodyPr/>
          <a:lstStyle/>
          <a:p>
            <a:fld id="{5DFC16DC-0F16-AF49-A28F-70708B914EFD}" type="slidenum">
              <a:rPr lang="en-US" smtClean="0"/>
              <a:t>36</a:t>
            </a:fld>
            <a:endParaRPr lang="en-US" dirty="0"/>
          </a:p>
        </p:txBody>
      </p:sp>
      <p:pic>
        <p:nvPicPr>
          <p:cNvPr id="11" name="Picture 10">
            <a:extLst>
              <a:ext uri="{FF2B5EF4-FFF2-40B4-BE49-F238E27FC236}">
                <a16:creationId xmlns:a16="http://schemas.microsoft.com/office/drawing/2014/main" id="{8334736E-6363-4220-7004-79CE981820B8}"/>
              </a:ext>
            </a:extLst>
          </p:cNvPr>
          <p:cNvPicPr>
            <a:picLocks noChangeAspect="1"/>
          </p:cNvPicPr>
          <p:nvPr/>
        </p:nvPicPr>
        <p:blipFill>
          <a:blip r:embed="rId3"/>
          <a:stretch>
            <a:fillRect/>
          </a:stretch>
        </p:blipFill>
        <p:spPr>
          <a:xfrm>
            <a:off x="6372200" y="625768"/>
            <a:ext cx="2654300" cy="3302000"/>
          </a:xfrm>
          <a:prstGeom prst="rect">
            <a:avLst/>
          </a:prstGeom>
        </p:spPr>
      </p:pic>
      <p:pic>
        <p:nvPicPr>
          <p:cNvPr id="12" name="Picture 11">
            <a:extLst>
              <a:ext uri="{FF2B5EF4-FFF2-40B4-BE49-F238E27FC236}">
                <a16:creationId xmlns:a16="http://schemas.microsoft.com/office/drawing/2014/main" id="{BD6F97A2-7D77-6E23-427B-004308A25E8A}"/>
              </a:ext>
            </a:extLst>
          </p:cNvPr>
          <p:cNvPicPr>
            <a:picLocks noChangeAspect="1"/>
          </p:cNvPicPr>
          <p:nvPr/>
        </p:nvPicPr>
        <p:blipFill>
          <a:blip r:embed="rId4"/>
          <a:stretch>
            <a:fillRect/>
          </a:stretch>
        </p:blipFill>
        <p:spPr>
          <a:xfrm>
            <a:off x="5431316" y="4293096"/>
            <a:ext cx="1881767" cy="1645315"/>
          </a:xfrm>
          <a:prstGeom prst="rect">
            <a:avLst/>
          </a:prstGeom>
        </p:spPr>
      </p:pic>
      <p:pic>
        <p:nvPicPr>
          <p:cNvPr id="13" name="Picture 12">
            <a:extLst>
              <a:ext uri="{FF2B5EF4-FFF2-40B4-BE49-F238E27FC236}">
                <a16:creationId xmlns:a16="http://schemas.microsoft.com/office/drawing/2014/main" id="{D7ED6BEF-C73C-AA4C-4D4A-882A24BE29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91287" y="4057055"/>
            <a:ext cx="1535213" cy="2175177"/>
          </a:xfrm>
          <a:prstGeom prst="rect">
            <a:avLst/>
          </a:prstGeom>
        </p:spPr>
      </p:pic>
      <p:sp>
        <p:nvSpPr>
          <p:cNvPr id="7" name="TextBox 6">
            <a:extLst>
              <a:ext uri="{FF2B5EF4-FFF2-40B4-BE49-F238E27FC236}">
                <a16:creationId xmlns:a16="http://schemas.microsoft.com/office/drawing/2014/main" id="{8E2842C6-8F60-5A8B-0876-A07C6634338B}"/>
              </a:ext>
            </a:extLst>
          </p:cNvPr>
          <p:cNvSpPr txBox="1"/>
          <p:nvPr/>
        </p:nvSpPr>
        <p:spPr bwMode="auto">
          <a:xfrm>
            <a:off x="7894710"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#4</a:t>
            </a:r>
          </a:p>
        </p:txBody>
      </p:sp>
    </p:spTree>
    <p:extLst>
      <p:ext uri="{BB962C8B-B14F-4D97-AF65-F5344CB8AC3E}">
        <p14:creationId xmlns:p14="http://schemas.microsoft.com/office/powerpoint/2010/main" val="953838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4" name="Picture 23" descr="A picture containing ground, wooden, box, container&#10;&#10;Description automatically generated">
            <a:extLst>
              <a:ext uri="{FF2B5EF4-FFF2-40B4-BE49-F238E27FC236}">
                <a16:creationId xmlns:a16="http://schemas.microsoft.com/office/drawing/2014/main" id="{09C3508A-4A8A-ABBF-18E8-977BB5F01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1984" y="4008663"/>
            <a:ext cx="2020570" cy="1854835"/>
          </a:xfrm>
          <a:prstGeom prst="rect">
            <a:avLst/>
          </a:prstGeom>
        </p:spPr>
      </p:pic>
      <p:sp>
        <p:nvSpPr>
          <p:cNvPr id="4" name="Title 1"/>
          <p:cNvSpPr>
            <a:spLocks noGrp="1"/>
          </p:cNvSpPr>
          <p:nvPr>
            <p:ph type="title"/>
          </p:nvPr>
        </p:nvSpPr>
        <p:spPr bwMode="auto">
          <a:xfrm>
            <a:off x="467544" y="116632"/>
            <a:ext cx="8229600" cy="647102"/>
          </a:xfrm>
        </p:spPr>
        <p:txBody>
          <a:bodyPr>
            <a:noAutofit/>
          </a:bodyPr>
          <a:lstStyle/>
          <a:p>
            <a:pPr>
              <a:defRPr/>
            </a:pPr>
            <a:r>
              <a:rPr lang="en-US" sz="3200" dirty="0"/>
              <a:t>Shipping of the HVS components</a:t>
            </a:r>
            <a:endParaRPr dirty="0"/>
          </a:p>
        </p:txBody>
      </p:sp>
      <p:sp>
        <p:nvSpPr>
          <p:cNvPr id="5" name="Content Placeholder 2"/>
          <p:cNvSpPr>
            <a:spLocks noGrp="1"/>
          </p:cNvSpPr>
          <p:nvPr>
            <p:ph idx="11"/>
          </p:nvPr>
        </p:nvSpPr>
        <p:spPr bwMode="auto">
          <a:xfrm>
            <a:off x="485128" y="881665"/>
            <a:ext cx="3768670" cy="4968552"/>
          </a:xfrm>
        </p:spPr>
        <p:txBody>
          <a:bodyPr>
            <a:normAutofit fontScale="92500" lnSpcReduction="20000"/>
          </a:bodyPr>
          <a:lstStyle/>
          <a:p>
            <a:pPr>
              <a:spcBef>
                <a:spcPts val="600"/>
              </a:spcBef>
            </a:pPr>
            <a:r>
              <a:rPr lang="en-US" dirty="0"/>
              <a:t>FC profiles</a:t>
            </a:r>
          </a:p>
          <a:p>
            <a:pPr lvl="1">
              <a:spcBef>
                <a:spcPts val="600"/>
              </a:spcBef>
            </a:pPr>
            <a:r>
              <a:rPr lang="en-US" sz="1700" dirty="0">
                <a:solidFill>
                  <a:srgbClr val="002060"/>
                </a:solidFill>
                <a:latin typeface="Helvetica" pitchFamily="2" charset="0"/>
                <a:cs typeface="Arial" panose="020B0604020202020204" pitchFamily="34" charset="0"/>
              </a:rPr>
              <a:t>96” x 38.3” x 29”, 1000 LB</a:t>
            </a:r>
            <a:r>
              <a:rPr lang="en-US" sz="1700" dirty="0">
                <a:latin typeface="Helvetica" pitchFamily="2" charset="0"/>
              </a:rPr>
              <a:t> </a:t>
            </a:r>
          </a:p>
          <a:p>
            <a:pPr lvl="1">
              <a:spcBef>
                <a:spcPts val="600"/>
              </a:spcBef>
            </a:pPr>
            <a:r>
              <a:rPr lang="en-US" sz="1700" dirty="0">
                <a:solidFill>
                  <a:srgbClr val="002060"/>
                </a:solidFill>
                <a:latin typeface="Helvetica" pitchFamily="2" charset="0"/>
                <a:cs typeface="Arial" panose="020B0604020202020204" pitchFamily="34" charset="0"/>
              </a:rPr>
              <a:t>25 Loads of FC, 6 Loads of EW</a:t>
            </a:r>
            <a:endParaRPr lang="en-US" sz="1700" dirty="0"/>
          </a:p>
          <a:p>
            <a:pPr>
              <a:spcBef>
                <a:spcPts val="600"/>
              </a:spcBef>
            </a:pPr>
            <a:r>
              <a:rPr lang="en-US" dirty="0"/>
              <a:t>FC beams</a:t>
            </a:r>
          </a:p>
          <a:p>
            <a:pPr lvl="1">
              <a:spcBef>
                <a:spcPts val="600"/>
              </a:spcBef>
            </a:pPr>
            <a:r>
              <a:rPr lang="en-US" sz="1700" dirty="0">
                <a:solidFill>
                  <a:srgbClr val="002060"/>
                </a:solidFill>
                <a:latin typeface="Helvetica" pitchFamily="2" charset="0"/>
                <a:cs typeface="Arial" panose="020B0604020202020204" pitchFamily="34" charset="0"/>
              </a:rPr>
              <a:t>139” x 38.3” x 29”, 1400 LB</a:t>
            </a:r>
          </a:p>
          <a:p>
            <a:pPr lvl="1">
              <a:spcBef>
                <a:spcPts val="600"/>
              </a:spcBef>
            </a:pPr>
            <a:r>
              <a:rPr lang="en-US" sz="1700" dirty="0">
                <a:solidFill>
                  <a:srgbClr val="002060"/>
                </a:solidFill>
                <a:latin typeface="Helvetica" pitchFamily="2" charset="0"/>
                <a:cs typeface="Arial" panose="020B0604020202020204" pitchFamily="34" charset="0"/>
              </a:rPr>
              <a:t>2 EW Loads, 8 FC Loads</a:t>
            </a:r>
            <a:endParaRPr lang="en-US" sz="1700" dirty="0">
              <a:solidFill>
                <a:srgbClr val="1248D6"/>
              </a:solidFill>
              <a:latin typeface="Arial"/>
              <a:cs typeface="Arial"/>
            </a:endParaRPr>
          </a:p>
          <a:p>
            <a:pPr>
              <a:spcBef>
                <a:spcPts val="600"/>
              </a:spcBef>
            </a:pPr>
            <a:r>
              <a:rPr lang="en-US" dirty="0"/>
              <a:t>CPA modules</a:t>
            </a:r>
          </a:p>
          <a:p>
            <a:pPr lvl="1">
              <a:spcBef>
                <a:spcPts val="600"/>
              </a:spcBef>
            </a:pPr>
            <a:r>
              <a:rPr lang="en-US" sz="1700" dirty="0">
                <a:solidFill>
                  <a:srgbClr val="002060"/>
                </a:solidFill>
                <a:latin typeface="Helvetica" pitchFamily="2" charset="0"/>
                <a:cs typeface="Arial" panose="020B0604020202020204" pitchFamily="34" charset="0"/>
              </a:rPr>
              <a:t>95.” x 52” x 68”, 1400 LB</a:t>
            </a:r>
          </a:p>
          <a:p>
            <a:pPr lvl="1">
              <a:spcBef>
                <a:spcPts val="600"/>
              </a:spcBef>
            </a:pPr>
            <a:r>
              <a:rPr lang="en-US" sz="1700" dirty="0">
                <a:solidFill>
                  <a:srgbClr val="002060"/>
                </a:solidFill>
                <a:latin typeface="Helvetica" pitchFamily="2" charset="0"/>
                <a:cs typeface="Arial" panose="020B0604020202020204" pitchFamily="34" charset="0"/>
              </a:rPr>
              <a:t>50 Crates/Loads down shaft</a:t>
            </a:r>
            <a:endParaRPr lang="en-US" sz="1700" dirty="0"/>
          </a:p>
          <a:p>
            <a:pPr>
              <a:spcBef>
                <a:spcPts val="600"/>
              </a:spcBef>
            </a:pPr>
            <a:r>
              <a:rPr lang="en-US" dirty="0"/>
              <a:t>HV delivery tools</a:t>
            </a:r>
          </a:p>
          <a:p>
            <a:pPr lvl="1">
              <a:spcBef>
                <a:spcPts val="600"/>
              </a:spcBef>
            </a:pPr>
            <a:r>
              <a:rPr lang="en-US" sz="1700" dirty="0"/>
              <a:t>HVP, HVFT and HV cable  transport crate provided by vendors (shipping tested from CERN to FNAL)</a:t>
            </a:r>
          </a:p>
          <a:p>
            <a:pPr>
              <a:spcBef>
                <a:spcPts val="600"/>
              </a:spcBef>
            </a:pPr>
            <a:r>
              <a:rPr lang="en-US" dirty="0"/>
              <a:t>Shipped in dedicated crates </a:t>
            </a:r>
          </a:p>
          <a:p>
            <a:pPr lvl="1">
              <a:spcBef>
                <a:spcPts val="600"/>
              </a:spcBef>
            </a:pPr>
            <a:r>
              <a:rPr lang="en-US" sz="1700" dirty="0"/>
              <a:t>Parts for EW FC assembly tables, EW bending tools</a:t>
            </a:r>
          </a:p>
          <a:p>
            <a:pPr lvl="1">
              <a:spcBef>
                <a:spcPts val="600"/>
              </a:spcBef>
            </a:pPr>
            <a:r>
              <a:rPr lang="en-US" sz="1700" dirty="0"/>
              <a:t>Deployment tools</a:t>
            </a:r>
          </a:p>
        </p:txBody>
      </p:sp>
      <p:sp>
        <p:nvSpPr>
          <p:cNvPr id="2" name="Date Placeholder 1">
            <a:extLst>
              <a:ext uri="{FF2B5EF4-FFF2-40B4-BE49-F238E27FC236}">
                <a16:creationId xmlns:a16="http://schemas.microsoft.com/office/drawing/2014/main" id="{F12F35A5-AC1D-BB4B-8309-1E46808A02F0}"/>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0D3CE75E-644C-D84C-A75D-9A6C148F70E8}"/>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CC88CD01-F4B6-DF45-97EF-0281344DF4E6}"/>
              </a:ext>
            </a:extLst>
          </p:cNvPr>
          <p:cNvSpPr>
            <a:spLocks noGrp="1"/>
          </p:cNvSpPr>
          <p:nvPr>
            <p:ph type="sldNum" sz="quarter" idx="14"/>
          </p:nvPr>
        </p:nvSpPr>
        <p:spPr/>
        <p:txBody>
          <a:bodyPr/>
          <a:lstStyle/>
          <a:p>
            <a:fld id="{5DFC16DC-0F16-AF49-A28F-70708B914EFD}" type="slidenum">
              <a:rPr lang="en-US" smtClean="0"/>
              <a:t>37</a:t>
            </a:fld>
            <a:endParaRPr lang="en-US" dirty="0"/>
          </a:p>
        </p:txBody>
      </p:sp>
      <p:pic>
        <p:nvPicPr>
          <p:cNvPr id="7" name="Picture 6">
            <a:extLst>
              <a:ext uri="{FF2B5EF4-FFF2-40B4-BE49-F238E27FC236}">
                <a16:creationId xmlns:a16="http://schemas.microsoft.com/office/drawing/2014/main" id="{32EC86CD-8A3E-4637-B92B-1F4BB187B0BC}"/>
              </a:ext>
            </a:extLst>
          </p:cNvPr>
          <p:cNvPicPr>
            <a:picLocks noChangeAspect="1"/>
          </p:cNvPicPr>
          <p:nvPr/>
        </p:nvPicPr>
        <p:blipFill>
          <a:blip r:embed="rId4"/>
          <a:stretch>
            <a:fillRect/>
          </a:stretch>
        </p:blipFill>
        <p:spPr>
          <a:xfrm>
            <a:off x="6660232" y="727307"/>
            <a:ext cx="2364075" cy="1278788"/>
          </a:xfrm>
          <a:prstGeom prst="rect">
            <a:avLst/>
          </a:prstGeom>
        </p:spPr>
      </p:pic>
      <p:pic>
        <p:nvPicPr>
          <p:cNvPr id="9" name="Picture 8">
            <a:extLst>
              <a:ext uri="{FF2B5EF4-FFF2-40B4-BE49-F238E27FC236}">
                <a16:creationId xmlns:a16="http://schemas.microsoft.com/office/drawing/2014/main" id="{D1C67063-7BAC-01A1-8245-1844A54743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3514" y="721203"/>
            <a:ext cx="1652375" cy="1297026"/>
          </a:xfrm>
          <a:prstGeom prst="rect">
            <a:avLst/>
          </a:prstGeom>
        </p:spPr>
      </p:pic>
      <p:sp>
        <p:nvSpPr>
          <p:cNvPr id="11" name="TextBox 10">
            <a:extLst>
              <a:ext uri="{FF2B5EF4-FFF2-40B4-BE49-F238E27FC236}">
                <a16:creationId xmlns:a16="http://schemas.microsoft.com/office/drawing/2014/main" id="{0432EA18-10EE-B0BE-FFED-5A9B02465350}"/>
              </a:ext>
            </a:extLst>
          </p:cNvPr>
          <p:cNvSpPr txBox="1"/>
          <p:nvPr/>
        </p:nvSpPr>
        <p:spPr>
          <a:xfrm>
            <a:off x="4211960" y="1527629"/>
            <a:ext cx="1184321" cy="507831"/>
          </a:xfrm>
          <a:prstGeom prst="rect">
            <a:avLst/>
          </a:prstGeom>
          <a:noFill/>
        </p:spPr>
        <p:txBody>
          <a:bodyPr wrap="square">
            <a:spAutoFit/>
          </a:bodyPr>
          <a:lstStyle/>
          <a:p>
            <a:r>
              <a:rPr lang="en-US" sz="900" b="1" dirty="0">
                <a:solidFill>
                  <a:srgbClr val="002060"/>
                </a:solidFill>
                <a:latin typeface="Arial" panose="020B0604020202020204" pitchFamily="34" charset="0"/>
                <a:cs typeface="Arial" panose="020B0604020202020204" pitchFamily="34" charset="0"/>
              </a:rPr>
              <a:t>Top / Side removed to load or unload</a:t>
            </a:r>
          </a:p>
        </p:txBody>
      </p:sp>
      <p:pic>
        <p:nvPicPr>
          <p:cNvPr id="12" name="Picture 11">
            <a:extLst>
              <a:ext uri="{FF2B5EF4-FFF2-40B4-BE49-F238E27FC236}">
                <a16:creationId xmlns:a16="http://schemas.microsoft.com/office/drawing/2014/main" id="{ACF090FD-6FA9-93F1-35CB-1337ED6BEE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7951644" y="309301"/>
            <a:ext cx="1082671" cy="581193"/>
          </a:xfrm>
          <a:prstGeom prst="rect">
            <a:avLst/>
          </a:prstGeom>
        </p:spPr>
      </p:pic>
      <p:pic>
        <p:nvPicPr>
          <p:cNvPr id="13" name="Picture 12">
            <a:extLst>
              <a:ext uri="{FF2B5EF4-FFF2-40B4-BE49-F238E27FC236}">
                <a16:creationId xmlns:a16="http://schemas.microsoft.com/office/drawing/2014/main" id="{AC69D3A4-36B4-692A-2146-C797B0DB24F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52266" y="2132856"/>
            <a:ext cx="3042152" cy="1681015"/>
          </a:xfrm>
          <a:prstGeom prst="rect">
            <a:avLst/>
          </a:prstGeom>
        </p:spPr>
      </p:pic>
      <p:pic>
        <p:nvPicPr>
          <p:cNvPr id="14" name="Picture 13">
            <a:extLst>
              <a:ext uri="{FF2B5EF4-FFF2-40B4-BE49-F238E27FC236}">
                <a16:creationId xmlns:a16="http://schemas.microsoft.com/office/drawing/2014/main" id="{1A109B8F-9B24-8521-7B57-55792B290DA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14009" y="3047560"/>
            <a:ext cx="1273183" cy="762879"/>
          </a:xfrm>
          <a:prstGeom prst="rect">
            <a:avLst/>
          </a:prstGeom>
        </p:spPr>
      </p:pic>
      <p:pic>
        <p:nvPicPr>
          <p:cNvPr id="15" name="Picture 14">
            <a:extLst>
              <a:ext uri="{FF2B5EF4-FFF2-40B4-BE49-F238E27FC236}">
                <a16:creationId xmlns:a16="http://schemas.microsoft.com/office/drawing/2014/main" id="{9A000B53-0C22-C806-4E70-740B6ECF30A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99285" y="2132855"/>
            <a:ext cx="1273182" cy="817283"/>
          </a:xfrm>
          <a:prstGeom prst="rect">
            <a:avLst/>
          </a:prstGeom>
        </p:spPr>
      </p:pic>
      <p:pic>
        <p:nvPicPr>
          <p:cNvPr id="16" name="Picture 15">
            <a:extLst>
              <a:ext uri="{FF2B5EF4-FFF2-40B4-BE49-F238E27FC236}">
                <a16:creationId xmlns:a16="http://schemas.microsoft.com/office/drawing/2014/main" id="{6ACB02EA-DB2D-1B76-3BAE-ACB07250204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87125" y="4008663"/>
            <a:ext cx="2273107" cy="1945693"/>
          </a:xfrm>
          <a:prstGeom prst="rect">
            <a:avLst/>
          </a:prstGeom>
        </p:spPr>
      </p:pic>
      <p:sp>
        <p:nvSpPr>
          <p:cNvPr id="17" name="Subtitle 2">
            <a:extLst>
              <a:ext uri="{FF2B5EF4-FFF2-40B4-BE49-F238E27FC236}">
                <a16:creationId xmlns:a16="http://schemas.microsoft.com/office/drawing/2014/main" id="{B1EDE393-BDD8-FC37-6A91-9EE2787BBECE}"/>
              </a:ext>
            </a:extLst>
          </p:cNvPr>
          <p:cNvSpPr txBox="1">
            <a:spLocks/>
          </p:cNvSpPr>
          <p:nvPr/>
        </p:nvSpPr>
        <p:spPr>
          <a:xfrm>
            <a:off x="6793559" y="5545110"/>
            <a:ext cx="2174949" cy="10263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b="1" dirty="0">
                <a:solidFill>
                  <a:srgbClr val="002060"/>
                </a:solidFill>
                <a:latin typeface="Arial" panose="020B0604020202020204" pitchFamily="34" charset="0"/>
                <a:cs typeface="Arial" panose="020B0604020202020204" pitchFamily="34" charset="0"/>
              </a:rPr>
              <a:t>CPA Panels are bagged &amp; stacked, foam blocks (shown in pink, drawings provided) are used to separate panels &amp; prevent damage</a:t>
            </a:r>
          </a:p>
        </p:txBody>
      </p:sp>
      <p:sp>
        <p:nvSpPr>
          <p:cNvPr id="19" name="TextBox 18">
            <a:extLst>
              <a:ext uri="{FF2B5EF4-FFF2-40B4-BE49-F238E27FC236}">
                <a16:creationId xmlns:a16="http://schemas.microsoft.com/office/drawing/2014/main" id="{93C1D4C0-2EFE-058D-1720-D908C1D22712}"/>
              </a:ext>
            </a:extLst>
          </p:cNvPr>
          <p:cNvSpPr txBox="1"/>
          <p:nvPr/>
        </p:nvSpPr>
        <p:spPr>
          <a:xfrm>
            <a:off x="4478816" y="5606802"/>
            <a:ext cx="1997968" cy="769441"/>
          </a:xfrm>
          <a:prstGeom prst="rect">
            <a:avLst/>
          </a:prstGeom>
          <a:noFill/>
        </p:spPr>
        <p:txBody>
          <a:bodyPr wrap="square">
            <a:spAutoFit/>
          </a:bodyPr>
          <a:lstStyle/>
          <a:p>
            <a:r>
              <a:rPr lang="en-US" sz="1100" b="1" dirty="0">
                <a:solidFill>
                  <a:srgbClr val="002060"/>
                </a:solidFill>
                <a:latin typeface="Arial" panose="020B0604020202020204" pitchFamily="34" charset="0"/>
                <a:cs typeface="Arial" panose="020B0604020202020204" pitchFamily="34" charset="0"/>
              </a:rPr>
              <a:t>Crate carries Twelve 2m CPA Panels, two complete 12m Assemblies, sufficient for one CPA/CF Module</a:t>
            </a:r>
            <a:endParaRPr lang="en-CH" sz="1100" dirty="0"/>
          </a:p>
        </p:txBody>
      </p:sp>
      <p:sp>
        <p:nvSpPr>
          <p:cNvPr id="21" name="TextBox 20">
            <a:extLst>
              <a:ext uri="{FF2B5EF4-FFF2-40B4-BE49-F238E27FC236}">
                <a16:creationId xmlns:a16="http://schemas.microsoft.com/office/drawing/2014/main" id="{A2774D7F-EEDE-C990-A30E-AFF0CCAB652D}"/>
              </a:ext>
            </a:extLst>
          </p:cNvPr>
          <p:cNvSpPr txBox="1"/>
          <p:nvPr/>
        </p:nvSpPr>
        <p:spPr>
          <a:xfrm>
            <a:off x="5953416" y="1377218"/>
            <a:ext cx="1413631" cy="707886"/>
          </a:xfrm>
          <a:prstGeom prst="rect">
            <a:avLst/>
          </a:prstGeom>
          <a:noFill/>
        </p:spPr>
        <p:txBody>
          <a:bodyPr wrap="square">
            <a:spAutoFit/>
          </a:bodyPr>
          <a:lstStyle/>
          <a:p>
            <a:r>
              <a:rPr lang="en-US" sz="1000" b="1" dirty="0">
                <a:solidFill>
                  <a:srgbClr val="002060"/>
                </a:solidFill>
                <a:latin typeface="Arial" panose="020B0604020202020204" pitchFamily="34" charset="0"/>
                <a:cs typeface="Arial" panose="020B0604020202020204" pitchFamily="34" charset="0"/>
              </a:rPr>
              <a:t>Lift Frame Carries 480 = 8 modules Profiles, spaced as shown</a:t>
            </a:r>
          </a:p>
        </p:txBody>
      </p:sp>
      <p:sp>
        <p:nvSpPr>
          <p:cNvPr id="23" name="TextBox 22">
            <a:extLst>
              <a:ext uri="{FF2B5EF4-FFF2-40B4-BE49-F238E27FC236}">
                <a16:creationId xmlns:a16="http://schemas.microsoft.com/office/drawing/2014/main" id="{4492C3C4-8663-6A66-3011-BC07C0C0576C}"/>
              </a:ext>
            </a:extLst>
          </p:cNvPr>
          <p:cNvSpPr txBox="1"/>
          <p:nvPr/>
        </p:nvSpPr>
        <p:spPr>
          <a:xfrm>
            <a:off x="5973724" y="3256441"/>
            <a:ext cx="1470775" cy="553998"/>
          </a:xfrm>
          <a:prstGeom prst="rect">
            <a:avLst/>
          </a:prstGeom>
          <a:noFill/>
        </p:spPr>
        <p:txBody>
          <a:bodyPr wrap="square">
            <a:spAutoFit/>
          </a:bodyPr>
          <a:lstStyle/>
          <a:p>
            <a:r>
              <a:rPr lang="en-US" sz="1000" b="1" dirty="0">
                <a:solidFill>
                  <a:srgbClr val="002060"/>
                </a:solidFill>
                <a:latin typeface="Arial" panose="020B0604020202020204" pitchFamily="34" charset="0"/>
                <a:cs typeface="Arial" panose="020B0604020202020204" pitchFamily="34" charset="0"/>
              </a:rPr>
              <a:t>Lift Frame Carries 56 EW Box Beams and/or FC I-Beams</a:t>
            </a:r>
          </a:p>
        </p:txBody>
      </p:sp>
      <p:sp>
        <p:nvSpPr>
          <p:cNvPr id="10" name="TextBox 9">
            <a:extLst>
              <a:ext uri="{FF2B5EF4-FFF2-40B4-BE49-F238E27FC236}">
                <a16:creationId xmlns:a16="http://schemas.microsoft.com/office/drawing/2014/main" id="{D964CA01-EC9E-9816-5A55-669B272FD362}"/>
              </a:ext>
            </a:extLst>
          </p:cNvPr>
          <p:cNvSpPr txBox="1"/>
          <p:nvPr/>
        </p:nvSpPr>
        <p:spPr bwMode="auto">
          <a:xfrm>
            <a:off x="7894710"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#4</a:t>
            </a:r>
          </a:p>
        </p:txBody>
      </p:sp>
    </p:spTree>
    <p:extLst>
      <p:ext uri="{BB962C8B-B14F-4D97-AF65-F5344CB8AC3E}">
        <p14:creationId xmlns:p14="http://schemas.microsoft.com/office/powerpoint/2010/main" val="3820932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260648"/>
            <a:ext cx="8568952" cy="524670"/>
          </a:xfrm>
        </p:spPr>
        <p:txBody>
          <a:bodyPr>
            <a:noAutofit/>
          </a:bodyPr>
          <a:lstStyle/>
          <a:p>
            <a:pPr>
              <a:defRPr/>
            </a:pPr>
            <a:r>
              <a:rPr lang="en-US" dirty="0"/>
              <a:t>Underground Assembly and Installation</a:t>
            </a:r>
            <a:endParaRPr dirty="0"/>
          </a:p>
        </p:txBody>
      </p:sp>
      <p:sp>
        <p:nvSpPr>
          <p:cNvPr id="5" name="Content Placeholder 2"/>
          <p:cNvSpPr>
            <a:spLocks noGrp="1"/>
          </p:cNvSpPr>
          <p:nvPr>
            <p:ph idx="11"/>
          </p:nvPr>
        </p:nvSpPr>
        <p:spPr bwMode="auto">
          <a:xfrm>
            <a:off x="467545" y="1124744"/>
            <a:ext cx="7776863" cy="4824536"/>
          </a:xfrm>
        </p:spPr>
        <p:txBody>
          <a:bodyPr>
            <a:normAutofit/>
          </a:bodyPr>
          <a:lstStyle/>
          <a:p>
            <a:pPr>
              <a:lnSpc>
                <a:spcPct val="110000"/>
              </a:lnSpc>
            </a:pPr>
            <a:r>
              <a:rPr lang="en-US" sz="1800" dirty="0"/>
              <a:t>The start of the FD1 installation is currently projected to be in the summer of 2026, when the inside of the cryostat and the adjacent cleanroom are completed. </a:t>
            </a:r>
          </a:p>
          <a:p>
            <a:pPr marL="0" indent="0">
              <a:buNone/>
            </a:pPr>
            <a:endParaRPr lang="en-US" sz="2000" dirty="0"/>
          </a:p>
        </p:txBody>
      </p:sp>
      <p:sp>
        <p:nvSpPr>
          <p:cNvPr id="2" name="Date Placeholder 1">
            <a:extLst>
              <a:ext uri="{FF2B5EF4-FFF2-40B4-BE49-F238E27FC236}">
                <a16:creationId xmlns:a16="http://schemas.microsoft.com/office/drawing/2014/main" id="{DC589695-EBB2-4745-9A85-C1AC1A86AD63}"/>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65B1ECE3-1B54-3049-904B-D406B536EC6C}"/>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EB1B8888-E23C-C043-87CA-F58097A175C6}"/>
              </a:ext>
            </a:extLst>
          </p:cNvPr>
          <p:cNvSpPr>
            <a:spLocks noGrp="1"/>
          </p:cNvSpPr>
          <p:nvPr>
            <p:ph type="sldNum" sz="quarter" idx="14"/>
          </p:nvPr>
        </p:nvSpPr>
        <p:spPr/>
        <p:txBody>
          <a:bodyPr/>
          <a:lstStyle/>
          <a:p>
            <a:fld id="{5DFC16DC-0F16-AF49-A28F-70708B914EFD}" type="slidenum">
              <a:rPr lang="en-US" smtClean="0"/>
              <a:t>38</a:t>
            </a:fld>
            <a:endParaRPr lang="en-US" dirty="0"/>
          </a:p>
        </p:txBody>
      </p:sp>
      <p:pic>
        <p:nvPicPr>
          <p:cNvPr id="7" name="Picture 6">
            <a:extLst>
              <a:ext uri="{FF2B5EF4-FFF2-40B4-BE49-F238E27FC236}">
                <a16:creationId xmlns:a16="http://schemas.microsoft.com/office/drawing/2014/main" id="{7346D241-5C26-95FF-FE3A-1DC4E1FD3CFE}"/>
              </a:ext>
            </a:extLst>
          </p:cNvPr>
          <p:cNvPicPr>
            <a:picLocks noChangeAspect="1"/>
          </p:cNvPicPr>
          <p:nvPr/>
        </p:nvPicPr>
        <p:blipFill>
          <a:blip r:embed="rId3"/>
          <a:stretch>
            <a:fillRect/>
          </a:stretch>
        </p:blipFill>
        <p:spPr>
          <a:xfrm>
            <a:off x="971600" y="2348880"/>
            <a:ext cx="6729412" cy="3457630"/>
          </a:xfrm>
          <a:prstGeom prst="rect">
            <a:avLst/>
          </a:prstGeom>
        </p:spPr>
      </p:pic>
      <p:sp>
        <p:nvSpPr>
          <p:cNvPr id="8" name="TextBox 7">
            <a:extLst>
              <a:ext uri="{FF2B5EF4-FFF2-40B4-BE49-F238E27FC236}">
                <a16:creationId xmlns:a16="http://schemas.microsoft.com/office/drawing/2014/main" id="{C4B9309B-61C9-44CA-B1CA-D7C11498FC93}"/>
              </a:ext>
            </a:extLst>
          </p:cNvPr>
          <p:cNvSpPr txBox="1"/>
          <p:nvPr/>
        </p:nvSpPr>
        <p:spPr bwMode="auto">
          <a:xfrm>
            <a:off x="7894710"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#4</a:t>
            </a:r>
          </a:p>
        </p:txBody>
      </p:sp>
    </p:spTree>
    <p:extLst>
      <p:ext uri="{BB962C8B-B14F-4D97-AF65-F5344CB8AC3E}">
        <p14:creationId xmlns:p14="http://schemas.microsoft.com/office/powerpoint/2010/main" val="1647307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260648"/>
            <a:ext cx="8568952" cy="524670"/>
          </a:xfrm>
        </p:spPr>
        <p:txBody>
          <a:bodyPr>
            <a:noAutofit/>
          </a:bodyPr>
          <a:lstStyle/>
          <a:p>
            <a:pPr>
              <a:defRPr/>
            </a:pPr>
            <a:r>
              <a:rPr lang="en-US" dirty="0"/>
              <a:t>Underground Assembly and Installation</a:t>
            </a:r>
            <a:endParaRPr dirty="0"/>
          </a:p>
        </p:txBody>
      </p:sp>
      <p:sp>
        <p:nvSpPr>
          <p:cNvPr id="5" name="Content Placeholder 2"/>
          <p:cNvSpPr>
            <a:spLocks noGrp="1"/>
          </p:cNvSpPr>
          <p:nvPr>
            <p:ph idx="11"/>
          </p:nvPr>
        </p:nvSpPr>
        <p:spPr bwMode="auto">
          <a:xfrm>
            <a:off x="467544" y="908720"/>
            <a:ext cx="4147664" cy="5467523"/>
          </a:xfrm>
        </p:spPr>
        <p:txBody>
          <a:bodyPr>
            <a:normAutofit fontScale="85000" lnSpcReduction="20000"/>
          </a:bodyPr>
          <a:lstStyle/>
          <a:p>
            <a:pPr>
              <a:lnSpc>
                <a:spcPct val="110000"/>
              </a:lnSpc>
            </a:pPr>
            <a:r>
              <a:rPr lang="en-US" sz="1800" dirty="0"/>
              <a:t>The first major TPC component to be installed is the east EW FC modules (~1 month).</a:t>
            </a:r>
          </a:p>
          <a:p>
            <a:pPr>
              <a:lnSpc>
                <a:spcPct val="110000"/>
              </a:lnSpc>
            </a:pPr>
            <a:r>
              <a:rPr lang="en-US" sz="1800" dirty="0"/>
              <a:t>The CPAs and T/B FC modules are integrated and installed into the cryostat at a rate about 1 week per row, with the FC modules folded against the CPAs. </a:t>
            </a:r>
          </a:p>
          <a:p>
            <a:pPr>
              <a:lnSpc>
                <a:spcPct val="110000"/>
              </a:lnSpc>
            </a:pPr>
            <a:r>
              <a:rPr lang="en-US" sz="1800" dirty="0"/>
              <a:t>In parallel, the APAs are being installed at a rate about 1.5 week per row. Only after all the CPA and T/B FC are installed, the FC modules are deployed at a rate about 2 rows per week. This gives extra time to access the APAs and electronics if needed.</a:t>
            </a:r>
          </a:p>
          <a:p>
            <a:pPr>
              <a:lnSpc>
                <a:spcPct val="110000"/>
              </a:lnSpc>
            </a:pPr>
            <a:r>
              <a:rPr lang="en-US" sz="1800" dirty="0"/>
              <a:t>The west end wall FC modules are installed before row 25 FC modules are deployed when floor access is still available. The deployment of row 25 is done from outside of the TPC through a temporary gap over the top of the EW FC modules. The EW FC is moved to final position after the row 25 T/B FCs are deployed.  </a:t>
            </a:r>
          </a:p>
          <a:p>
            <a:pPr>
              <a:lnSpc>
                <a:spcPct val="110000"/>
              </a:lnSpc>
            </a:pPr>
            <a:r>
              <a:rPr lang="en-US" sz="1800" dirty="0"/>
              <a:t>A low voltage test of the entire HV system will be performed in air to verify all connections.</a:t>
            </a:r>
          </a:p>
        </p:txBody>
      </p:sp>
      <p:sp>
        <p:nvSpPr>
          <p:cNvPr id="2" name="Date Placeholder 1">
            <a:extLst>
              <a:ext uri="{FF2B5EF4-FFF2-40B4-BE49-F238E27FC236}">
                <a16:creationId xmlns:a16="http://schemas.microsoft.com/office/drawing/2014/main" id="{DC589695-EBB2-4745-9A85-C1AC1A86AD63}"/>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65B1ECE3-1B54-3049-904B-D406B536EC6C}"/>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EB1B8888-E23C-C043-87CA-F58097A175C6}"/>
              </a:ext>
            </a:extLst>
          </p:cNvPr>
          <p:cNvSpPr>
            <a:spLocks noGrp="1"/>
          </p:cNvSpPr>
          <p:nvPr>
            <p:ph type="sldNum" sz="quarter" idx="14"/>
          </p:nvPr>
        </p:nvSpPr>
        <p:spPr/>
        <p:txBody>
          <a:bodyPr/>
          <a:lstStyle/>
          <a:p>
            <a:fld id="{5DFC16DC-0F16-AF49-A28F-70708B914EFD}" type="slidenum">
              <a:rPr lang="en-US" smtClean="0"/>
              <a:t>39</a:t>
            </a:fld>
            <a:endParaRPr lang="en-US" dirty="0"/>
          </a:p>
        </p:txBody>
      </p:sp>
      <p:pic>
        <p:nvPicPr>
          <p:cNvPr id="7" name="Content Placeholder 5" descr="A picture containing text&#10;&#10;Description automatically generated">
            <a:extLst>
              <a:ext uri="{FF2B5EF4-FFF2-40B4-BE49-F238E27FC236}">
                <a16:creationId xmlns:a16="http://schemas.microsoft.com/office/drawing/2014/main" id="{840BB4AA-8C8C-6786-2918-0277AFDB4A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7237" y="2796002"/>
            <a:ext cx="4147664" cy="1569556"/>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6DB5D0FB-253A-8DE3-E74C-F15A7A0CBF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78589" y="821768"/>
            <a:ext cx="3904960" cy="1780662"/>
          </a:xfrm>
          <a:prstGeom prst="rect">
            <a:avLst/>
          </a:prstGeom>
        </p:spPr>
      </p:pic>
      <p:pic>
        <p:nvPicPr>
          <p:cNvPr id="9" name="Picture 8">
            <a:extLst>
              <a:ext uri="{FF2B5EF4-FFF2-40B4-BE49-F238E27FC236}">
                <a16:creationId xmlns:a16="http://schemas.microsoft.com/office/drawing/2014/main" id="{D811E37C-DA8C-839B-1F0A-D90587F791D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86879" y="4669476"/>
            <a:ext cx="1848155" cy="1493580"/>
          </a:xfrm>
          <a:prstGeom prst="rect">
            <a:avLst/>
          </a:prstGeom>
        </p:spPr>
      </p:pic>
      <p:pic>
        <p:nvPicPr>
          <p:cNvPr id="10" name="Picture 9">
            <a:extLst>
              <a:ext uri="{FF2B5EF4-FFF2-40B4-BE49-F238E27FC236}">
                <a16:creationId xmlns:a16="http://schemas.microsoft.com/office/drawing/2014/main" id="{B914897A-24AB-37D4-43D6-8712A7AE652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45211" y="4752702"/>
            <a:ext cx="2167050" cy="1327128"/>
          </a:xfrm>
          <a:prstGeom prst="rect">
            <a:avLst/>
          </a:prstGeom>
        </p:spPr>
      </p:pic>
      <p:sp>
        <p:nvSpPr>
          <p:cNvPr id="11" name="TextBox 10">
            <a:extLst>
              <a:ext uri="{FF2B5EF4-FFF2-40B4-BE49-F238E27FC236}">
                <a16:creationId xmlns:a16="http://schemas.microsoft.com/office/drawing/2014/main" id="{F4BB5ACA-00F2-93B9-B7DE-25A69E78A154}"/>
              </a:ext>
            </a:extLst>
          </p:cNvPr>
          <p:cNvSpPr txBox="1"/>
          <p:nvPr/>
        </p:nvSpPr>
        <p:spPr bwMode="auto">
          <a:xfrm>
            <a:off x="7894710"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#4</a:t>
            </a:r>
          </a:p>
        </p:txBody>
      </p:sp>
    </p:spTree>
    <p:extLst>
      <p:ext uri="{BB962C8B-B14F-4D97-AF65-F5344CB8AC3E}">
        <p14:creationId xmlns:p14="http://schemas.microsoft.com/office/powerpoint/2010/main" val="3590129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424936" cy="647102"/>
          </a:xfrm>
        </p:spPr>
        <p:txBody>
          <a:bodyPr>
            <a:noAutofit/>
          </a:bodyPr>
          <a:lstStyle/>
          <a:p>
            <a:pPr>
              <a:defRPr/>
            </a:pPr>
            <a:r>
              <a:rPr lang="en-US" dirty="0"/>
              <a:t>HVS Institutional Responsibilities (FD1-HD)</a:t>
            </a:r>
            <a:endParaRPr dirty="0"/>
          </a:p>
        </p:txBody>
      </p:sp>
      <p:sp>
        <p:nvSpPr>
          <p:cNvPr id="2" name="Date Placeholder 1">
            <a:extLst>
              <a:ext uri="{FF2B5EF4-FFF2-40B4-BE49-F238E27FC236}">
                <a16:creationId xmlns:a16="http://schemas.microsoft.com/office/drawing/2014/main" id="{B1A0EAFE-D14C-FA48-8D5A-8676F7B7D085}"/>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7E22A29A-AF91-1546-B200-297D5B6398E5}"/>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0410F2A3-B474-5643-AF56-8B00E9FE118E}"/>
              </a:ext>
            </a:extLst>
          </p:cNvPr>
          <p:cNvSpPr>
            <a:spLocks noGrp="1"/>
          </p:cNvSpPr>
          <p:nvPr>
            <p:ph type="sldNum" sz="quarter" idx="14"/>
          </p:nvPr>
        </p:nvSpPr>
        <p:spPr/>
        <p:txBody>
          <a:bodyPr/>
          <a:lstStyle/>
          <a:p>
            <a:fld id="{5DFC16DC-0F16-AF49-A28F-70708B914EFD}" type="slidenum">
              <a:rPr lang="en-US" smtClean="0"/>
              <a:t>4</a:t>
            </a:fld>
            <a:endParaRPr lang="en-US" dirty="0"/>
          </a:p>
        </p:txBody>
      </p:sp>
      <p:pic>
        <p:nvPicPr>
          <p:cNvPr id="10" name="Picture 9">
            <a:extLst>
              <a:ext uri="{FF2B5EF4-FFF2-40B4-BE49-F238E27FC236}">
                <a16:creationId xmlns:a16="http://schemas.microsoft.com/office/drawing/2014/main" id="{AD704513-09BB-3A9C-34BC-233FB4DA969D}"/>
              </a:ext>
            </a:extLst>
          </p:cNvPr>
          <p:cNvPicPr>
            <a:picLocks noChangeAspect="1"/>
          </p:cNvPicPr>
          <p:nvPr/>
        </p:nvPicPr>
        <p:blipFill>
          <a:blip r:embed="rId3"/>
          <a:stretch>
            <a:fillRect/>
          </a:stretch>
        </p:blipFill>
        <p:spPr>
          <a:xfrm>
            <a:off x="683568" y="850756"/>
            <a:ext cx="7632700" cy="2057400"/>
          </a:xfrm>
          <a:prstGeom prst="rect">
            <a:avLst/>
          </a:prstGeom>
        </p:spPr>
      </p:pic>
      <p:graphicFrame>
        <p:nvGraphicFramePr>
          <p:cNvPr id="16" name="Table 15">
            <a:extLst>
              <a:ext uri="{FF2B5EF4-FFF2-40B4-BE49-F238E27FC236}">
                <a16:creationId xmlns:a16="http://schemas.microsoft.com/office/drawing/2014/main" id="{EA369007-7F85-F244-1664-D8DB53A7E8BE}"/>
              </a:ext>
            </a:extLst>
          </p:cNvPr>
          <p:cNvGraphicFramePr>
            <a:graphicFrameLocks noGrp="1"/>
          </p:cNvGraphicFramePr>
          <p:nvPr>
            <p:extLst>
              <p:ext uri="{D42A27DB-BD31-4B8C-83A1-F6EECF244321}">
                <p14:modId xmlns:p14="http://schemas.microsoft.com/office/powerpoint/2010/main" val="632984611"/>
              </p:ext>
            </p:extLst>
          </p:nvPr>
        </p:nvGraphicFramePr>
        <p:xfrm>
          <a:off x="141922" y="3205943"/>
          <a:ext cx="8856984" cy="3083278"/>
        </p:xfrm>
        <a:graphic>
          <a:graphicData uri="http://schemas.openxmlformats.org/drawingml/2006/table">
            <a:tbl>
              <a:tblPr firstRow="1" bandRow="1">
                <a:tableStyleId>{5C22544A-7EE6-4342-B048-85BDC9FD1C3A}</a:tableStyleId>
              </a:tblPr>
              <a:tblGrid>
                <a:gridCol w="996719">
                  <a:extLst>
                    <a:ext uri="{9D8B030D-6E8A-4147-A177-3AD203B41FA5}">
                      <a16:colId xmlns:a16="http://schemas.microsoft.com/office/drawing/2014/main" val="4054424378"/>
                    </a:ext>
                  </a:extLst>
                </a:gridCol>
                <a:gridCol w="7860265">
                  <a:extLst>
                    <a:ext uri="{9D8B030D-6E8A-4147-A177-3AD203B41FA5}">
                      <a16:colId xmlns:a16="http://schemas.microsoft.com/office/drawing/2014/main" val="2369681076"/>
                    </a:ext>
                  </a:extLst>
                </a:gridCol>
              </a:tblGrid>
              <a:tr h="255272">
                <a:tc>
                  <a:txBody>
                    <a:bodyPr/>
                    <a:lstStyle/>
                    <a:p>
                      <a:r>
                        <a:rPr lang="en-US" sz="1100" dirty="0"/>
                        <a:t>Institutions</a:t>
                      </a:r>
                    </a:p>
                  </a:txBody>
                  <a:tcPr/>
                </a:tc>
                <a:tc>
                  <a:txBody>
                    <a:bodyPr/>
                    <a:lstStyle/>
                    <a:p>
                      <a:r>
                        <a:rPr lang="en-US" sz="1100" dirty="0"/>
                        <a:t>Deliverables</a:t>
                      </a:r>
                    </a:p>
                  </a:txBody>
                  <a:tcPr/>
                </a:tc>
                <a:extLst>
                  <a:ext uri="{0D108BD9-81ED-4DB2-BD59-A6C34878D82A}">
                    <a16:rowId xmlns:a16="http://schemas.microsoft.com/office/drawing/2014/main" val="138737840"/>
                  </a:ext>
                </a:extLst>
              </a:tr>
              <a:tr h="510543">
                <a:tc>
                  <a:txBody>
                    <a:bodyPr/>
                    <a:lstStyle/>
                    <a:p>
                      <a:r>
                        <a:rPr lang="en-US" sz="1400" dirty="0"/>
                        <a:t>CERN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System Design, Requirements, R&amp;D, Data Analysis, HV delivery installation and Monitoring, FC profiles, CPA resistive panels</a:t>
                      </a:r>
                      <a:endParaRPr lang="en-US" sz="14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2041039030"/>
                  </a:ext>
                </a:extLst>
              </a:tr>
              <a:tr h="300320">
                <a:tc>
                  <a:txBody>
                    <a:bodyPr/>
                    <a:lstStyle/>
                    <a:p>
                      <a:r>
                        <a:rPr lang="en-US" sz="1400" dirty="0"/>
                        <a:t>ANL</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System Design &amp; Analysis, QA/QC, CPA production and installation</a:t>
                      </a:r>
                      <a:endParaRPr lang="en-US" sz="14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2588135897"/>
                  </a:ext>
                </a:extLst>
              </a:tr>
              <a:tr h="310361">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t>BNL</a:t>
                      </a:r>
                    </a:p>
                  </a:txBody>
                  <a:tcPr/>
                </a:tc>
                <a:tc>
                  <a:txBody>
                    <a:bodyPr/>
                    <a:lstStyle/>
                    <a:p>
                      <a:r>
                        <a:rPr lang="en-US" sz="1400" dirty="0"/>
                        <a:t>System Design &amp; Analysis, Project Management, Interfaces, Cold Cameras</a:t>
                      </a:r>
                    </a:p>
                  </a:txBody>
                  <a:tcPr/>
                </a:tc>
                <a:extLst>
                  <a:ext uri="{0D108BD9-81ED-4DB2-BD59-A6C34878D82A}">
                    <a16:rowId xmlns:a16="http://schemas.microsoft.com/office/drawing/2014/main" val="1946424832"/>
                  </a:ext>
                </a:extLst>
              </a:tr>
              <a:tr h="300320">
                <a:tc>
                  <a:txBody>
                    <a:bodyPr/>
                    <a:lstStyle/>
                    <a:p>
                      <a:r>
                        <a:rPr lang="en-US" sz="1400" dirty="0"/>
                        <a:t>KSU</a:t>
                      </a:r>
                    </a:p>
                  </a:txBody>
                  <a:tcPr/>
                </a:tc>
                <a:tc>
                  <a:txBody>
                    <a:bodyPr/>
                    <a:lstStyle/>
                    <a:p>
                      <a:r>
                        <a:rPr lang="en-US" sz="1400" dirty="0"/>
                        <a:t>HV Bus &amp; Interconnects, GP Monitoring System</a:t>
                      </a:r>
                    </a:p>
                  </a:txBody>
                  <a:tcPr/>
                </a:tc>
                <a:extLst>
                  <a:ext uri="{0D108BD9-81ED-4DB2-BD59-A6C34878D82A}">
                    <a16:rowId xmlns:a16="http://schemas.microsoft.com/office/drawing/2014/main" val="1205610418"/>
                  </a:ext>
                </a:extLst>
              </a:tr>
              <a:tr h="275894">
                <a:tc>
                  <a:txBody>
                    <a:bodyPr/>
                    <a:lstStyle/>
                    <a:p>
                      <a:r>
                        <a:rPr lang="en-US" sz="1400" dirty="0"/>
                        <a:t>LSU</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t>Resistive Divider Boards, FC Termination Boards, End Wall Field Cage Production &amp; Installation </a:t>
                      </a:r>
                    </a:p>
                  </a:txBody>
                  <a:tcPr/>
                </a:tc>
                <a:extLst>
                  <a:ext uri="{0D108BD9-81ED-4DB2-BD59-A6C34878D82A}">
                    <a16:rowId xmlns:a16="http://schemas.microsoft.com/office/drawing/2014/main" val="4075163061"/>
                  </a:ext>
                </a:extLst>
              </a:tr>
              <a:tr h="300320">
                <a:tc>
                  <a:txBody>
                    <a:bodyPr/>
                    <a:lstStyle/>
                    <a:p>
                      <a:r>
                        <a:rPr lang="en-US" sz="1400" dirty="0"/>
                        <a:t>SBU</a:t>
                      </a:r>
                    </a:p>
                  </a:txBody>
                  <a:tcPr/>
                </a:tc>
                <a:tc>
                  <a:txBody>
                    <a:bodyPr/>
                    <a:lstStyle/>
                    <a:p>
                      <a:r>
                        <a:rPr lang="en-US" sz="1400" dirty="0"/>
                        <a:t>Top Field Cage Production &amp; Installation</a:t>
                      </a:r>
                    </a:p>
                  </a:txBody>
                  <a:tcPr/>
                </a:tc>
                <a:extLst>
                  <a:ext uri="{0D108BD9-81ED-4DB2-BD59-A6C34878D82A}">
                    <a16:rowId xmlns:a16="http://schemas.microsoft.com/office/drawing/2014/main" val="1317478608"/>
                  </a:ext>
                </a:extLst>
              </a:tr>
              <a:tr h="372107">
                <a:tc>
                  <a:txBody>
                    <a:bodyPr/>
                    <a:lstStyle/>
                    <a:p>
                      <a:r>
                        <a:rPr lang="en-US" sz="1400" dirty="0"/>
                        <a:t>UTA</a:t>
                      </a:r>
                    </a:p>
                  </a:txBody>
                  <a:tcPr/>
                </a:tc>
                <a:tc>
                  <a:txBody>
                    <a:bodyPr/>
                    <a:lstStyle/>
                    <a:p>
                      <a:r>
                        <a:rPr lang="en-US" sz="1400" dirty="0"/>
                        <a:t>Bottom Field Cage Production &amp; Installation</a:t>
                      </a:r>
                    </a:p>
                  </a:txBody>
                  <a:tcPr/>
                </a:tc>
                <a:extLst>
                  <a:ext uri="{0D108BD9-81ED-4DB2-BD59-A6C34878D82A}">
                    <a16:rowId xmlns:a16="http://schemas.microsoft.com/office/drawing/2014/main" val="1004359762"/>
                  </a:ext>
                </a:extLst>
              </a:tr>
              <a:tr h="404370">
                <a:tc>
                  <a:txBody>
                    <a:bodyPr/>
                    <a:lstStyle/>
                    <a:p>
                      <a:r>
                        <a:rPr lang="en-US" sz="1400" dirty="0"/>
                        <a:t>W&amp;M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CPA Production &amp; Installation</a:t>
                      </a:r>
                    </a:p>
                  </a:txBody>
                  <a:tcPr/>
                </a:tc>
                <a:extLst>
                  <a:ext uri="{0D108BD9-81ED-4DB2-BD59-A6C34878D82A}">
                    <a16:rowId xmlns:a16="http://schemas.microsoft.com/office/drawing/2014/main" val="675212961"/>
                  </a:ext>
                </a:extLst>
              </a:tr>
            </a:tbl>
          </a:graphicData>
        </a:graphic>
      </p:graphicFrame>
    </p:spTree>
    <p:extLst>
      <p:ext uri="{BB962C8B-B14F-4D97-AF65-F5344CB8AC3E}">
        <p14:creationId xmlns:p14="http://schemas.microsoft.com/office/powerpoint/2010/main" val="3825758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Picture 12">
            <a:extLst>
              <a:ext uri="{FF2B5EF4-FFF2-40B4-BE49-F238E27FC236}">
                <a16:creationId xmlns:a16="http://schemas.microsoft.com/office/drawing/2014/main" id="{D9A55ACB-F0CE-DA6F-F97E-F45615FE0C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5334449" y="5013176"/>
            <a:ext cx="1270681" cy="1336182"/>
          </a:xfrm>
          <a:prstGeom prst="rect">
            <a:avLst/>
          </a:prstGeom>
        </p:spPr>
      </p:pic>
      <p:sp>
        <p:nvSpPr>
          <p:cNvPr id="4" name="Title 1"/>
          <p:cNvSpPr>
            <a:spLocks noGrp="1"/>
          </p:cNvSpPr>
          <p:nvPr>
            <p:ph type="title"/>
          </p:nvPr>
        </p:nvSpPr>
        <p:spPr bwMode="auto">
          <a:xfrm>
            <a:off x="467544" y="116632"/>
            <a:ext cx="8229600" cy="647102"/>
          </a:xfrm>
        </p:spPr>
        <p:txBody>
          <a:bodyPr>
            <a:noAutofit/>
          </a:bodyPr>
          <a:lstStyle/>
          <a:p>
            <a:pPr>
              <a:defRPr/>
            </a:pPr>
            <a:r>
              <a:rPr lang="en-US" sz="3200" dirty="0"/>
              <a:t>HV system for </a:t>
            </a:r>
            <a:r>
              <a:rPr lang="en-US" sz="3200" dirty="0" err="1"/>
              <a:t>ProtoDUNE</a:t>
            </a:r>
            <a:r>
              <a:rPr lang="en-US" sz="3200" dirty="0"/>
              <a:t> II (module-0)</a:t>
            </a:r>
            <a:endParaRPr dirty="0"/>
          </a:p>
        </p:txBody>
      </p:sp>
      <p:sp>
        <p:nvSpPr>
          <p:cNvPr id="5" name="Content Placeholder 2"/>
          <p:cNvSpPr>
            <a:spLocks noGrp="1"/>
          </p:cNvSpPr>
          <p:nvPr>
            <p:ph idx="11"/>
          </p:nvPr>
        </p:nvSpPr>
        <p:spPr bwMode="auto">
          <a:xfrm>
            <a:off x="179512" y="1676958"/>
            <a:ext cx="5184576" cy="4603427"/>
          </a:xfrm>
        </p:spPr>
        <p:txBody>
          <a:bodyPr>
            <a:noAutofit/>
          </a:bodyPr>
          <a:lstStyle/>
          <a:p>
            <a:pPr>
              <a:spcBef>
                <a:spcPts val="300"/>
              </a:spcBef>
            </a:pPr>
            <a:r>
              <a:rPr lang="en-US" sz="1600" dirty="0"/>
              <a:t>HVS components</a:t>
            </a:r>
          </a:p>
          <a:p>
            <a:pPr lvl="1">
              <a:spcBef>
                <a:spcPts val="300"/>
              </a:spcBef>
            </a:pPr>
            <a:r>
              <a:rPr lang="en-US" sz="1200" dirty="0"/>
              <a:t>The CPAs has been reused with minor modifications to reflect current design changes: new frames, anti rotation bars, double HV bus,…)	</a:t>
            </a:r>
          </a:p>
          <a:p>
            <a:pPr lvl="1">
              <a:spcBef>
                <a:spcPts val="300"/>
              </a:spcBef>
            </a:pPr>
            <a:r>
              <a:rPr lang="en-US" sz="1200" dirty="0"/>
              <a:t>The HV distribution (HVPS - cable - filters - HV feedthrough) is being upgraded  with the common HD-VD layout. Fall back to old NP04 HVFT still possible in case the new HVFT is not fully tested when installation in NP04 is required.</a:t>
            </a:r>
            <a:endParaRPr lang="en-US" sz="1200" dirty="0">
              <a:solidFill>
                <a:srgbClr val="1248D6"/>
              </a:solidFill>
              <a:latin typeface="Arial"/>
              <a:cs typeface="Arial"/>
            </a:endParaRPr>
          </a:p>
          <a:p>
            <a:pPr lvl="1">
              <a:spcBef>
                <a:spcPts val="300"/>
              </a:spcBef>
            </a:pPr>
            <a:r>
              <a:rPr lang="en-US" sz="1200" dirty="0"/>
              <a:t>Top/bottom and End Wall field cage modules with new FD design assembled and mounted</a:t>
            </a:r>
          </a:p>
          <a:p>
            <a:pPr lvl="1">
              <a:spcBef>
                <a:spcPts val="300"/>
              </a:spcBef>
            </a:pPr>
            <a:r>
              <a:rPr lang="en-US" sz="1200" dirty="0"/>
              <a:t>Most of the resistive divider boards reused after upgrade with 5 </a:t>
            </a:r>
            <a:r>
              <a:rPr lang="en-US" sz="1200" dirty="0" err="1"/>
              <a:t>GOhm</a:t>
            </a:r>
            <a:r>
              <a:rPr lang="en-US" sz="1200" dirty="0"/>
              <a:t> resistors and full </a:t>
            </a:r>
            <a:r>
              <a:rPr lang="en-US" sz="1200" dirty="0" err="1"/>
              <a:t>QAQC’d</a:t>
            </a:r>
            <a:r>
              <a:rPr lang="en-US" sz="1200" dirty="0"/>
              <a:t> in LSU and CERN</a:t>
            </a:r>
          </a:p>
          <a:p>
            <a:pPr lvl="1">
              <a:spcBef>
                <a:spcPts val="300"/>
              </a:spcBef>
            </a:pPr>
            <a:r>
              <a:rPr lang="en-US" sz="1200" dirty="0"/>
              <a:t>Parts for the FC modules prepared at production sites (LSU, SBU, UTA) and shipped to CERN to be assembled on site similarly to what is planned for the FD</a:t>
            </a:r>
            <a:r>
              <a:rPr lang="en-US" sz="1400" dirty="0"/>
              <a:t>.</a:t>
            </a:r>
          </a:p>
          <a:p>
            <a:pPr lvl="1">
              <a:spcBef>
                <a:spcPts val="300"/>
              </a:spcBef>
            </a:pPr>
            <a:r>
              <a:rPr lang="en-US" sz="1200" dirty="0"/>
              <a:t>Mechanical connections to APAs and DSS will represent the FD design as much as possible.</a:t>
            </a:r>
          </a:p>
          <a:p>
            <a:pPr>
              <a:spcBef>
                <a:spcPts val="300"/>
              </a:spcBef>
            </a:pPr>
            <a:r>
              <a:rPr lang="en-US" sz="1600" dirty="0"/>
              <a:t>Few key differences </a:t>
            </a:r>
            <a:r>
              <a:rPr lang="en-US" sz="1600" dirty="0" err="1"/>
              <a:t>wrt</a:t>
            </a:r>
            <a:r>
              <a:rPr lang="en-US" sz="1600" dirty="0"/>
              <a:t> FD1 with impact on HVS:</a:t>
            </a:r>
          </a:p>
          <a:p>
            <a:pPr lvl="1">
              <a:spcBef>
                <a:spcPts val="300"/>
              </a:spcBef>
            </a:pPr>
            <a:r>
              <a:rPr lang="en-US" sz="1200" dirty="0"/>
              <a:t>Special support structure required to tie the bottom of the upright APA to bottom FC and top of the inverted APA to the top FC.</a:t>
            </a:r>
          </a:p>
          <a:p>
            <a:pPr lvl="1">
              <a:spcBef>
                <a:spcPts val="300"/>
              </a:spcBef>
            </a:pPr>
            <a:r>
              <a:rPr lang="en-US" sz="1200" dirty="0"/>
              <a:t>Different top/bottom clearance (GP’s also at the bottom)</a:t>
            </a:r>
          </a:p>
          <a:p>
            <a:pPr lvl="1">
              <a:spcBef>
                <a:spcPts val="300"/>
              </a:spcBef>
            </a:pPr>
            <a:r>
              <a:rPr lang="en-US" sz="1200" dirty="0"/>
              <a:t>Beam plug (out of HVS scope)</a:t>
            </a:r>
          </a:p>
        </p:txBody>
      </p:sp>
      <p:sp>
        <p:nvSpPr>
          <p:cNvPr id="2" name="Date Placeholder 1">
            <a:extLst>
              <a:ext uri="{FF2B5EF4-FFF2-40B4-BE49-F238E27FC236}">
                <a16:creationId xmlns:a16="http://schemas.microsoft.com/office/drawing/2014/main" id="{DF219652-AE0B-464C-9E6A-66D95DF3DA87}"/>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287A3B0A-E2C5-5541-A7F9-B645E4CB34B6}"/>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DCB9020A-15F2-1C4E-A5F5-D9EA025E98F5}"/>
              </a:ext>
            </a:extLst>
          </p:cNvPr>
          <p:cNvSpPr>
            <a:spLocks noGrp="1"/>
          </p:cNvSpPr>
          <p:nvPr>
            <p:ph type="sldNum" sz="quarter" idx="14"/>
          </p:nvPr>
        </p:nvSpPr>
        <p:spPr/>
        <p:txBody>
          <a:bodyPr/>
          <a:lstStyle/>
          <a:p>
            <a:fld id="{5DFC16DC-0F16-AF49-A28F-70708B914EFD}" type="slidenum">
              <a:rPr lang="en-US" smtClean="0"/>
              <a:t>40</a:t>
            </a:fld>
            <a:endParaRPr lang="en-US" dirty="0"/>
          </a:p>
        </p:txBody>
      </p:sp>
      <p:sp>
        <p:nvSpPr>
          <p:cNvPr id="9" name="Content Placeholder 2">
            <a:extLst>
              <a:ext uri="{FF2B5EF4-FFF2-40B4-BE49-F238E27FC236}">
                <a16:creationId xmlns:a16="http://schemas.microsoft.com/office/drawing/2014/main" id="{D2C6FD3B-6E57-F730-1074-475BDB51B36B}"/>
              </a:ext>
            </a:extLst>
          </p:cNvPr>
          <p:cNvSpPr txBox="1">
            <a:spLocks/>
          </p:cNvSpPr>
          <p:nvPr/>
        </p:nvSpPr>
        <p:spPr bwMode="auto">
          <a:xfrm>
            <a:off x="179512" y="692696"/>
            <a:ext cx="8352928" cy="1128279"/>
          </a:xfrm>
          <a:prstGeom prst="rect">
            <a:avLst/>
          </a:prstGeom>
        </p:spPr>
        <p:txBody>
          <a:bodyPr lIns="0" rIns="0">
            <a:noAutofit/>
          </a:bodyPr>
          <a:lstStyle>
            <a:lvl1pPr marL="256032" indent="-265176" algn="l" defTabSz="457200">
              <a:lnSpc>
                <a:spcPct val="100000"/>
              </a:lnSpc>
              <a:spcBef>
                <a:spcPts val="1200"/>
              </a:spcBef>
              <a:spcAft>
                <a:spcPts val="0"/>
              </a:spcAft>
              <a:buFont typeface="Arial"/>
              <a:buChar char="•"/>
              <a:defRPr sz="2200" b="0" i="0">
                <a:solidFill>
                  <a:srgbClr val="3C5A77"/>
                </a:solidFill>
                <a:latin typeface="Helvetica"/>
                <a:ea typeface="Geneva"/>
                <a:cs typeface="Geneva"/>
              </a:defRPr>
            </a:lvl1pPr>
            <a:lvl2pPr marL="541338" indent="-266700" algn="l" defTabSz="457200">
              <a:lnSpc>
                <a:spcPct val="100000"/>
              </a:lnSpc>
              <a:spcBef>
                <a:spcPts val="1200"/>
              </a:spcBef>
              <a:spcAft>
                <a:spcPts val="0"/>
              </a:spcAft>
              <a:buSzPct val="90000"/>
              <a:buFont typeface="Lucida Grande"/>
              <a:buChar char="-"/>
              <a:defRPr sz="2000" b="0" i="0">
                <a:solidFill>
                  <a:srgbClr val="3C5A77"/>
                </a:solidFill>
                <a:latin typeface="Helvetica"/>
                <a:ea typeface="Geneva"/>
                <a:cs typeface="+mn-cs"/>
              </a:defRPr>
            </a:lvl2pPr>
            <a:lvl3pPr marL="898525" indent="-273050" algn="l" defTabSz="457200">
              <a:lnSpc>
                <a:spcPct val="100000"/>
              </a:lnSpc>
              <a:spcBef>
                <a:spcPts val="1200"/>
              </a:spcBef>
              <a:spcAft>
                <a:spcPts val="0"/>
              </a:spcAft>
              <a:buSzPct val="88000"/>
              <a:buFont typeface="Arial"/>
              <a:buChar char="•"/>
              <a:defRPr sz="1800" b="0" i="0">
                <a:solidFill>
                  <a:srgbClr val="3C5A77"/>
                </a:solidFill>
                <a:latin typeface="Helvetica"/>
                <a:ea typeface="Geneva"/>
                <a:cs typeface="+mn-cs"/>
              </a:defRPr>
            </a:lvl3pPr>
            <a:lvl4pPr marL="1165225" indent="-266700" algn="l" defTabSz="457200">
              <a:lnSpc>
                <a:spcPct val="100000"/>
              </a:lnSpc>
              <a:spcBef>
                <a:spcPts val="1200"/>
              </a:spcBef>
              <a:spcAft>
                <a:spcPts val="0"/>
              </a:spcAft>
              <a:buSzPct val="90000"/>
              <a:buFont typeface="Lucida Grande"/>
              <a:buChar char="-"/>
              <a:defRPr sz="1600" b="0" i="0">
                <a:solidFill>
                  <a:srgbClr val="3C5A77"/>
                </a:solidFill>
                <a:latin typeface="Helvetica"/>
                <a:ea typeface="Geneva"/>
                <a:cs typeface="+mn-cs"/>
              </a:defRPr>
            </a:lvl4pPr>
            <a:lvl5pPr marL="1431925" indent="-266700" algn="l" defTabSz="457200">
              <a:lnSpc>
                <a:spcPct val="100000"/>
              </a:lnSpc>
              <a:spcBef>
                <a:spcPts val="1200"/>
              </a:spcBef>
              <a:spcAft>
                <a:spcPts val="0"/>
              </a:spcAft>
              <a:buSzPct val="88000"/>
              <a:buFont typeface="Arial"/>
              <a:buChar char="•"/>
              <a:defRPr sz="1400" b="0" i="0">
                <a:solidFill>
                  <a:srgbClr val="3C5A77"/>
                </a:solidFill>
                <a:latin typeface="Helvetica"/>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r>
              <a:rPr lang="en-US" sz="1400" dirty="0"/>
              <a:t>TPC in </a:t>
            </a:r>
            <a:r>
              <a:rPr lang="en-US" sz="1400" dirty="0" err="1"/>
              <a:t>ProtoDUNE</a:t>
            </a:r>
            <a:r>
              <a:rPr lang="en-US" sz="1400" dirty="0"/>
              <a:t>-II: 2/3 of the volume of the first run, 2 of 4 APAs in inverted orientation. TPC centered in the beam direction with larger clearance outside of End Walls (similarly to FD-SP-HD)</a:t>
            </a:r>
          </a:p>
          <a:p>
            <a:pPr>
              <a:spcBef>
                <a:spcPts val="300"/>
              </a:spcBef>
            </a:pPr>
            <a:r>
              <a:rPr lang="en-US" sz="1400" b="1" dirty="0"/>
              <a:t>Purpose for HVS: </a:t>
            </a:r>
            <a:r>
              <a:rPr lang="en-US" sz="1400" dirty="0"/>
              <a:t>Validation of FD1-HD design, installation, performance of new field cage modules, new ground plane configuration, HV delivery</a:t>
            </a:r>
          </a:p>
        </p:txBody>
      </p:sp>
      <p:pic>
        <p:nvPicPr>
          <p:cNvPr id="7" name="Picture 6">
            <a:extLst>
              <a:ext uri="{FF2B5EF4-FFF2-40B4-BE49-F238E27FC236}">
                <a16:creationId xmlns:a16="http://schemas.microsoft.com/office/drawing/2014/main" id="{6A5BC8B1-0ECC-9B45-6389-57404BF202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5357275" y="1484784"/>
            <a:ext cx="3662361" cy="3888432"/>
          </a:xfrm>
          <a:prstGeom prst="rect">
            <a:avLst/>
          </a:prstGeom>
        </p:spPr>
      </p:pic>
      <p:cxnSp>
        <p:nvCxnSpPr>
          <p:cNvPr id="14" name="Straight Arrow Connector 13">
            <a:extLst>
              <a:ext uri="{FF2B5EF4-FFF2-40B4-BE49-F238E27FC236}">
                <a16:creationId xmlns:a16="http://schemas.microsoft.com/office/drawing/2014/main" id="{EA4EB0BD-24E2-ECB9-1528-AC2700634E1F}"/>
              </a:ext>
            </a:extLst>
          </p:cNvPr>
          <p:cNvCxnSpPr>
            <a:cxnSpLocks/>
          </p:cNvCxnSpPr>
          <p:nvPr/>
        </p:nvCxnSpPr>
        <p:spPr bwMode="auto">
          <a:xfrm flipV="1">
            <a:off x="5724128" y="3154626"/>
            <a:ext cx="275300" cy="2218590"/>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61D1BAC4-2E54-D862-2993-FD4DB7C52578}"/>
              </a:ext>
            </a:extLst>
          </p:cNvPr>
          <p:cNvSpPr/>
          <p:nvPr/>
        </p:nvSpPr>
        <p:spPr bwMode="auto">
          <a:xfrm>
            <a:off x="5249710" y="5373217"/>
            <a:ext cx="1270681" cy="98426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4D098E29-D141-FDDE-53AE-20E4E6F01D3C}"/>
              </a:ext>
            </a:extLst>
          </p:cNvPr>
          <p:cNvSpPr txBox="1"/>
          <p:nvPr/>
        </p:nvSpPr>
        <p:spPr bwMode="auto">
          <a:xfrm>
            <a:off x="7894710"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#5</a:t>
            </a:r>
          </a:p>
        </p:txBody>
      </p:sp>
    </p:spTree>
    <p:extLst>
      <p:ext uri="{BB962C8B-B14F-4D97-AF65-F5344CB8AC3E}">
        <p14:creationId xmlns:p14="http://schemas.microsoft.com/office/powerpoint/2010/main" val="3553121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sz="3200" dirty="0"/>
              <a:t>HV system installation in </a:t>
            </a:r>
            <a:r>
              <a:rPr lang="en-US" sz="3200" dirty="0" err="1"/>
              <a:t>ProtoDUNE</a:t>
            </a:r>
            <a:r>
              <a:rPr lang="en-US" sz="3200" dirty="0"/>
              <a:t> II</a:t>
            </a:r>
            <a:endParaRPr dirty="0"/>
          </a:p>
        </p:txBody>
      </p:sp>
      <p:sp>
        <p:nvSpPr>
          <p:cNvPr id="5" name="Content Placeholder 2"/>
          <p:cNvSpPr>
            <a:spLocks noGrp="1"/>
          </p:cNvSpPr>
          <p:nvPr>
            <p:ph idx="11"/>
          </p:nvPr>
        </p:nvSpPr>
        <p:spPr bwMode="auto">
          <a:xfrm>
            <a:off x="323528" y="748535"/>
            <a:ext cx="4096072" cy="4048617"/>
          </a:xfrm>
        </p:spPr>
        <p:txBody>
          <a:bodyPr>
            <a:normAutofit lnSpcReduction="10000"/>
          </a:bodyPr>
          <a:lstStyle/>
          <a:p>
            <a:pPr>
              <a:spcBef>
                <a:spcPts val="300"/>
              </a:spcBef>
            </a:pPr>
            <a:r>
              <a:rPr lang="en-US" sz="1200" dirty="0"/>
              <a:t>From early 2022, teams from production sites (ANL, LSU, SBU, UTA) gathered at CERN for the assembly and installation of the HVS subsystems, in close collaboration with the CERN and Ash River Installation team.</a:t>
            </a:r>
          </a:p>
          <a:p>
            <a:pPr lvl="1">
              <a:spcBef>
                <a:spcPts val="300"/>
              </a:spcBef>
            </a:pPr>
            <a:r>
              <a:rPr lang="en-US" sz="1100" dirty="0"/>
              <a:t>Subsystem parts shipped in crates as for FD1</a:t>
            </a:r>
          </a:p>
          <a:p>
            <a:pPr lvl="1">
              <a:spcBef>
                <a:spcPts val="300"/>
              </a:spcBef>
            </a:pPr>
            <a:r>
              <a:rPr lang="en-US" sz="1100" dirty="0"/>
              <a:t>NP02 clean room used as assembly area</a:t>
            </a:r>
          </a:p>
          <a:p>
            <a:pPr lvl="1">
              <a:spcBef>
                <a:spcPts val="300"/>
              </a:spcBef>
            </a:pPr>
            <a:r>
              <a:rPr lang="en-GB" sz="1100" dirty="0"/>
              <a:t>Assembly procedures carefully applied and optimized. </a:t>
            </a:r>
          </a:p>
          <a:p>
            <a:pPr lvl="1">
              <a:spcBef>
                <a:spcPts val="300"/>
              </a:spcBef>
            </a:pPr>
            <a:r>
              <a:rPr lang="en-US" sz="1100" dirty="0"/>
              <a:t>QC procedures followed by means of the  online applications</a:t>
            </a:r>
            <a:endParaRPr lang="en-GB" sz="1100" dirty="0"/>
          </a:p>
          <a:p>
            <a:pPr lvl="1">
              <a:spcBef>
                <a:spcPts val="300"/>
              </a:spcBef>
            </a:pPr>
            <a:r>
              <a:rPr lang="en-GB" sz="1100" dirty="0"/>
              <a:t>Personnel requirements and assembly times recorded  and </a:t>
            </a:r>
            <a:r>
              <a:rPr lang="en-CH" sz="1100" dirty="0"/>
              <a:t>validated</a:t>
            </a:r>
          </a:p>
          <a:p>
            <a:pPr lvl="1">
              <a:spcBef>
                <a:spcPts val="300"/>
              </a:spcBef>
            </a:pPr>
            <a:r>
              <a:rPr lang="en-US" sz="1100" dirty="0"/>
              <a:t>Lessons learned collected and discussed. FD1-HD HVS design and tools modified accordingly.</a:t>
            </a:r>
          </a:p>
          <a:p>
            <a:pPr>
              <a:spcBef>
                <a:spcPts val="300"/>
              </a:spcBef>
            </a:pPr>
            <a:r>
              <a:rPr lang="en-US" sz="1200" dirty="0"/>
              <a:t>At present, all CPA and FC elements are built and hanging inside the NP04 cryostat</a:t>
            </a:r>
          </a:p>
          <a:p>
            <a:pPr lvl="1">
              <a:spcBef>
                <a:spcPts val="300"/>
              </a:spcBef>
            </a:pPr>
            <a:r>
              <a:rPr lang="en-US" sz="1100" dirty="0"/>
              <a:t>No major issues encountered</a:t>
            </a:r>
          </a:p>
          <a:p>
            <a:pPr lvl="1">
              <a:spcBef>
                <a:spcPts val="300"/>
              </a:spcBef>
            </a:pPr>
            <a:r>
              <a:rPr lang="en-US" sz="1100" dirty="0"/>
              <a:t>FC Deployment procedures partially tested. </a:t>
            </a:r>
          </a:p>
          <a:p>
            <a:pPr lvl="1">
              <a:spcBef>
                <a:spcPts val="300"/>
              </a:spcBef>
            </a:pPr>
            <a:r>
              <a:rPr lang="en-US" sz="1100" dirty="0"/>
              <a:t>Deployment tools tested, optimized and validated</a:t>
            </a:r>
          </a:p>
          <a:p>
            <a:pPr lvl="1">
              <a:spcBef>
                <a:spcPts val="300"/>
              </a:spcBef>
            </a:pPr>
            <a:r>
              <a:rPr lang="en-US" sz="1100" dirty="0"/>
              <a:t>CPA-FC-APA and CPA-EW-APA warm alignment partially tested</a:t>
            </a:r>
          </a:p>
          <a:p>
            <a:pPr>
              <a:spcBef>
                <a:spcPts val="300"/>
              </a:spcBef>
            </a:pPr>
            <a:endParaRPr lang="en-US" sz="1200" dirty="0"/>
          </a:p>
        </p:txBody>
      </p:sp>
      <p:sp>
        <p:nvSpPr>
          <p:cNvPr id="2" name="Date Placeholder 1">
            <a:extLst>
              <a:ext uri="{FF2B5EF4-FFF2-40B4-BE49-F238E27FC236}">
                <a16:creationId xmlns:a16="http://schemas.microsoft.com/office/drawing/2014/main" id="{F12F35A5-AC1D-BB4B-8309-1E46808A02F0}"/>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0D3CE75E-644C-D84C-A75D-9A6C148F70E8}"/>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CC88CD01-F4B6-DF45-97EF-0281344DF4E6}"/>
              </a:ext>
            </a:extLst>
          </p:cNvPr>
          <p:cNvSpPr>
            <a:spLocks noGrp="1"/>
          </p:cNvSpPr>
          <p:nvPr>
            <p:ph type="sldNum" sz="quarter" idx="14"/>
          </p:nvPr>
        </p:nvSpPr>
        <p:spPr/>
        <p:txBody>
          <a:bodyPr/>
          <a:lstStyle/>
          <a:p>
            <a:fld id="{5DFC16DC-0F16-AF49-A28F-70708B914EFD}" type="slidenum">
              <a:rPr lang="en-US" smtClean="0"/>
              <a:t>41</a:t>
            </a:fld>
            <a:endParaRPr lang="en-US" dirty="0"/>
          </a:p>
        </p:txBody>
      </p:sp>
      <p:sp>
        <p:nvSpPr>
          <p:cNvPr id="7" name="AutoShape 2">
            <a:extLst>
              <a:ext uri="{FF2B5EF4-FFF2-40B4-BE49-F238E27FC236}">
                <a16:creationId xmlns:a16="http://schemas.microsoft.com/office/drawing/2014/main" id="{C434868E-5477-2EFB-5BFB-04D2F229812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13" name="Picture 12">
            <a:extLst>
              <a:ext uri="{FF2B5EF4-FFF2-40B4-BE49-F238E27FC236}">
                <a16:creationId xmlns:a16="http://schemas.microsoft.com/office/drawing/2014/main" id="{0C5F4B40-8AF0-FF4F-5E1F-672CFA7F5B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4687656" y="1280951"/>
            <a:ext cx="4259328" cy="3194496"/>
          </a:xfrm>
          <a:prstGeom prst="rect">
            <a:avLst/>
          </a:prstGeom>
        </p:spPr>
      </p:pic>
      <p:sp>
        <p:nvSpPr>
          <p:cNvPr id="14" name="Content Placeholder 2">
            <a:extLst>
              <a:ext uri="{FF2B5EF4-FFF2-40B4-BE49-F238E27FC236}">
                <a16:creationId xmlns:a16="http://schemas.microsoft.com/office/drawing/2014/main" id="{8EAEAFE9-5583-1B82-932A-3710E91D1393}"/>
              </a:ext>
            </a:extLst>
          </p:cNvPr>
          <p:cNvSpPr txBox="1">
            <a:spLocks/>
          </p:cNvSpPr>
          <p:nvPr/>
        </p:nvSpPr>
        <p:spPr bwMode="auto">
          <a:xfrm>
            <a:off x="362661" y="4490286"/>
            <a:ext cx="8568952" cy="1893101"/>
          </a:xfrm>
          <a:prstGeom prst="rect">
            <a:avLst/>
          </a:prstGeom>
        </p:spPr>
        <p:txBody>
          <a:bodyPr lIns="0" rIns="0">
            <a:normAutofit lnSpcReduction="10000"/>
          </a:bodyPr>
          <a:lstStyle>
            <a:lvl1pPr marL="256032" indent="-265176" algn="l" defTabSz="457200">
              <a:lnSpc>
                <a:spcPct val="100000"/>
              </a:lnSpc>
              <a:spcBef>
                <a:spcPts val="1200"/>
              </a:spcBef>
              <a:spcAft>
                <a:spcPts val="0"/>
              </a:spcAft>
              <a:buFont typeface="Arial"/>
              <a:buChar char="•"/>
              <a:defRPr sz="2200" b="0" i="0">
                <a:solidFill>
                  <a:srgbClr val="3C5A77"/>
                </a:solidFill>
                <a:latin typeface="Helvetica"/>
                <a:ea typeface="Geneva"/>
                <a:cs typeface="Geneva"/>
              </a:defRPr>
            </a:lvl1pPr>
            <a:lvl2pPr marL="541338" indent="-266700" algn="l" defTabSz="457200">
              <a:lnSpc>
                <a:spcPct val="100000"/>
              </a:lnSpc>
              <a:spcBef>
                <a:spcPts val="1200"/>
              </a:spcBef>
              <a:spcAft>
                <a:spcPts val="0"/>
              </a:spcAft>
              <a:buSzPct val="90000"/>
              <a:buFont typeface="Lucida Grande"/>
              <a:buChar char="-"/>
              <a:defRPr sz="2000" b="0" i="0">
                <a:solidFill>
                  <a:srgbClr val="3C5A77"/>
                </a:solidFill>
                <a:latin typeface="Helvetica"/>
                <a:ea typeface="Geneva"/>
                <a:cs typeface="+mn-cs"/>
              </a:defRPr>
            </a:lvl2pPr>
            <a:lvl3pPr marL="898525" indent="-273050" algn="l" defTabSz="457200">
              <a:lnSpc>
                <a:spcPct val="100000"/>
              </a:lnSpc>
              <a:spcBef>
                <a:spcPts val="1200"/>
              </a:spcBef>
              <a:spcAft>
                <a:spcPts val="0"/>
              </a:spcAft>
              <a:buSzPct val="88000"/>
              <a:buFont typeface="Arial"/>
              <a:buChar char="•"/>
              <a:defRPr sz="1800" b="0" i="0">
                <a:solidFill>
                  <a:srgbClr val="3C5A77"/>
                </a:solidFill>
                <a:latin typeface="Helvetica"/>
                <a:ea typeface="Geneva"/>
                <a:cs typeface="+mn-cs"/>
              </a:defRPr>
            </a:lvl3pPr>
            <a:lvl4pPr marL="1165225" indent="-266700" algn="l" defTabSz="457200">
              <a:lnSpc>
                <a:spcPct val="100000"/>
              </a:lnSpc>
              <a:spcBef>
                <a:spcPts val="1200"/>
              </a:spcBef>
              <a:spcAft>
                <a:spcPts val="0"/>
              </a:spcAft>
              <a:buSzPct val="90000"/>
              <a:buFont typeface="Lucida Grande"/>
              <a:buChar char="-"/>
              <a:defRPr sz="1600" b="0" i="0">
                <a:solidFill>
                  <a:srgbClr val="3C5A77"/>
                </a:solidFill>
                <a:latin typeface="Helvetica"/>
                <a:ea typeface="Geneva"/>
                <a:cs typeface="+mn-cs"/>
              </a:defRPr>
            </a:lvl4pPr>
            <a:lvl5pPr marL="1431925" indent="-266700" algn="l" defTabSz="457200">
              <a:lnSpc>
                <a:spcPct val="100000"/>
              </a:lnSpc>
              <a:spcBef>
                <a:spcPts val="1200"/>
              </a:spcBef>
              <a:spcAft>
                <a:spcPts val="0"/>
              </a:spcAft>
              <a:buSzPct val="88000"/>
              <a:buFont typeface="Arial"/>
              <a:buChar char="•"/>
              <a:defRPr sz="1400" b="0" i="0">
                <a:solidFill>
                  <a:srgbClr val="3C5A77"/>
                </a:solidFill>
                <a:latin typeface="Helvetica"/>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a:spcBef>
                <a:spcPts val="300"/>
              </a:spcBef>
            </a:pPr>
            <a:r>
              <a:rPr lang="en-US" sz="1200" dirty="0"/>
              <a:t>Next (</a:t>
            </a:r>
            <a:r>
              <a:rPr lang="en-US" sz="1200" dirty="0" err="1"/>
              <a:t>Saleve</a:t>
            </a:r>
            <a:r>
              <a:rPr lang="en-US" sz="1200" dirty="0"/>
              <a:t> side) installation steps with HVS team involvement:</a:t>
            </a:r>
          </a:p>
          <a:p>
            <a:pPr lvl="1">
              <a:spcBef>
                <a:spcPts val="300"/>
              </a:spcBef>
            </a:pPr>
            <a:r>
              <a:rPr lang="en-US" sz="1100" dirty="0"/>
              <a:t>BP installation</a:t>
            </a:r>
          </a:p>
          <a:p>
            <a:pPr lvl="1">
              <a:spcBef>
                <a:spcPts val="300"/>
              </a:spcBef>
            </a:pPr>
            <a:r>
              <a:rPr lang="en-US" sz="1100" dirty="0"/>
              <a:t>Top GP’s deployments and electrical connections</a:t>
            </a:r>
          </a:p>
          <a:p>
            <a:pPr lvl="1">
              <a:spcBef>
                <a:spcPts val="300"/>
              </a:spcBef>
            </a:pPr>
            <a:r>
              <a:rPr lang="en-US" sz="1100" dirty="0"/>
              <a:t>Upstream EW positioning and electrical connections (CPA, terminations boards), QC</a:t>
            </a:r>
          </a:p>
          <a:p>
            <a:pPr lvl="1">
              <a:spcBef>
                <a:spcPts val="300"/>
              </a:spcBef>
            </a:pPr>
            <a:r>
              <a:rPr lang="en-US" sz="1100" dirty="0"/>
              <a:t>Top FC’s deployment, alignment and electrical connections, QC</a:t>
            </a:r>
          </a:p>
          <a:p>
            <a:pPr lvl="1">
              <a:spcBef>
                <a:spcPts val="300"/>
              </a:spcBef>
            </a:pPr>
            <a:r>
              <a:rPr lang="en-US" sz="1100" dirty="0"/>
              <a:t>Bottom GP’s deployments and electrical connections (False-floor removal)</a:t>
            </a:r>
          </a:p>
          <a:p>
            <a:pPr lvl="1">
              <a:spcBef>
                <a:spcPts val="300"/>
              </a:spcBef>
            </a:pPr>
            <a:r>
              <a:rPr lang="en-US" sz="1100" dirty="0"/>
              <a:t>Bottom FC’s deployment, alignment and electrical connections, QC</a:t>
            </a:r>
          </a:p>
          <a:p>
            <a:pPr lvl="1">
              <a:spcBef>
                <a:spcPts val="300"/>
              </a:spcBef>
            </a:pPr>
            <a:r>
              <a:rPr lang="en-US" sz="1100" dirty="0"/>
              <a:t>Downstream EW positioning and electrical connections (CPA, terminations boards), QC</a:t>
            </a:r>
          </a:p>
          <a:p>
            <a:pPr>
              <a:spcBef>
                <a:spcPts val="300"/>
              </a:spcBef>
            </a:pPr>
            <a:r>
              <a:rPr lang="en-US" sz="1200" dirty="0"/>
              <a:t>Jura side and HV delivery will follow</a:t>
            </a:r>
          </a:p>
        </p:txBody>
      </p:sp>
      <p:sp>
        <p:nvSpPr>
          <p:cNvPr id="8" name="TextBox 7">
            <a:extLst>
              <a:ext uri="{FF2B5EF4-FFF2-40B4-BE49-F238E27FC236}">
                <a16:creationId xmlns:a16="http://schemas.microsoft.com/office/drawing/2014/main" id="{F3EEE2DF-E674-C10D-0879-E794966BF596}"/>
              </a:ext>
            </a:extLst>
          </p:cNvPr>
          <p:cNvSpPr txBox="1"/>
          <p:nvPr/>
        </p:nvSpPr>
        <p:spPr bwMode="auto">
          <a:xfrm>
            <a:off x="7894710"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#4</a:t>
            </a:r>
          </a:p>
        </p:txBody>
      </p:sp>
    </p:spTree>
    <p:extLst>
      <p:ext uri="{BB962C8B-B14F-4D97-AF65-F5344CB8AC3E}">
        <p14:creationId xmlns:p14="http://schemas.microsoft.com/office/powerpoint/2010/main" val="1976602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sz="3200" dirty="0" err="1"/>
              <a:t>ProtoDUNE</a:t>
            </a:r>
            <a:r>
              <a:rPr lang="en-US" sz="3200" dirty="0"/>
              <a:t> II HVS </a:t>
            </a:r>
            <a:r>
              <a:rPr lang="en-US" sz="3200" dirty="0" err="1"/>
              <a:t>photogallery</a:t>
            </a:r>
            <a:endParaRPr dirty="0"/>
          </a:p>
        </p:txBody>
      </p:sp>
      <p:sp>
        <p:nvSpPr>
          <p:cNvPr id="2" name="Date Placeholder 1">
            <a:extLst>
              <a:ext uri="{FF2B5EF4-FFF2-40B4-BE49-F238E27FC236}">
                <a16:creationId xmlns:a16="http://schemas.microsoft.com/office/drawing/2014/main" id="{F12F35A5-AC1D-BB4B-8309-1E46808A02F0}"/>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0D3CE75E-644C-D84C-A75D-9A6C148F70E8}"/>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CC88CD01-F4B6-DF45-97EF-0281344DF4E6}"/>
              </a:ext>
            </a:extLst>
          </p:cNvPr>
          <p:cNvSpPr>
            <a:spLocks noGrp="1"/>
          </p:cNvSpPr>
          <p:nvPr>
            <p:ph type="sldNum" sz="quarter" idx="14"/>
          </p:nvPr>
        </p:nvSpPr>
        <p:spPr/>
        <p:txBody>
          <a:bodyPr/>
          <a:lstStyle/>
          <a:p>
            <a:fld id="{5DFC16DC-0F16-AF49-A28F-70708B914EFD}" type="slidenum">
              <a:rPr lang="en-US" smtClean="0"/>
              <a:t>42</a:t>
            </a:fld>
            <a:endParaRPr lang="en-US" dirty="0"/>
          </a:p>
        </p:txBody>
      </p:sp>
      <p:sp>
        <p:nvSpPr>
          <p:cNvPr id="7" name="AutoShape 2">
            <a:extLst>
              <a:ext uri="{FF2B5EF4-FFF2-40B4-BE49-F238E27FC236}">
                <a16:creationId xmlns:a16="http://schemas.microsoft.com/office/drawing/2014/main" id="{C434868E-5477-2EFB-5BFB-04D2F229812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sp>
        <p:nvSpPr>
          <p:cNvPr id="49" name="TextBox 48">
            <a:extLst>
              <a:ext uri="{FF2B5EF4-FFF2-40B4-BE49-F238E27FC236}">
                <a16:creationId xmlns:a16="http://schemas.microsoft.com/office/drawing/2014/main" id="{EF1C1DA6-C7D0-132F-07C0-09AA297C1ED2}"/>
              </a:ext>
            </a:extLst>
          </p:cNvPr>
          <p:cNvSpPr txBox="1"/>
          <p:nvPr/>
        </p:nvSpPr>
        <p:spPr>
          <a:xfrm>
            <a:off x="2286000" y="3240100"/>
            <a:ext cx="4572000" cy="369332"/>
          </a:xfrm>
          <a:prstGeom prst="rect">
            <a:avLst/>
          </a:prstGeom>
          <a:noFill/>
        </p:spPr>
        <p:txBody>
          <a:bodyPr wrap="square">
            <a:spAutoFit/>
          </a:bodyPr>
          <a:lstStyle/>
          <a:p>
            <a:r>
              <a:rPr lang="en-CH" b="0" i="0" u="none" strike="noStrike" dirty="0">
                <a:solidFill>
                  <a:srgbClr val="000000"/>
                </a:solidFill>
                <a:effectLst/>
              </a:rPr>
              <a:t> </a:t>
            </a:r>
            <a:endParaRPr lang="en-CH" dirty="0"/>
          </a:p>
        </p:txBody>
      </p:sp>
      <p:pic>
        <p:nvPicPr>
          <p:cNvPr id="50" name="Picture 49">
            <a:extLst>
              <a:ext uri="{FF2B5EF4-FFF2-40B4-BE49-F238E27FC236}">
                <a16:creationId xmlns:a16="http://schemas.microsoft.com/office/drawing/2014/main" id="{9450D29D-92E8-00FC-1BCD-E001316C79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240930" y="2074058"/>
            <a:ext cx="2222165" cy="1665876"/>
          </a:xfrm>
          <a:prstGeom prst="rect">
            <a:avLst/>
          </a:prstGeom>
        </p:spPr>
      </p:pic>
      <p:pic>
        <p:nvPicPr>
          <p:cNvPr id="52" name="Picture 51">
            <a:extLst>
              <a:ext uri="{FF2B5EF4-FFF2-40B4-BE49-F238E27FC236}">
                <a16:creationId xmlns:a16="http://schemas.microsoft.com/office/drawing/2014/main" id="{0FA7DFE8-4B5D-8C71-BB72-77B20F56F5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87854" y="666254"/>
            <a:ext cx="2475435" cy="3298605"/>
          </a:xfrm>
          <a:prstGeom prst="rect">
            <a:avLst/>
          </a:prstGeom>
        </p:spPr>
      </p:pic>
      <p:pic>
        <p:nvPicPr>
          <p:cNvPr id="53" name="Picture 52">
            <a:extLst>
              <a:ext uri="{FF2B5EF4-FFF2-40B4-BE49-F238E27FC236}">
                <a16:creationId xmlns:a16="http://schemas.microsoft.com/office/drawing/2014/main" id="{35FCCD15-63F5-9ED3-BBBB-1A769EBD84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858" y="4001359"/>
            <a:ext cx="2568744" cy="1925693"/>
          </a:xfrm>
          <a:prstGeom prst="rect">
            <a:avLst/>
          </a:prstGeom>
        </p:spPr>
      </p:pic>
      <p:pic>
        <p:nvPicPr>
          <p:cNvPr id="60" name="Picture 59">
            <a:extLst>
              <a:ext uri="{FF2B5EF4-FFF2-40B4-BE49-F238E27FC236}">
                <a16:creationId xmlns:a16="http://schemas.microsoft.com/office/drawing/2014/main" id="{E0C331EA-2E48-63B3-085F-0476099CE5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01663" y="4470936"/>
            <a:ext cx="2944479" cy="1327828"/>
          </a:xfrm>
          <a:prstGeom prst="rect">
            <a:avLst/>
          </a:prstGeom>
        </p:spPr>
      </p:pic>
      <p:pic>
        <p:nvPicPr>
          <p:cNvPr id="61" name="Picture 60">
            <a:extLst>
              <a:ext uri="{FF2B5EF4-FFF2-40B4-BE49-F238E27FC236}">
                <a16:creationId xmlns:a16="http://schemas.microsoft.com/office/drawing/2014/main" id="{195E11AC-45C9-A648-E849-0C957FE515E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57979" y="658370"/>
            <a:ext cx="1441057" cy="3197884"/>
          </a:xfrm>
          <a:prstGeom prst="rect">
            <a:avLst/>
          </a:prstGeom>
        </p:spPr>
      </p:pic>
      <p:sp>
        <p:nvSpPr>
          <p:cNvPr id="64" name="TextBox 63">
            <a:extLst>
              <a:ext uri="{FF2B5EF4-FFF2-40B4-BE49-F238E27FC236}">
                <a16:creationId xmlns:a16="http://schemas.microsoft.com/office/drawing/2014/main" id="{D1D07A0C-C935-4C04-786D-1C7BD0B652D9}"/>
              </a:ext>
            </a:extLst>
          </p:cNvPr>
          <p:cNvSpPr txBox="1"/>
          <p:nvPr/>
        </p:nvSpPr>
        <p:spPr>
          <a:xfrm>
            <a:off x="101389" y="6045069"/>
            <a:ext cx="8794245" cy="230832"/>
          </a:xfrm>
          <a:prstGeom prst="rect">
            <a:avLst/>
          </a:prstGeom>
          <a:noFill/>
        </p:spPr>
        <p:txBody>
          <a:bodyPr wrap="square">
            <a:spAutoFit/>
          </a:bodyPr>
          <a:lstStyle/>
          <a:p>
            <a:r>
              <a:rPr lang="en-CH" sz="900" dirty="0"/>
              <a:t>https://photos.google.com/share/AF1QipMORrWjxMKuCObJaXZjCGwk8ZAxZEympW0WEp_CjC19gfc_Br_Cjt9B5cIJ8PgEhg?key=eVBUV1owemRRbXdlMHFTR2d6UVpkTWVheDRSVWN3</a:t>
            </a:r>
          </a:p>
        </p:txBody>
      </p:sp>
      <p:pic>
        <p:nvPicPr>
          <p:cNvPr id="65" name="Picture 64">
            <a:extLst>
              <a:ext uri="{FF2B5EF4-FFF2-40B4-BE49-F238E27FC236}">
                <a16:creationId xmlns:a16="http://schemas.microsoft.com/office/drawing/2014/main" id="{6DBE15CD-EB1E-AB1C-8245-6B67B5C37B6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06059" y="384826"/>
            <a:ext cx="1740083" cy="3861460"/>
          </a:xfrm>
          <a:prstGeom prst="rect">
            <a:avLst/>
          </a:prstGeom>
        </p:spPr>
      </p:pic>
      <p:pic>
        <p:nvPicPr>
          <p:cNvPr id="66" name="Picture 65">
            <a:extLst>
              <a:ext uri="{FF2B5EF4-FFF2-40B4-BE49-F238E27FC236}">
                <a16:creationId xmlns:a16="http://schemas.microsoft.com/office/drawing/2014/main" id="{DE30FAAF-7CDB-723A-03F0-DA9DBE22FC3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01766" y="666254"/>
            <a:ext cx="2339752" cy="1317414"/>
          </a:xfrm>
          <a:prstGeom prst="rect">
            <a:avLst/>
          </a:prstGeom>
        </p:spPr>
      </p:pic>
      <p:pic>
        <p:nvPicPr>
          <p:cNvPr id="67" name="Picture 66">
            <a:extLst>
              <a:ext uri="{FF2B5EF4-FFF2-40B4-BE49-F238E27FC236}">
                <a16:creationId xmlns:a16="http://schemas.microsoft.com/office/drawing/2014/main" id="{BDD5DAFE-3988-9E7D-2C33-B26E0DAA855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30180" y="4208558"/>
            <a:ext cx="3264235" cy="1469986"/>
          </a:xfrm>
          <a:prstGeom prst="rect">
            <a:avLst/>
          </a:prstGeom>
        </p:spPr>
      </p:pic>
    </p:spTree>
    <p:extLst>
      <p:ext uri="{BB962C8B-B14F-4D97-AF65-F5344CB8AC3E}">
        <p14:creationId xmlns:p14="http://schemas.microsoft.com/office/powerpoint/2010/main" val="1958177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sz="3200" dirty="0" err="1"/>
              <a:t>ProtoDUNE</a:t>
            </a:r>
            <a:r>
              <a:rPr lang="en-US" sz="3200" dirty="0"/>
              <a:t> II HVS </a:t>
            </a:r>
            <a:r>
              <a:rPr lang="en-US" sz="3200" dirty="0" err="1"/>
              <a:t>photogallery</a:t>
            </a:r>
            <a:endParaRPr dirty="0"/>
          </a:p>
        </p:txBody>
      </p:sp>
      <p:sp>
        <p:nvSpPr>
          <p:cNvPr id="2" name="Date Placeholder 1">
            <a:extLst>
              <a:ext uri="{FF2B5EF4-FFF2-40B4-BE49-F238E27FC236}">
                <a16:creationId xmlns:a16="http://schemas.microsoft.com/office/drawing/2014/main" id="{F12F35A5-AC1D-BB4B-8309-1E46808A02F0}"/>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0D3CE75E-644C-D84C-A75D-9A6C148F70E8}"/>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CC88CD01-F4B6-DF45-97EF-0281344DF4E6}"/>
              </a:ext>
            </a:extLst>
          </p:cNvPr>
          <p:cNvSpPr>
            <a:spLocks noGrp="1"/>
          </p:cNvSpPr>
          <p:nvPr>
            <p:ph type="sldNum" sz="quarter" idx="14"/>
          </p:nvPr>
        </p:nvSpPr>
        <p:spPr/>
        <p:txBody>
          <a:bodyPr/>
          <a:lstStyle/>
          <a:p>
            <a:fld id="{5DFC16DC-0F16-AF49-A28F-70708B914EFD}" type="slidenum">
              <a:rPr lang="en-US" smtClean="0"/>
              <a:t>43</a:t>
            </a:fld>
            <a:endParaRPr lang="en-US" dirty="0"/>
          </a:p>
        </p:txBody>
      </p:sp>
      <p:sp>
        <p:nvSpPr>
          <p:cNvPr id="7" name="AutoShape 2">
            <a:extLst>
              <a:ext uri="{FF2B5EF4-FFF2-40B4-BE49-F238E27FC236}">
                <a16:creationId xmlns:a16="http://schemas.microsoft.com/office/drawing/2014/main" id="{C434868E-5477-2EFB-5BFB-04D2F229812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43" name="Picture 42">
            <a:extLst>
              <a:ext uri="{FF2B5EF4-FFF2-40B4-BE49-F238E27FC236}">
                <a16:creationId xmlns:a16="http://schemas.microsoft.com/office/drawing/2014/main" id="{30AE6E3D-C050-653F-F6F5-D2E7B5C27F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1459" y="4102389"/>
            <a:ext cx="2862207" cy="2113813"/>
          </a:xfrm>
          <a:prstGeom prst="rect">
            <a:avLst/>
          </a:prstGeom>
        </p:spPr>
      </p:pic>
      <p:pic>
        <p:nvPicPr>
          <p:cNvPr id="47" name="Picture 46">
            <a:extLst>
              <a:ext uri="{FF2B5EF4-FFF2-40B4-BE49-F238E27FC236}">
                <a16:creationId xmlns:a16="http://schemas.microsoft.com/office/drawing/2014/main" id="{CC8F27B4-EBD2-F198-2F77-986F9A44E9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4724400" y="804309"/>
            <a:ext cx="3165807" cy="1427638"/>
          </a:xfrm>
          <a:prstGeom prst="rect">
            <a:avLst/>
          </a:prstGeom>
        </p:spPr>
      </p:pic>
      <p:pic>
        <p:nvPicPr>
          <p:cNvPr id="48" name="Picture 47">
            <a:extLst>
              <a:ext uri="{FF2B5EF4-FFF2-40B4-BE49-F238E27FC236}">
                <a16:creationId xmlns:a16="http://schemas.microsoft.com/office/drawing/2014/main" id="{040D49A7-FADF-DDD0-7C33-7EC2378FDEB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3167844" y="754099"/>
            <a:ext cx="1188132" cy="1583229"/>
          </a:xfrm>
          <a:prstGeom prst="rect">
            <a:avLst/>
          </a:prstGeom>
        </p:spPr>
      </p:pic>
      <p:pic>
        <p:nvPicPr>
          <p:cNvPr id="49" name="Picture 48">
            <a:extLst>
              <a:ext uri="{FF2B5EF4-FFF2-40B4-BE49-F238E27FC236}">
                <a16:creationId xmlns:a16="http://schemas.microsoft.com/office/drawing/2014/main" id="{64DB8CE2-D03D-C72B-0F3D-D120556632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232157" y="773849"/>
            <a:ext cx="2823077" cy="3761852"/>
          </a:xfrm>
          <a:prstGeom prst="rect">
            <a:avLst/>
          </a:prstGeom>
        </p:spPr>
      </p:pic>
      <p:pic>
        <p:nvPicPr>
          <p:cNvPr id="50" name="Picture 49">
            <a:extLst>
              <a:ext uri="{FF2B5EF4-FFF2-40B4-BE49-F238E27FC236}">
                <a16:creationId xmlns:a16="http://schemas.microsoft.com/office/drawing/2014/main" id="{00F656CF-FA7A-D336-F579-D9663DD22CB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51883" y="2370383"/>
            <a:ext cx="1321859" cy="1761424"/>
          </a:xfrm>
          <a:prstGeom prst="rect">
            <a:avLst/>
          </a:prstGeom>
        </p:spPr>
      </p:pic>
      <p:pic>
        <p:nvPicPr>
          <p:cNvPr id="52" name="Picture 51">
            <a:extLst>
              <a:ext uri="{FF2B5EF4-FFF2-40B4-BE49-F238E27FC236}">
                <a16:creationId xmlns:a16="http://schemas.microsoft.com/office/drawing/2014/main" id="{750340FC-D97E-10CB-750C-4A5108093F4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64983" y="2708920"/>
            <a:ext cx="1188475" cy="1381585"/>
          </a:xfrm>
          <a:prstGeom prst="rect">
            <a:avLst/>
          </a:prstGeom>
        </p:spPr>
      </p:pic>
      <p:pic>
        <p:nvPicPr>
          <p:cNvPr id="53" name="Picture 52">
            <a:extLst>
              <a:ext uri="{FF2B5EF4-FFF2-40B4-BE49-F238E27FC236}">
                <a16:creationId xmlns:a16="http://schemas.microsoft.com/office/drawing/2014/main" id="{35589D27-3ADC-8B68-D670-DEF16B4BA0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48832" y="1916832"/>
            <a:ext cx="905579" cy="2009592"/>
          </a:xfrm>
          <a:prstGeom prst="rect">
            <a:avLst/>
          </a:prstGeom>
        </p:spPr>
      </p:pic>
      <p:pic>
        <p:nvPicPr>
          <p:cNvPr id="54" name="Picture 53">
            <a:extLst>
              <a:ext uri="{FF2B5EF4-FFF2-40B4-BE49-F238E27FC236}">
                <a16:creationId xmlns:a16="http://schemas.microsoft.com/office/drawing/2014/main" id="{85639FB4-1AAE-C969-6DED-9E422DD3602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72167" y="2394188"/>
            <a:ext cx="1534076" cy="1534076"/>
          </a:xfrm>
          <a:prstGeom prst="rect">
            <a:avLst/>
          </a:prstGeom>
        </p:spPr>
      </p:pic>
      <p:pic>
        <p:nvPicPr>
          <p:cNvPr id="55" name="Picture 54">
            <a:extLst>
              <a:ext uri="{FF2B5EF4-FFF2-40B4-BE49-F238E27FC236}">
                <a16:creationId xmlns:a16="http://schemas.microsoft.com/office/drawing/2014/main" id="{555B38F2-60CC-8644-7552-9294489A13F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471563" y="4687222"/>
            <a:ext cx="1528980" cy="1528980"/>
          </a:xfrm>
          <a:prstGeom prst="rect">
            <a:avLst/>
          </a:prstGeom>
        </p:spPr>
      </p:pic>
      <p:pic>
        <p:nvPicPr>
          <p:cNvPr id="56" name="Picture 55">
            <a:extLst>
              <a:ext uri="{FF2B5EF4-FFF2-40B4-BE49-F238E27FC236}">
                <a16:creationId xmlns:a16="http://schemas.microsoft.com/office/drawing/2014/main" id="{EC681007-3328-7764-0862-C23ABDC4AA9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32157" y="4655207"/>
            <a:ext cx="1998657" cy="1498320"/>
          </a:xfrm>
          <a:prstGeom prst="rect">
            <a:avLst/>
          </a:prstGeom>
        </p:spPr>
      </p:pic>
      <p:pic>
        <p:nvPicPr>
          <p:cNvPr id="57" name="Picture 56">
            <a:extLst>
              <a:ext uri="{FF2B5EF4-FFF2-40B4-BE49-F238E27FC236}">
                <a16:creationId xmlns:a16="http://schemas.microsoft.com/office/drawing/2014/main" id="{B621F446-DFD6-4B2D-644F-4046D2B95F1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233337" y="4392103"/>
            <a:ext cx="1318696" cy="1761424"/>
          </a:xfrm>
          <a:prstGeom prst="rect">
            <a:avLst/>
          </a:prstGeom>
        </p:spPr>
      </p:pic>
    </p:spTree>
    <p:extLst>
      <p:ext uri="{BB962C8B-B14F-4D97-AF65-F5344CB8AC3E}">
        <p14:creationId xmlns:p14="http://schemas.microsoft.com/office/powerpoint/2010/main" val="3272780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sz="3200" dirty="0" err="1"/>
              <a:t>ProtoDUNE</a:t>
            </a:r>
            <a:r>
              <a:rPr lang="en-US" sz="3200" dirty="0"/>
              <a:t> II HVS </a:t>
            </a:r>
            <a:r>
              <a:rPr lang="en-US" sz="3200" dirty="0" err="1"/>
              <a:t>photogallery</a:t>
            </a:r>
            <a:endParaRPr dirty="0"/>
          </a:p>
        </p:txBody>
      </p:sp>
      <p:sp>
        <p:nvSpPr>
          <p:cNvPr id="2" name="Date Placeholder 1">
            <a:extLst>
              <a:ext uri="{FF2B5EF4-FFF2-40B4-BE49-F238E27FC236}">
                <a16:creationId xmlns:a16="http://schemas.microsoft.com/office/drawing/2014/main" id="{F12F35A5-AC1D-BB4B-8309-1E46808A02F0}"/>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0D3CE75E-644C-D84C-A75D-9A6C148F70E8}"/>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CC88CD01-F4B6-DF45-97EF-0281344DF4E6}"/>
              </a:ext>
            </a:extLst>
          </p:cNvPr>
          <p:cNvSpPr>
            <a:spLocks noGrp="1"/>
          </p:cNvSpPr>
          <p:nvPr>
            <p:ph type="sldNum" sz="quarter" idx="14"/>
          </p:nvPr>
        </p:nvSpPr>
        <p:spPr/>
        <p:txBody>
          <a:bodyPr/>
          <a:lstStyle/>
          <a:p>
            <a:fld id="{5DFC16DC-0F16-AF49-A28F-70708B914EFD}" type="slidenum">
              <a:rPr lang="en-US" smtClean="0"/>
              <a:t>44</a:t>
            </a:fld>
            <a:endParaRPr lang="en-US" dirty="0"/>
          </a:p>
        </p:txBody>
      </p:sp>
      <p:pic>
        <p:nvPicPr>
          <p:cNvPr id="5" name="Picture 4">
            <a:extLst>
              <a:ext uri="{FF2B5EF4-FFF2-40B4-BE49-F238E27FC236}">
                <a16:creationId xmlns:a16="http://schemas.microsoft.com/office/drawing/2014/main" id="{C5637978-CB91-9004-ABA3-71BDB7C97E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4560588" y="2274329"/>
            <a:ext cx="1771035" cy="2359968"/>
          </a:xfrm>
          <a:prstGeom prst="rect">
            <a:avLst/>
          </a:prstGeom>
        </p:spPr>
      </p:pic>
      <p:pic>
        <p:nvPicPr>
          <p:cNvPr id="8" name="Picture 7">
            <a:extLst>
              <a:ext uri="{FF2B5EF4-FFF2-40B4-BE49-F238E27FC236}">
                <a16:creationId xmlns:a16="http://schemas.microsoft.com/office/drawing/2014/main" id="{5BA25097-2980-75EE-1FF9-9433709BF1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4760" y="765843"/>
            <a:ext cx="2406975" cy="3207381"/>
          </a:xfrm>
          <a:prstGeom prst="rect">
            <a:avLst/>
          </a:prstGeom>
        </p:spPr>
      </p:pic>
      <p:pic>
        <p:nvPicPr>
          <p:cNvPr id="9" name="Picture 8">
            <a:extLst>
              <a:ext uri="{FF2B5EF4-FFF2-40B4-BE49-F238E27FC236}">
                <a16:creationId xmlns:a16="http://schemas.microsoft.com/office/drawing/2014/main" id="{2083B65F-8439-47BA-53AE-B5D612906F0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26793" y="2289143"/>
            <a:ext cx="1360772" cy="1817625"/>
          </a:xfrm>
          <a:prstGeom prst="rect">
            <a:avLst/>
          </a:prstGeom>
        </p:spPr>
      </p:pic>
      <p:pic>
        <p:nvPicPr>
          <p:cNvPr id="10" name="Picture 9">
            <a:extLst>
              <a:ext uri="{FF2B5EF4-FFF2-40B4-BE49-F238E27FC236}">
                <a16:creationId xmlns:a16="http://schemas.microsoft.com/office/drawing/2014/main" id="{C6AA0D1A-11D8-C47A-A163-9DD9CFF2560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9899" y="4149080"/>
            <a:ext cx="2736304" cy="2051307"/>
          </a:xfrm>
          <a:prstGeom prst="rect">
            <a:avLst/>
          </a:prstGeom>
        </p:spPr>
      </p:pic>
      <p:pic>
        <p:nvPicPr>
          <p:cNvPr id="11" name="Picture 10">
            <a:extLst>
              <a:ext uri="{FF2B5EF4-FFF2-40B4-BE49-F238E27FC236}">
                <a16:creationId xmlns:a16="http://schemas.microsoft.com/office/drawing/2014/main" id="{6470C7DE-D376-07FF-FCBF-7F9D8B4D433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12458" y="4214137"/>
            <a:ext cx="1487013" cy="1986250"/>
          </a:xfrm>
          <a:prstGeom prst="rect">
            <a:avLst/>
          </a:prstGeom>
        </p:spPr>
      </p:pic>
      <p:pic>
        <p:nvPicPr>
          <p:cNvPr id="12" name="Picture 11">
            <a:extLst>
              <a:ext uri="{FF2B5EF4-FFF2-40B4-BE49-F238E27FC236}">
                <a16:creationId xmlns:a16="http://schemas.microsoft.com/office/drawing/2014/main" id="{FCF3E3A4-6088-FC22-AC96-7F66F601158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08110" y="695002"/>
            <a:ext cx="3352780" cy="1509861"/>
          </a:xfrm>
          <a:prstGeom prst="rect">
            <a:avLst/>
          </a:prstGeom>
        </p:spPr>
      </p:pic>
      <p:pic>
        <p:nvPicPr>
          <p:cNvPr id="13" name="Picture 12">
            <a:extLst>
              <a:ext uri="{FF2B5EF4-FFF2-40B4-BE49-F238E27FC236}">
                <a16:creationId xmlns:a16="http://schemas.microsoft.com/office/drawing/2014/main" id="{AC7223BC-E05F-9CE9-2845-7F258CADA6D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92080" y="4703763"/>
            <a:ext cx="3240360" cy="1459235"/>
          </a:xfrm>
          <a:prstGeom prst="rect">
            <a:avLst/>
          </a:prstGeom>
        </p:spPr>
      </p:pic>
      <p:pic>
        <p:nvPicPr>
          <p:cNvPr id="14" name="Picture 13">
            <a:extLst>
              <a:ext uri="{FF2B5EF4-FFF2-40B4-BE49-F238E27FC236}">
                <a16:creationId xmlns:a16="http://schemas.microsoft.com/office/drawing/2014/main" id="{8F599FE9-CB56-5161-A81E-53D7483A6E9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64199" y="2294895"/>
            <a:ext cx="1381362" cy="1845128"/>
          </a:xfrm>
          <a:prstGeom prst="rect">
            <a:avLst/>
          </a:prstGeom>
        </p:spPr>
      </p:pic>
      <p:pic>
        <p:nvPicPr>
          <p:cNvPr id="15" name="Picture 14">
            <a:extLst>
              <a:ext uri="{FF2B5EF4-FFF2-40B4-BE49-F238E27FC236}">
                <a16:creationId xmlns:a16="http://schemas.microsoft.com/office/drawing/2014/main" id="{44503032-B06E-CB69-32F0-0DACCE036BA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412235" y="763734"/>
            <a:ext cx="2643608" cy="3522703"/>
          </a:xfrm>
          <a:prstGeom prst="rect">
            <a:avLst/>
          </a:prstGeom>
        </p:spPr>
      </p:pic>
    </p:spTree>
    <p:extLst>
      <p:ext uri="{BB962C8B-B14F-4D97-AF65-F5344CB8AC3E}">
        <p14:creationId xmlns:p14="http://schemas.microsoft.com/office/powerpoint/2010/main" val="1265628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260648"/>
            <a:ext cx="8568952" cy="524670"/>
          </a:xfrm>
        </p:spPr>
        <p:txBody>
          <a:bodyPr>
            <a:noAutofit/>
          </a:bodyPr>
          <a:lstStyle/>
          <a:p>
            <a:pPr>
              <a:defRPr/>
            </a:pPr>
            <a:r>
              <a:rPr lang="en-US" dirty="0"/>
              <a:t>Plan towards </a:t>
            </a:r>
            <a:r>
              <a:rPr lang="en-GB" b="1" dirty="0">
                <a:solidFill>
                  <a:srgbClr val="E95125"/>
                </a:solidFill>
                <a:effectLst/>
                <a:latin typeface="Helvetica" pitchFamily="2" charset="0"/>
              </a:rPr>
              <a:t>FD1-HD</a:t>
            </a:r>
            <a:br>
              <a:rPr lang="en-GB" dirty="0">
                <a:effectLst/>
              </a:rPr>
            </a:br>
            <a:endParaRPr dirty="0"/>
          </a:p>
        </p:txBody>
      </p:sp>
      <p:sp>
        <p:nvSpPr>
          <p:cNvPr id="5" name="Content Placeholder 2"/>
          <p:cNvSpPr>
            <a:spLocks noGrp="1"/>
          </p:cNvSpPr>
          <p:nvPr>
            <p:ph idx="11"/>
          </p:nvPr>
        </p:nvSpPr>
        <p:spPr bwMode="auto">
          <a:xfrm>
            <a:off x="467544" y="980728"/>
            <a:ext cx="8568952" cy="5040560"/>
          </a:xfrm>
        </p:spPr>
        <p:txBody>
          <a:bodyPr>
            <a:normAutofit/>
          </a:bodyPr>
          <a:lstStyle/>
          <a:p>
            <a:pPr>
              <a:spcBef>
                <a:spcPts val="600"/>
              </a:spcBef>
            </a:pPr>
            <a:r>
              <a:rPr lang="en-GB" sz="2400" dirty="0">
                <a:solidFill>
                  <a:srgbClr val="3C5A77"/>
                </a:solidFill>
                <a:effectLst/>
                <a:latin typeface="Helvetica" pitchFamily="2" charset="0"/>
              </a:rPr>
              <a:t>Key milestones</a:t>
            </a:r>
            <a:r>
              <a:rPr lang="en-US" sz="2400" dirty="0"/>
              <a:t>:</a:t>
            </a:r>
          </a:p>
          <a:p>
            <a:pPr lvl="1">
              <a:spcBef>
                <a:spcPts val="600"/>
              </a:spcBef>
            </a:pPr>
            <a:r>
              <a:rPr lang="en-GB" sz="1800" dirty="0">
                <a:solidFill>
                  <a:srgbClr val="3C5A77"/>
                </a:solidFill>
                <a:effectLst/>
                <a:latin typeface="Helvetica" pitchFamily="2" charset="0"/>
              </a:rPr>
              <a:t>FD1 HVS final design review: now ongoing</a:t>
            </a:r>
          </a:p>
          <a:p>
            <a:pPr lvl="1">
              <a:spcBef>
                <a:spcPts val="600"/>
              </a:spcBef>
            </a:pPr>
            <a:r>
              <a:rPr lang="en-GB" sz="1800" dirty="0" err="1">
                <a:solidFill>
                  <a:srgbClr val="3C5A77"/>
                </a:solidFill>
                <a:effectLst/>
                <a:latin typeface="Helvetica" pitchFamily="2" charset="0"/>
              </a:rPr>
              <a:t>ProtoDUNE</a:t>
            </a:r>
            <a:r>
              <a:rPr lang="en-GB" sz="1800" dirty="0">
                <a:solidFill>
                  <a:srgbClr val="3C5A77"/>
                </a:solidFill>
                <a:effectLst/>
                <a:latin typeface="Helvetica" pitchFamily="2" charset="0"/>
              </a:rPr>
              <a:t> II installation and commissioning: now to summer 2023</a:t>
            </a:r>
            <a:endParaRPr lang="en-GB" sz="1800" dirty="0">
              <a:effectLst/>
            </a:endParaRPr>
          </a:p>
          <a:p>
            <a:pPr lvl="1">
              <a:spcBef>
                <a:spcPts val="600"/>
              </a:spcBef>
            </a:pPr>
            <a:r>
              <a:rPr lang="en-GB" sz="1800" dirty="0">
                <a:solidFill>
                  <a:srgbClr val="3C5A77"/>
                </a:solidFill>
                <a:effectLst/>
                <a:latin typeface="Helvetica" pitchFamily="2" charset="0"/>
              </a:rPr>
              <a:t>Post PD2 HVS review: initially </a:t>
            </a:r>
            <a:r>
              <a:rPr lang="en-GB" sz="1800" dirty="0">
                <a:latin typeface="Helvetica" pitchFamily="2" charset="0"/>
              </a:rPr>
              <a:t>planned for </a:t>
            </a:r>
            <a:r>
              <a:rPr lang="en-GB" sz="1800" dirty="0">
                <a:solidFill>
                  <a:srgbClr val="3C5A77"/>
                </a:solidFill>
                <a:effectLst/>
                <a:latin typeface="Helvetica" pitchFamily="2" charset="0"/>
              </a:rPr>
              <a:t>Spring 2023, most likely to be pushed just after PD-II commissioning</a:t>
            </a:r>
            <a:endParaRPr lang="en-GB" sz="1800" dirty="0">
              <a:effectLst/>
            </a:endParaRPr>
          </a:p>
          <a:p>
            <a:pPr lvl="2">
              <a:spcBef>
                <a:spcPts val="600"/>
              </a:spcBef>
            </a:pPr>
            <a:r>
              <a:rPr lang="en-GB" sz="1600" dirty="0">
                <a:solidFill>
                  <a:srgbClr val="3C5A77"/>
                </a:solidFill>
                <a:effectLst/>
                <a:latin typeface="Helvetica" pitchFamily="2" charset="0"/>
              </a:rPr>
              <a:t>At least few weeks of HVS operation in PD2 to determine if any changes are needed for FD1-HD production ?</a:t>
            </a:r>
          </a:p>
          <a:p>
            <a:pPr lvl="2">
              <a:spcBef>
                <a:spcPts val="600"/>
              </a:spcBef>
            </a:pPr>
            <a:r>
              <a:rPr lang="en-GB" sz="1600" dirty="0">
                <a:solidFill>
                  <a:srgbClr val="3C5A77"/>
                </a:solidFill>
                <a:effectLst/>
                <a:latin typeface="Helvetica" pitchFamily="2" charset="0"/>
              </a:rPr>
              <a:t>Start of procurement of long lead time items</a:t>
            </a:r>
          </a:p>
          <a:p>
            <a:pPr lvl="2">
              <a:spcBef>
                <a:spcPts val="600"/>
              </a:spcBef>
            </a:pPr>
            <a:r>
              <a:rPr lang="en-GB" sz="1600" dirty="0">
                <a:solidFill>
                  <a:srgbClr val="3C5A77"/>
                </a:solidFill>
                <a:effectLst/>
                <a:latin typeface="Helvetica" pitchFamily="2" charset="0"/>
              </a:rPr>
              <a:t>Start of production tooling fabrication, set up assembly sites</a:t>
            </a:r>
          </a:p>
          <a:p>
            <a:pPr lvl="2">
              <a:spcBef>
                <a:spcPts val="600"/>
              </a:spcBef>
            </a:pPr>
            <a:r>
              <a:rPr lang="en-GB" sz="1600" dirty="0">
                <a:solidFill>
                  <a:srgbClr val="3C5A77"/>
                </a:solidFill>
                <a:effectLst/>
                <a:latin typeface="Helvetica" pitchFamily="2" charset="0"/>
              </a:rPr>
              <a:t>Produce pre-production components</a:t>
            </a:r>
            <a:endParaRPr lang="en-GB" sz="1600" dirty="0">
              <a:effectLst/>
            </a:endParaRPr>
          </a:p>
          <a:p>
            <a:pPr lvl="1">
              <a:spcBef>
                <a:spcPts val="600"/>
              </a:spcBef>
            </a:pPr>
            <a:r>
              <a:rPr lang="en-GB" sz="1800" dirty="0">
                <a:solidFill>
                  <a:srgbClr val="3C5A77"/>
                </a:solidFill>
                <a:effectLst/>
                <a:latin typeface="Helvetica" pitchFamily="2" charset="0"/>
              </a:rPr>
              <a:t>Production Readiness Review at each production site: late Fall 2023</a:t>
            </a:r>
          </a:p>
          <a:p>
            <a:pPr lvl="1">
              <a:spcBef>
                <a:spcPts val="600"/>
              </a:spcBef>
            </a:pPr>
            <a:r>
              <a:rPr lang="en-GB" sz="1800" dirty="0">
                <a:solidFill>
                  <a:srgbClr val="3C5A77"/>
                </a:solidFill>
                <a:effectLst/>
                <a:latin typeface="Helvetica" pitchFamily="2" charset="0"/>
              </a:rPr>
              <a:t>Start full production: Early 2024</a:t>
            </a:r>
            <a:endParaRPr lang="en-GB" sz="1800" dirty="0">
              <a:effectLst/>
            </a:endParaRPr>
          </a:p>
          <a:p>
            <a:pPr lvl="1">
              <a:spcBef>
                <a:spcPts val="600"/>
              </a:spcBef>
            </a:pPr>
            <a:r>
              <a:rPr lang="en-GB" sz="1800" dirty="0">
                <a:solidFill>
                  <a:srgbClr val="3C5A77"/>
                </a:solidFill>
                <a:effectLst/>
                <a:latin typeface="Helvetica" pitchFamily="2" charset="0"/>
              </a:rPr>
              <a:t>Start shipping to SURF: 2025 (when SDWF available)</a:t>
            </a:r>
            <a:endParaRPr lang="en-GB" sz="1800" dirty="0">
              <a:effectLst/>
            </a:endParaRPr>
          </a:p>
          <a:p>
            <a:pPr lvl="1">
              <a:spcBef>
                <a:spcPts val="600"/>
              </a:spcBef>
            </a:pPr>
            <a:r>
              <a:rPr lang="en-GB" sz="1800" dirty="0">
                <a:solidFill>
                  <a:srgbClr val="3C5A77"/>
                </a:solidFill>
                <a:effectLst/>
                <a:latin typeface="Helvetica" pitchFamily="2" charset="0"/>
              </a:rPr>
              <a:t>FD1 start of installation: Summer 2026</a:t>
            </a:r>
            <a:endParaRPr lang="en-GB" sz="1600" dirty="0">
              <a:effectLst/>
            </a:endParaRPr>
          </a:p>
        </p:txBody>
      </p:sp>
      <p:sp>
        <p:nvSpPr>
          <p:cNvPr id="2" name="Date Placeholder 1">
            <a:extLst>
              <a:ext uri="{FF2B5EF4-FFF2-40B4-BE49-F238E27FC236}">
                <a16:creationId xmlns:a16="http://schemas.microsoft.com/office/drawing/2014/main" id="{DC589695-EBB2-4745-9A85-C1AC1A86AD63}"/>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65B1ECE3-1B54-3049-904B-D406B536EC6C}"/>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EB1B8888-E23C-C043-87CA-F58097A175C6}"/>
              </a:ext>
            </a:extLst>
          </p:cNvPr>
          <p:cNvSpPr>
            <a:spLocks noGrp="1"/>
          </p:cNvSpPr>
          <p:nvPr>
            <p:ph type="sldNum" sz="quarter" idx="14"/>
          </p:nvPr>
        </p:nvSpPr>
        <p:spPr/>
        <p:txBody>
          <a:bodyPr/>
          <a:lstStyle/>
          <a:p>
            <a:fld id="{5DFC16DC-0F16-AF49-A28F-70708B914EFD}" type="slidenum">
              <a:rPr lang="en-US" smtClean="0"/>
              <a:t>45</a:t>
            </a:fld>
            <a:endParaRPr lang="en-US" dirty="0"/>
          </a:p>
        </p:txBody>
      </p:sp>
    </p:spTree>
    <p:extLst>
      <p:ext uri="{BB962C8B-B14F-4D97-AF65-F5344CB8AC3E}">
        <p14:creationId xmlns:p14="http://schemas.microsoft.com/office/powerpoint/2010/main" val="3743134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260648"/>
            <a:ext cx="8157592" cy="524670"/>
          </a:xfrm>
        </p:spPr>
        <p:txBody>
          <a:bodyPr>
            <a:noAutofit/>
          </a:bodyPr>
          <a:lstStyle/>
          <a:p>
            <a:pPr>
              <a:defRPr/>
            </a:pPr>
            <a:r>
              <a:rPr lang="en-US" sz="3200" dirty="0"/>
              <a:t>Summary</a:t>
            </a:r>
            <a:endParaRPr dirty="0"/>
          </a:p>
        </p:txBody>
      </p:sp>
      <p:sp>
        <p:nvSpPr>
          <p:cNvPr id="5" name="Content Placeholder 2"/>
          <p:cNvSpPr>
            <a:spLocks noGrp="1"/>
          </p:cNvSpPr>
          <p:nvPr>
            <p:ph idx="11"/>
          </p:nvPr>
        </p:nvSpPr>
        <p:spPr bwMode="auto">
          <a:xfrm>
            <a:off x="454029" y="987188"/>
            <a:ext cx="8232771" cy="5290884"/>
          </a:xfrm>
        </p:spPr>
        <p:txBody>
          <a:bodyPr>
            <a:normAutofit fontScale="92500"/>
          </a:bodyPr>
          <a:lstStyle/>
          <a:p>
            <a:r>
              <a:rPr lang="en-US" sz="2000" dirty="0"/>
              <a:t>The HV System in </a:t>
            </a:r>
            <a:r>
              <a:rPr lang="en-US" sz="2000" dirty="0" err="1"/>
              <a:t>ProtoDUNE</a:t>
            </a:r>
            <a:r>
              <a:rPr lang="en-US" sz="2000" dirty="0"/>
              <a:t> SP operated at the goal voltage of 180kV (highest in a large </a:t>
            </a:r>
            <a:r>
              <a:rPr lang="en-US" sz="2000" dirty="0" err="1"/>
              <a:t>LArTPC</a:t>
            </a:r>
            <a:r>
              <a:rPr lang="en-US" sz="2000" dirty="0"/>
              <a:t>) with &gt;99% uptime during long term operation.</a:t>
            </a:r>
          </a:p>
          <a:p>
            <a:r>
              <a:rPr lang="en-US" sz="2000" dirty="0"/>
              <a:t>At the design level, actions were taken to mitigate the occasional HV instabilities observed in </a:t>
            </a:r>
            <a:r>
              <a:rPr lang="en-US" sz="2000" dirty="0" err="1"/>
              <a:t>ProtoDUNE</a:t>
            </a:r>
            <a:r>
              <a:rPr lang="en-US" sz="2000" dirty="0"/>
              <a:t> by increasing the FC to ground plane distance and removing the exterior insulating FC support structures.  </a:t>
            </a:r>
          </a:p>
          <a:p>
            <a:r>
              <a:rPr lang="en-US" sz="2000" dirty="0"/>
              <a:t>As a value engineering case, a significant reduction of the estimated material and labor of the FC production and assembly has been achieved </a:t>
            </a:r>
            <a:r>
              <a:rPr lang="en-US" sz="2000" dirty="0">
                <a:sym typeface="Wingdings" pitchFamily="2" charset="2"/>
              </a:rPr>
              <a:t> </a:t>
            </a:r>
            <a:r>
              <a:rPr lang="en-US" sz="2000" dirty="0"/>
              <a:t>validation in progress with </a:t>
            </a:r>
            <a:r>
              <a:rPr lang="en-US" sz="2000" dirty="0" err="1"/>
              <a:t>ProtoDUNE</a:t>
            </a:r>
            <a:r>
              <a:rPr lang="en-US" sz="2000" dirty="0"/>
              <a:t>-II</a:t>
            </a:r>
          </a:p>
          <a:p>
            <a:r>
              <a:rPr lang="en-US" sz="2000" dirty="0"/>
              <a:t>Field cage assembly and testing procedures have been highly simplified and will mostly take place at the underground far detector site. </a:t>
            </a:r>
            <a:r>
              <a:rPr lang="en-US" sz="2000" dirty="0">
                <a:sym typeface="Wingdings" pitchFamily="2" charset="2"/>
              </a:rPr>
              <a:t> </a:t>
            </a:r>
            <a:r>
              <a:rPr lang="en-US" sz="2000" dirty="0"/>
              <a:t>validation in progress with </a:t>
            </a:r>
            <a:r>
              <a:rPr lang="en-US" sz="2000" dirty="0" err="1"/>
              <a:t>ProtoDUNE</a:t>
            </a:r>
            <a:r>
              <a:rPr lang="en-US" sz="2000" dirty="0"/>
              <a:t>-II</a:t>
            </a:r>
          </a:p>
          <a:p>
            <a:r>
              <a:rPr lang="en-US" sz="2000" dirty="0"/>
              <a:t>Structural safety analysis completed and approved by CO. Open issues related to interface with DSS to be settled before DSS FDR.</a:t>
            </a:r>
          </a:p>
          <a:p>
            <a:r>
              <a:rPr lang="en-US" sz="2000" dirty="0"/>
              <a:t>The plan toward the PRR and FD1-HD is defined and well advanced (no major critical issues identified).</a:t>
            </a:r>
          </a:p>
          <a:p>
            <a:endParaRPr lang="en-US" sz="2000" dirty="0"/>
          </a:p>
        </p:txBody>
      </p:sp>
      <p:sp>
        <p:nvSpPr>
          <p:cNvPr id="2" name="Date Placeholder 1">
            <a:extLst>
              <a:ext uri="{FF2B5EF4-FFF2-40B4-BE49-F238E27FC236}">
                <a16:creationId xmlns:a16="http://schemas.microsoft.com/office/drawing/2014/main" id="{537BAE90-BFDB-8742-8804-AA493DB07118}"/>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C43A84D3-E5B7-1946-B0C9-F339AAD5E529}"/>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33CA1AB5-5B81-A343-84BF-EFEC085DC02E}"/>
              </a:ext>
            </a:extLst>
          </p:cNvPr>
          <p:cNvSpPr>
            <a:spLocks noGrp="1"/>
          </p:cNvSpPr>
          <p:nvPr>
            <p:ph type="sldNum" sz="quarter" idx="14"/>
          </p:nvPr>
        </p:nvSpPr>
        <p:spPr/>
        <p:txBody>
          <a:bodyPr/>
          <a:lstStyle/>
          <a:p>
            <a:fld id="{5DFC16DC-0F16-AF49-A28F-70708B914EFD}" type="slidenum">
              <a:rPr lang="en-US" smtClean="0"/>
              <a:t>46</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dirty="0"/>
              <a:t>Final Design Review charge questions</a:t>
            </a:r>
            <a:br>
              <a:rPr lang="en-US" dirty="0"/>
            </a:br>
            <a:endParaRPr dirty="0"/>
          </a:p>
        </p:txBody>
      </p:sp>
      <p:sp>
        <p:nvSpPr>
          <p:cNvPr id="5" name="Content Placeholder 4"/>
          <p:cNvSpPr>
            <a:spLocks noGrp="1"/>
          </p:cNvSpPr>
          <p:nvPr>
            <p:ph idx="11"/>
          </p:nvPr>
        </p:nvSpPr>
        <p:spPr bwMode="auto">
          <a:xfrm>
            <a:off x="470389" y="763734"/>
            <a:ext cx="8208912" cy="431061"/>
          </a:xfrm>
        </p:spPr>
        <p:txBody>
          <a:bodyPr>
            <a:normAutofit/>
          </a:bodyPr>
          <a:lstStyle/>
          <a:p>
            <a:r>
              <a:rPr lang="en-US" sz="1900" dirty="0"/>
              <a:t>The committee should consider:</a:t>
            </a:r>
            <a:endParaRPr lang="en-US" sz="1600" dirty="0"/>
          </a:p>
          <a:p>
            <a:endParaRPr lang="en-US" sz="1600" dirty="0"/>
          </a:p>
        </p:txBody>
      </p:sp>
      <p:graphicFrame>
        <p:nvGraphicFramePr>
          <p:cNvPr id="7" name="Table 6">
            <a:extLst>
              <a:ext uri="{FF2B5EF4-FFF2-40B4-BE49-F238E27FC236}">
                <a16:creationId xmlns:a16="http://schemas.microsoft.com/office/drawing/2014/main" id="{EDA9110F-45C3-134F-A5B4-54CC7AC6675A}"/>
              </a:ext>
            </a:extLst>
          </p:cNvPr>
          <p:cNvGraphicFramePr>
            <a:graphicFrameLocks noGrp="1"/>
          </p:cNvGraphicFramePr>
          <p:nvPr>
            <p:extLst>
              <p:ext uri="{D42A27DB-BD31-4B8C-83A1-F6EECF244321}">
                <p14:modId xmlns:p14="http://schemas.microsoft.com/office/powerpoint/2010/main" val="1363986974"/>
              </p:ext>
            </p:extLst>
          </p:nvPr>
        </p:nvGraphicFramePr>
        <p:xfrm>
          <a:off x="470922" y="1180979"/>
          <a:ext cx="8136904" cy="4603035"/>
        </p:xfrm>
        <a:graphic>
          <a:graphicData uri="http://schemas.openxmlformats.org/drawingml/2006/table">
            <a:tbl>
              <a:tblPr firstRow="1" bandRow="1">
                <a:tableStyleId>{5C22544A-7EE6-4342-B048-85BDC9FD1C3A}</a:tableStyleId>
              </a:tblPr>
              <a:tblGrid>
                <a:gridCol w="428670">
                  <a:extLst>
                    <a:ext uri="{9D8B030D-6E8A-4147-A177-3AD203B41FA5}">
                      <a16:colId xmlns:a16="http://schemas.microsoft.com/office/drawing/2014/main" val="4054424378"/>
                    </a:ext>
                  </a:extLst>
                </a:gridCol>
                <a:gridCol w="7708234">
                  <a:extLst>
                    <a:ext uri="{9D8B030D-6E8A-4147-A177-3AD203B41FA5}">
                      <a16:colId xmlns:a16="http://schemas.microsoft.com/office/drawing/2014/main" val="2369681076"/>
                    </a:ext>
                  </a:extLst>
                </a:gridCol>
              </a:tblGrid>
              <a:tr h="314209">
                <a:tc>
                  <a:txBody>
                    <a:bodyPr/>
                    <a:lstStyle/>
                    <a:p>
                      <a:r>
                        <a:rPr lang="en-US" sz="1400" dirty="0"/>
                        <a:t>ID</a:t>
                      </a:r>
                    </a:p>
                  </a:txBody>
                  <a:tcPr/>
                </a:tc>
                <a:tc>
                  <a:txBody>
                    <a:bodyPr/>
                    <a:lstStyle/>
                    <a:p>
                      <a:r>
                        <a:rPr lang="en-US" sz="1400" dirty="0"/>
                        <a:t>Description</a:t>
                      </a:r>
                    </a:p>
                  </a:txBody>
                  <a:tcPr/>
                </a:tc>
                <a:extLst>
                  <a:ext uri="{0D108BD9-81ED-4DB2-BD59-A6C34878D82A}">
                    <a16:rowId xmlns:a16="http://schemas.microsoft.com/office/drawing/2014/main" val="138737840"/>
                  </a:ext>
                </a:extLst>
              </a:tr>
              <a:tr h="314209">
                <a:tc>
                  <a:txBody>
                    <a:bodyPr/>
                    <a:lstStyle/>
                    <a:p>
                      <a:r>
                        <a:rPr lang="en-US" sz="1400" dirty="0"/>
                        <a:t>1</a:t>
                      </a:r>
                    </a:p>
                  </a:txBody>
                  <a:tcPr/>
                </a:tc>
                <a:tc>
                  <a:txBody>
                    <a:bodyPr/>
                    <a:lstStyle/>
                    <a:p>
                      <a:r>
                        <a:rPr lang="en-GB" sz="1400" dirty="0">
                          <a:solidFill>
                            <a:schemeClr val="dk1"/>
                          </a:solidFill>
                          <a:effectLst/>
                          <a:latin typeface="+mn-lt"/>
                          <a:ea typeface="+mn-ea"/>
                          <a:cs typeface="+mn-cs"/>
                        </a:rPr>
                        <a:t>How design choices satisfy the requirements</a:t>
                      </a:r>
                    </a:p>
                  </a:txBody>
                  <a:tcPr/>
                </a:tc>
                <a:extLst>
                  <a:ext uri="{0D108BD9-81ED-4DB2-BD59-A6C34878D82A}">
                    <a16:rowId xmlns:a16="http://schemas.microsoft.com/office/drawing/2014/main" val="2041039030"/>
                  </a:ext>
                </a:extLst>
              </a:tr>
              <a:tr h="721019">
                <a:tc>
                  <a:txBody>
                    <a:bodyPr/>
                    <a:lstStyle/>
                    <a:p>
                      <a:r>
                        <a:rPr lang="en-US" sz="1400" dirty="0"/>
                        <a:t>2</a:t>
                      </a:r>
                    </a:p>
                  </a:txBody>
                  <a:tcPr/>
                </a:tc>
                <a:tc>
                  <a:txBody>
                    <a:bodyPr/>
                    <a:lstStyle/>
                    <a:p>
                      <a:r>
                        <a:rPr lang="en-GB" sz="1400" dirty="0">
                          <a:solidFill>
                            <a:schemeClr val="dk1"/>
                          </a:solidFill>
                          <a:effectLst/>
                          <a:latin typeface="+mn-lt"/>
                          <a:ea typeface="+mn-ea"/>
                          <a:cs typeface="+mn-cs"/>
                        </a:rPr>
                        <a:t>The completeness of the documentation of mechanical specifications, including 3D model and the 2D drawings for standard and custom components as well as the Compliance Office evaluation focusing on both safety and the proper application of design codes and standards.</a:t>
                      </a:r>
                    </a:p>
                  </a:txBody>
                  <a:tcPr/>
                </a:tc>
                <a:extLst>
                  <a:ext uri="{0D108BD9-81ED-4DB2-BD59-A6C34878D82A}">
                    <a16:rowId xmlns:a16="http://schemas.microsoft.com/office/drawing/2014/main" val="2588135897"/>
                  </a:ext>
                </a:extLst>
              </a:tr>
              <a:tr h="510721">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t>3</a:t>
                      </a:r>
                    </a:p>
                  </a:txBody>
                  <a:tcPr/>
                </a:tc>
                <a:tc>
                  <a:txBody>
                    <a:bodyPr/>
                    <a:lstStyle/>
                    <a:p>
                      <a:r>
                        <a:rPr lang="en-GB" sz="1400" dirty="0">
                          <a:solidFill>
                            <a:schemeClr val="dk1"/>
                          </a:solidFill>
                          <a:effectLst/>
                          <a:latin typeface="+mn-lt"/>
                          <a:ea typeface="+mn-ea"/>
                          <a:cs typeface="+mn-cs"/>
                        </a:rPr>
                        <a:t>The completeness of the documentation of electrical specifications, including system schematics, drawings, connections, and grounding details.</a:t>
                      </a:r>
                    </a:p>
                  </a:txBody>
                  <a:tcPr/>
                </a:tc>
                <a:extLst>
                  <a:ext uri="{0D108BD9-81ED-4DB2-BD59-A6C34878D82A}">
                    <a16:rowId xmlns:a16="http://schemas.microsoft.com/office/drawing/2014/main" val="1946424832"/>
                  </a:ext>
                </a:extLst>
              </a:tr>
              <a:tr h="721019">
                <a:tc>
                  <a:txBody>
                    <a:bodyPr/>
                    <a:lstStyle/>
                    <a:p>
                      <a:r>
                        <a:rPr lang="en-US" sz="1400" dirty="0"/>
                        <a:t>4</a:t>
                      </a:r>
                    </a:p>
                  </a:txBody>
                  <a:tcPr/>
                </a:tc>
                <a:tc>
                  <a:txBody>
                    <a:bodyPr/>
                    <a:lstStyle/>
                    <a:p>
                      <a:r>
                        <a:rPr lang="en-GB" sz="1400" dirty="0">
                          <a:solidFill>
                            <a:schemeClr val="dk1"/>
                          </a:solidFill>
                          <a:effectLst/>
                          <a:latin typeface="+mn-lt"/>
                          <a:ea typeface="+mn-ea"/>
                          <a:cs typeface="+mn-cs"/>
                        </a:rPr>
                        <a:t>Whether transportation and installation plans are mature enough to provide assurance that the HVS components, as currently designed, can be safely transported and installed within the detector.</a:t>
                      </a:r>
                    </a:p>
                  </a:txBody>
                  <a:tcPr/>
                </a:tc>
                <a:extLst>
                  <a:ext uri="{0D108BD9-81ED-4DB2-BD59-A6C34878D82A}">
                    <a16:rowId xmlns:a16="http://schemas.microsoft.com/office/drawing/2014/main" val="1205610418"/>
                  </a:ext>
                </a:extLst>
              </a:tr>
              <a:tr h="510721">
                <a:tc>
                  <a:txBody>
                    <a:bodyPr/>
                    <a:lstStyle/>
                    <a:p>
                      <a:r>
                        <a:rPr lang="en-US" sz="1400" dirty="0"/>
                        <a:t>5</a:t>
                      </a:r>
                    </a:p>
                  </a:txBody>
                  <a:tcPr/>
                </a:tc>
                <a:tc>
                  <a:txBody>
                    <a:bodyPr/>
                    <a:lstStyle/>
                    <a:p>
                      <a:r>
                        <a:rPr lang="en-GB" sz="1400" dirty="0">
                          <a:solidFill>
                            <a:schemeClr val="dk1"/>
                          </a:solidFill>
                          <a:effectLst/>
                          <a:latin typeface="+mn-lt"/>
                          <a:ea typeface="+mn-ea"/>
                          <a:cs typeface="+mn-cs"/>
                        </a:rPr>
                        <a:t>Plans for the further testing of HVS components in </a:t>
                      </a:r>
                      <a:r>
                        <a:rPr lang="en-GB" sz="1400" dirty="0" err="1">
                          <a:solidFill>
                            <a:schemeClr val="dk1"/>
                          </a:solidFill>
                          <a:effectLst/>
                          <a:latin typeface="+mn-lt"/>
                          <a:ea typeface="+mn-ea"/>
                          <a:cs typeface="+mn-cs"/>
                        </a:rPr>
                        <a:t>ProtoDUNE</a:t>
                      </a:r>
                      <a:r>
                        <a:rPr lang="en-GB" sz="1400" dirty="0">
                          <a:solidFill>
                            <a:schemeClr val="dk1"/>
                          </a:solidFill>
                          <a:effectLst/>
                          <a:latin typeface="+mn-lt"/>
                          <a:ea typeface="+mn-ea"/>
                          <a:cs typeface="+mn-cs"/>
                        </a:rPr>
                        <a:t>-II and whether lessons learned from </a:t>
                      </a:r>
                      <a:r>
                        <a:rPr lang="en-GB" sz="1400" dirty="0" err="1">
                          <a:solidFill>
                            <a:schemeClr val="dk1"/>
                          </a:solidFill>
                          <a:effectLst/>
                          <a:latin typeface="+mn-lt"/>
                          <a:ea typeface="+mn-ea"/>
                          <a:cs typeface="+mn-cs"/>
                        </a:rPr>
                        <a:t>ProtoDUNE</a:t>
                      </a:r>
                      <a:r>
                        <a:rPr lang="en-GB" sz="1400" dirty="0">
                          <a:solidFill>
                            <a:schemeClr val="dk1"/>
                          </a:solidFill>
                          <a:effectLst/>
                          <a:latin typeface="+mn-lt"/>
                          <a:ea typeface="+mn-ea"/>
                          <a:cs typeface="+mn-cs"/>
                        </a:rPr>
                        <a:t>-SP and other prototypes have been incorporated within the current design.</a:t>
                      </a:r>
                    </a:p>
                  </a:txBody>
                  <a:tcPr/>
                </a:tc>
                <a:extLst>
                  <a:ext uri="{0D108BD9-81ED-4DB2-BD59-A6C34878D82A}">
                    <a16:rowId xmlns:a16="http://schemas.microsoft.com/office/drawing/2014/main" val="4075163061"/>
                  </a:ext>
                </a:extLst>
              </a:tr>
              <a:tr h="510721">
                <a:tc>
                  <a:txBody>
                    <a:bodyPr/>
                    <a:lstStyle/>
                    <a:p>
                      <a:r>
                        <a:rPr lang="en-US" sz="1400" dirty="0"/>
                        <a:t>6</a:t>
                      </a:r>
                    </a:p>
                  </a:txBody>
                  <a:tcPr/>
                </a:tc>
                <a:tc>
                  <a:txBody>
                    <a:bodyPr/>
                    <a:lstStyle/>
                    <a:p>
                      <a:r>
                        <a:rPr lang="en-GB" sz="1400" dirty="0">
                          <a:solidFill>
                            <a:schemeClr val="dk1"/>
                          </a:solidFill>
                          <a:effectLst/>
                          <a:latin typeface="+mn-lt"/>
                          <a:ea typeface="+mn-ea"/>
                          <a:cs typeface="+mn-cs"/>
                        </a:rPr>
                        <a:t>If draft documentation detailing plans for procurement, manufacturing, quality control, and part identifiers exists at a sufficient level of maturity for this stage of the design</a:t>
                      </a:r>
                    </a:p>
                  </a:txBody>
                  <a:tcPr/>
                </a:tc>
                <a:extLst>
                  <a:ext uri="{0D108BD9-81ED-4DB2-BD59-A6C34878D82A}">
                    <a16:rowId xmlns:a16="http://schemas.microsoft.com/office/drawing/2014/main" val="1317478608"/>
                  </a:ext>
                </a:extLst>
              </a:tr>
              <a:tr h="510721">
                <a:tc>
                  <a:txBody>
                    <a:bodyPr/>
                    <a:lstStyle/>
                    <a:p>
                      <a:r>
                        <a:rPr lang="en-US" sz="1400" dirty="0"/>
                        <a:t>7</a:t>
                      </a:r>
                    </a:p>
                  </a:txBody>
                  <a:tcPr/>
                </a:tc>
                <a:tc>
                  <a:txBody>
                    <a:bodyPr/>
                    <a:lstStyle/>
                    <a:p>
                      <a:r>
                        <a:rPr lang="en-GB" sz="1400" dirty="0">
                          <a:solidFill>
                            <a:schemeClr val="dk1"/>
                          </a:solidFill>
                          <a:effectLst/>
                          <a:latin typeface="+mn-lt"/>
                          <a:ea typeface="+mn-ea"/>
                          <a:cs typeface="+mn-cs"/>
                        </a:rPr>
                        <a:t>If project planning materials including interface documents, risk assessments, schedules, and cost estimates exist at a sufficient level of development for this stage of the design.</a:t>
                      </a:r>
                    </a:p>
                  </a:txBody>
                  <a:tcPr/>
                </a:tc>
                <a:extLst>
                  <a:ext uri="{0D108BD9-81ED-4DB2-BD59-A6C34878D82A}">
                    <a16:rowId xmlns:a16="http://schemas.microsoft.com/office/drawing/2014/main" val="1004359762"/>
                  </a:ext>
                </a:extLst>
              </a:tr>
              <a:tr h="438937">
                <a:tc>
                  <a:txBody>
                    <a:bodyPr/>
                    <a:lstStyle/>
                    <a:p>
                      <a:r>
                        <a:rPr lang="en-US" sz="1400" dirty="0"/>
                        <a:t>8</a:t>
                      </a:r>
                    </a:p>
                  </a:txBody>
                  <a:tcPr/>
                </a:tc>
                <a:tc>
                  <a:txBody>
                    <a:bodyPr/>
                    <a:lstStyle/>
                    <a:p>
                      <a:r>
                        <a:rPr lang="en-GB" sz="1400" dirty="0">
                          <a:solidFill>
                            <a:schemeClr val="dk1"/>
                          </a:solidFill>
                          <a:effectLst/>
                          <a:latin typeface="+mn-lt"/>
                          <a:ea typeface="+mn-ea"/>
                          <a:cs typeface="+mn-cs"/>
                        </a:rPr>
                        <a:t>Whether recommendations from previous reviews have been appropriately addressed.</a:t>
                      </a:r>
                    </a:p>
                  </a:txBody>
                  <a:tcPr/>
                </a:tc>
                <a:extLst>
                  <a:ext uri="{0D108BD9-81ED-4DB2-BD59-A6C34878D82A}">
                    <a16:rowId xmlns:a16="http://schemas.microsoft.com/office/drawing/2014/main" val="675212961"/>
                  </a:ext>
                </a:extLst>
              </a:tr>
            </a:tbl>
          </a:graphicData>
        </a:graphic>
      </p:graphicFrame>
      <p:sp>
        <p:nvSpPr>
          <p:cNvPr id="2" name="Date Placeholder 1">
            <a:extLst>
              <a:ext uri="{FF2B5EF4-FFF2-40B4-BE49-F238E27FC236}">
                <a16:creationId xmlns:a16="http://schemas.microsoft.com/office/drawing/2014/main" id="{B1A0EAFE-D14C-FA48-8D5A-8676F7B7D085}"/>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7E22A29A-AF91-1546-B200-297D5B6398E5}"/>
              </a:ext>
            </a:extLst>
          </p:cNvPr>
          <p:cNvSpPr>
            <a:spLocks noGrp="1"/>
          </p:cNvSpPr>
          <p:nvPr>
            <p:ph type="ftr" sz="quarter" idx="13"/>
          </p:nvPr>
        </p:nvSpPr>
        <p:spPr/>
        <p:txBody>
          <a:bodyPr/>
          <a:lstStyle/>
          <a:p>
            <a:r>
              <a:rPr lang="en-US" dirty="0"/>
              <a:t>DUNE FD1-HD HVS FDR</a:t>
            </a:r>
          </a:p>
        </p:txBody>
      </p:sp>
      <p:sp>
        <p:nvSpPr>
          <p:cNvPr id="6" name="Slide Number Placeholder 5">
            <a:extLst>
              <a:ext uri="{FF2B5EF4-FFF2-40B4-BE49-F238E27FC236}">
                <a16:creationId xmlns:a16="http://schemas.microsoft.com/office/drawing/2014/main" id="{0410F2A3-B474-5643-AF56-8B00E9FE118E}"/>
              </a:ext>
            </a:extLst>
          </p:cNvPr>
          <p:cNvSpPr>
            <a:spLocks noGrp="1"/>
          </p:cNvSpPr>
          <p:nvPr>
            <p:ph type="sldNum" sz="quarter" idx="14"/>
          </p:nvPr>
        </p:nvSpPr>
        <p:spPr/>
        <p:txBody>
          <a:bodyPr/>
          <a:lstStyle/>
          <a:p>
            <a:fld id="{5DFC16DC-0F16-AF49-A28F-70708B914EFD}" type="slidenum">
              <a:rPr lang="en-US" smtClean="0"/>
              <a:t>5</a:t>
            </a:fld>
            <a:endParaRPr lang="en-US" dirty="0"/>
          </a:p>
        </p:txBody>
      </p:sp>
      <p:sp>
        <p:nvSpPr>
          <p:cNvPr id="9" name="Content Placeholder 4">
            <a:extLst>
              <a:ext uri="{FF2B5EF4-FFF2-40B4-BE49-F238E27FC236}">
                <a16:creationId xmlns:a16="http://schemas.microsoft.com/office/drawing/2014/main" id="{726489BB-2C9A-FEDE-897C-021758F6B8FC}"/>
              </a:ext>
            </a:extLst>
          </p:cNvPr>
          <p:cNvSpPr txBox="1">
            <a:spLocks/>
          </p:cNvSpPr>
          <p:nvPr/>
        </p:nvSpPr>
        <p:spPr bwMode="auto">
          <a:xfrm>
            <a:off x="464166" y="5872847"/>
            <a:ext cx="8208912" cy="431061"/>
          </a:xfrm>
          <a:prstGeom prst="rect">
            <a:avLst/>
          </a:prstGeom>
        </p:spPr>
        <p:txBody>
          <a:bodyPr lIns="0" rIns="0">
            <a:normAutofit fontScale="92500"/>
          </a:bodyPr>
          <a:lstStyle>
            <a:lvl1pPr marL="256032" indent="-265176" algn="l" defTabSz="457200">
              <a:lnSpc>
                <a:spcPct val="100000"/>
              </a:lnSpc>
              <a:spcBef>
                <a:spcPts val="1200"/>
              </a:spcBef>
              <a:spcAft>
                <a:spcPts val="0"/>
              </a:spcAft>
              <a:buFont typeface="Arial"/>
              <a:buChar char="•"/>
              <a:defRPr sz="2200" b="0" i="0">
                <a:solidFill>
                  <a:srgbClr val="3C5A77"/>
                </a:solidFill>
                <a:latin typeface="Helvetica"/>
                <a:ea typeface="Geneva"/>
                <a:cs typeface="Geneva"/>
              </a:defRPr>
            </a:lvl1pPr>
            <a:lvl2pPr marL="541338" indent="-266700" algn="l" defTabSz="457200">
              <a:lnSpc>
                <a:spcPct val="100000"/>
              </a:lnSpc>
              <a:spcBef>
                <a:spcPts val="1200"/>
              </a:spcBef>
              <a:spcAft>
                <a:spcPts val="0"/>
              </a:spcAft>
              <a:buSzPct val="90000"/>
              <a:buFont typeface="Lucida Grande"/>
              <a:buChar char="-"/>
              <a:defRPr sz="2000" b="0" i="0">
                <a:solidFill>
                  <a:srgbClr val="3C5A77"/>
                </a:solidFill>
                <a:latin typeface="Helvetica"/>
                <a:ea typeface="Geneva"/>
                <a:cs typeface="+mn-cs"/>
              </a:defRPr>
            </a:lvl2pPr>
            <a:lvl3pPr marL="898525" indent="-273050" algn="l" defTabSz="457200">
              <a:lnSpc>
                <a:spcPct val="100000"/>
              </a:lnSpc>
              <a:spcBef>
                <a:spcPts val="1200"/>
              </a:spcBef>
              <a:spcAft>
                <a:spcPts val="0"/>
              </a:spcAft>
              <a:buSzPct val="88000"/>
              <a:buFont typeface="Arial"/>
              <a:buChar char="•"/>
              <a:defRPr sz="1800" b="0" i="0">
                <a:solidFill>
                  <a:srgbClr val="3C5A77"/>
                </a:solidFill>
                <a:latin typeface="Helvetica"/>
                <a:ea typeface="Geneva"/>
                <a:cs typeface="+mn-cs"/>
              </a:defRPr>
            </a:lvl3pPr>
            <a:lvl4pPr marL="1165225" indent="-266700" algn="l" defTabSz="457200">
              <a:lnSpc>
                <a:spcPct val="100000"/>
              </a:lnSpc>
              <a:spcBef>
                <a:spcPts val="1200"/>
              </a:spcBef>
              <a:spcAft>
                <a:spcPts val="0"/>
              </a:spcAft>
              <a:buSzPct val="90000"/>
              <a:buFont typeface="Lucida Grande"/>
              <a:buChar char="-"/>
              <a:defRPr sz="1600" b="0" i="0">
                <a:solidFill>
                  <a:srgbClr val="3C5A77"/>
                </a:solidFill>
                <a:latin typeface="Helvetica"/>
                <a:ea typeface="Geneva"/>
                <a:cs typeface="+mn-cs"/>
              </a:defRPr>
            </a:lvl4pPr>
            <a:lvl5pPr marL="1431925" indent="-266700" algn="l" defTabSz="457200">
              <a:lnSpc>
                <a:spcPct val="100000"/>
              </a:lnSpc>
              <a:spcBef>
                <a:spcPts val="1200"/>
              </a:spcBef>
              <a:spcAft>
                <a:spcPts val="0"/>
              </a:spcAft>
              <a:buSzPct val="88000"/>
              <a:buFont typeface="Arial"/>
              <a:buChar char="•"/>
              <a:defRPr sz="1400" b="0" i="0">
                <a:solidFill>
                  <a:srgbClr val="3C5A77"/>
                </a:solidFill>
                <a:latin typeface="Helvetica"/>
                <a:ea typeface="Genev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r>
              <a:rPr lang="en-US" sz="1900" dirty="0"/>
              <a:t>The HVS consortium believes that all questions have been fully addressed</a:t>
            </a:r>
            <a:endParaRPr lang="en-US" sz="1600" dirty="0"/>
          </a:p>
          <a:p>
            <a:endParaRPr lang="en-US" sz="1600" dirty="0"/>
          </a:p>
        </p:txBody>
      </p:sp>
    </p:spTree>
    <p:extLst>
      <p:ext uri="{BB962C8B-B14F-4D97-AF65-F5344CB8AC3E}">
        <p14:creationId xmlns:p14="http://schemas.microsoft.com/office/powerpoint/2010/main" val="2155194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dirty="0"/>
              <a:t>HVS high level requirements (FD1-HD)</a:t>
            </a:r>
            <a:endParaRPr dirty="0">
              <a:solidFill>
                <a:schemeClr val="accent6">
                  <a:lumMod val="75000"/>
                </a:schemeClr>
              </a:solidFill>
            </a:endParaRPr>
          </a:p>
        </p:txBody>
      </p:sp>
      <p:sp>
        <p:nvSpPr>
          <p:cNvPr id="5" name="Content Placeholder 4"/>
          <p:cNvSpPr>
            <a:spLocks noGrp="1"/>
          </p:cNvSpPr>
          <p:nvPr>
            <p:ph idx="11"/>
          </p:nvPr>
        </p:nvSpPr>
        <p:spPr bwMode="auto">
          <a:xfrm>
            <a:off x="494821" y="5011755"/>
            <a:ext cx="8208912" cy="1185547"/>
          </a:xfrm>
        </p:spPr>
        <p:txBody>
          <a:bodyPr>
            <a:noAutofit/>
          </a:bodyPr>
          <a:lstStyle/>
          <a:p>
            <a:pPr>
              <a:spcBef>
                <a:spcPts val="600"/>
              </a:spcBef>
            </a:pPr>
            <a:r>
              <a:rPr lang="en-US" sz="1800" dirty="0"/>
              <a:t>No changes in the requirements list were requested since the 2020 PDR.</a:t>
            </a:r>
          </a:p>
          <a:p>
            <a:pPr>
              <a:spcBef>
                <a:spcPts val="600"/>
              </a:spcBef>
            </a:pPr>
            <a:r>
              <a:rPr lang="en-US" sz="1800" dirty="0"/>
              <a:t>Mostly fulfilled by </a:t>
            </a:r>
            <a:r>
              <a:rPr lang="en-US" sz="1800" dirty="0" err="1"/>
              <a:t>ProtoDUNE</a:t>
            </a:r>
            <a:r>
              <a:rPr lang="en-US" sz="1800" dirty="0"/>
              <a:t> phase-I. </a:t>
            </a:r>
          </a:p>
          <a:p>
            <a:pPr>
              <a:spcBef>
                <a:spcPts val="600"/>
              </a:spcBef>
            </a:pPr>
            <a:r>
              <a:rPr lang="en-US" sz="1800" dirty="0"/>
              <a:t>Confirmation expected from </a:t>
            </a:r>
            <a:r>
              <a:rPr lang="en-US" sz="1800" dirty="0" err="1"/>
              <a:t>ProtoDUNE</a:t>
            </a:r>
            <a:r>
              <a:rPr lang="en-US" sz="1800" dirty="0"/>
              <a:t> Phase-II assembly and operation.</a:t>
            </a:r>
          </a:p>
          <a:p>
            <a:pPr marL="0" indent="0">
              <a:spcBef>
                <a:spcPts val="600"/>
              </a:spcBef>
              <a:buNone/>
            </a:pPr>
            <a:endParaRPr lang="en-US" sz="1800" dirty="0"/>
          </a:p>
          <a:p>
            <a:pPr>
              <a:spcBef>
                <a:spcPts val="600"/>
              </a:spcBef>
            </a:pPr>
            <a:endParaRPr lang="en-US" sz="1800" dirty="0"/>
          </a:p>
        </p:txBody>
      </p:sp>
      <p:graphicFrame>
        <p:nvGraphicFramePr>
          <p:cNvPr id="7" name="Table 6">
            <a:extLst>
              <a:ext uri="{FF2B5EF4-FFF2-40B4-BE49-F238E27FC236}">
                <a16:creationId xmlns:a16="http://schemas.microsoft.com/office/drawing/2014/main" id="{EDA9110F-45C3-134F-A5B4-54CC7AC6675A}"/>
              </a:ext>
            </a:extLst>
          </p:cNvPr>
          <p:cNvGraphicFramePr>
            <a:graphicFrameLocks noGrp="1"/>
          </p:cNvGraphicFramePr>
          <p:nvPr>
            <p:extLst>
              <p:ext uri="{D42A27DB-BD31-4B8C-83A1-F6EECF244321}">
                <p14:modId xmlns:p14="http://schemas.microsoft.com/office/powerpoint/2010/main" val="1303842091"/>
              </p:ext>
            </p:extLst>
          </p:nvPr>
        </p:nvGraphicFramePr>
        <p:xfrm>
          <a:off x="494821" y="763734"/>
          <a:ext cx="8208911" cy="4069080"/>
        </p:xfrm>
        <a:graphic>
          <a:graphicData uri="http://schemas.openxmlformats.org/drawingml/2006/table">
            <a:tbl>
              <a:tblPr firstRow="1" bandRow="1">
                <a:tableStyleId>{5C22544A-7EE6-4342-B048-85BDC9FD1C3A}</a:tableStyleId>
              </a:tblPr>
              <a:tblGrid>
                <a:gridCol w="1064118">
                  <a:extLst>
                    <a:ext uri="{9D8B030D-6E8A-4147-A177-3AD203B41FA5}">
                      <a16:colId xmlns:a16="http://schemas.microsoft.com/office/drawing/2014/main" val="4054424378"/>
                    </a:ext>
                  </a:extLst>
                </a:gridCol>
                <a:gridCol w="2752306">
                  <a:extLst>
                    <a:ext uri="{9D8B030D-6E8A-4147-A177-3AD203B41FA5}">
                      <a16:colId xmlns:a16="http://schemas.microsoft.com/office/drawing/2014/main" val="2369681076"/>
                    </a:ext>
                  </a:extLst>
                </a:gridCol>
                <a:gridCol w="4392487">
                  <a:extLst>
                    <a:ext uri="{9D8B030D-6E8A-4147-A177-3AD203B41FA5}">
                      <a16:colId xmlns:a16="http://schemas.microsoft.com/office/drawing/2014/main" val="1174049239"/>
                    </a:ext>
                  </a:extLst>
                </a:gridCol>
              </a:tblGrid>
              <a:tr h="146401">
                <a:tc>
                  <a:txBody>
                    <a:bodyPr/>
                    <a:lstStyle/>
                    <a:p>
                      <a:r>
                        <a:rPr lang="en-US" sz="1100" dirty="0"/>
                        <a:t>ID</a:t>
                      </a:r>
                    </a:p>
                  </a:txBody>
                  <a:tcPr/>
                </a:tc>
                <a:tc>
                  <a:txBody>
                    <a:bodyPr/>
                    <a:lstStyle/>
                    <a:p>
                      <a:r>
                        <a:rPr lang="en-US" sz="1100" dirty="0"/>
                        <a:t>Description</a:t>
                      </a:r>
                    </a:p>
                  </a:txBody>
                  <a:tcPr/>
                </a:tc>
                <a:tc>
                  <a:txBody>
                    <a:bodyPr/>
                    <a:lstStyle/>
                    <a:p>
                      <a:r>
                        <a:rPr lang="en-US" sz="1100" dirty="0"/>
                        <a:t>Spec (Goal)</a:t>
                      </a:r>
                    </a:p>
                  </a:txBody>
                  <a:tcPr/>
                </a:tc>
                <a:extLst>
                  <a:ext uri="{0D108BD9-81ED-4DB2-BD59-A6C34878D82A}">
                    <a16:rowId xmlns:a16="http://schemas.microsoft.com/office/drawing/2014/main" val="138737840"/>
                  </a:ext>
                </a:extLst>
              </a:tr>
              <a:tr h="280481">
                <a:tc>
                  <a:txBody>
                    <a:bodyPr/>
                    <a:lstStyle/>
                    <a:p>
                      <a:r>
                        <a:rPr lang="en-US" sz="1400" dirty="0"/>
                        <a:t>SP-FD-1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Minimum drift field</a:t>
                      </a:r>
                    </a:p>
                  </a:txBody>
                  <a:tcPr/>
                </a:tc>
                <a:tc>
                  <a:txBody>
                    <a:bodyPr/>
                    <a:lstStyle/>
                    <a:p>
                      <a:r>
                        <a:rPr lang="en-US" sz="1400" baseline="0" dirty="0"/>
                        <a:t>250 V/cm (500 V/cm)</a:t>
                      </a:r>
                      <a:endParaRPr lang="en-US" sz="1400" dirty="0"/>
                    </a:p>
                  </a:txBody>
                  <a:tcPr/>
                </a:tc>
                <a:extLst>
                  <a:ext uri="{0D108BD9-81ED-4DB2-BD59-A6C34878D82A}">
                    <a16:rowId xmlns:a16="http://schemas.microsoft.com/office/drawing/2014/main" val="2041039030"/>
                  </a:ext>
                </a:extLst>
              </a:tr>
              <a:tr h="280481">
                <a:tc>
                  <a:txBody>
                    <a:bodyPr/>
                    <a:lstStyle/>
                    <a:p>
                      <a:r>
                        <a:rPr lang="en-US" sz="1400" dirty="0"/>
                        <a:t>SP-FD-11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Minimum drift field uniformity</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t>&lt; ±1% </a:t>
                      </a:r>
                      <a:r>
                        <a:rPr lang="en-US" sz="1400" dirty="0">
                          <a:solidFill>
                            <a:schemeClr val="bg1">
                              <a:lumMod val="50000"/>
                            </a:schemeClr>
                          </a:solidFill>
                        </a:rPr>
                        <a:t>[in 99.8% volume]</a:t>
                      </a:r>
                      <a:endParaRPr lang="en-US" sz="1400"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88135897"/>
                  </a:ext>
                </a:extLst>
              </a:tr>
              <a:tr h="476817">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t>SP-FD-12</a:t>
                      </a:r>
                    </a:p>
                  </a:txBody>
                  <a:tcPr/>
                </a:tc>
                <a:tc>
                  <a:txBody>
                    <a:bodyPr/>
                    <a:lstStyle/>
                    <a:p>
                      <a:r>
                        <a:rPr lang="en-US" sz="1400" dirty="0"/>
                        <a:t>Cathode HV power supply ripple contribution to system noise</a:t>
                      </a:r>
                    </a:p>
                  </a:txBody>
                  <a:tcPr/>
                </a:tc>
                <a:tc>
                  <a:txBody>
                    <a:bodyPr/>
                    <a:lstStyle/>
                    <a:p>
                      <a:r>
                        <a:rPr lang="en-US" sz="1400" dirty="0"/>
                        <a:t>&lt; 100 electrons</a:t>
                      </a:r>
                    </a:p>
                  </a:txBody>
                  <a:tcPr/>
                </a:tc>
                <a:extLst>
                  <a:ext uri="{0D108BD9-81ED-4DB2-BD59-A6C34878D82A}">
                    <a16:rowId xmlns:a16="http://schemas.microsoft.com/office/drawing/2014/main" val="1946424832"/>
                  </a:ext>
                </a:extLst>
              </a:tr>
              <a:tr h="280481">
                <a:tc>
                  <a:txBody>
                    <a:bodyPr/>
                    <a:lstStyle/>
                    <a:p>
                      <a:r>
                        <a:rPr lang="en-US" sz="1400" dirty="0"/>
                        <a:t>SP-FD-17</a:t>
                      </a:r>
                    </a:p>
                  </a:txBody>
                  <a:tcPr/>
                </a:tc>
                <a:tc>
                  <a:txBody>
                    <a:bodyPr/>
                    <a:lstStyle/>
                    <a:p>
                      <a:r>
                        <a:rPr lang="en-US" sz="1400" dirty="0"/>
                        <a:t>Cathode resistivity</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t>&gt; 1MOhm/sq. (1GOhm/sq.) </a:t>
                      </a:r>
                      <a:r>
                        <a:rPr lang="en-US" sz="1400" dirty="0">
                          <a:solidFill>
                            <a:schemeClr val="bg1">
                              <a:lumMod val="50000"/>
                            </a:schemeClr>
                          </a:solidFill>
                        </a:rPr>
                        <a:t>[upper limit 10 </a:t>
                      </a:r>
                      <a:r>
                        <a:rPr lang="en-US" sz="1400" dirty="0" err="1">
                          <a:solidFill>
                            <a:schemeClr val="bg1">
                              <a:lumMod val="50000"/>
                            </a:schemeClr>
                          </a:solidFill>
                        </a:rPr>
                        <a:t>Tohm</a:t>
                      </a:r>
                      <a:r>
                        <a:rPr lang="en-US" sz="1400" dirty="0">
                          <a:solidFill>
                            <a:schemeClr val="bg1">
                              <a:lumMod val="50000"/>
                            </a:schemeClr>
                          </a:solidFill>
                        </a:rPr>
                        <a:t>/sq.]</a:t>
                      </a:r>
                    </a:p>
                  </a:txBody>
                  <a:tcPr/>
                </a:tc>
                <a:extLst>
                  <a:ext uri="{0D108BD9-81ED-4DB2-BD59-A6C34878D82A}">
                    <a16:rowId xmlns:a16="http://schemas.microsoft.com/office/drawing/2014/main" val="1205610418"/>
                  </a:ext>
                </a:extLst>
              </a:tr>
              <a:tr h="476817">
                <a:tc>
                  <a:txBody>
                    <a:bodyPr/>
                    <a:lstStyle/>
                    <a:p>
                      <a:r>
                        <a:rPr lang="en-US" sz="1400" dirty="0"/>
                        <a:t>SP-FD-24</a:t>
                      </a:r>
                    </a:p>
                  </a:txBody>
                  <a:tcPr/>
                </a:tc>
                <a:tc>
                  <a:txBody>
                    <a:bodyPr/>
                    <a:lstStyle/>
                    <a:p>
                      <a:r>
                        <a:rPr lang="en-US" sz="1400" dirty="0"/>
                        <a:t>Local electric field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&lt;3.0 kV/cm (with specific exceptions to be tested separately (e.g. HV feed through)</a:t>
                      </a:r>
                    </a:p>
                  </a:txBody>
                  <a:tcPr/>
                </a:tc>
                <a:extLst>
                  <a:ext uri="{0D108BD9-81ED-4DB2-BD59-A6C34878D82A}">
                    <a16:rowId xmlns:a16="http://schemas.microsoft.com/office/drawing/2014/main" val="4075163061"/>
                  </a:ext>
                </a:extLst>
              </a:tr>
              <a:tr h="280481">
                <a:tc>
                  <a:txBody>
                    <a:bodyPr/>
                    <a:lstStyle/>
                    <a:p>
                      <a:r>
                        <a:rPr lang="en-US" sz="1400" dirty="0"/>
                        <a:t>SP-FD-29</a:t>
                      </a:r>
                    </a:p>
                  </a:txBody>
                  <a:tcPr/>
                </a:tc>
                <a:tc>
                  <a:txBody>
                    <a:bodyPr/>
                    <a:lstStyle/>
                    <a:p>
                      <a:r>
                        <a:rPr lang="en-US" sz="1400" dirty="0"/>
                        <a:t>Detector uptime</a:t>
                      </a:r>
                    </a:p>
                  </a:txBody>
                  <a:tcPr/>
                </a:tc>
                <a:tc>
                  <a:txBody>
                    <a:bodyPr/>
                    <a:lstStyle/>
                    <a:p>
                      <a:r>
                        <a:rPr lang="en-US" sz="1400" dirty="0"/>
                        <a:t>&gt; 98% (&gt; 99%)</a:t>
                      </a:r>
                    </a:p>
                  </a:txBody>
                  <a:tcPr/>
                </a:tc>
                <a:extLst>
                  <a:ext uri="{0D108BD9-81ED-4DB2-BD59-A6C34878D82A}">
                    <a16:rowId xmlns:a16="http://schemas.microsoft.com/office/drawing/2014/main" val="1317478608"/>
                  </a:ext>
                </a:extLst>
              </a:tr>
              <a:tr h="476817">
                <a:tc>
                  <a:txBody>
                    <a:bodyPr/>
                    <a:lstStyle/>
                    <a:p>
                      <a:r>
                        <a:rPr lang="en-US" sz="1400" dirty="0"/>
                        <a:t>SP-FD-30</a:t>
                      </a:r>
                    </a:p>
                  </a:txBody>
                  <a:tcPr/>
                </a:tc>
                <a:tc>
                  <a:txBody>
                    <a:bodyPr/>
                    <a:lstStyle/>
                    <a:p>
                      <a:r>
                        <a:rPr lang="en-US" sz="1400" dirty="0"/>
                        <a:t>Individual detector module uptime</a:t>
                      </a:r>
                    </a:p>
                  </a:txBody>
                  <a:tcPr/>
                </a:tc>
                <a:tc>
                  <a:txBody>
                    <a:bodyPr/>
                    <a:lstStyle/>
                    <a:p>
                      <a:r>
                        <a:rPr lang="en-US" sz="1400" dirty="0"/>
                        <a:t>&gt; 90% (&gt; 95%)</a:t>
                      </a:r>
                    </a:p>
                  </a:txBody>
                  <a:tcPr/>
                </a:tc>
                <a:extLst>
                  <a:ext uri="{0D108BD9-81ED-4DB2-BD59-A6C34878D82A}">
                    <a16:rowId xmlns:a16="http://schemas.microsoft.com/office/drawing/2014/main" val="1004359762"/>
                  </a:ext>
                </a:extLst>
              </a:tr>
              <a:tr h="476817">
                <a:tc>
                  <a:txBody>
                    <a:bodyPr/>
                    <a:lstStyle/>
                    <a:p>
                      <a:r>
                        <a:rPr lang="en-US" sz="1400" dirty="0"/>
                        <a:t>SP-HV-1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Power supply stability</a:t>
                      </a:r>
                    </a:p>
                    <a:p>
                      <a:endParaRPr lang="en-US" sz="1400" dirty="0"/>
                    </a:p>
                  </a:txBody>
                  <a:tcPr/>
                </a:tc>
                <a:tc>
                  <a:txBody>
                    <a:bodyPr/>
                    <a:lstStyle/>
                    <a:p>
                      <a:r>
                        <a:rPr lang="en-US" sz="1400" dirty="0"/>
                        <a:t>&gt; 95% uptime</a:t>
                      </a:r>
                    </a:p>
                  </a:txBody>
                  <a:tcPr/>
                </a:tc>
                <a:extLst>
                  <a:ext uri="{0D108BD9-81ED-4DB2-BD59-A6C34878D82A}">
                    <a16:rowId xmlns:a16="http://schemas.microsoft.com/office/drawing/2014/main" val="675212961"/>
                  </a:ext>
                </a:extLst>
              </a:tr>
              <a:tr h="476817">
                <a:tc>
                  <a:txBody>
                    <a:bodyPr/>
                    <a:lstStyle/>
                    <a:p>
                      <a:r>
                        <a:rPr lang="en-US" sz="1400" dirty="0"/>
                        <a:t>SP-HV-2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Provide redundancy in all HV connections</a:t>
                      </a:r>
                    </a:p>
                  </a:txBody>
                  <a:tcPr/>
                </a:tc>
                <a:tc>
                  <a:txBody>
                    <a:bodyPr/>
                    <a:lstStyle/>
                    <a:p>
                      <a:r>
                        <a:rPr lang="en-US" sz="1400" dirty="0"/>
                        <a:t>Two-fold (Four-fold)</a:t>
                      </a:r>
                    </a:p>
                  </a:txBody>
                  <a:tcPr/>
                </a:tc>
                <a:extLst>
                  <a:ext uri="{0D108BD9-81ED-4DB2-BD59-A6C34878D82A}">
                    <a16:rowId xmlns:a16="http://schemas.microsoft.com/office/drawing/2014/main" val="1556260981"/>
                  </a:ext>
                </a:extLst>
              </a:tr>
            </a:tbl>
          </a:graphicData>
        </a:graphic>
      </p:graphicFrame>
      <p:sp>
        <p:nvSpPr>
          <p:cNvPr id="2" name="Date Placeholder 1">
            <a:extLst>
              <a:ext uri="{FF2B5EF4-FFF2-40B4-BE49-F238E27FC236}">
                <a16:creationId xmlns:a16="http://schemas.microsoft.com/office/drawing/2014/main" id="{B1A0EAFE-D14C-FA48-8D5A-8676F7B7D085}"/>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7E22A29A-AF91-1546-B200-297D5B6398E5}"/>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0410F2A3-B474-5643-AF56-8B00E9FE118E}"/>
              </a:ext>
            </a:extLst>
          </p:cNvPr>
          <p:cNvSpPr>
            <a:spLocks noGrp="1"/>
          </p:cNvSpPr>
          <p:nvPr>
            <p:ph type="sldNum" sz="quarter" idx="14"/>
          </p:nvPr>
        </p:nvSpPr>
        <p:spPr/>
        <p:txBody>
          <a:bodyPr/>
          <a:lstStyle/>
          <a:p>
            <a:fld id="{5DFC16DC-0F16-AF49-A28F-70708B914EFD}" type="slidenum">
              <a:rPr lang="en-US" smtClean="0"/>
              <a:t>6</a:t>
            </a:fld>
            <a:endParaRPr lang="en-US" dirty="0"/>
          </a:p>
        </p:txBody>
      </p:sp>
      <p:sp>
        <p:nvSpPr>
          <p:cNvPr id="8" name="TextBox 7">
            <a:extLst>
              <a:ext uri="{FF2B5EF4-FFF2-40B4-BE49-F238E27FC236}">
                <a16:creationId xmlns:a16="http://schemas.microsoft.com/office/drawing/2014/main" id="{87984791-E442-95FE-643C-7225B8B6A227}"/>
              </a:ext>
            </a:extLst>
          </p:cNvPr>
          <p:cNvSpPr txBox="1"/>
          <p:nvPr/>
        </p:nvSpPr>
        <p:spPr>
          <a:xfrm>
            <a:off x="7829924" y="-12555"/>
            <a:ext cx="1324402" cy="246221"/>
          </a:xfrm>
          <a:prstGeom prst="rect">
            <a:avLst/>
          </a:prstGeom>
          <a:solidFill>
            <a:schemeClr val="tx1"/>
          </a:solidFill>
          <a:ln>
            <a:noFill/>
          </a:ln>
        </p:spPr>
        <p:txBody>
          <a:bodyPr wrap="none" rtlCol="0">
            <a:spAutoFit/>
          </a:bodyPr>
          <a:lstStyle/>
          <a:p>
            <a:r>
              <a:rPr lang="en-CH" sz="1000" dirty="0">
                <a:solidFill>
                  <a:schemeClr val="bg1"/>
                </a:solidFill>
              </a:rPr>
              <a:t>Charge Question #1</a:t>
            </a:r>
          </a:p>
        </p:txBody>
      </p:sp>
    </p:spTree>
    <p:extLst>
      <p:ext uri="{BB962C8B-B14F-4D97-AF65-F5344CB8AC3E}">
        <p14:creationId xmlns:p14="http://schemas.microsoft.com/office/powerpoint/2010/main" val="307696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dirty="0"/>
              <a:t>HVS Electrical Design Specs</a:t>
            </a:r>
            <a:br>
              <a:rPr lang="en-US" dirty="0"/>
            </a:br>
            <a:endParaRPr dirty="0"/>
          </a:p>
        </p:txBody>
      </p:sp>
      <p:sp>
        <p:nvSpPr>
          <p:cNvPr id="5" name="Content Placeholder 4"/>
          <p:cNvSpPr>
            <a:spLocks noGrp="1"/>
          </p:cNvSpPr>
          <p:nvPr>
            <p:ph idx="11"/>
          </p:nvPr>
        </p:nvSpPr>
        <p:spPr bwMode="auto">
          <a:xfrm>
            <a:off x="395535" y="5712077"/>
            <a:ext cx="8208912" cy="521713"/>
          </a:xfrm>
        </p:spPr>
        <p:txBody>
          <a:bodyPr>
            <a:normAutofit/>
          </a:bodyPr>
          <a:lstStyle/>
          <a:p>
            <a:r>
              <a:rPr lang="en-US" sz="2000" dirty="0"/>
              <a:t>All fulfilled by present design and validated by </a:t>
            </a:r>
            <a:r>
              <a:rPr lang="en-US" sz="2000" dirty="0" err="1"/>
              <a:t>ProtoDUNE</a:t>
            </a:r>
            <a:endParaRPr lang="en-US" sz="2000" dirty="0"/>
          </a:p>
          <a:p>
            <a:pPr marL="0" indent="0">
              <a:buNone/>
            </a:pPr>
            <a:endParaRPr lang="en-US" sz="1600" dirty="0"/>
          </a:p>
          <a:p>
            <a:endParaRPr lang="en-US" sz="1600" dirty="0"/>
          </a:p>
        </p:txBody>
      </p:sp>
      <p:sp>
        <p:nvSpPr>
          <p:cNvPr id="2" name="Date Placeholder 1">
            <a:extLst>
              <a:ext uri="{FF2B5EF4-FFF2-40B4-BE49-F238E27FC236}">
                <a16:creationId xmlns:a16="http://schemas.microsoft.com/office/drawing/2014/main" id="{B1A0EAFE-D14C-FA48-8D5A-8676F7B7D085}"/>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7E22A29A-AF91-1546-B200-297D5B6398E5}"/>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0410F2A3-B474-5643-AF56-8B00E9FE118E}"/>
              </a:ext>
            </a:extLst>
          </p:cNvPr>
          <p:cNvSpPr>
            <a:spLocks noGrp="1"/>
          </p:cNvSpPr>
          <p:nvPr>
            <p:ph type="sldNum" sz="quarter" idx="14"/>
          </p:nvPr>
        </p:nvSpPr>
        <p:spPr/>
        <p:txBody>
          <a:bodyPr/>
          <a:lstStyle/>
          <a:p>
            <a:fld id="{5DFC16DC-0F16-AF49-A28F-70708B914EFD}" type="slidenum">
              <a:rPr lang="en-US" smtClean="0"/>
              <a:t>7</a:t>
            </a:fld>
            <a:endParaRPr lang="en-US" dirty="0"/>
          </a:p>
        </p:txBody>
      </p:sp>
      <p:graphicFrame>
        <p:nvGraphicFramePr>
          <p:cNvPr id="10" name="Table 9">
            <a:extLst>
              <a:ext uri="{FF2B5EF4-FFF2-40B4-BE49-F238E27FC236}">
                <a16:creationId xmlns:a16="http://schemas.microsoft.com/office/drawing/2014/main" id="{0314C1CA-9008-89EB-6EBA-ABBBF24DA02C}"/>
              </a:ext>
            </a:extLst>
          </p:cNvPr>
          <p:cNvGraphicFramePr>
            <a:graphicFrameLocks noGrp="1"/>
          </p:cNvGraphicFramePr>
          <p:nvPr>
            <p:extLst>
              <p:ext uri="{D42A27DB-BD31-4B8C-83A1-F6EECF244321}">
                <p14:modId xmlns:p14="http://schemas.microsoft.com/office/powerpoint/2010/main" val="1468910024"/>
              </p:ext>
            </p:extLst>
          </p:nvPr>
        </p:nvGraphicFramePr>
        <p:xfrm>
          <a:off x="528923" y="906186"/>
          <a:ext cx="7886700" cy="4663440"/>
        </p:xfrm>
        <a:graphic>
          <a:graphicData uri="http://schemas.openxmlformats.org/drawingml/2006/table">
            <a:tbl>
              <a:tblPr bandRow="1">
                <a:tableStyleId>{5C22544A-7EE6-4342-B048-85BDC9FD1C3A}</a:tableStyleId>
              </a:tblPr>
              <a:tblGrid>
                <a:gridCol w="402234">
                  <a:extLst>
                    <a:ext uri="{9D8B030D-6E8A-4147-A177-3AD203B41FA5}">
                      <a16:colId xmlns:a16="http://schemas.microsoft.com/office/drawing/2014/main" val="3796334561"/>
                    </a:ext>
                  </a:extLst>
                </a:gridCol>
                <a:gridCol w="5253432">
                  <a:extLst>
                    <a:ext uri="{9D8B030D-6E8A-4147-A177-3AD203B41FA5}">
                      <a16:colId xmlns:a16="http://schemas.microsoft.com/office/drawing/2014/main" val="431476744"/>
                    </a:ext>
                  </a:extLst>
                </a:gridCol>
                <a:gridCol w="2231034">
                  <a:extLst>
                    <a:ext uri="{9D8B030D-6E8A-4147-A177-3AD203B41FA5}">
                      <a16:colId xmlns:a16="http://schemas.microsoft.com/office/drawing/2014/main" val="4104321395"/>
                    </a:ext>
                  </a:extLst>
                </a:gridCol>
              </a:tblGrid>
              <a:tr h="274320">
                <a:tc>
                  <a:txBody>
                    <a:bodyPr/>
                    <a:lstStyle/>
                    <a:p>
                      <a:pPr algn="l"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HV power supply ripple specification</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&lt;1E-5</a:t>
                      </a:r>
                      <a:endParaRPr lang="en-US" sz="1400" b="0" i="0" u="none" strike="noStrike" dirty="0">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2651067076"/>
                  </a:ext>
                </a:extLst>
              </a:tr>
              <a:tr h="274320">
                <a:tc>
                  <a:txBody>
                    <a:bodyPr/>
                    <a:lstStyle/>
                    <a:p>
                      <a:pPr algn="l"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HV cable/ low pass filter attenuation factor specification</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a:effectLst/>
                        </a:rPr>
                        <a:t>&lt;5E-4 in CE pass band</a:t>
                      </a:r>
                      <a:endParaRPr lang="en-US" sz="1400" b="0" i="0" u="none" strike="noStrike">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4066173769"/>
                  </a:ext>
                </a:extLst>
              </a:tr>
              <a:tr h="274320">
                <a:tc>
                  <a:txBody>
                    <a:bodyPr/>
                    <a:lstStyle/>
                    <a:p>
                      <a:pPr algn="l"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HV filter series resistance</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&lt;127MOhm</a:t>
                      </a:r>
                      <a:endParaRPr lang="en-US" sz="1400" b="0" i="0" u="none" strike="noStrike" dirty="0">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158586979"/>
                  </a:ext>
                </a:extLst>
              </a:tr>
              <a:tr h="274320">
                <a:tc>
                  <a:txBody>
                    <a:bodyPr/>
                    <a:lstStyle/>
                    <a:p>
                      <a:pPr algn="l"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HV feedthrough test voltage in </a:t>
                      </a:r>
                      <a:r>
                        <a:rPr lang="en-US" sz="1400" u="none" strike="noStrike" dirty="0" err="1">
                          <a:effectLst/>
                        </a:rPr>
                        <a:t>LAr</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a:effectLst/>
                        </a:rPr>
                        <a:t>&gt;250 kV</a:t>
                      </a:r>
                      <a:endParaRPr lang="en-US" sz="1400" b="0" i="0" u="none" strike="noStrike">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1611093599"/>
                  </a:ext>
                </a:extLst>
              </a:tr>
              <a:tr h="274320">
                <a:tc>
                  <a:txBody>
                    <a:bodyPr/>
                    <a:lstStyle/>
                    <a:p>
                      <a:pPr algn="l" fontAlgn="b"/>
                      <a:r>
                        <a:rPr lang="en-US" sz="1400" u="none" strike="noStrike" dirty="0">
                          <a:effectLst/>
                        </a:rPr>
                        <a:t>5</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Resistive divider board resistor value</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2 parallel of 5GOhm</a:t>
                      </a:r>
                      <a:endParaRPr lang="en-US" sz="1400" b="0" i="0" u="none" strike="noStrike" dirty="0">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2796298181"/>
                  </a:ext>
                </a:extLst>
              </a:tr>
              <a:tr h="274320">
                <a:tc>
                  <a:txBody>
                    <a:bodyPr/>
                    <a:lstStyle/>
                    <a:p>
                      <a:pPr algn="l"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Resistive divider board resistor value tolerance</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694402871"/>
                  </a:ext>
                </a:extLst>
              </a:tr>
              <a:tr h="274320">
                <a:tc>
                  <a:txBody>
                    <a:bodyPr/>
                    <a:lstStyle/>
                    <a:p>
                      <a:pPr algn="l" fontAlgn="b"/>
                      <a:r>
                        <a:rPr lang="en-US" sz="1400" u="none" strike="noStrike" dirty="0">
                          <a:effectLst/>
                        </a:rPr>
                        <a:t>7</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Resistive divider board varistor resistance @ 1.5kV in </a:t>
                      </a:r>
                      <a:r>
                        <a:rPr lang="en-US" sz="1400" u="none" strike="noStrike" dirty="0" err="1">
                          <a:effectLst/>
                        </a:rPr>
                        <a:t>LAr</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&gt;100GOhm</a:t>
                      </a:r>
                      <a:endParaRPr lang="en-US" sz="1400" b="0" i="0" u="none" strike="noStrike" dirty="0">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287637023"/>
                  </a:ext>
                </a:extLst>
              </a:tr>
              <a:tr h="274320">
                <a:tc>
                  <a:txBody>
                    <a:bodyPr/>
                    <a:lstStyle/>
                    <a:p>
                      <a:pPr algn="l" fontAlgn="b"/>
                      <a:r>
                        <a:rPr lang="en-US" sz="1400" u="none" strike="noStrike" dirty="0">
                          <a:effectLst/>
                        </a:rPr>
                        <a:t>8</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Resistive divider board varistor conduction voltage</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a:effectLst/>
                        </a:rPr>
                        <a:t>&gt;1.7kV</a:t>
                      </a:r>
                      <a:endParaRPr lang="en-US" sz="1400" b="0" i="0" u="none" strike="noStrike">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4199206953"/>
                  </a:ext>
                </a:extLst>
              </a:tr>
              <a:tr h="274320">
                <a:tc>
                  <a:txBody>
                    <a:bodyPr/>
                    <a:lstStyle/>
                    <a:p>
                      <a:pPr algn="l" fontAlgn="b"/>
                      <a:r>
                        <a:rPr lang="en-US" sz="1400" u="none" strike="noStrike" dirty="0">
                          <a:effectLst/>
                        </a:rPr>
                        <a:t>9</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FC termination step down resistance, top/bottom modules</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3750MOhm</a:t>
                      </a:r>
                      <a:endParaRPr lang="en-US" sz="1400" b="0" i="0" u="none" strike="noStrike" dirty="0">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3253369605"/>
                  </a:ext>
                </a:extLst>
              </a:tr>
              <a:tr h="274320">
                <a:tc>
                  <a:txBody>
                    <a:bodyPr/>
                    <a:lstStyle/>
                    <a:p>
                      <a:pPr algn="l" fontAlgn="b"/>
                      <a:r>
                        <a:rPr lang="en-US" sz="1400" u="none" strike="noStrike" dirty="0">
                          <a:effectLst/>
                        </a:rPr>
                        <a:t>10</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FC termination resistance, top/bottom modules</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227MOhm, +0/-20MOhm</a:t>
                      </a:r>
                      <a:endParaRPr lang="en-US" sz="1400" b="0" i="0" u="none" strike="noStrike" dirty="0">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4125819442"/>
                  </a:ext>
                </a:extLst>
              </a:tr>
              <a:tr h="274320">
                <a:tc>
                  <a:txBody>
                    <a:bodyPr/>
                    <a:lstStyle/>
                    <a:p>
                      <a:pPr algn="l" fontAlgn="b"/>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FC termination step down resistance, </a:t>
                      </a:r>
                      <a:r>
                        <a:rPr lang="en-US" sz="1400" u="none" strike="noStrike" dirty="0" err="1">
                          <a:effectLst/>
                        </a:rPr>
                        <a:t>endwall</a:t>
                      </a:r>
                      <a:r>
                        <a:rPr lang="en-US" sz="1400" u="none" strike="noStrike" dirty="0">
                          <a:effectLst/>
                        </a:rPr>
                        <a:t> modules</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625MOhm</a:t>
                      </a:r>
                      <a:endParaRPr lang="en-US" sz="1400" b="0" i="0" u="none" strike="noStrike" dirty="0">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2475170062"/>
                  </a:ext>
                </a:extLst>
              </a:tr>
              <a:tr h="274320">
                <a:tc>
                  <a:txBody>
                    <a:bodyPr/>
                    <a:lstStyle/>
                    <a:p>
                      <a:pPr algn="l"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FC termination resistance, </a:t>
                      </a:r>
                      <a:r>
                        <a:rPr lang="en-US" sz="1400" u="none" strike="noStrike" dirty="0" err="1">
                          <a:effectLst/>
                        </a:rPr>
                        <a:t>endwall</a:t>
                      </a:r>
                      <a:r>
                        <a:rPr lang="en-US" sz="1400" u="none" strike="noStrike" dirty="0">
                          <a:effectLst/>
                        </a:rPr>
                        <a:t> modules</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38MOhm, +0/-4MOhm</a:t>
                      </a:r>
                      <a:endParaRPr lang="en-US" sz="1400" b="0" i="0" u="none" strike="noStrike" dirty="0">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4231791839"/>
                  </a:ext>
                </a:extLst>
              </a:tr>
              <a:tr h="274320">
                <a:tc>
                  <a:txBody>
                    <a:bodyPr/>
                    <a:lstStyle/>
                    <a:p>
                      <a:pPr algn="l" fontAlgn="b"/>
                      <a:r>
                        <a:rPr lang="en-US" sz="1400" u="none" strike="noStrike" dirty="0">
                          <a:effectLst/>
                        </a:rPr>
                        <a:t>13</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fr-FR" sz="1400" u="none" strike="noStrike" dirty="0">
                          <a:effectLst/>
                        </a:rPr>
                        <a:t>Nominal FC </a:t>
                      </a:r>
                      <a:r>
                        <a:rPr lang="fr-FR" sz="1400" u="none" strike="noStrike" dirty="0" err="1">
                          <a:effectLst/>
                        </a:rPr>
                        <a:t>termination</a:t>
                      </a:r>
                      <a:r>
                        <a:rPr lang="fr-FR" sz="1400" u="none" strike="noStrike" dirty="0">
                          <a:effectLst/>
                        </a:rPr>
                        <a:t> </a:t>
                      </a:r>
                      <a:r>
                        <a:rPr lang="fr-FR" sz="1400" u="none" strike="noStrike" dirty="0" err="1">
                          <a:effectLst/>
                        </a:rPr>
                        <a:t>bias</a:t>
                      </a:r>
                      <a:r>
                        <a:rPr lang="fr-FR" sz="1400" u="none" strike="noStrike" dirty="0">
                          <a:effectLst/>
                        </a:rPr>
                        <a:t> voltage</a:t>
                      </a:r>
                      <a:endParaRPr lang="fr-FR"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-273V</a:t>
                      </a:r>
                      <a:endParaRPr lang="en-US" sz="1400" b="0" i="0" u="none" strike="noStrike" dirty="0">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140812337"/>
                  </a:ext>
                </a:extLst>
              </a:tr>
              <a:tr h="274320">
                <a:tc>
                  <a:txBody>
                    <a:bodyPr/>
                    <a:lstStyle/>
                    <a:p>
                      <a:pPr algn="l" fontAlgn="b"/>
                      <a:r>
                        <a:rPr lang="en-US" sz="1400" u="none" strike="noStrike" dirty="0">
                          <a:effectLst/>
                        </a:rPr>
                        <a:t>14</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a:effectLst/>
                        </a:rPr>
                        <a:t>Maximum resistance between any two points on the HV bus</a:t>
                      </a:r>
                      <a:endParaRPr lang="en-US" sz="1400" b="0" i="0" u="none" strike="noStrike">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&lt;6 </a:t>
                      </a:r>
                      <a:r>
                        <a:rPr lang="en-US" sz="1400" u="none" strike="noStrike" dirty="0" err="1">
                          <a:effectLst/>
                        </a:rPr>
                        <a:t>MOhm</a:t>
                      </a:r>
                      <a:endParaRPr lang="en-US" sz="1400" b="0" i="0" u="none" strike="noStrike" dirty="0">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4059796495"/>
                  </a:ext>
                </a:extLst>
              </a:tr>
              <a:tr h="274320">
                <a:tc>
                  <a:txBody>
                    <a:bodyPr/>
                    <a:lstStyle/>
                    <a:p>
                      <a:pPr algn="l" fontAlgn="b"/>
                      <a:r>
                        <a:rPr lang="en-US" sz="1400" u="none" strike="noStrike" dirty="0">
                          <a:effectLst/>
                        </a:rPr>
                        <a:t>15</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a:effectLst/>
                        </a:rPr>
                        <a:t>maximum contact resistance to CPA resistive surface</a:t>
                      </a:r>
                      <a:endParaRPr lang="en-US" sz="1400" b="0" i="0" u="none" strike="noStrike">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&lt;1GOhm</a:t>
                      </a:r>
                      <a:endParaRPr lang="en-US" sz="1400" b="0" i="0" u="none" strike="noStrike" dirty="0">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2001727437"/>
                  </a:ext>
                </a:extLst>
              </a:tr>
              <a:tr h="274320">
                <a:tc>
                  <a:txBody>
                    <a:bodyPr/>
                    <a:lstStyle/>
                    <a:p>
                      <a:pPr algn="l" fontAlgn="b"/>
                      <a:r>
                        <a:rPr lang="en-US" sz="1400" u="none" strike="noStrike" dirty="0">
                          <a:effectLst/>
                        </a:rPr>
                        <a:t>16</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a:effectLst/>
                        </a:rPr>
                        <a:t>HVPS voltage and current digitization rate</a:t>
                      </a:r>
                      <a:endParaRPr lang="en-US" sz="1400" b="0" i="0" u="none" strike="noStrike">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&gt;= 10 kHz</a:t>
                      </a:r>
                      <a:endParaRPr lang="en-US" sz="1400" b="0" i="0" u="none" strike="noStrike" dirty="0">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1209017281"/>
                  </a:ext>
                </a:extLst>
              </a:tr>
              <a:tr h="274320">
                <a:tc>
                  <a:txBody>
                    <a:bodyPr/>
                    <a:lstStyle/>
                    <a:p>
                      <a:pPr algn="l" fontAlgn="b"/>
                      <a:r>
                        <a:rPr lang="en-US" sz="1400" u="none" strike="noStrike" dirty="0">
                          <a:effectLst/>
                        </a:rPr>
                        <a:t>17</a:t>
                      </a:r>
                      <a:endParaRPr lang="en-US" sz="1400" b="0" i="0" u="none" strike="noStrike" dirty="0">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a:effectLst/>
                        </a:rPr>
                        <a:t>GP current digitization rate</a:t>
                      </a:r>
                      <a:endParaRPr lang="en-US" sz="1400" b="0" i="0" u="none" strike="noStrike">
                        <a:solidFill>
                          <a:srgbClr val="000000"/>
                        </a:solidFill>
                        <a:effectLst/>
                        <a:latin typeface="Calibri" panose="020F0502020204030204" pitchFamily="34" charset="0"/>
                      </a:endParaRPr>
                    </a:p>
                  </a:txBody>
                  <a:tcPr marL="7348" marR="7348" marT="7348" marB="0" anchor="b"/>
                </a:tc>
                <a:tc>
                  <a:txBody>
                    <a:bodyPr/>
                    <a:lstStyle/>
                    <a:p>
                      <a:pPr algn="l" fontAlgn="b"/>
                      <a:r>
                        <a:rPr lang="en-US" sz="1400" u="none" strike="noStrike" dirty="0">
                          <a:effectLst/>
                        </a:rPr>
                        <a:t>&gt;= 10 kHz</a:t>
                      </a:r>
                      <a:endParaRPr lang="en-US" sz="1400" b="0" i="0" u="none" strike="noStrike" dirty="0">
                        <a:solidFill>
                          <a:srgbClr val="000000"/>
                        </a:solidFill>
                        <a:effectLst/>
                        <a:latin typeface="Calibri" panose="020F0502020204030204" pitchFamily="34" charset="0"/>
                      </a:endParaRPr>
                    </a:p>
                  </a:txBody>
                  <a:tcPr marL="7348" marR="7348" marT="7348" marB="0" anchor="b"/>
                </a:tc>
                <a:extLst>
                  <a:ext uri="{0D108BD9-81ED-4DB2-BD59-A6C34878D82A}">
                    <a16:rowId xmlns:a16="http://schemas.microsoft.com/office/drawing/2014/main" val="3428191833"/>
                  </a:ext>
                </a:extLst>
              </a:tr>
            </a:tbl>
          </a:graphicData>
        </a:graphic>
      </p:graphicFrame>
    </p:spTree>
    <p:extLst>
      <p:ext uri="{BB962C8B-B14F-4D97-AF65-F5344CB8AC3E}">
        <p14:creationId xmlns:p14="http://schemas.microsoft.com/office/powerpoint/2010/main" val="380667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dirty="0"/>
              <a:t>HVS Mechanical Design Specs</a:t>
            </a:r>
            <a:br>
              <a:rPr lang="en-US" dirty="0"/>
            </a:br>
            <a:endParaRPr dirty="0"/>
          </a:p>
        </p:txBody>
      </p:sp>
      <p:sp>
        <p:nvSpPr>
          <p:cNvPr id="5" name="Content Placeholder 4"/>
          <p:cNvSpPr>
            <a:spLocks noGrp="1"/>
          </p:cNvSpPr>
          <p:nvPr>
            <p:ph idx="11"/>
          </p:nvPr>
        </p:nvSpPr>
        <p:spPr bwMode="auto">
          <a:xfrm>
            <a:off x="457200" y="5517233"/>
            <a:ext cx="8208912" cy="787784"/>
          </a:xfrm>
        </p:spPr>
        <p:txBody>
          <a:bodyPr>
            <a:normAutofit/>
          </a:bodyPr>
          <a:lstStyle/>
          <a:p>
            <a:pPr>
              <a:spcBef>
                <a:spcPts val="600"/>
              </a:spcBef>
            </a:pPr>
            <a:r>
              <a:rPr lang="en-US" sz="2000" dirty="0"/>
              <a:t>Fulfilled by present design: lessons learnt from </a:t>
            </a:r>
            <a:r>
              <a:rPr lang="en-US" sz="2000" dirty="0" err="1"/>
              <a:t>ProtoDUNE</a:t>
            </a:r>
            <a:r>
              <a:rPr lang="en-US" sz="2000" dirty="0"/>
              <a:t> applied</a:t>
            </a:r>
          </a:p>
          <a:p>
            <a:pPr>
              <a:spcBef>
                <a:spcPts val="600"/>
              </a:spcBef>
            </a:pPr>
            <a:r>
              <a:rPr lang="en-US" sz="2000" dirty="0"/>
              <a:t>Final validation with </a:t>
            </a:r>
            <a:r>
              <a:rPr lang="en-US" sz="2000" dirty="0" err="1"/>
              <a:t>ProtoDUNE</a:t>
            </a:r>
            <a:r>
              <a:rPr lang="en-US" sz="2000" dirty="0"/>
              <a:t> phase-II</a:t>
            </a:r>
          </a:p>
        </p:txBody>
      </p:sp>
      <p:sp>
        <p:nvSpPr>
          <p:cNvPr id="2" name="Date Placeholder 1">
            <a:extLst>
              <a:ext uri="{FF2B5EF4-FFF2-40B4-BE49-F238E27FC236}">
                <a16:creationId xmlns:a16="http://schemas.microsoft.com/office/drawing/2014/main" id="{B1A0EAFE-D14C-FA48-8D5A-8676F7B7D085}"/>
              </a:ext>
            </a:extLst>
          </p:cNvPr>
          <p:cNvSpPr>
            <a:spLocks noGrp="1"/>
          </p:cNvSpPr>
          <p:nvPr>
            <p:ph type="dt" sz="half" idx="12"/>
          </p:nvPr>
        </p:nvSpPr>
        <p:spPr/>
        <p:txBody>
          <a:bodyPr/>
          <a:lstStyle/>
          <a:p>
            <a:r>
              <a:rPr lang="de-CH" dirty="0" err="1"/>
              <a:t>October</a:t>
            </a:r>
            <a:r>
              <a:rPr lang="de-CH" dirty="0"/>
              <a:t> 12th, 2022</a:t>
            </a:r>
            <a:endParaRPr lang="en-US" dirty="0"/>
          </a:p>
        </p:txBody>
      </p:sp>
      <p:sp>
        <p:nvSpPr>
          <p:cNvPr id="3" name="Footer Placeholder 2">
            <a:extLst>
              <a:ext uri="{FF2B5EF4-FFF2-40B4-BE49-F238E27FC236}">
                <a16:creationId xmlns:a16="http://schemas.microsoft.com/office/drawing/2014/main" id="{7E22A29A-AF91-1546-B200-297D5B6398E5}"/>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0410F2A3-B474-5643-AF56-8B00E9FE118E}"/>
              </a:ext>
            </a:extLst>
          </p:cNvPr>
          <p:cNvSpPr>
            <a:spLocks noGrp="1"/>
          </p:cNvSpPr>
          <p:nvPr>
            <p:ph type="sldNum" sz="quarter" idx="14"/>
          </p:nvPr>
        </p:nvSpPr>
        <p:spPr/>
        <p:txBody>
          <a:bodyPr/>
          <a:lstStyle/>
          <a:p>
            <a:fld id="{5DFC16DC-0F16-AF49-A28F-70708B914EFD}" type="slidenum">
              <a:rPr lang="en-US" smtClean="0"/>
              <a:t>8</a:t>
            </a:fld>
            <a:endParaRPr lang="en-US" dirty="0"/>
          </a:p>
        </p:txBody>
      </p:sp>
      <p:graphicFrame>
        <p:nvGraphicFramePr>
          <p:cNvPr id="7" name="Table 6">
            <a:extLst>
              <a:ext uri="{FF2B5EF4-FFF2-40B4-BE49-F238E27FC236}">
                <a16:creationId xmlns:a16="http://schemas.microsoft.com/office/drawing/2014/main" id="{3E5FC84E-B790-C829-8CE9-A08211AEC201}"/>
              </a:ext>
            </a:extLst>
          </p:cNvPr>
          <p:cNvGraphicFramePr>
            <a:graphicFrameLocks noGrp="1"/>
          </p:cNvGraphicFramePr>
          <p:nvPr>
            <p:extLst>
              <p:ext uri="{D42A27DB-BD31-4B8C-83A1-F6EECF244321}">
                <p14:modId xmlns:p14="http://schemas.microsoft.com/office/powerpoint/2010/main" val="2732895150"/>
              </p:ext>
            </p:extLst>
          </p:nvPr>
        </p:nvGraphicFramePr>
        <p:xfrm>
          <a:off x="374848" y="700423"/>
          <a:ext cx="8373617" cy="4651866"/>
        </p:xfrm>
        <a:graphic>
          <a:graphicData uri="http://schemas.openxmlformats.org/drawingml/2006/table">
            <a:tbl>
              <a:tblPr bandRow="1">
                <a:tableStyleId>{5C22544A-7EE6-4342-B048-85BDC9FD1C3A}</a:tableStyleId>
              </a:tblPr>
              <a:tblGrid>
                <a:gridCol w="456280">
                  <a:extLst>
                    <a:ext uri="{9D8B030D-6E8A-4147-A177-3AD203B41FA5}">
                      <a16:colId xmlns:a16="http://schemas.microsoft.com/office/drawing/2014/main" val="1907084170"/>
                    </a:ext>
                  </a:extLst>
                </a:gridCol>
                <a:gridCol w="3452840">
                  <a:extLst>
                    <a:ext uri="{9D8B030D-6E8A-4147-A177-3AD203B41FA5}">
                      <a16:colId xmlns:a16="http://schemas.microsoft.com/office/drawing/2014/main" val="2066875551"/>
                    </a:ext>
                  </a:extLst>
                </a:gridCol>
                <a:gridCol w="4464497">
                  <a:extLst>
                    <a:ext uri="{9D8B030D-6E8A-4147-A177-3AD203B41FA5}">
                      <a16:colId xmlns:a16="http://schemas.microsoft.com/office/drawing/2014/main" val="4106237260"/>
                    </a:ext>
                  </a:extLst>
                </a:gridCol>
              </a:tblGrid>
              <a:tr h="183127">
                <a:tc>
                  <a:txBody>
                    <a:bodyPr/>
                    <a:lstStyle/>
                    <a:p>
                      <a:pPr algn="l"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Cathode array flatness</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677564010"/>
                  </a:ext>
                </a:extLst>
              </a:tr>
              <a:tr h="183127">
                <a:tc>
                  <a:txBody>
                    <a:bodyPr/>
                    <a:lstStyle/>
                    <a:p>
                      <a:pPr algn="l" fontAlgn="b"/>
                      <a:r>
                        <a:rPr lang="en-US" sz="1000" u="none" strike="noStrike">
                          <a:effectLst/>
                        </a:rPr>
                        <a:t>1.1</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Along drift direction, absolute</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&lt; +/- 10mm</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525881496"/>
                  </a:ext>
                </a:extLst>
              </a:tr>
              <a:tr h="183127">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Along drift direction, relative misalignment between modules</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&lt; +/- 5mm</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3200073063"/>
                  </a:ext>
                </a:extLst>
              </a:tr>
              <a:tr h="183127">
                <a:tc>
                  <a:txBody>
                    <a:bodyPr/>
                    <a:lstStyle/>
                    <a:p>
                      <a:pPr algn="l" fontAlgn="b"/>
                      <a:r>
                        <a:rPr lang="en-US" sz="1000" u="none" strike="noStrike">
                          <a:effectLst/>
                        </a:rPr>
                        <a:t>1.2</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Along beam direction</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&lt; +/- 10mm, no gap &gt; 15mm</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2152051482"/>
                  </a:ext>
                </a:extLst>
              </a:tr>
              <a:tr h="183127">
                <a:tc>
                  <a:txBody>
                    <a:bodyPr/>
                    <a:lstStyle/>
                    <a:p>
                      <a:pPr algn="l" fontAlgn="b"/>
                      <a:r>
                        <a:rPr lang="en-US" sz="1000" u="none" strike="noStrike">
                          <a:effectLst/>
                        </a:rPr>
                        <a:t>1.3</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Along vertical direction, absolute</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&lt; +/- 20mm</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466342369"/>
                  </a:ext>
                </a:extLst>
              </a:tr>
              <a:tr h="183127">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Along vertical direction, relative between modules</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&lt; +/- 5mm</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3558561870"/>
                  </a:ext>
                </a:extLst>
              </a:tr>
              <a:tr h="183127">
                <a:tc>
                  <a:txBody>
                    <a:bodyPr/>
                    <a:lstStyle/>
                    <a:p>
                      <a:pPr algn="l" fontAlgn="b"/>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dirty="0">
                          <a:effectLst/>
                        </a:rPr>
                        <a:t>Field cage module</a:t>
                      </a:r>
                      <a:endParaRPr lang="en-US" sz="1000" b="0" i="0" u="none" strike="noStrike" dirty="0">
                        <a:solidFill>
                          <a:srgbClr val="000000"/>
                        </a:solidFill>
                        <a:effectLst/>
                        <a:latin typeface="Calibri" panose="020F0502020204030204" pitchFamily="34" charset="0"/>
                      </a:endParaRPr>
                    </a:p>
                  </a:txBody>
                  <a:tcPr marL="6736" marR="6736" marT="6736" marB="0"/>
                </a:tc>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4274374768"/>
                  </a:ext>
                </a:extLst>
              </a:tr>
              <a:tr h="285995">
                <a:tc>
                  <a:txBody>
                    <a:bodyPr/>
                    <a:lstStyle/>
                    <a:p>
                      <a:pPr algn="l" fontAlgn="b"/>
                      <a:r>
                        <a:rPr lang="en-US" sz="1000" u="none" strike="noStrike">
                          <a:effectLst/>
                        </a:rPr>
                        <a:t>2.1</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dirty="0">
                          <a:effectLst/>
                        </a:rPr>
                        <a:t>Length</a:t>
                      </a:r>
                      <a:endParaRPr lang="en-US" sz="1000" b="0" i="0" u="none" strike="noStrike" dirty="0">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hold 57 profiles @ 60mm pitch, no interference with APAs, CPAs, and CEs in there installed positions</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2164126316"/>
                  </a:ext>
                </a:extLst>
              </a:tr>
              <a:tr h="183127">
                <a:tc>
                  <a:txBody>
                    <a:bodyPr/>
                    <a:lstStyle/>
                    <a:p>
                      <a:pPr algn="l" fontAlgn="b"/>
                      <a:r>
                        <a:rPr lang="en-US" sz="1000" u="none" strike="noStrike">
                          <a:effectLst/>
                        </a:rPr>
                        <a:t>2.2</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Width</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2330mm +/- 5mm for middle rows</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1664346483"/>
                  </a:ext>
                </a:extLst>
              </a:tr>
              <a:tr h="183127">
                <a:tc>
                  <a:txBody>
                    <a:bodyPr/>
                    <a:lstStyle/>
                    <a:p>
                      <a:pPr algn="l" fontAlgn="b"/>
                      <a:r>
                        <a:rPr lang="en-US" sz="1000" u="none" strike="noStrike">
                          <a:effectLst/>
                        </a:rPr>
                        <a:t>2.3</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FC profile offset from active volume</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&gt;40mm</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203517381"/>
                  </a:ext>
                </a:extLst>
              </a:tr>
              <a:tr h="183127">
                <a:tc>
                  <a:txBody>
                    <a:bodyPr/>
                    <a:lstStyle/>
                    <a:p>
                      <a:pPr algn="l" fontAlgn="b"/>
                      <a:r>
                        <a:rPr lang="en-US" sz="1000" u="none" strike="noStrike">
                          <a:effectLst/>
                        </a:rPr>
                        <a:t>2.4</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Field cage flatness, global</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&lt; +/- 20mm</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1113112325"/>
                  </a:ext>
                </a:extLst>
              </a:tr>
              <a:tr h="183127">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Field cage flatness, local</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&lt; +/- 10mm</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3840289536"/>
                  </a:ext>
                </a:extLst>
              </a:tr>
              <a:tr h="183127">
                <a:tc>
                  <a:txBody>
                    <a:bodyPr/>
                    <a:lstStyle/>
                    <a:p>
                      <a:pPr algn="l" fontAlgn="b"/>
                      <a:r>
                        <a:rPr lang="en-US" sz="1000" u="none" strike="noStrike">
                          <a:effectLst/>
                        </a:rPr>
                        <a:t>2.5</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Field cage profile placement accuracy along drift direction</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4257846913"/>
                  </a:ext>
                </a:extLst>
              </a:tr>
              <a:tr h="183127">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absolute</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&lt; +/- 5mm</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4181338836"/>
                  </a:ext>
                </a:extLst>
              </a:tr>
              <a:tr h="183127">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dirty="0">
                          <a:effectLst/>
                        </a:rPr>
                        <a:t>relative between profiles</a:t>
                      </a:r>
                      <a:endParaRPr lang="en-US" sz="1000" b="0" i="0" u="none" strike="noStrike" dirty="0">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&lt; +/- 2mm</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1045358255"/>
                  </a:ext>
                </a:extLst>
              </a:tr>
              <a:tr h="183127">
                <a:tc>
                  <a:txBody>
                    <a:bodyPr/>
                    <a:lstStyle/>
                    <a:p>
                      <a:pPr algn="l" fontAlgn="b"/>
                      <a:r>
                        <a:rPr lang="en-US" sz="1000" u="none" strike="noStrike">
                          <a:effectLst/>
                        </a:rPr>
                        <a:t>2.6</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Field cage profile placement accuracy normal to FC plane</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584758799"/>
                  </a:ext>
                </a:extLst>
              </a:tr>
              <a:tr h="183127">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Absolue</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&lt; +/- 10mm</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1067052515"/>
                  </a:ext>
                </a:extLst>
              </a:tr>
              <a:tr h="183127">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relative between profiles</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&lt; +/- 3mm</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3488386299"/>
                  </a:ext>
                </a:extLst>
              </a:tr>
              <a:tr h="285995">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Along the profile</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dirty="0">
                          <a:effectLst/>
                        </a:rPr>
                        <a:t>No  physical interference with neighboring module; maximum gap width with neighboring module &lt;20mm</a:t>
                      </a:r>
                      <a:endParaRPr lang="en-US" sz="1000" b="0" i="0" u="none" strike="noStrike" dirty="0">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912593556"/>
                  </a:ext>
                </a:extLst>
              </a:tr>
              <a:tr h="183127">
                <a:tc>
                  <a:txBody>
                    <a:bodyPr/>
                    <a:lstStyle/>
                    <a:p>
                      <a:pPr algn="l" fontAlgn="b"/>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nn-NO" sz="1000" u="none" strike="noStrike">
                          <a:effectLst/>
                        </a:rPr>
                        <a:t>CPA/EWFC profile bending radius</a:t>
                      </a:r>
                      <a:endParaRPr lang="nn-NO"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3901007651"/>
                  </a:ext>
                </a:extLst>
              </a:tr>
              <a:tr h="183127">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maximum</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flat flange face of profile is &gt;40mm away from the TPC active volume</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1878092083"/>
                  </a:ext>
                </a:extLst>
              </a:tr>
              <a:tr h="183127">
                <a:tc>
                  <a:txBody>
                    <a:bodyPr/>
                    <a:lstStyle/>
                    <a:p>
                      <a:pPr algn="l" fontAlgn="b"/>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minimum</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&gt; 50mm, or &lt;30kV/cm surface E field</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3220543531"/>
                  </a:ext>
                </a:extLst>
              </a:tr>
              <a:tr h="183127">
                <a:tc>
                  <a:txBody>
                    <a:bodyPr/>
                    <a:lstStyle/>
                    <a:p>
                      <a:pPr algn="l" fontAlgn="b"/>
                      <a:r>
                        <a:rPr lang="en-US" sz="1000" u="none" strike="noStrike">
                          <a:effectLst/>
                        </a:rPr>
                        <a:t>4</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CPA panel to panel warm envelop clearance</a:t>
                      </a:r>
                      <a:endParaRPr lang="en-US" sz="1000" b="0" i="0" u="none" strike="noStrike">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a:effectLst/>
                        </a:rPr>
                        <a:t>5mm</a:t>
                      </a:r>
                      <a:endParaRPr lang="en-US" sz="1000" b="0" i="0" u="none" strike="noStrike">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708427073"/>
                  </a:ext>
                </a:extLst>
              </a:tr>
              <a:tr h="183127">
                <a:tc>
                  <a:txBody>
                    <a:bodyPr/>
                    <a:lstStyle/>
                    <a:p>
                      <a:pPr algn="l" fontAlgn="b"/>
                      <a:r>
                        <a:rPr lang="en-US" sz="1000" u="none" strike="noStrike" dirty="0">
                          <a:effectLst/>
                        </a:rPr>
                        <a:t>5</a:t>
                      </a:r>
                      <a:endParaRPr lang="en-US" sz="1000" b="0" i="0" u="none" strike="noStrike" dirty="0">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dirty="0">
                          <a:effectLst/>
                        </a:rPr>
                        <a:t>CPA FSS outer edge offset from FC profiles</a:t>
                      </a:r>
                      <a:endParaRPr lang="en-US" sz="1000" b="0" i="0" u="none" strike="noStrike" dirty="0">
                        <a:solidFill>
                          <a:srgbClr val="000000"/>
                        </a:solidFill>
                        <a:effectLst/>
                        <a:latin typeface="Calibri" panose="020F0502020204030204" pitchFamily="34" charset="0"/>
                      </a:endParaRPr>
                    </a:p>
                  </a:txBody>
                  <a:tcPr marL="6736" marR="6736" marT="6736" marB="0"/>
                </a:tc>
                <a:tc>
                  <a:txBody>
                    <a:bodyPr/>
                    <a:lstStyle/>
                    <a:p>
                      <a:pPr algn="l" fontAlgn="b"/>
                      <a:r>
                        <a:rPr lang="en-US" sz="1000" u="none" strike="noStrike" dirty="0">
                          <a:effectLst/>
                        </a:rPr>
                        <a:t>&gt;10mm &lt;40mm</a:t>
                      </a:r>
                      <a:endParaRPr lang="en-US" sz="1000" b="0" i="0" u="none" strike="noStrike" dirty="0">
                        <a:solidFill>
                          <a:srgbClr val="000000"/>
                        </a:solidFill>
                        <a:effectLst/>
                        <a:latin typeface="Calibri" panose="020F0502020204030204" pitchFamily="34" charset="0"/>
                      </a:endParaRPr>
                    </a:p>
                  </a:txBody>
                  <a:tcPr marL="6736" marR="6736" marT="6736" marB="0"/>
                </a:tc>
                <a:extLst>
                  <a:ext uri="{0D108BD9-81ED-4DB2-BD59-A6C34878D82A}">
                    <a16:rowId xmlns:a16="http://schemas.microsoft.com/office/drawing/2014/main" val="2923415894"/>
                  </a:ext>
                </a:extLst>
              </a:tr>
            </a:tbl>
          </a:graphicData>
        </a:graphic>
      </p:graphicFrame>
    </p:spTree>
    <p:extLst>
      <p:ext uri="{BB962C8B-B14F-4D97-AF65-F5344CB8AC3E}">
        <p14:creationId xmlns:p14="http://schemas.microsoft.com/office/powerpoint/2010/main" val="4290119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67544" y="116632"/>
            <a:ext cx="8229600" cy="647102"/>
          </a:xfrm>
        </p:spPr>
        <p:txBody>
          <a:bodyPr>
            <a:noAutofit/>
          </a:bodyPr>
          <a:lstStyle/>
          <a:p>
            <a:pPr>
              <a:defRPr/>
            </a:pPr>
            <a:r>
              <a:rPr lang="en-US" dirty="0"/>
              <a:t>Recommendations from last PDR (2020)</a:t>
            </a:r>
            <a:endParaRPr dirty="0"/>
          </a:p>
        </p:txBody>
      </p:sp>
      <p:sp>
        <p:nvSpPr>
          <p:cNvPr id="5" name="Content Placeholder 4"/>
          <p:cNvSpPr>
            <a:spLocks noGrp="1"/>
          </p:cNvSpPr>
          <p:nvPr>
            <p:ph idx="11"/>
          </p:nvPr>
        </p:nvSpPr>
        <p:spPr bwMode="auto">
          <a:xfrm>
            <a:off x="539552" y="981909"/>
            <a:ext cx="4114800" cy="4894181"/>
          </a:xfrm>
        </p:spPr>
        <p:txBody>
          <a:bodyPr>
            <a:normAutofit lnSpcReduction="10000"/>
          </a:bodyPr>
          <a:lstStyle/>
          <a:p>
            <a:r>
              <a:rPr lang="en-US" sz="2000" dirty="0"/>
              <a:t>Most recommendations (10/12) properly addressed </a:t>
            </a:r>
          </a:p>
          <a:p>
            <a:pPr lvl="1"/>
            <a:r>
              <a:rPr lang="en-US" sz="1600" dirty="0"/>
              <a:t>Solutions documented and incorporated into present FD1-HD and </a:t>
            </a:r>
            <a:r>
              <a:rPr lang="en-US" sz="1600" dirty="0" err="1"/>
              <a:t>ProtoDUNE</a:t>
            </a:r>
            <a:r>
              <a:rPr lang="en-US" sz="1600" dirty="0"/>
              <a:t> phase-II HVS designs</a:t>
            </a:r>
          </a:p>
          <a:p>
            <a:r>
              <a:rPr lang="en-US" sz="2000" dirty="0"/>
              <a:t>Two remaining open issues</a:t>
            </a:r>
          </a:p>
          <a:p>
            <a:pPr lvl="1"/>
            <a:r>
              <a:rPr lang="en-US" sz="1600" dirty="0"/>
              <a:t>Validation of the EW installation procedures: final Ash river trial (row 25) planned in the next few months.</a:t>
            </a:r>
          </a:p>
          <a:p>
            <a:pPr lvl="1"/>
            <a:r>
              <a:rPr lang="en-US" sz="1600" dirty="0"/>
              <a:t>Removal of bottom GP requiring detailed definition of interfaces with TC, </a:t>
            </a:r>
            <a:r>
              <a:rPr lang="en-US" sz="1600" dirty="0" err="1"/>
              <a:t>Cryo</a:t>
            </a:r>
            <a:r>
              <a:rPr lang="en-US" sz="1600" dirty="0"/>
              <a:t>, CALCI: this is in progress and will be defined most likely within next January.</a:t>
            </a:r>
          </a:p>
          <a:p>
            <a:r>
              <a:rPr lang="en-US" sz="2000" dirty="0"/>
              <a:t>PDR formally approved and closed by FD1-TC and FDC-DPD.</a:t>
            </a:r>
          </a:p>
          <a:p>
            <a:pPr marL="0" indent="0">
              <a:buNone/>
            </a:pPr>
            <a:endParaRPr lang="en-US" sz="1600" dirty="0"/>
          </a:p>
          <a:p>
            <a:endParaRPr lang="en-US" sz="1600" dirty="0"/>
          </a:p>
        </p:txBody>
      </p:sp>
      <p:sp>
        <p:nvSpPr>
          <p:cNvPr id="2" name="Date Placeholder 1">
            <a:extLst>
              <a:ext uri="{FF2B5EF4-FFF2-40B4-BE49-F238E27FC236}">
                <a16:creationId xmlns:a16="http://schemas.microsoft.com/office/drawing/2014/main" id="{B1A0EAFE-D14C-FA48-8D5A-8676F7B7D085}"/>
              </a:ext>
            </a:extLst>
          </p:cNvPr>
          <p:cNvSpPr>
            <a:spLocks noGrp="1"/>
          </p:cNvSpPr>
          <p:nvPr>
            <p:ph type="dt" sz="half" idx="12"/>
          </p:nvPr>
        </p:nvSpPr>
        <p:spPr/>
        <p:txBody>
          <a:bodyPr/>
          <a:lstStyle/>
          <a:p>
            <a:r>
              <a:rPr lang="de-CH"/>
              <a:t>October 12th, 2022</a:t>
            </a:r>
            <a:endParaRPr lang="en-US" dirty="0"/>
          </a:p>
        </p:txBody>
      </p:sp>
      <p:sp>
        <p:nvSpPr>
          <p:cNvPr id="3" name="Footer Placeholder 2">
            <a:extLst>
              <a:ext uri="{FF2B5EF4-FFF2-40B4-BE49-F238E27FC236}">
                <a16:creationId xmlns:a16="http://schemas.microsoft.com/office/drawing/2014/main" id="{7E22A29A-AF91-1546-B200-297D5B6398E5}"/>
              </a:ext>
            </a:extLst>
          </p:cNvPr>
          <p:cNvSpPr>
            <a:spLocks noGrp="1"/>
          </p:cNvSpPr>
          <p:nvPr>
            <p:ph type="ftr" sz="quarter" idx="13"/>
          </p:nvPr>
        </p:nvSpPr>
        <p:spPr/>
        <p:txBody>
          <a:bodyPr/>
          <a:lstStyle/>
          <a:p>
            <a:r>
              <a:rPr lang="en-US"/>
              <a:t>DUNE FD1-HD HVS FDR</a:t>
            </a:r>
            <a:endParaRPr lang="en-US" dirty="0"/>
          </a:p>
        </p:txBody>
      </p:sp>
      <p:sp>
        <p:nvSpPr>
          <p:cNvPr id="6" name="Slide Number Placeholder 5">
            <a:extLst>
              <a:ext uri="{FF2B5EF4-FFF2-40B4-BE49-F238E27FC236}">
                <a16:creationId xmlns:a16="http://schemas.microsoft.com/office/drawing/2014/main" id="{0410F2A3-B474-5643-AF56-8B00E9FE118E}"/>
              </a:ext>
            </a:extLst>
          </p:cNvPr>
          <p:cNvSpPr>
            <a:spLocks noGrp="1"/>
          </p:cNvSpPr>
          <p:nvPr>
            <p:ph type="sldNum" sz="quarter" idx="14"/>
          </p:nvPr>
        </p:nvSpPr>
        <p:spPr/>
        <p:txBody>
          <a:bodyPr/>
          <a:lstStyle/>
          <a:p>
            <a:fld id="{5DFC16DC-0F16-AF49-A28F-70708B914EFD}" type="slidenum">
              <a:rPr lang="en-US" smtClean="0"/>
              <a:t>9</a:t>
            </a:fld>
            <a:endParaRPr lang="en-US" dirty="0"/>
          </a:p>
        </p:txBody>
      </p:sp>
      <p:pic>
        <p:nvPicPr>
          <p:cNvPr id="12" name="Picture 11">
            <a:extLst>
              <a:ext uri="{FF2B5EF4-FFF2-40B4-BE49-F238E27FC236}">
                <a16:creationId xmlns:a16="http://schemas.microsoft.com/office/drawing/2014/main" id="{8DC6250D-E957-B73B-B1D7-679A10DC9D21}"/>
              </a:ext>
            </a:extLst>
          </p:cNvPr>
          <p:cNvPicPr>
            <a:picLocks noChangeAspect="1"/>
          </p:cNvPicPr>
          <p:nvPr/>
        </p:nvPicPr>
        <p:blipFill>
          <a:blip r:embed="rId3"/>
          <a:stretch>
            <a:fillRect/>
          </a:stretch>
        </p:blipFill>
        <p:spPr>
          <a:xfrm>
            <a:off x="4991193" y="981909"/>
            <a:ext cx="3621088" cy="4704030"/>
          </a:xfrm>
          <a:prstGeom prst="rect">
            <a:avLst/>
          </a:prstGeom>
        </p:spPr>
      </p:pic>
      <p:sp>
        <p:nvSpPr>
          <p:cNvPr id="7" name="TextBox 6">
            <a:extLst>
              <a:ext uri="{FF2B5EF4-FFF2-40B4-BE49-F238E27FC236}">
                <a16:creationId xmlns:a16="http://schemas.microsoft.com/office/drawing/2014/main" id="{5E32FEDB-B1C3-41C9-DB67-B62F96649353}"/>
              </a:ext>
            </a:extLst>
          </p:cNvPr>
          <p:cNvSpPr txBox="1"/>
          <p:nvPr/>
        </p:nvSpPr>
        <p:spPr bwMode="auto">
          <a:xfrm>
            <a:off x="7956376" y="-12555"/>
            <a:ext cx="1213794" cy="246221"/>
          </a:xfrm>
          <a:prstGeom prst="rect">
            <a:avLst/>
          </a:prstGeom>
          <a:solidFill>
            <a:schemeClr val="tx1"/>
          </a:solidFill>
          <a:ln>
            <a:noFill/>
          </a:ln>
        </p:spPr>
        <p:txBody>
          <a:bodyPr wrap="none" rtlCol="0">
            <a:spAutoFit/>
          </a:bodyPr>
          <a:lstStyle/>
          <a:p>
            <a:r>
              <a:rPr lang="en-CH" sz="1000" dirty="0">
                <a:solidFill>
                  <a:schemeClr val="bg1"/>
                </a:solidFill>
              </a:rPr>
              <a:t>Charge Question #8</a:t>
            </a:r>
          </a:p>
        </p:txBody>
      </p:sp>
    </p:spTree>
    <p:extLst>
      <p:ext uri="{BB962C8B-B14F-4D97-AF65-F5344CB8AC3E}">
        <p14:creationId xmlns:p14="http://schemas.microsoft.com/office/powerpoint/2010/main" val="2689764913"/>
      </p:ext>
    </p:extLst>
  </p:cSld>
  <p:clrMapOvr>
    <a:masterClrMapping/>
  </p:clrMapOvr>
</p:sld>
</file>

<file path=ppt/theme/theme1.xml><?xml version="1.0" encoding="utf-8"?>
<a:theme xmlns:a="http://schemas.openxmlformats.org/drawingml/2006/main" name="2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bodyPr/>
      <a:lstStyle/>
      <a:style>
        <a:lnRef idx="1">
          <a:schemeClr val="accent1"/>
        </a:lnRef>
        <a:fillRef idx="3">
          <a:schemeClr val="accent1"/>
        </a:fillRef>
        <a:effectRef idx="2">
          <a:schemeClr val="accent1"/>
        </a:effectRef>
        <a:fontRef idx="minor">
          <a:schemeClr val="lt1"/>
        </a:fontRef>
      </a:style>
    </a:spDef>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Yu-High_Voltage_System-DOEIPR_Oct_2019-Detectorbreakout</Template>
  <TotalTime>8754</TotalTime>
  <Words>6716</Words>
  <Application>Microsoft Macintosh PowerPoint</Application>
  <DocSecurity>0</DocSecurity>
  <PresentationFormat>On-screen Show (4:3)</PresentationFormat>
  <Paragraphs>858</Paragraphs>
  <Slides>46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Geneva</vt:lpstr>
      <vt:lpstr>Helvetica</vt:lpstr>
      <vt:lpstr>Lucida Grande</vt:lpstr>
      <vt:lpstr>Times New Roman</vt:lpstr>
      <vt:lpstr>Wingdings</vt:lpstr>
      <vt:lpstr>2_LBNF Content-Footer Theme</vt:lpstr>
      <vt:lpstr>  The DUNE FD1-HD HV System: overview, status and plans</vt:lpstr>
      <vt:lpstr>Outline</vt:lpstr>
      <vt:lpstr>HVS Consortium Scope for the FD1-HD</vt:lpstr>
      <vt:lpstr>HVS Institutional Responsibilities (FD1-HD)</vt:lpstr>
      <vt:lpstr>Final Design Review charge questions </vt:lpstr>
      <vt:lpstr>HVS high level requirements (FD1-HD)</vt:lpstr>
      <vt:lpstr>HVS Electrical Design Specs </vt:lpstr>
      <vt:lpstr>HVS Mechanical Design Specs </vt:lpstr>
      <vt:lpstr>Recommendations from last PDR (2020)</vt:lpstr>
      <vt:lpstr>Lessons Learnt from ProtoDUNE: </vt:lpstr>
      <vt:lpstr>ProtoDUNE-I Decommissioning: HV findings</vt:lpstr>
      <vt:lpstr>ProtoDUNE-I: HV decommissioning-recycling</vt:lpstr>
      <vt:lpstr>Improving the FC Design</vt:lpstr>
      <vt:lpstr>The New HVS Design</vt:lpstr>
      <vt:lpstr>CPA</vt:lpstr>
      <vt:lpstr>Clean Room @ANL for CPA Production</vt:lpstr>
      <vt:lpstr>Top/Bottom Field cage modules</vt:lpstr>
      <vt:lpstr>Ground Planes</vt:lpstr>
      <vt:lpstr>End Wall Field cage modules</vt:lpstr>
      <vt:lpstr>Changes to Design Since Last PDR</vt:lpstr>
      <vt:lpstr>Divider boards &amp; electrical interconnections</vt:lpstr>
      <vt:lpstr>HV delivery</vt:lpstr>
      <vt:lpstr>HV monitoring &amp; grounding</vt:lpstr>
      <vt:lpstr>Advances following the last PDR in 2020</vt:lpstr>
      <vt:lpstr>Open Design Issues (to be settled before PRR)</vt:lpstr>
      <vt:lpstr>Structural Safety Analysis</vt:lpstr>
      <vt:lpstr>Structural Safety Analysis: CO validation</vt:lpstr>
      <vt:lpstr>Ash River Trial Assembly</vt:lpstr>
      <vt:lpstr>Ash River Trial Assembly: FD1 row 25</vt:lpstr>
      <vt:lpstr>QA/QC</vt:lpstr>
      <vt:lpstr>QA/QC – iPad app</vt:lpstr>
      <vt:lpstr>QA/QC Hardware database link</vt:lpstr>
      <vt:lpstr>Interface Requirements</vt:lpstr>
      <vt:lpstr>Interfaces with other consortia </vt:lpstr>
      <vt:lpstr>Transportation Requirements</vt:lpstr>
      <vt:lpstr>Shipping of the HVS components</vt:lpstr>
      <vt:lpstr>Shipping of the HVS components</vt:lpstr>
      <vt:lpstr>Underground Assembly and Installation</vt:lpstr>
      <vt:lpstr>Underground Assembly and Installation</vt:lpstr>
      <vt:lpstr>HV system for ProtoDUNE II (module-0)</vt:lpstr>
      <vt:lpstr>HV system installation in ProtoDUNE II</vt:lpstr>
      <vt:lpstr>ProtoDUNE II HVS photogallery</vt:lpstr>
      <vt:lpstr>ProtoDUNE II HVS photogallery</vt:lpstr>
      <vt:lpstr>ProtoDUNE II HVS photogallery</vt:lpstr>
      <vt:lpstr>Plan towards FD1-HD </vt:lpstr>
      <vt:lpstr>Summary</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Few Design Concepts for PCB Based APA</dc:title>
  <dc:subject/>
  <dc:creator>Bo Yu</dc:creator>
  <cp:keywords/>
  <dc:description/>
  <cp:lastModifiedBy>FPP</cp:lastModifiedBy>
  <cp:revision>368</cp:revision>
  <cp:lastPrinted>2020-05-08T12:58:56Z</cp:lastPrinted>
  <dcterms:created xsi:type="dcterms:W3CDTF">2019-09-21T14:14:05Z</dcterms:created>
  <dcterms:modified xsi:type="dcterms:W3CDTF">2022-10-12T16:19:09Z</dcterms:modified>
  <cp:category/>
  <dc:identifier/>
  <cp:contentStatus/>
  <dc:language/>
  <cp:version/>
</cp:coreProperties>
</file>