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57"/>
  </p:notesMasterIdLst>
  <p:handoutMasterIdLst>
    <p:handoutMasterId r:id="rId58"/>
  </p:handoutMasterIdLst>
  <p:sldIdLst>
    <p:sldId id="591" r:id="rId2"/>
    <p:sldId id="845" r:id="rId3"/>
    <p:sldId id="825" r:id="rId4"/>
    <p:sldId id="846" r:id="rId5"/>
    <p:sldId id="818" r:id="rId6"/>
    <p:sldId id="847" r:id="rId7"/>
    <p:sldId id="802" r:id="rId8"/>
    <p:sldId id="833" r:id="rId9"/>
    <p:sldId id="801" r:id="rId10"/>
    <p:sldId id="855" r:id="rId11"/>
    <p:sldId id="851" r:id="rId12"/>
    <p:sldId id="848" r:id="rId13"/>
    <p:sldId id="849" r:id="rId14"/>
    <p:sldId id="850" r:id="rId15"/>
    <p:sldId id="856" r:id="rId16"/>
    <p:sldId id="857" r:id="rId17"/>
    <p:sldId id="863" r:id="rId18"/>
    <p:sldId id="858" r:id="rId19"/>
    <p:sldId id="859" r:id="rId20"/>
    <p:sldId id="860" r:id="rId21"/>
    <p:sldId id="861" r:id="rId22"/>
    <p:sldId id="862" r:id="rId23"/>
    <p:sldId id="865" r:id="rId24"/>
    <p:sldId id="869" r:id="rId25"/>
    <p:sldId id="868" r:id="rId26"/>
    <p:sldId id="867" r:id="rId27"/>
    <p:sldId id="870" r:id="rId28"/>
    <p:sldId id="871" r:id="rId29"/>
    <p:sldId id="878" r:id="rId30"/>
    <p:sldId id="879" r:id="rId31"/>
    <p:sldId id="820" r:id="rId32"/>
    <p:sldId id="822" r:id="rId33"/>
    <p:sldId id="800" r:id="rId34"/>
    <p:sldId id="751" r:id="rId35"/>
    <p:sldId id="739" r:id="rId36"/>
    <p:sldId id="747" r:id="rId37"/>
    <p:sldId id="748" r:id="rId38"/>
    <p:sldId id="872" r:id="rId39"/>
    <p:sldId id="873" r:id="rId40"/>
    <p:sldId id="874" r:id="rId41"/>
    <p:sldId id="875" r:id="rId42"/>
    <p:sldId id="876" r:id="rId43"/>
    <p:sldId id="877" r:id="rId44"/>
    <p:sldId id="737" r:id="rId45"/>
    <p:sldId id="738" r:id="rId46"/>
    <p:sldId id="740" r:id="rId47"/>
    <p:sldId id="741" r:id="rId48"/>
    <p:sldId id="826" r:id="rId49"/>
    <p:sldId id="852" r:id="rId50"/>
    <p:sldId id="853" r:id="rId51"/>
    <p:sldId id="830" r:id="rId52"/>
    <p:sldId id="832" r:id="rId53"/>
    <p:sldId id="760" r:id="rId54"/>
    <p:sldId id="797" r:id="rId55"/>
    <p:sldId id="754" r:id="rId56"/>
  </p:sldIdLst>
  <p:sldSz cx="9144000" cy="6858000" type="screen4x3"/>
  <p:notesSz cx="6934200" cy="9232900"/>
  <p:defaultTextStyle>
    <a:defPPr>
      <a:defRPr lang="en-US"/>
    </a:defPPr>
    <a:lvl1pPr algn="l" rtl="0" fontAlgn="base">
      <a:spcBef>
        <a:spcPct val="0"/>
      </a:spcBef>
      <a:spcAft>
        <a:spcPct val="0"/>
      </a:spcAft>
      <a:defRPr sz="2000" kern="1200">
        <a:solidFill>
          <a:srgbClr val="9A7900"/>
        </a:solidFill>
        <a:latin typeface="Comic Sans MS" pitchFamily="66" charset="0"/>
        <a:ea typeface="+mn-ea"/>
        <a:cs typeface="+mn-cs"/>
      </a:defRPr>
    </a:lvl1pPr>
    <a:lvl2pPr marL="457200" algn="l" rtl="0" fontAlgn="base">
      <a:spcBef>
        <a:spcPct val="0"/>
      </a:spcBef>
      <a:spcAft>
        <a:spcPct val="0"/>
      </a:spcAft>
      <a:defRPr sz="2000" kern="1200">
        <a:solidFill>
          <a:srgbClr val="9A7900"/>
        </a:solidFill>
        <a:latin typeface="Comic Sans MS" pitchFamily="66" charset="0"/>
        <a:ea typeface="+mn-ea"/>
        <a:cs typeface="+mn-cs"/>
      </a:defRPr>
    </a:lvl2pPr>
    <a:lvl3pPr marL="914400" algn="l" rtl="0" fontAlgn="base">
      <a:spcBef>
        <a:spcPct val="0"/>
      </a:spcBef>
      <a:spcAft>
        <a:spcPct val="0"/>
      </a:spcAft>
      <a:defRPr sz="2000" kern="1200">
        <a:solidFill>
          <a:srgbClr val="9A7900"/>
        </a:solidFill>
        <a:latin typeface="Comic Sans MS" pitchFamily="66" charset="0"/>
        <a:ea typeface="+mn-ea"/>
        <a:cs typeface="+mn-cs"/>
      </a:defRPr>
    </a:lvl3pPr>
    <a:lvl4pPr marL="1371600" algn="l" rtl="0" fontAlgn="base">
      <a:spcBef>
        <a:spcPct val="0"/>
      </a:spcBef>
      <a:spcAft>
        <a:spcPct val="0"/>
      </a:spcAft>
      <a:defRPr sz="2000" kern="1200">
        <a:solidFill>
          <a:srgbClr val="9A7900"/>
        </a:solidFill>
        <a:latin typeface="Comic Sans MS" pitchFamily="66" charset="0"/>
        <a:ea typeface="+mn-ea"/>
        <a:cs typeface="+mn-cs"/>
      </a:defRPr>
    </a:lvl4pPr>
    <a:lvl5pPr marL="1828800" algn="l" rtl="0" fontAlgn="base">
      <a:spcBef>
        <a:spcPct val="0"/>
      </a:spcBef>
      <a:spcAft>
        <a:spcPct val="0"/>
      </a:spcAft>
      <a:defRPr sz="2000" kern="1200">
        <a:solidFill>
          <a:srgbClr val="9A7900"/>
        </a:solidFill>
        <a:latin typeface="Comic Sans MS" pitchFamily="66" charset="0"/>
        <a:ea typeface="+mn-ea"/>
        <a:cs typeface="+mn-cs"/>
      </a:defRPr>
    </a:lvl5pPr>
    <a:lvl6pPr marL="2286000" algn="l" defTabSz="914400" rtl="0" eaLnBrk="1" latinLnBrk="0" hangingPunct="1">
      <a:defRPr sz="2000" kern="1200">
        <a:solidFill>
          <a:srgbClr val="9A7900"/>
        </a:solidFill>
        <a:latin typeface="Comic Sans MS" pitchFamily="66" charset="0"/>
        <a:ea typeface="+mn-ea"/>
        <a:cs typeface="+mn-cs"/>
      </a:defRPr>
    </a:lvl6pPr>
    <a:lvl7pPr marL="2743200" algn="l" defTabSz="914400" rtl="0" eaLnBrk="1" latinLnBrk="0" hangingPunct="1">
      <a:defRPr sz="2000" kern="1200">
        <a:solidFill>
          <a:srgbClr val="9A7900"/>
        </a:solidFill>
        <a:latin typeface="Comic Sans MS" pitchFamily="66" charset="0"/>
        <a:ea typeface="+mn-ea"/>
        <a:cs typeface="+mn-cs"/>
      </a:defRPr>
    </a:lvl7pPr>
    <a:lvl8pPr marL="3200400" algn="l" defTabSz="914400" rtl="0" eaLnBrk="1" latinLnBrk="0" hangingPunct="1">
      <a:defRPr sz="2000" kern="1200">
        <a:solidFill>
          <a:srgbClr val="9A7900"/>
        </a:solidFill>
        <a:latin typeface="Comic Sans MS" pitchFamily="66" charset="0"/>
        <a:ea typeface="+mn-ea"/>
        <a:cs typeface="+mn-cs"/>
      </a:defRPr>
    </a:lvl8pPr>
    <a:lvl9pPr marL="3657600" algn="l" defTabSz="914400" rtl="0" eaLnBrk="1" latinLnBrk="0" hangingPunct="1">
      <a:defRPr sz="2000" kern="1200">
        <a:solidFill>
          <a:srgbClr val="9A7900"/>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00CC"/>
    <a:srgbClr val="006600"/>
    <a:srgbClr val="FF3300"/>
    <a:srgbClr val="0066FF"/>
    <a:srgbClr val="FF00FF"/>
    <a:srgbClr val="FF6600"/>
    <a:srgbClr val="008000"/>
    <a:srgbClr val="0000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46" autoAdjust="0"/>
    <p:restoredTop sz="74443" autoAdjust="0"/>
  </p:normalViewPr>
  <p:slideViewPr>
    <p:cSldViewPr>
      <p:cViewPr varScale="1">
        <p:scale>
          <a:sx n="71" d="100"/>
          <a:sy n="71" d="100"/>
        </p:scale>
        <p:origin x="-564" y="-90"/>
      </p:cViewPr>
      <p:guideLst>
        <p:guide orient="horz" pos="2160"/>
        <p:guide pos="2880"/>
      </p:guideLst>
    </p:cSldViewPr>
  </p:slideViewPr>
  <p:outlineViewPr>
    <p:cViewPr>
      <p:scale>
        <a:sx n="33" d="100"/>
        <a:sy n="33" d="100"/>
      </p:scale>
      <p:origin x="264" y="1779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130" y="-120"/>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06426" cy="460384"/>
          </a:xfrm>
          <a:prstGeom prst="rect">
            <a:avLst/>
          </a:prstGeom>
          <a:noFill/>
          <a:ln w="9525">
            <a:noFill/>
            <a:miter lim="800000"/>
            <a:headEnd/>
            <a:tailEnd/>
          </a:ln>
          <a:effectLst/>
        </p:spPr>
        <p:txBody>
          <a:bodyPr vert="horz" wrap="square" lIns="91381" tIns="45691" rIns="91381" bIns="45691" numCol="1" anchor="t"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5123" name="Rectangle 3"/>
          <p:cNvSpPr>
            <a:spLocks noGrp="1" noChangeArrowheads="1"/>
          </p:cNvSpPr>
          <p:nvPr>
            <p:ph type="dt" sz="quarter" idx="1"/>
          </p:nvPr>
        </p:nvSpPr>
        <p:spPr bwMode="auto">
          <a:xfrm>
            <a:off x="3927776" y="0"/>
            <a:ext cx="3006425" cy="460384"/>
          </a:xfrm>
          <a:prstGeom prst="rect">
            <a:avLst/>
          </a:prstGeom>
          <a:noFill/>
          <a:ln w="9525">
            <a:noFill/>
            <a:miter lim="800000"/>
            <a:headEnd/>
            <a:tailEnd/>
          </a:ln>
          <a:effectLst/>
        </p:spPr>
        <p:txBody>
          <a:bodyPr vert="horz" wrap="square" lIns="91381" tIns="45691" rIns="91381" bIns="45691" numCol="1" anchor="t" anchorCtr="0" compatLnSpc="1">
            <a:prstTxWarp prst="textNoShape">
              <a:avLst/>
            </a:prstTxWarp>
          </a:bodyPr>
          <a:lstStyle>
            <a:lvl1pPr algn="r" defTabSz="912813">
              <a:defRPr sz="1200">
                <a:solidFill>
                  <a:schemeClr val="tx1"/>
                </a:solidFill>
                <a:latin typeface="Times New Roman" pitchFamily="18" charset="0"/>
              </a:defRPr>
            </a:lvl1pPr>
          </a:lstStyle>
          <a:p>
            <a:pPr>
              <a:defRPr/>
            </a:pPr>
            <a:endParaRPr lang="en-US"/>
          </a:p>
        </p:txBody>
      </p:sp>
      <p:sp>
        <p:nvSpPr>
          <p:cNvPr id="5124" name="Rectangle 4"/>
          <p:cNvSpPr>
            <a:spLocks noGrp="1" noChangeArrowheads="1"/>
          </p:cNvSpPr>
          <p:nvPr>
            <p:ph type="ftr" sz="quarter" idx="2"/>
          </p:nvPr>
        </p:nvSpPr>
        <p:spPr bwMode="auto">
          <a:xfrm>
            <a:off x="0" y="8772516"/>
            <a:ext cx="3006426" cy="460384"/>
          </a:xfrm>
          <a:prstGeom prst="rect">
            <a:avLst/>
          </a:prstGeom>
          <a:noFill/>
          <a:ln w="9525">
            <a:noFill/>
            <a:miter lim="800000"/>
            <a:headEnd/>
            <a:tailEnd/>
          </a:ln>
          <a:effectLst/>
        </p:spPr>
        <p:txBody>
          <a:bodyPr vert="horz" wrap="square" lIns="91381" tIns="45691" rIns="91381" bIns="45691" numCol="1" anchor="b"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5125" name="Rectangle 5"/>
          <p:cNvSpPr>
            <a:spLocks noGrp="1" noChangeArrowheads="1"/>
          </p:cNvSpPr>
          <p:nvPr>
            <p:ph type="sldNum" sz="quarter" idx="3"/>
          </p:nvPr>
        </p:nvSpPr>
        <p:spPr bwMode="auto">
          <a:xfrm>
            <a:off x="3927776" y="8772516"/>
            <a:ext cx="3006425" cy="460384"/>
          </a:xfrm>
          <a:prstGeom prst="rect">
            <a:avLst/>
          </a:prstGeom>
          <a:noFill/>
          <a:ln w="9525">
            <a:noFill/>
            <a:miter lim="800000"/>
            <a:headEnd/>
            <a:tailEnd/>
          </a:ln>
          <a:effectLst/>
        </p:spPr>
        <p:txBody>
          <a:bodyPr vert="horz" wrap="square" lIns="91381" tIns="45691" rIns="91381" bIns="45691" numCol="1" anchor="b" anchorCtr="0" compatLnSpc="1">
            <a:prstTxWarp prst="textNoShape">
              <a:avLst/>
            </a:prstTxWarp>
          </a:bodyPr>
          <a:lstStyle>
            <a:lvl1pPr algn="r" defTabSz="912813">
              <a:defRPr sz="1200">
                <a:solidFill>
                  <a:schemeClr val="tx1"/>
                </a:solidFill>
                <a:latin typeface="Times New Roman" pitchFamily="18" charset="0"/>
              </a:defRPr>
            </a:lvl1pPr>
          </a:lstStyle>
          <a:p>
            <a:pPr>
              <a:defRPr/>
            </a:pPr>
            <a:fld id="{29D1AC01-4EDC-4562-99EC-A48E92C9AC29}" type="slidenum">
              <a:rPr lang="en-US"/>
              <a:pPr>
                <a:defRPr/>
              </a:pPr>
              <a:t>‹#›</a:t>
            </a:fld>
            <a:endParaRPr lang="en-US"/>
          </a:p>
        </p:txBody>
      </p:sp>
    </p:spTree>
    <p:extLst>
      <p:ext uri="{BB962C8B-B14F-4D97-AF65-F5344CB8AC3E}">
        <p14:creationId xmlns:p14="http://schemas.microsoft.com/office/powerpoint/2010/main" val="3086178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27292" cy="454077"/>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lvl1pPr defTabSz="901700">
              <a:defRPr sz="1200">
                <a:solidFill>
                  <a:schemeClr val="tx1"/>
                </a:solidFill>
                <a:latin typeface="Times New Roman" pitchFamily="18" charset="0"/>
              </a:defRPr>
            </a:lvl1pPr>
          </a:lstStyle>
          <a:p>
            <a:pPr>
              <a:defRPr/>
            </a:pPr>
            <a:endParaRPr lang="en-US"/>
          </a:p>
        </p:txBody>
      </p:sp>
      <p:sp>
        <p:nvSpPr>
          <p:cNvPr id="6147" name="Rectangle 3"/>
          <p:cNvSpPr>
            <a:spLocks noGrp="1" noChangeArrowheads="1"/>
          </p:cNvSpPr>
          <p:nvPr>
            <p:ph type="dt" idx="1"/>
          </p:nvPr>
        </p:nvSpPr>
        <p:spPr bwMode="auto">
          <a:xfrm>
            <a:off x="3932591" y="0"/>
            <a:ext cx="3027292" cy="454077"/>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lvl1pPr algn="r" defTabSz="901700">
              <a:defRPr sz="1200">
                <a:solidFill>
                  <a:schemeClr val="tx1"/>
                </a:solidFill>
                <a:latin typeface="Times New Roman" pitchFamily="18"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17600" y="684213"/>
            <a:ext cx="4651375" cy="348932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0114" y="4400449"/>
            <a:ext cx="5065818" cy="4176562"/>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04049"/>
            <a:ext cx="3027292" cy="454077"/>
          </a:xfrm>
          <a:prstGeom prst="rect">
            <a:avLst/>
          </a:prstGeom>
          <a:noFill/>
          <a:ln w="9525">
            <a:noFill/>
            <a:miter lim="800000"/>
            <a:headEnd/>
            <a:tailEnd/>
          </a:ln>
          <a:effectLst/>
        </p:spPr>
        <p:txBody>
          <a:bodyPr vert="horz" wrap="square" lIns="89959" tIns="44981" rIns="89959" bIns="44981" numCol="1" anchor="b" anchorCtr="0" compatLnSpc="1">
            <a:prstTxWarp prst="textNoShape">
              <a:avLst/>
            </a:prstTxWarp>
          </a:bodyPr>
          <a:lstStyle>
            <a:lvl1pPr defTabSz="901700">
              <a:defRPr sz="1200">
                <a:solidFill>
                  <a:schemeClr val="tx1"/>
                </a:solidFill>
                <a:latin typeface="Times New Roman" pitchFamily="18" charset="0"/>
              </a:defRPr>
            </a:lvl1pPr>
          </a:lstStyle>
          <a:p>
            <a:pPr>
              <a:defRPr/>
            </a:pPr>
            <a:endParaRPr lang="en-US"/>
          </a:p>
        </p:txBody>
      </p:sp>
      <p:sp>
        <p:nvSpPr>
          <p:cNvPr id="6151" name="Rectangle 7"/>
          <p:cNvSpPr>
            <a:spLocks noGrp="1" noChangeArrowheads="1"/>
          </p:cNvSpPr>
          <p:nvPr>
            <p:ph type="sldNum" sz="quarter" idx="5"/>
          </p:nvPr>
        </p:nvSpPr>
        <p:spPr bwMode="auto">
          <a:xfrm>
            <a:off x="3932591" y="8804049"/>
            <a:ext cx="3027292" cy="454077"/>
          </a:xfrm>
          <a:prstGeom prst="rect">
            <a:avLst/>
          </a:prstGeom>
          <a:noFill/>
          <a:ln w="9525">
            <a:noFill/>
            <a:miter lim="800000"/>
            <a:headEnd/>
            <a:tailEnd/>
          </a:ln>
          <a:effectLst/>
        </p:spPr>
        <p:txBody>
          <a:bodyPr vert="horz" wrap="square" lIns="89959" tIns="44981" rIns="89959" bIns="44981" numCol="1" anchor="b" anchorCtr="0" compatLnSpc="1">
            <a:prstTxWarp prst="textNoShape">
              <a:avLst/>
            </a:prstTxWarp>
          </a:bodyPr>
          <a:lstStyle>
            <a:lvl1pPr algn="r" defTabSz="901700">
              <a:defRPr sz="1200">
                <a:solidFill>
                  <a:schemeClr val="tx1"/>
                </a:solidFill>
                <a:latin typeface="Times New Roman" pitchFamily="18" charset="0"/>
              </a:defRPr>
            </a:lvl1pPr>
          </a:lstStyle>
          <a:p>
            <a:pPr>
              <a:defRPr/>
            </a:pPr>
            <a:fld id="{9C3EACCF-1915-4603-9118-56DE4C58A370}" type="slidenum">
              <a:rPr lang="en-US"/>
              <a:pPr>
                <a:defRPr/>
              </a:pPr>
              <a:t>‹#›</a:t>
            </a:fld>
            <a:endParaRPr lang="en-US"/>
          </a:p>
        </p:txBody>
      </p:sp>
    </p:spTree>
    <p:extLst>
      <p:ext uri="{BB962C8B-B14F-4D97-AF65-F5344CB8AC3E}">
        <p14:creationId xmlns:p14="http://schemas.microsoft.com/office/powerpoint/2010/main" val="42101130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dirty="0" smtClean="0"/>
          </a:p>
        </p:txBody>
      </p:sp>
      <p:sp>
        <p:nvSpPr>
          <p:cNvPr id="37892" name="Slide Number Placeholder 3"/>
          <p:cNvSpPr>
            <a:spLocks noGrp="1"/>
          </p:cNvSpPr>
          <p:nvPr>
            <p:ph type="sldNum" sz="quarter" idx="5"/>
          </p:nvPr>
        </p:nvSpPr>
        <p:spPr>
          <a:noFill/>
        </p:spPr>
        <p:txBody>
          <a:bodyPr/>
          <a:lstStyle/>
          <a:p>
            <a:fld id="{88131319-75C8-46E4-8490-9E65B80188DA}"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10</a:t>
            </a:fld>
            <a:endParaRPr lang="en-US"/>
          </a:p>
        </p:txBody>
      </p:sp>
    </p:spTree>
    <p:extLst>
      <p:ext uri="{BB962C8B-B14F-4D97-AF65-F5344CB8AC3E}">
        <p14:creationId xmlns:p14="http://schemas.microsoft.com/office/powerpoint/2010/main" val="2581518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Pbar has three different styles</a:t>
            </a:r>
            <a:r>
              <a:rPr lang="en-US" baseline="0" dirty="0" smtClean="0"/>
              <a:t> of BPMs.</a:t>
            </a:r>
            <a:endParaRPr lang="en-US" dirty="0" smtClean="0"/>
          </a:p>
          <a:p>
            <a:pPr marL="171450" indent="-171450">
              <a:buFontTx/>
              <a:buChar char="-"/>
            </a:pPr>
            <a:r>
              <a:rPr lang="en-US" dirty="0" smtClean="0"/>
              <a:t>Provide sub-millimeter</a:t>
            </a:r>
            <a:r>
              <a:rPr lang="en-US" baseline="0" dirty="0" smtClean="0"/>
              <a:t> resolution of the horizontal and vertical positions.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Debuncher BPM’s are cylindrical with an 18 cm diameter. BPM's can also be found in the AP1, 2 and 3 beamlines. The AP-1 line has 7.6 cm diameter combined horizontal and vertical BPM’s at every </a:t>
            </a:r>
            <a:r>
              <a:rPr lang="en-US" sz="1200" kern="1200" dirty="0" err="1" smtClean="0">
                <a:solidFill>
                  <a:schemeClr val="tx1"/>
                </a:solidFill>
                <a:effectLst/>
                <a:latin typeface="Times New Roman" pitchFamily="18" charset="0"/>
                <a:ea typeface="+mn-ea"/>
                <a:cs typeface="+mn-cs"/>
              </a:rPr>
              <a:t>quadrupole</a:t>
            </a:r>
            <a:r>
              <a:rPr lang="en-US" sz="1200" kern="1200" dirty="0" smtClean="0">
                <a:solidFill>
                  <a:schemeClr val="tx1"/>
                </a:solidFill>
                <a:effectLst/>
                <a:latin typeface="Times New Roman" pitchFamily="18" charset="0"/>
                <a:ea typeface="+mn-ea"/>
                <a:cs typeface="+mn-cs"/>
              </a:rPr>
              <a:t> location while the AP-2 and AP-3 lines are single-plane and 13 cm in diameter, generally alternating planes at </a:t>
            </a:r>
            <a:r>
              <a:rPr lang="en-US" sz="1200" kern="1200" dirty="0" err="1" smtClean="0">
                <a:solidFill>
                  <a:schemeClr val="tx1"/>
                </a:solidFill>
                <a:effectLst/>
                <a:latin typeface="Times New Roman" pitchFamily="18" charset="0"/>
                <a:ea typeface="+mn-ea"/>
                <a:cs typeface="+mn-cs"/>
              </a:rPr>
              <a:t>quadrupole</a:t>
            </a:r>
            <a:r>
              <a:rPr lang="en-US" sz="1200" kern="1200" dirty="0" smtClean="0">
                <a:solidFill>
                  <a:schemeClr val="tx1"/>
                </a:solidFill>
                <a:effectLst/>
                <a:latin typeface="Times New Roman" pitchFamily="18" charset="0"/>
                <a:ea typeface="+mn-ea"/>
                <a:cs typeface="+mn-cs"/>
              </a:rPr>
              <a:t> locations.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120 Debuncher BPMs are divided into six “houses” of 20 BPMs each (10 horizontal and 10 vertical)</a:t>
            </a:r>
            <a:r>
              <a:rPr lang="en-US" sz="1200" kern="1200" baseline="0" dirty="0" smtClean="0">
                <a:solidFill>
                  <a:schemeClr val="tx1"/>
                </a:solidFill>
                <a:effectLst/>
                <a:latin typeface="Times New Roman" pitchFamily="18" charset="0"/>
                <a:ea typeface="+mn-ea"/>
                <a:cs typeface="+mn-cs"/>
              </a:rPr>
              <a:t> – can only see 53MHz beam.</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P1, P2, AP1 and AP3 lines all share the </a:t>
            </a:r>
            <a:r>
              <a:rPr lang="en-US" sz="1200" kern="1200" dirty="0" err="1" smtClean="0">
                <a:solidFill>
                  <a:schemeClr val="tx1"/>
                </a:solidFill>
                <a:effectLst/>
                <a:latin typeface="Times New Roman" pitchFamily="18" charset="0"/>
                <a:ea typeface="+mn-ea"/>
                <a:cs typeface="+mn-cs"/>
              </a:rPr>
              <a:t>Echotek</a:t>
            </a:r>
            <a:r>
              <a:rPr lang="en-US" sz="1200" kern="1200" dirty="0" smtClean="0">
                <a:solidFill>
                  <a:schemeClr val="tx1"/>
                </a:solidFill>
                <a:effectLst/>
                <a:latin typeface="Times New Roman" pitchFamily="18" charset="0"/>
                <a:ea typeface="+mn-ea"/>
                <a:cs typeface="+mn-cs"/>
              </a:rPr>
              <a:t> style BPM electronics that were built as part of the “Rapid Transfers” Run II Upgrade.  Electronics racks reside in MI60-S (P1 Line), F1 (P2 Line), F23 (AP1 and AP3 Lines), F27 (AP3 Line) and AP30 (AP3 Line). These BPMs are designed to detect seven to 84 consecutive 53MHz proton bunches in reverse proton or stacking mode, and four 2.5MHz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bunches in Accumulator to Recycler antiproton transfer mode. There are two crates used to process the BPM data: the analog crate and the VME crate. Figure 7.7 gives an overview of the </a:t>
            </a:r>
            <a:r>
              <a:rPr lang="en-US" sz="1200" kern="1200" dirty="0" err="1" smtClean="0">
                <a:solidFill>
                  <a:schemeClr val="tx1"/>
                </a:solidFill>
                <a:effectLst/>
                <a:latin typeface="Times New Roman" pitchFamily="18" charset="0"/>
                <a:ea typeface="+mn-ea"/>
                <a:cs typeface="+mn-cs"/>
              </a:rPr>
              <a:t>Echotek</a:t>
            </a:r>
            <a:r>
              <a:rPr lang="en-US" sz="1200" kern="1200" dirty="0" smtClean="0">
                <a:solidFill>
                  <a:schemeClr val="tx1"/>
                </a:solidFill>
                <a:effectLst/>
                <a:latin typeface="Times New Roman" pitchFamily="18" charset="0"/>
                <a:ea typeface="+mn-ea"/>
                <a:cs typeface="+mn-cs"/>
              </a:rPr>
              <a:t> BPM layout.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-Signals from the BPM A and B plates in the tunnel are sent up to the service buildings via RG8/RG213 cables and are connected to the back of the analog filter cards in the analog crate. The analog cards filter, attenuate and amplify the analog BPM signals as needed. Each analog card can handle two BPMs (four BPM plate signals) which are processed and output through the front panel cables to </a:t>
            </a:r>
            <a:r>
              <a:rPr lang="en-US" sz="1200" kern="1200" dirty="0" err="1" smtClean="0">
                <a:solidFill>
                  <a:schemeClr val="tx1"/>
                </a:solidFill>
                <a:effectLst/>
                <a:latin typeface="Times New Roman" pitchFamily="18" charset="0"/>
                <a:ea typeface="+mn-ea"/>
                <a:cs typeface="+mn-cs"/>
              </a:rPr>
              <a:t>Echotek</a:t>
            </a:r>
            <a:r>
              <a:rPr lang="en-US" sz="1200" kern="1200" dirty="0" smtClean="0">
                <a:solidFill>
                  <a:schemeClr val="tx1"/>
                </a:solidFill>
                <a:effectLst/>
                <a:latin typeface="Times New Roman" pitchFamily="18" charset="0"/>
                <a:ea typeface="+mn-ea"/>
                <a:cs typeface="+mn-cs"/>
              </a:rPr>
              <a:t> cards in the BPM VME crate. The analog crate also contains a test/control module that handles setup of the filter modules including test pulses. The entire crate is powered with an external +5V power supply that is found near the bottom of the rack.</a:t>
            </a:r>
          </a:p>
          <a:p>
            <a:r>
              <a:rPr lang="en-US" sz="1200" kern="1200" dirty="0" smtClean="0">
                <a:solidFill>
                  <a:schemeClr val="tx1"/>
                </a:solidFill>
                <a:effectLst/>
                <a:latin typeface="Times New Roman" pitchFamily="18" charset="0"/>
                <a:ea typeface="+mn-ea"/>
                <a:cs typeface="+mn-cs"/>
              </a:rPr>
              <a:t>- Secondary particles in the AP-2 line have the same 53MHz bunch structure as the targeted proton beam, so BPM’s can be used to detect beam position. There are 34 BPMs in the AP-2 beam line and seven BPMs in the D to A line that share common design features. When stacking, the number of antiprotons and other negative </a:t>
            </a:r>
            <a:r>
              <a:rPr lang="en-US" sz="1200" kern="1200" dirty="0" err="1" smtClean="0">
                <a:solidFill>
                  <a:schemeClr val="tx1"/>
                </a:solidFill>
                <a:effectLst/>
                <a:latin typeface="Times New Roman" pitchFamily="18" charset="0"/>
                <a:ea typeface="+mn-ea"/>
                <a:cs typeface="+mn-cs"/>
              </a:rPr>
              <a:t>secondaries</a:t>
            </a:r>
            <a:r>
              <a:rPr lang="en-US" sz="1200" kern="1200" dirty="0" smtClean="0">
                <a:solidFill>
                  <a:schemeClr val="tx1"/>
                </a:solidFill>
                <a:effectLst/>
                <a:latin typeface="Times New Roman" pitchFamily="18" charset="0"/>
                <a:ea typeface="+mn-ea"/>
                <a:cs typeface="+mn-cs"/>
              </a:rPr>
              <a:t> (mostly pions and electrons) in the AP-2 line is relatively small, on the order of 1 x 10</a:t>
            </a:r>
            <a:r>
              <a:rPr lang="en-US" sz="1200" kern="1200" baseline="30000" dirty="0" smtClean="0">
                <a:solidFill>
                  <a:schemeClr val="tx1"/>
                </a:solidFill>
                <a:effectLst/>
                <a:latin typeface="Times New Roman" pitchFamily="18" charset="0"/>
                <a:ea typeface="+mn-ea"/>
                <a:cs typeface="+mn-cs"/>
              </a:rPr>
              <a:t>11 </a:t>
            </a:r>
            <a:r>
              <a:rPr lang="en-US" sz="1200" kern="1200" dirty="0" smtClean="0">
                <a:solidFill>
                  <a:schemeClr val="tx1"/>
                </a:solidFill>
                <a:effectLst/>
                <a:latin typeface="Times New Roman" pitchFamily="18" charset="0"/>
                <a:ea typeface="+mn-ea"/>
                <a:cs typeface="+mn-cs"/>
              </a:rPr>
              <a:t>at the beginning of the line and 1 x 10</a:t>
            </a:r>
            <a:r>
              <a:rPr lang="en-US" sz="1200" kern="1200" baseline="30000" dirty="0" smtClean="0">
                <a:solidFill>
                  <a:schemeClr val="tx1"/>
                </a:solidFill>
                <a:effectLst/>
                <a:latin typeface="Times New Roman" pitchFamily="18" charset="0"/>
                <a:ea typeface="+mn-ea"/>
                <a:cs typeface="+mn-cs"/>
              </a:rPr>
              <a:t>10 </a:t>
            </a:r>
            <a:r>
              <a:rPr lang="en-US" sz="1200" kern="1200" dirty="0" smtClean="0">
                <a:solidFill>
                  <a:schemeClr val="tx1"/>
                </a:solidFill>
                <a:effectLst/>
                <a:latin typeface="Times New Roman" pitchFamily="18" charset="0"/>
                <a:ea typeface="+mn-ea"/>
                <a:cs typeface="+mn-cs"/>
              </a:rPr>
              <a:t>at the end of the line. The beam intensity in the D to A line is even smaller, with ~10</a:t>
            </a:r>
            <a:r>
              <a:rPr lang="en-US" sz="1200" kern="1200" baseline="30000" dirty="0" smtClean="0">
                <a:solidFill>
                  <a:schemeClr val="tx1"/>
                </a:solidFill>
                <a:effectLst/>
                <a:latin typeface="Times New Roman" pitchFamily="18" charset="0"/>
                <a:ea typeface="+mn-ea"/>
                <a:cs typeface="+mn-cs"/>
              </a:rPr>
              <a:t>8</a:t>
            </a:r>
            <a:r>
              <a:rPr lang="en-US" sz="1200" kern="1200" dirty="0" smtClean="0">
                <a:solidFill>
                  <a:schemeClr val="tx1"/>
                </a:solidFill>
                <a:effectLst/>
                <a:latin typeface="Times New Roman" pitchFamily="18" charset="0"/>
                <a:ea typeface="+mn-ea"/>
                <a:cs typeface="+mn-cs"/>
              </a:rPr>
              <a:t> or less reaching the Debuncher. In addition, the AP-2 BPMs on the Debuncher end of the line see significant electrical noise from the Debuncher Injection kicker. For these reasons, the AP-2 and D to A Line BPMs could not be used for measuring </a:t>
            </a:r>
            <a:r>
              <a:rPr lang="en-US" sz="1200" kern="1200" dirty="0" err="1" smtClean="0">
                <a:solidFill>
                  <a:schemeClr val="tx1"/>
                </a:solidFill>
                <a:effectLst/>
                <a:latin typeface="Times New Roman" pitchFamily="18" charset="0"/>
                <a:ea typeface="+mn-ea"/>
                <a:cs typeface="+mn-cs"/>
              </a:rPr>
              <a:t>pbars</a:t>
            </a:r>
            <a:r>
              <a:rPr lang="en-US" sz="1200" kern="1200" dirty="0" smtClean="0">
                <a:solidFill>
                  <a:schemeClr val="tx1"/>
                </a:solidFill>
                <a:effectLst/>
                <a:latin typeface="Times New Roman" pitchFamily="18" charset="0"/>
                <a:ea typeface="+mn-ea"/>
                <a:cs typeface="+mn-cs"/>
              </a:rPr>
              <a:t> in past years. In 2005, new BPM electronics were designed for use in the AP-2 line. After the electronics were installed and deemed a success, they were then propagated to the D to A line BPMs. AP-2 BPMs can be used to look at both bunched stacking </a:t>
            </a:r>
            <a:r>
              <a:rPr lang="en-US" sz="1200" kern="1200" dirty="0" err="1" smtClean="0">
                <a:solidFill>
                  <a:schemeClr val="tx1"/>
                </a:solidFill>
                <a:effectLst/>
                <a:latin typeface="Times New Roman" pitchFamily="18" charset="0"/>
                <a:ea typeface="+mn-ea"/>
                <a:cs typeface="+mn-cs"/>
              </a:rPr>
              <a:t>secondaries</a:t>
            </a:r>
            <a:r>
              <a:rPr lang="en-US" sz="1200" kern="1200" dirty="0" smtClean="0">
                <a:solidFill>
                  <a:schemeClr val="tx1"/>
                </a:solidFill>
                <a:effectLst/>
                <a:latin typeface="Times New Roman" pitchFamily="18" charset="0"/>
                <a:ea typeface="+mn-ea"/>
                <a:cs typeface="+mn-cs"/>
              </a:rPr>
              <a:t> and bunched reverse proton beam while D to A line BPMs are only used under special conditions. During stacking, the D to A BPMs are only used with the Pledge Pin application (currently P155) for tuning on closure into the Accumulator. The D to A line BPMs can also be used to look at bunched reverse protons.</a:t>
            </a:r>
          </a:p>
          <a:p>
            <a:pPr marL="171450" indent="-171450">
              <a:buFontTx/>
              <a:buChar char="-"/>
            </a:pPr>
            <a:r>
              <a:rPr lang="en-US" sz="1200" kern="1200" dirty="0" smtClean="0">
                <a:solidFill>
                  <a:schemeClr val="tx1"/>
                </a:solidFill>
                <a:effectLst/>
                <a:latin typeface="Times New Roman" pitchFamily="18" charset="0"/>
                <a:ea typeface="+mn-ea"/>
                <a:cs typeface="+mn-cs"/>
              </a:rPr>
              <a:t>As beam decreases in intensity while traversing the AP2 and the D to A lines, increasing amounts of amplification is needed before the signals can be processed. The upstream AP2 BPM (701-715) plate signals are sent straight up to the F27 service building where they are amplified by 20dB RF amps. The downstream AP2 BPM (716-734) plates have low noise Hittite amps with 25dB gain located in the tunnel. The D/A line BPMs must read even lower intensities, so two cascaded Hittite amps with a total gain of about 50dB are attached to the pickup plates in the tunnel.</a:t>
            </a:r>
          </a:p>
          <a:p>
            <a:r>
              <a:rPr lang="en-US" sz="1200" dirty="0" smtClean="0"/>
              <a:t>P1, P2, AP1 and AP3 lines hardware and </a:t>
            </a:r>
            <a:r>
              <a:rPr lang="en-US" sz="1200" dirty="0" err="1" smtClean="0"/>
              <a:t>Echotek</a:t>
            </a:r>
            <a:r>
              <a:rPr lang="en-US" sz="1200" dirty="0" smtClean="0"/>
              <a:t> electronics are already in place and are already are capable of seeing 2.5MHz beam. </a:t>
            </a:r>
          </a:p>
          <a:p>
            <a:r>
              <a:rPr lang="en-US" sz="1200" dirty="0" smtClean="0"/>
              <a:t>Debuncher BPM tunnel hardware can be reused.   Electronics would need to be removed and replaced with the </a:t>
            </a:r>
            <a:r>
              <a:rPr lang="en-US" sz="1200" dirty="0" err="1" smtClean="0"/>
              <a:t>Echotek</a:t>
            </a:r>
            <a:r>
              <a:rPr lang="en-US" sz="1200" dirty="0" smtClean="0"/>
              <a:t> system to see the 2.5MHz beam.   </a:t>
            </a:r>
          </a:p>
          <a:p>
            <a:r>
              <a:rPr lang="en-US" sz="1200" dirty="0" err="1" smtClean="0"/>
              <a:t>Echotek</a:t>
            </a:r>
            <a:r>
              <a:rPr lang="en-US" sz="1200" dirty="0" smtClean="0"/>
              <a:t> electronics would be repurposed from the </a:t>
            </a:r>
            <a:r>
              <a:rPr lang="en-US" sz="1200" dirty="0" err="1" smtClean="0"/>
              <a:t>Tevatron</a:t>
            </a:r>
            <a:r>
              <a:rPr lang="en-US" sz="1200" dirty="0" smtClean="0"/>
              <a:t> and Recycler.  </a:t>
            </a:r>
          </a:p>
          <a:p>
            <a:r>
              <a:rPr lang="en-US" sz="1200" dirty="0" smtClean="0"/>
              <a:t>Beam only circulates in the Debuncher three times, we need to determine if we can see this beam with the proposed BPM system. Debuncher abort line would use the AP2 line BPM tunnel hardware and update the electronics to the </a:t>
            </a:r>
            <a:r>
              <a:rPr lang="en-US" sz="1200" dirty="0" err="1" smtClean="0"/>
              <a:t>Echotek</a:t>
            </a:r>
            <a:r>
              <a:rPr lang="en-US" sz="1200" dirty="0" smtClean="0"/>
              <a:t> system.  </a:t>
            </a:r>
          </a:p>
          <a:p>
            <a:r>
              <a:rPr lang="en-US" sz="1200" dirty="0" smtClean="0"/>
              <a:t>We will not likely be able to use them in AP3, Debuncher, Abort or Extraction Line</a:t>
            </a:r>
          </a:p>
          <a:p>
            <a:pPr marL="171450" indent="-171450">
              <a:buFontTx/>
              <a:buChar char="-"/>
            </a:pPr>
            <a:endParaRPr lang="en-US" sz="1200" kern="1200" dirty="0" smtClean="0">
              <a:solidFill>
                <a:schemeClr val="tx1"/>
              </a:solidFill>
              <a:effectLst/>
              <a:latin typeface="Times New Roman" pitchFamily="18" charset="0"/>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sz="1200" kern="1200" dirty="0" smtClean="0">
              <a:solidFill>
                <a:schemeClr val="tx1"/>
              </a:solidFill>
              <a:effectLst/>
              <a:latin typeface="Times New Roman" pitchFamily="18" charset="0"/>
              <a:ea typeface="+mn-ea"/>
              <a:cs typeface="+mn-cs"/>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11</a:t>
            </a:fld>
            <a:endParaRPr lang="en-US"/>
          </a:p>
        </p:txBody>
      </p:sp>
    </p:spTree>
    <p:extLst>
      <p:ext uri="{BB962C8B-B14F-4D97-AF65-F5344CB8AC3E}">
        <p14:creationId xmlns:p14="http://schemas.microsoft.com/office/powerpoint/2010/main" val="1785993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Times New Roman" pitchFamily="18" charset="0"/>
                <a:ea typeface="+mn-ea"/>
                <a:cs typeface="+mn-cs"/>
              </a:rPr>
              <a:t>Pearson single turn large aperture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are located in the transport lines to monitor beam intensity. They are beam transformers that produce a signal that is proportional to the intensity (1 V for every 1 A of current). The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make use of integrators that sample over a gated period that is defined by a Main Injector Beam Synch (MIBS) timer. </a:t>
            </a:r>
          </a:p>
          <a:p>
            <a:pPr marL="171450" indent="-171450">
              <a:buFontTx/>
              <a:buChar char="-"/>
            </a:pPr>
            <a:r>
              <a:rPr lang="en-US" sz="1200" kern="1200" dirty="0" smtClean="0">
                <a:solidFill>
                  <a:schemeClr val="tx1"/>
                </a:solidFill>
                <a:effectLst/>
                <a:latin typeface="Times New Roman" pitchFamily="18" charset="0"/>
                <a:ea typeface="+mn-ea"/>
                <a:cs typeface="+mn-cs"/>
              </a:rPr>
              <a:t>Two </a:t>
            </a:r>
            <a:r>
              <a:rPr lang="en-US" sz="1200" kern="1200" dirty="0" err="1" smtClean="0">
                <a:solidFill>
                  <a:schemeClr val="tx1"/>
                </a:solidFill>
                <a:effectLst/>
                <a:latin typeface="Times New Roman" pitchFamily="18" charset="0"/>
                <a:ea typeface="+mn-ea"/>
                <a:cs typeface="+mn-cs"/>
              </a:rPr>
              <a:t>toroids</a:t>
            </a:r>
            <a:r>
              <a:rPr lang="en-US" sz="1200" kern="1200" baseline="0" dirty="0" smtClean="0">
                <a:solidFill>
                  <a:schemeClr val="tx1"/>
                </a:solidFill>
                <a:effectLst/>
                <a:latin typeface="Times New Roman" pitchFamily="18" charset="0"/>
                <a:ea typeface="+mn-ea"/>
                <a:cs typeface="+mn-cs"/>
              </a:rPr>
              <a:t> in P1, one in P2,  two in the M1 line,  three in the old AP2 line and one in the D/A line.</a:t>
            </a:r>
          </a:p>
          <a:p>
            <a:pPr marL="171450" indent="-171450">
              <a:buFontTx/>
              <a:buChar char="-"/>
            </a:pPr>
            <a:r>
              <a:rPr lang="en-US" sz="1200" kern="1200" baseline="0" dirty="0" smtClean="0">
                <a:solidFill>
                  <a:schemeClr val="tx1"/>
                </a:solidFill>
                <a:effectLst/>
                <a:latin typeface="Times New Roman" pitchFamily="18" charset="0"/>
                <a:ea typeface="+mn-ea"/>
                <a:cs typeface="+mn-cs"/>
              </a:rPr>
              <a:t>Toroids configured for high intensity running can measure 10^12 or 10^13.</a:t>
            </a:r>
          </a:p>
          <a:p>
            <a:r>
              <a:rPr lang="en-US" dirty="0" smtClean="0"/>
              <a:t>-  Use existing Toroids and insulators in the P1, P2</a:t>
            </a:r>
            <a:r>
              <a:rPr lang="en-US" baseline="0" dirty="0" smtClean="0"/>
              <a:t> and </a:t>
            </a:r>
            <a:r>
              <a:rPr lang="en-US" dirty="0" smtClean="0"/>
              <a:t>M1 beam lines.  Some work needed on some of the stands, signal cables and calibration cables. A couple of Toroids may need to be added or moved.</a:t>
            </a:r>
            <a:r>
              <a:rPr lang="en-US" baseline="0" dirty="0" smtClean="0"/>
              <a:t> </a:t>
            </a:r>
            <a:r>
              <a:rPr lang="en-US" dirty="0" smtClean="0"/>
              <a:t>VME crate, controllers and timing cards re-purposed from other accelerator locations. </a:t>
            </a:r>
            <a:endParaRPr lang="en-US" sz="1200" kern="1200" baseline="0" dirty="0" smtClean="0">
              <a:solidFill>
                <a:schemeClr val="tx1"/>
              </a:solidFill>
              <a:effectLst/>
              <a:latin typeface="Times New Roman" pitchFamily="18" charset="0"/>
              <a:ea typeface="+mn-ea"/>
              <a:cs typeface="+mn-cs"/>
            </a:endParaRPr>
          </a:p>
          <a:p>
            <a:pPr marL="171450" indent="-171450">
              <a:buFontTx/>
              <a:buChar char="-"/>
            </a:pPr>
            <a:r>
              <a:rPr lang="en-US" sz="1200" kern="1200" baseline="0" dirty="0" smtClean="0">
                <a:solidFill>
                  <a:schemeClr val="tx1"/>
                </a:solidFill>
                <a:effectLst/>
                <a:latin typeface="Times New Roman" pitchFamily="18" charset="0"/>
                <a:ea typeface="+mn-ea"/>
                <a:cs typeface="+mn-cs"/>
              </a:rPr>
              <a:t>Toroids for low intensity </a:t>
            </a:r>
            <a:r>
              <a:rPr lang="en-US" sz="1200" kern="1200" baseline="0" dirty="0" err="1" smtClean="0">
                <a:solidFill>
                  <a:schemeClr val="tx1"/>
                </a:solidFill>
                <a:effectLst/>
                <a:latin typeface="Times New Roman" pitchFamily="18" charset="0"/>
                <a:ea typeface="+mn-ea"/>
                <a:cs typeface="+mn-cs"/>
              </a:rPr>
              <a:t>pbars</a:t>
            </a:r>
            <a:r>
              <a:rPr lang="en-US" sz="1200" kern="1200" baseline="0" dirty="0" smtClean="0">
                <a:solidFill>
                  <a:schemeClr val="tx1"/>
                </a:solidFill>
                <a:effectLst/>
                <a:latin typeface="Times New Roman" pitchFamily="18" charset="0"/>
                <a:ea typeface="+mn-ea"/>
                <a:cs typeface="+mn-cs"/>
              </a:rPr>
              <a:t> in the AP2 line measured 10^10 to 10^11, but won’t be able to be used in the M3 line. </a:t>
            </a:r>
            <a:r>
              <a:rPr lang="en-US" sz="1200" kern="1200" dirty="0" smtClean="0">
                <a:solidFill>
                  <a:schemeClr val="tx1"/>
                </a:solidFill>
                <a:effectLst/>
                <a:latin typeface="Times New Roman" pitchFamily="18" charset="0"/>
                <a:ea typeface="+mn-ea"/>
                <a:cs typeface="+mn-cs"/>
              </a:rPr>
              <a:t>A pulse of 10</a:t>
            </a:r>
            <a:r>
              <a:rPr lang="en-US" sz="1200" kern="1200" baseline="30000" dirty="0" smtClean="0">
                <a:solidFill>
                  <a:schemeClr val="tx1"/>
                </a:solidFill>
                <a:effectLst/>
                <a:latin typeface="Times New Roman" pitchFamily="18" charset="0"/>
                <a:ea typeface="+mn-ea"/>
                <a:cs typeface="+mn-cs"/>
              </a:rPr>
              <a:t>10</a:t>
            </a:r>
            <a:r>
              <a:rPr lang="en-US" sz="1200" kern="1200" dirty="0" smtClean="0">
                <a:solidFill>
                  <a:schemeClr val="tx1"/>
                </a:solidFill>
                <a:effectLst/>
                <a:latin typeface="Times New Roman" pitchFamily="18" charset="0"/>
                <a:ea typeface="+mn-ea"/>
                <a:cs typeface="+mn-cs"/>
              </a:rPr>
              <a:t> particles in 1.6 microseconds is equivalent to 1 mA of current flowing through the toroid. This produces an output signal of only 1 mV, requiring high gain and careful filtering.   In the AP2 line we connected</a:t>
            </a:r>
            <a:r>
              <a:rPr lang="en-US" sz="1200" kern="1200" baseline="0" dirty="0" smtClean="0">
                <a:solidFill>
                  <a:schemeClr val="tx1"/>
                </a:solidFill>
                <a:effectLst/>
                <a:latin typeface="Times New Roman" pitchFamily="18" charset="0"/>
                <a:ea typeface="+mn-ea"/>
                <a:cs typeface="+mn-cs"/>
              </a:rPr>
              <a:t> to scopes.</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12</a:t>
            </a:fld>
            <a:endParaRPr lang="en-US"/>
          </a:p>
        </p:txBody>
      </p:sp>
    </p:spTree>
    <p:extLst>
      <p:ext uri="{BB962C8B-B14F-4D97-AF65-F5344CB8AC3E}">
        <p14:creationId xmlns:p14="http://schemas.microsoft.com/office/powerpoint/2010/main" val="4056139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Requires a vacuum break,</a:t>
            </a:r>
            <a:r>
              <a:rPr lang="en-US" baseline="0" dirty="0" smtClean="0"/>
              <a:t> </a:t>
            </a:r>
            <a:r>
              <a:rPr lang="en-US" dirty="0" smtClean="0"/>
              <a:t>ArCo2, degrades beam quality.</a:t>
            </a:r>
          </a:p>
          <a:p>
            <a:pPr marL="171450" indent="-171450">
              <a:buFontTx/>
              <a:buChar char="-"/>
            </a:pPr>
            <a:r>
              <a:rPr lang="en-US" dirty="0" smtClean="0"/>
              <a:t>Good for measuring beam</a:t>
            </a:r>
            <a:r>
              <a:rPr lang="en-US" baseline="0" dirty="0" smtClean="0"/>
              <a:t> intensities from 10^5 to 10^11</a:t>
            </a:r>
          </a:p>
          <a:p>
            <a:pPr marL="171450" indent="-171450">
              <a:buFontTx/>
              <a:buChar char="-"/>
            </a:pPr>
            <a:r>
              <a:rPr lang="en-US" baseline="0" dirty="0" smtClean="0"/>
              <a:t>Used to use one in the AP2 line at the 728 location.   Further back also at 704 and 806</a:t>
            </a:r>
          </a:p>
          <a:p>
            <a:r>
              <a:rPr lang="en-US" sz="1200" b="0" i="0" u="none" strike="noStrike" kern="1200" baseline="0" dirty="0" smtClean="0">
                <a:solidFill>
                  <a:schemeClr val="tx1"/>
                </a:solidFill>
                <a:latin typeface="Times New Roman" pitchFamily="18" charset="0"/>
                <a:ea typeface="+mn-ea"/>
                <a:cs typeface="+mn-cs"/>
              </a:rPr>
              <a:t>-The ion chamber has a high voltage electrode at -300V and a signal</a:t>
            </a:r>
          </a:p>
          <a:p>
            <a:r>
              <a:rPr lang="en-US" sz="1200" b="0" i="0" u="none" strike="noStrike" kern="1200" baseline="0" dirty="0" smtClean="0">
                <a:solidFill>
                  <a:schemeClr val="tx1"/>
                </a:solidFill>
                <a:latin typeface="Times New Roman" pitchFamily="18" charset="0"/>
                <a:ea typeface="+mn-ea"/>
                <a:cs typeface="+mn-cs"/>
              </a:rPr>
              <a:t>electrode contained in a chamber filled with helium gas. Secondary particles</a:t>
            </a:r>
          </a:p>
          <a:p>
            <a:r>
              <a:rPr lang="en-US" sz="1200" b="0" i="0" u="none" strike="noStrike" kern="1200" baseline="0" dirty="0" smtClean="0">
                <a:solidFill>
                  <a:schemeClr val="tx1"/>
                </a:solidFill>
                <a:latin typeface="Times New Roman" pitchFamily="18" charset="0"/>
                <a:ea typeface="+mn-ea"/>
                <a:cs typeface="+mn-cs"/>
              </a:rPr>
              <a:t>traveling down the AP-2 line pass through the chamber and ionize the helium</a:t>
            </a:r>
          </a:p>
          <a:p>
            <a:r>
              <a:rPr lang="en-US" sz="1200" b="0" i="0" u="none" strike="noStrike" kern="1200" baseline="0" dirty="0" smtClean="0">
                <a:solidFill>
                  <a:schemeClr val="tx1"/>
                </a:solidFill>
                <a:latin typeface="Times New Roman" pitchFamily="18" charset="0"/>
                <a:ea typeface="+mn-ea"/>
                <a:cs typeface="+mn-cs"/>
              </a:rPr>
              <a:t>resulting in a current path to the signal electrode. The result is a signal</a:t>
            </a:r>
          </a:p>
          <a:p>
            <a:r>
              <a:rPr lang="en-US" sz="1200" b="0" i="0" u="none" strike="noStrike" kern="1200" baseline="0" dirty="0" smtClean="0">
                <a:solidFill>
                  <a:schemeClr val="tx1"/>
                </a:solidFill>
                <a:latin typeface="Times New Roman" pitchFamily="18" charset="0"/>
                <a:ea typeface="+mn-ea"/>
                <a:cs typeface="+mn-cs"/>
              </a:rPr>
              <a:t>proportional to the beam intensity.</a:t>
            </a:r>
          </a:p>
          <a:p>
            <a:r>
              <a:rPr lang="en-US" sz="1200" b="0" i="0" u="none" strike="noStrike" kern="1200" baseline="0" dirty="0" smtClean="0">
                <a:solidFill>
                  <a:schemeClr val="tx1"/>
                </a:solidFill>
                <a:latin typeface="Times New Roman" pitchFamily="18" charset="0"/>
                <a:ea typeface="+mn-ea"/>
                <a:cs typeface="+mn-cs"/>
              </a:rPr>
              <a:t>-A small amount of helium passes out of the ion chamber through a</a:t>
            </a:r>
          </a:p>
          <a:p>
            <a:r>
              <a:rPr lang="en-US" sz="1200" b="0" i="0" u="none" strike="noStrike" kern="1200" baseline="0" dirty="0" smtClean="0">
                <a:solidFill>
                  <a:schemeClr val="tx1"/>
                </a:solidFill>
                <a:latin typeface="Times New Roman" pitchFamily="18" charset="0"/>
                <a:ea typeface="+mn-ea"/>
                <a:cs typeface="+mn-cs"/>
              </a:rPr>
              <a:t>bubbler, however the loss rate is very small.</a:t>
            </a:r>
          </a:p>
          <a:p>
            <a:r>
              <a:rPr lang="en-US" sz="1200" b="0" i="0" u="none" strike="noStrike" kern="1200" baseline="0" dirty="0" smtClean="0">
                <a:solidFill>
                  <a:schemeClr val="tx1"/>
                </a:solidFill>
                <a:latin typeface="Times New Roman" pitchFamily="18" charset="0"/>
                <a:ea typeface="+mn-ea"/>
                <a:cs typeface="+mn-cs"/>
              </a:rPr>
              <a:t>An ion chamber is able to measure smaller beam currents than a toroid</a:t>
            </a:r>
          </a:p>
          <a:p>
            <a:r>
              <a:rPr lang="en-US" sz="1200" b="0" i="0" u="none" strike="noStrike" kern="1200" baseline="0" dirty="0" smtClean="0">
                <a:solidFill>
                  <a:schemeClr val="tx1"/>
                </a:solidFill>
                <a:latin typeface="Times New Roman" pitchFamily="18" charset="0"/>
                <a:ea typeface="+mn-ea"/>
                <a:cs typeface="+mn-cs"/>
              </a:rPr>
              <a:t>so it is an appropriate choice for low intensity </a:t>
            </a:r>
            <a:r>
              <a:rPr lang="en-US" sz="1200" b="0" i="0" u="none" strike="noStrike" kern="1200" baseline="0" dirty="0" err="1" smtClean="0">
                <a:solidFill>
                  <a:schemeClr val="tx1"/>
                </a:solidFill>
                <a:latin typeface="Times New Roman" pitchFamily="18" charset="0"/>
                <a:ea typeface="+mn-ea"/>
                <a:cs typeface="+mn-cs"/>
              </a:rPr>
              <a:t>secondaries</a:t>
            </a:r>
            <a:r>
              <a:rPr lang="en-US" sz="1200" b="0" i="0" u="none" strike="noStrike" kern="1200" baseline="0" dirty="0" smtClean="0">
                <a:solidFill>
                  <a:schemeClr val="tx1"/>
                </a:solidFill>
                <a:latin typeface="Times New Roman" pitchFamily="18" charset="0"/>
                <a:ea typeface="+mn-ea"/>
                <a:cs typeface="+mn-cs"/>
              </a:rPr>
              <a:t>.</a:t>
            </a:r>
          </a:p>
          <a:p>
            <a:r>
              <a:rPr lang="en-US" sz="1200" b="0" i="0" u="none" strike="noStrike" kern="1200" baseline="0" dirty="0" smtClean="0">
                <a:solidFill>
                  <a:schemeClr val="tx1"/>
                </a:solidFill>
                <a:latin typeface="Times New Roman" pitchFamily="18" charset="0"/>
                <a:ea typeface="+mn-ea"/>
                <a:cs typeface="+mn-cs"/>
              </a:rPr>
              <a:t>- The ion chambers have a tendency to leak gas into the </a:t>
            </a:r>
            <a:r>
              <a:rPr lang="en-US" sz="1200" b="0" i="0" u="none" strike="noStrike" kern="1200" baseline="0" dirty="0" err="1" smtClean="0">
                <a:solidFill>
                  <a:schemeClr val="tx1"/>
                </a:solidFill>
                <a:latin typeface="Times New Roman" pitchFamily="18" charset="0"/>
                <a:ea typeface="+mn-ea"/>
                <a:cs typeface="+mn-cs"/>
              </a:rPr>
              <a:t>beampipe</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13</a:t>
            </a:fld>
            <a:endParaRPr lang="en-US"/>
          </a:p>
        </p:txBody>
      </p:sp>
    </p:spTree>
    <p:extLst>
      <p:ext uri="{BB962C8B-B14F-4D97-AF65-F5344CB8AC3E}">
        <p14:creationId xmlns:p14="http://schemas.microsoft.com/office/powerpoint/2010/main" val="425243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Beam with a bunch structure causes current to flow on the inside of a metallic beam pipe, such as the stainless steel beam pipes used in the Antiproton Source. By breaking the metal beam pipe with an insulating ceramic gap and placing a resistor across the gap, one can measure the voltage drop across the resistor that is proportional to the beam current.</a:t>
            </a:r>
          </a:p>
          <a:p>
            <a:r>
              <a:rPr lang="en-US" sz="1200" kern="1200" dirty="0" smtClean="0">
                <a:solidFill>
                  <a:schemeClr val="tx1"/>
                </a:solidFill>
                <a:effectLst/>
                <a:latin typeface="Times New Roman" pitchFamily="18" charset="0"/>
                <a:ea typeface="+mn-ea"/>
                <a:cs typeface="+mn-cs"/>
              </a:rPr>
              <a:t>	The frequency response of the pickup rolls off on the low end because of beam pipe conditions external to the pickup, so the pickup is housed in a shielding box loaded with ferrite material to provide a known value of inductance. The geometry of the ceramic gap and the resistors are chosen to form a properly terminated transmission line. The low frequency response of the wall monitor is determined by the time constant set by the ferrite (16 </a:t>
            </a:r>
            <a:r>
              <a:rPr lang="en-US" sz="1200" kern="1200" dirty="0" err="1" smtClean="0">
                <a:solidFill>
                  <a:schemeClr val="tx1"/>
                </a:solidFill>
                <a:effectLst/>
                <a:latin typeface="Times New Roman" pitchFamily="18" charset="0"/>
                <a:ea typeface="+mn-ea"/>
                <a:cs typeface="+mn-cs"/>
              </a:rPr>
              <a:t>mH</a:t>
            </a:r>
            <a:r>
              <a:rPr lang="en-US" sz="1200" kern="1200" dirty="0" smtClean="0">
                <a:solidFill>
                  <a:schemeClr val="tx1"/>
                </a:solidFill>
                <a:effectLst/>
                <a:latin typeface="Times New Roman" pitchFamily="18" charset="0"/>
                <a:ea typeface="+mn-ea"/>
                <a:cs typeface="+mn-cs"/>
              </a:rPr>
              <a:t>) and the gap resistance (0.5</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it is about 5 kHz. The characteristics of the ferrite inductors also set the high frequency response of the pickup. Two types of ferrites and a coating of microwave absorbing paint inside the shielding box are used to provide an even frequency response to 6 GHz.</a:t>
            </a:r>
          </a:p>
          <a:p>
            <a:r>
              <a:rPr lang="en-US" sz="1200" kern="1200" dirty="0" smtClean="0">
                <a:solidFill>
                  <a:schemeClr val="tx1"/>
                </a:solidFill>
                <a:effectLst/>
                <a:latin typeface="Times New Roman" pitchFamily="18" charset="0"/>
                <a:ea typeface="+mn-ea"/>
                <a:cs typeface="+mn-cs"/>
              </a:rPr>
              <a:t>	As beam passes irregularities like bellows in the beam pipe, it induces microwave fields at frequencies determined by the dimensions of the beam pipe structures. That energy travels down the inside of the pipe and can be detected by the wall monitor. To avoid those noise problems, ferrite chokes are installed on both ends of the wall detector.</a:t>
            </a:r>
          </a:p>
          <a:p>
            <a:r>
              <a:rPr lang="en-US" sz="1200" kern="1200" dirty="0" smtClean="0">
                <a:solidFill>
                  <a:schemeClr val="tx1"/>
                </a:solidFill>
                <a:effectLst/>
                <a:latin typeface="Times New Roman" pitchFamily="18" charset="0"/>
                <a:ea typeface="+mn-ea"/>
                <a:cs typeface="+mn-cs"/>
              </a:rPr>
              <a:t>	Signals are taken off the gap at four points around the circumference and summed to minimize sensitivity of the output signal to variations in beam position within the pipe. The overall sensitivity of the monitor, accounting for gap resistance, summing of the four signals, 50</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terminating resistor, etc. is approximately 0.15</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14</a:t>
            </a:fld>
            <a:endParaRPr lang="en-US"/>
          </a:p>
        </p:txBody>
      </p:sp>
    </p:spTree>
    <p:extLst>
      <p:ext uri="{BB962C8B-B14F-4D97-AF65-F5344CB8AC3E}">
        <p14:creationId xmlns:p14="http://schemas.microsoft.com/office/powerpoint/2010/main" val="2026374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15</a:t>
            </a:fld>
            <a:endParaRPr lang="en-US"/>
          </a:p>
        </p:txBody>
      </p:sp>
    </p:spTree>
    <p:extLst>
      <p:ext uri="{BB962C8B-B14F-4D97-AF65-F5344CB8AC3E}">
        <p14:creationId xmlns:p14="http://schemas.microsoft.com/office/powerpoint/2010/main" val="62281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16</a:t>
            </a:fld>
            <a:endParaRPr lang="en-US"/>
          </a:p>
        </p:txBody>
      </p:sp>
    </p:spTree>
    <p:extLst>
      <p:ext uri="{BB962C8B-B14F-4D97-AF65-F5344CB8AC3E}">
        <p14:creationId xmlns:p14="http://schemas.microsoft.com/office/powerpoint/2010/main" val="2300034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17</a:t>
            </a:fld>
            <a:endParaRPr lang="en-US"/>
          </a:p>
        </p:txBody>
      </p:sp>
    </p:spTree>
    <p:extLst>
      <p:ext uri="{BB962C8B-B14F-4D97-AF65-F5344CB8AC3E}">
        <p14:creationId xmlns:p14="http://schemas.microsoft.com/office/powerpoint/2010/main" val="3528150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18</a:t>
            </a:fld>
            <a:endParaRPr lang="en-US"/>
          </a:p>
        </p:txBody>
      </p:sp>
    </p:spTree>
    <p:extLst>
      <p:ext uri="{BB962C8B-B14F-4D97-AF65-F5344CB8AC3E}">
        <p14:creationId xmlns:p14="http://schemas.microsoft.com/office/powerpoint/2010/main" val="1105682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19</a:t>
            </a:fld>
            <a:endParaRPr lang="en-US"/>
          </a:p>
        </p:txBody>
      </p:sp>
    </p:spTree>
    <p:extLst>
      <p:ext uri="{BB962C8B-B14F-4D97-AF65-F5344CB8AC3E}">
        <p14:creationId xmlns:p14="http://schemas.microsoft.com/office/powerpoint/2010/main" val="3236477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a:t>
            </a:fld>
            <a:endParaRPr lang="en-US"/>
          </a:p>
        </p:txBody>
      </p:sp>
    </p:spTree>
    <p:extLst>
      <p:ext uri="{BB962C8B-B14F-4D97-AF65-F5344CB8AC3E}">
        <p14:creationId xmlns:p14="http://schemas.microsoft.com/office/powerpoint/2010/main" val="424093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20</a:t>
            </a:fld>
            <a:endParaRPr lang="en-US"/>
          </a:p>
        </p:txBody>
      </p:sp>
    </p:spTree>
    <p:extLst>
      <p:ext uri="{BB962C8B-B14F-4D97-AF65-F5344CB8AC3E}">
        <p14:creationId xmlns:p14="http://schemas.microsoft.com/office/powerpoint/2010/main" val="4274426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21</a:t>
            </a:fld>
            <a:endParaRPr lang="en-US"/>
          </a:p>
        </p:txBody>
      </p:sp>
    </p:spTree>
    <p:extLst>
      <p:ext uri="{BB962C8B-B14F-4D97-AF65-F5344CB8AC3E}">
        <p14:creationId xmlns:p14="http://schemas.microsoft.com/office/powerpoint/2010/main" val="3146697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22</a:t>
            </a:fld>
            <a:endParaRPr lang="en-US"/>
          </a:p>
        </p:txBody>
      </p:sp>
    </p:spTree>
    <p:extLst>
      <p:ext uri="{BB962C8B-B14F-4D97-AF65-F5344CB8AC3E}">
        <p14:creationId xmlns:p14="http://schemas.microsoft.com/office/powerpoint/2010/main" val="1839936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23</a:t>
            </a:fld>
            <a:endParaRPr lang="en-US"/>
          </a:p>
        </p:txBody>
      </p:sp>
    </p:spTree>
    <p:extLst>
      <p:ext uri="{BB962C8B-B14F-4D97-AF65-F5344CB8AC3E}">
        <p14:creationId xmlns:p14="http://schemas.microsoft.com/office/powerpoint/2010/main" val="3076766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24</a:t>
            </a:fld>
            <a:endParaRPr lang="en-US"/>
          </a:p>
        </p:txBody>
      </p:sp>
    </p:spTree>
    <p:extLst>
      <p:ext uri="{BB962C8B-B14F-4D97-AF65-F5344CB8AC3E}">
        <p14:creationId xmlns:p14="http://schemas.microsoft.com/office/powerpoint/2010/main" val="2231443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25</a:t>
            </a:fld>
            <a:endParaRPr lang="en-US"/>
          </a:p>
        </p:txBody>
      </p:sp>
    </p:spTree>
    <p:extLst>
      <p:ext uri="{BB962C8B-B14F-4D97-AF65-F5344CB8AC3E}">
        <p14:creationId xmlns:p14="http://schemas.microsoft.com/office/powerpoint/2010/main" val="2372815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26</a:t>
            </a:fld>
            <a:endParaRPr lang="en-US"/>
          </a:p>
        </p:txBody>
      </p:sp>
    </p:spTree>
    <p:extLst>
      <p:ext uri="{BB962C8B-B14F-4D97-AF65-F5344CB8AC3E}">
        <p14:creationId xmlns:p14="http://schemas.microsoft.com/office/powerpoint/2010/main" val="2681621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27</a:t>
            </a:fld>
            <a:endParaRPr lang="en-US"/>
          </a:p>
        </p:txBody>
      </p:sp>
    </p:spTree>
    <p:extLst>
      <p:ext uri="{BB962C8B-B14F-4D97-AF65-F5344CB8AC3E}">
        <p14:creationId xmlns:p14="http://schemas.microsoft.com/office/powerpoint/2010/main" val="944932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28</a:t>
            </a:fld>
            <a:endParaRPr lang="en-US"/>
          </a:p>
        </p:txBody>
      </p:sp>
    </p:spTree>
    <p:extLst>
      <p:ext uri="{BB962C8B-B14F-4D97-AF65-F5344CB8AC3E}">
        <p14:creationId xmlns:p14="http://schemas.microsoft.com/office/powerpoint/2010/main" val="1411532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31</a:t>
            </a:fld>
            <a:endParaRPr lang="en-US"/>
          </a:p>
        </p:txBody>
      </p:sp>
    </p:spTree>
    <p:extLst>
      <p:ext uri="{BB962C8B-B14F-4D97-AF65-F5344CB8AC3E}">
        <p14:creationId xmlns:p14="http://schemas.microsoft.com/office/powerpoint/2010/main" val="1789424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a:t>
            </a:fld>
            <a:endParaRPr lang="en-US"/>
          </a:p>
        </p:txBody>
      </p:sp>
    </p:spTree>
    <p:extLst>
      <p:ext uri="{BB962C8B-B14F-4D97-AF65-F5344CB8AC3E}">
        <p14:creationId xmlns:p14="http://schemas.microsoft.com/office/powerpoint/2010/main" val="3523947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32</a:t>
            </a:fld>
            <a:endParaRPr lang="en-US"/>
          </a:p>
        </p:txBody>
      </p:sp>
    </p:spTree>
    <p:extLst>
      <p:ext uri="{BB962C8B-B14F-4D97-AF65-F5344CB8AC3E}">
        <p14:creationId xmlns:p14="http://schemas.microsoft.com/office/powerpoint/2010/main" val="2900423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33</a:t>
            </a:fld>
            <a:endParaRPr lang="en-US"/>
          </a:p>
        </p:txBody>
      </p:sp>
    </p:spTree>
    <p:extLst>
      <p:ext uri="{BB962C8B-B14F-4D97-AF65-F5344CB8AC3E}">
        <p14:creationId xmlns:p14="http://schemas.microsoft.com/office/powerpoint/2010/main" val="1322352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34</a:t>
            </a:fld>
            <a:endParaRPr lang="en-US"/>
          </a:p>
        </p:txBody>
      </p:sp>
    </p:spTree>
    <p:extLst>
      <p:ext uri="{BB962C8B-B14F-4D97-AF65-F5344CB8AC3E}">
        <p14:creationId xmlns:p14="http://schemas.microsoft.com/office/powerpoint/2010/main" val="192590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35</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36</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37</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44</a:t>
            </a:fld>
            <a:endParaRPr lang="en-US"/>
          </a:p>
        </p:txBody>
      </p:sp>
    </p:spTree>
    <p:extLst>
      <p:ext uri="{BB962C8B-B14F-4D97-AF65-F5344CB8AC3E}">
        <p14:creationId xmlns:p14="http://schemas.microsoft.com/office/powerpoint/2010/main" val="24056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45</a:t>
            </a:fld>
            <a:endParaRPr lang="en-US"/>
          </a:p>
        </p:txBody>
      </p:sp>
    </p:spTree>
    <p:extLst>
      <p:ext uri="{BB962C8B-B14F-4D97-AF65-F5344CB8AC3E}">
        <p14:creationId xmlns:p14="http://schemas.microsoft.com/office/powerpoint/2010/main" val="82061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46</a:t>
            </a:fld>
            <a:endParaRPr lang="en-US"/>
          </a:p>
        </p:txBody>
      </p:sp>
    </p:spTree>
    <p:extLst>
      <p:ext uri="{BB962C8B-B14F-4D97-AF65-F5344CB8AC3E}">
        <p14:creationId xmlns:p14="http://schemas.microsoft.com/office/powerpoint/2010/main" val="3824324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47</a:t>
            </a:fld>
            <a:endParaRPr lang="en-US"/>
          </a:p>
        </p:txBody>
      </p:sp>
    </p:spTree>
    <p:extLst>
      <p:ext uri="{BB962C8B-B14F-4D97-AF65-F5344CB8AC3E}">
        <p14:creationId xmlns:p14="http://schemas.microsoft.com/office/powerpoint/2010/main" val="2458583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a:t>
            </a:fld>
            <a:endParaRPr lang="en-US"/>
          </a:p>
        </p:txBody>
      </p:sp>
    </p:spTree>
    <p:extLst>
      <p:ext uri="{BB962C8B-B14F-4D97-AF65-F5344CB8AC3E}">
        <p14:creationId xmlns:p14="http://schemas.microsoft.com/office/powerpoint/2010/main" val="36942454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kern="1200" dirty="0" smtClean="0">
                <a:solidFill>
                  <a:schemeClr val="tx1"/>
                </a:solidFill>
                <a:effectLst/>
                <a:latin typeface="Times New Roman" pitchFamily="18" charset="0"/>
                <a:ea typeface="+mn-ea"/>
                <a:cs typeface="+mn-cs"/>
              </a:rPr>
              <a:t>A DCCT or Direct Current </a:t>
            </a:r>
            <a:r>
              <a:rPr lang="en-US" sz="1200" kern="1200" dirty="0" err="1" smtClean="0">
                <a:solidFill>
                  <a:schemeClr val="tx1"/>
                </a:solidFill>
                <a:effectLst/>
                <a:latin typeface="Times New Roman" pitchFamily="18" charset="0"/>
                <a:ea typeface="+mn-ea"/>
                <a:cs typeface="+mn-cs"/>
              </a:rPr>
              <a:t>Current</a:t>
            </a:r>
            <a:r>
              <a:rPr lang="en-US" sz="1200" kern="1200" dirty="0" smtClean="0">
                <a:solidFill>
                  <a:schemeClr val="tx1"/>
                </a:solidFill>
                <a:effectLst/>
                <a:latin typeface="Times New Roman" pitchFamily="18" charset="0"/>
                <a:ea typeface="+mn-ea"/>
                <a:cs typeface="+mn-cs"/>
              </a:rPr>
              <a:t> Transformer is a device used to measure the quantity of circulating beam with high precision. Accuracy is one part in 10</a:t>
            </a:r>
            <a:r>
              <a:rPr lang="en-US" sz="1200" kern="1200" baseline="30000" dirty="0" smtClean="0">
                <a:solidFill>
                  <a:schemeClr val="tx1"/>
                </a:solidFill>
                <a:effectLst/>
                <a:latin typeface="Times New Roman" pitchFamily="18" charset="0"/>
                <a:ea typeface="+mn-ea"/>
                <a:cs typeface="+mn-cs"/>
              </a:rPr>
              <a:t>5</a:t>
            </a:r>
            <a:r>
              <a:rPr lang="en-US" sz="1200" kern="1200" dirty="0" smtClean="0">
                <a:solidFill>
                  <a:schemeClr val="tx1"/>
                </a:solidFill>
                <a:effectLst/>
                <a:latin typeface="Times New Roman" pitchFamily="18" charset="0"/>
                <a:ea typeface="+mn-ea"/>
                <a:cs typeface="+mn-cs"/>
              </a:rPr>
              <a:t> over the range of 10^10  to 300 x</a:t>
            </a:r>
            <a:r>
              <a:rPr lang="en-US" sz="1200" kern="1200" baseline="0" dirty="0" smtClean="0">
                <a:solidFill>
                  <a:schemeClr val="tx1"/>
                </a:solidFill>
                <a:effectLst/>
                <a:latin typeface="Times New Roman" pitchFamily="18" charset="0"/>
                <a:ea typeface="+mn-ea"/>
                <a:cs typeface="+mn-cs"/>
              </a:rPr>
              <a:t> 10^10</a:t>
            </a:r>
            <a:r>
              <a:rPr lang="en-US" sz="1200" kern="1200" dirty="0" smtClean="0">
                <a:solidFill>
                  <a:schemeClr val="tx1"/>
                </a:solidFill>
                <a:effectLst/>
                <a:latin typeface="Times New Roman" pitchFamily="18" charset="0"/>
                <a:ea typeface="+mn-ea"/>
                <a:cs typeface="+mn-cs"/>
              </a:rPr>
              <a:t> of beam current.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pickups are </a:t>
            </a:r>
            <a:r>
              <a:rPr lang="en-US" sz="1200" kern="1200" dirty="0" err="1" smtClean="0">
                <a:solidFill>
                  <a:schemeClr val="tx1"/>
                </a:solidFill>
                <a:effectLst/>
                <a:latin typeface="Times New Roman" pitchFamily="18" charset="0"/>
                <a:ea typeface="+mn-ea"/>
                <a:cs typeface="+mn-cs"/>
              </a:rPr>
              <a:t>supermalloy</a:t>
            </a:r>
            <a:r>
              <a:rPr lang="en-US" sz="1200" kern="1200" dirty="0" smtClean="0">
                <a:solidFill>
                  <a:schemeClr val="tx1"/>
                </a:solidFill>
                <a:effectLst/>
                <a:latin typeface="Times New Roman" pitchFamily="18" charset="0"/>
                <a:ea typeface="+mn-ea"/>
                <a:cs typeface="+mn-cs"/>
              </a:rPr>
              <a:t> tape-wound </a:t>
            </a:r>
            <a:r>
              <a:rPr lang="en-US" sz="1200" kern="1200" dirty="0" err="1" smtClean="0">
                <a:solidFill>
                  <a:schemeClr val="tx1"/>
                </a:solidFill>
                <a:effectLst/>
                <a:latin typeface="Times New Roman" pitchFamily="18" charset="0"/>
                <a:ea typeface="+mn-ea"/>
                <a:cs typeface="+mn-cs"/>
              </a:rPr>
              <a:t>toroidal</a:t>
            </a:r>
            <a:r>
              <a:rPr lang="en-US" sz="1200" kern="1200" dirty="0" smtClean="0">
                <a:solidFill>
                  <a:schemeClr val="tx1"/>
                </a:solidFill>
                <a:effectLst/>
                <a:latin typeface="Times New Roman" pitchFamily="18" charset="0"/>
                <a:ea typeface="+mn-ea"/>
                <a:cs typeface="+mn-cs"/>
              </a:rPr>
              <a:t> cores with laminations, which act to reduce eddy currents. Beam goes through the hole of the donut and acts as a single turn on the toroid transformer. The beam sensing electronics are attached to wire windings on the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Passing beam induces magnetic flux in the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and the electronics sense the second harmonic of the 801 Hz pilot signal (caused by the non-linear hysteresis characteristics of the toroid) and produces an equal and opposite current that minimizes the harmonic and thus keeps the net toroid flux at zero. T1 senses the AC portion of the beam while T2, T3, the modulator, and demodulator sense the signal caused by the DC portion. The DC and AC signals are summed in OP1, which drives each toroid just hard enough to cancel the beam-induced flux. The beam cancellation signal is measured across the </a:t>
            </a:r>
            <a:r>
              <a:rPr lang="en-US" sz="1200" kern="1200" dirty="0" err="1" smtClean="0">
                <a:solidFill>
                  <a:schemeClr val="tx1"/>
                </a:solidFill>
                <a:effectLst/>
                <a:latin typeface="Times New Roman" pitchFamily="18" charset="0"/>
                <a:ea typeface="+mn-ea"/>
                <a:cs typeface="+mn-cs"/>
              </a:rPr>
              <a:t>heatsinked</a:t>
            </a:r>
            <a:r>
              <a:rPr lang="en-US" sz="1200" kern="1200" dirty="0" smtClean="0">
                <a:solidFill>
                  <a:schemeClr val="tx1"/>
                </a:solidFill>
                <a:effectLst/>
                <a:latin typeface="Times New Roman" pitchFamily="18" charset="0"/>
                <a:ea typeface="+mn-ea"/>
                <a:cs typeface="+mn-cs"/>
              </a:rPr>
              <a:t> power resistor R. The accuracy of the measurement is dependent on the resistance staying constant.</a:t>
            </a:r>
            <a:r>
              <a:rPr lang="en-US" sz="1200" kern="1200" baseline="0" dirty="0" smtClean="0">
                <a:solidFill>
                  <a:schemeClr val="tx1"/>
                </a:solidFill>
                <a:effectLst/>
                <a:latin typeface="Times New Roman" pitchFamily="18" charset="0"/>
                <a:ea typeface="+mn-ea"/>
                <a:cs typeface="+mn-cs"/>
              </a:rPr>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DCCT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are contained in 40 inch long by 10 inch diameter structures that reside in straight section 10 of both rings. Signals go to a receiver chassis upstairs at AP10. Each receiver chassis has a slow (1 Hz), medium (100 Hz) and fast (220Hz) output. Each output can be configured to be sampled on a small scale (5 mA/V) or full scale (40 mA/V).</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Due to the slow 1 Hz sample rate and large beam intensity scale, D:IBEAM is not useful to measure g-2 beam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48</a:t>
            </a:fld>
            <a:endParaRPr lang="en-US"/>
          </a:p>
        </p:txBody>
      </p:sp>
    </p:spTree>
    <p:extLst>
      <p:ext uri="{BB962C8B-B14F-4D97-AF65-F5344CB8AC3E}">
        <p14:creationId xmlns:p14="http://schemas.microsoft.com/office/powerpoint/2010/main" val="3565959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48 </a:t>
            </a:r>
            <a:r>
              <a:rPr lang="en-US" dirty="0" err="1" smtClean="0"/>
              <a:t>Horizonal</a:t>
            </a:r>
            <a:r>
              <a:rPr lang="en-US" dirty="0" smtClean="0"/>
              <a:t> and 48  vertical wires near ground.</a:t>
            </a:r>
            <a:r>
              <a:rPr lang="en-US" baseline="0" dirty="0" smtClean="0"/>
              <a:t>  Center diagonal at HV</a:t>
            </a:r>
          </a:p>
          <a:p>
            <a:pPr marL="171450" indent="-171450">
              <a:buFontTx/>
              <a:buChar char="-"/>
            </a:pPr>
            <a:r>
              <a:rPr lang="en-US" baseline="0" dirty="0" smtClean="0"/>
              <a:t>ArC02 gas flows through vacuum can</a:t>
            </a:r>
          </a:p>
          <a:p>
            <a:pPr marL="171450" indent="-171450">
              <a:buFontTx/>
              <a:buChar char="-"/>
            </a:pPr>
            <a:r>
              <a:rPr lang="en-US" baseline="0" dirty="0" smtClean="0"/>
              <a:t>3 to 4 mil titanium vacuum window separates vacuum can from beam line </a:t>
            </a:r>
          </a:p>
          <a:p>
            <a:pPr marL="171450" indent="-171450">
              <a:buFontTx/>
              <a:buChar char="-"/>
            </a:pPr>
            <a:r>
              <a:rPr lang="en-US" baseline="0" dirty="0" smtClean="0"/>
              <a:t>Gas ionizes – positive ions move toward signal wires.</a:t>
            </a:r>
          </a:p>
          <a:p>
            <a:pPr marL="171450" indent="-171450">
              <a:buFontTx/>
              <a:buChar char="-"/>
            </a:pPr>
            <a:r>
              <a:rPr lang="en-US" baseline="0" dirty="0" smtClean="0"/>
              <a:t>Destructive measurement of beam.</a:t>
            </a:r>
          </a:p>
          <a:p>
            <a:pPr marL="171450" indent="-171450">
              <a:buFontTx/>
              <a:buChar char="-"/>
            </a:pPr>
            <a:r>
              <a:rPr lang="en-US" baseline="0" dirty="0" smtClean="0"/>
              <a:t>Each SWIC loses 7E9 per 5E12</a:t>
            </a:r>
          </a:p>
          <a:p>
            <a:pPr marL="171450" indent="-171450">
              <a:buFontTx/>
              <a:buChar char="-"/>
            </a:pPr>
            <a:r>
              <a:rPr lang="en-US" baseline="0" dirty="0" smtClean="0"/>
              <a:t>Two styles – SY (square box – wires rotate vertically) and Bayonet can (wires move up/down)</a:t>
            </a:r>
          </a:p>
          <a:p>
            <a:pPr marL="171450" indent="-171450">
              <a:buFontTx/>
              <a:buChar char="-"/>
            </a:pPr>
            <a:r>
              <a:rPr lang="en-US" baseline="0" dirty="0" smtClean="0"/>
              <a:t>Vacuum cans have 4” beam flange, but can accommodate up to 6” </a:t>
            </a:r>
          </a:p>
          <a:p>
            <a:pPr marL="171450" indent="-171450">
              <a:buFontTx/>
              <a:buChar char="-"/>
            </a:pPr>
            <a:r>
              <a:rPr lang="en-US" baseline="0" dirty="0" smtClean="0"/>
              <a:t>Wire spacing 0.5 to 3mm</a:t>
            </a:r>
          </a:p>
          <a:p>
            <a:pPr marL="171450" indent="-171450">
              <a:buFontTx/>
              <a:buChar char="-"/>
            </a:pPr>
            <a:r>
              <a:rPr lang="en-US" baseline="0" dirty="0" smtClean="0"/>
              <a:t>Measure beam intensities from 10^5 to 10^13.</a:t>
            </a:r>
          </a:p>
          <a:p>
            <a:pPr marL="171450" indent="-171450">
              <a:buFontTx/>
              <a:buChar char="-"/>
            </a:pPr>
            <a:r>
              <a:rPr lang="en-US" baseline="0" dirty="0" smtClean="0"/>
              <a:t>Instrumentation doing an inventory from spares.  There appears to not be enough spares to cover everything, so additional ones would have to be made.</a:t>
            </a:r>
          </a:p>
          <a:p>
            <a:pPr marL="171450" indent="-171450">
              <a:buFontTx/>
              <a:buChar char="-"/>
            </a:pPr>
            <a:r>
              <a:rPr lang="en-US" baseline="0" dirty="0" smtClean="0"/>
              <a:t>Vacuum boxes don’t normally hold good vacuum.  10^-6 tor at best.</a:t>
            </a:r>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49</a:t>
            </a:fld>
            <a:endParaRPr lang="en-US"/>
          </a:p>
        </p:txBody>
      </p:sp>
    </p:spTree>
    <p:extLst>
      <p:ext uri="{BB962C8B-B14F-4D97-AF65-F5344CB8AC3E}">
        <p14:creationId xmlns:p14="http://schemas.microsoft.com/office/powerpoint/2010/main" val="554709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Times New Roman" pitchFamily="18" charset="0"/>
                <a:ea typeface="+mn-ea"/>
                <a:cs typeface="+mn-cs"/>
              </a:rPr>
              <a:t>SEM grids are used to measure the beam profile in the horizontal and vertical planes. SEMs consist of rows of 30 vertical and 30 horizontal titanium strips that can be placed in the path of the beam. Beam particles have elastic collisions with electrons in the strips and dislodge them (see figure 7.8). This causes a current to flow in the strips, which is amplified by preamplifiers. </a:t>
            </a:r>
          </a:p>
          <a:p>
            <a:pPr marL="171450" indent="-171450">
              <a:buFontTx/>
              <a:buChar char="-"/>
            </a:pPr>
            <a:r>
              <a:rPr lang="en-US" sz="1200" kern="1200" dirty="0" smtClean="0">
                <a:solidFill>
                  <a:schemeClr val="tx1"/>
                </a:solidFill>
                <a:effectLst/>
                <a:latin typeface="Times New Roman" pitchFamily="18" charset="0"/>
                <a:ea typeface="+mn-ea"/>
                <a:cs typeface="+mn-cs"/>
              </a:rPr>
              <a:t>Wire spacing is either</a:t>
            </a:r>
            <a:r>
              <a:rPr lang="en-US" sz="1200" kern="1200" baseline="0" dirty="0" smtClean="0">
                <a:solidFill>
                  <a:schemeClr val="tx1"/>
                </a:solidFill>
                <a:effectLst/>
                <a:latin typeface="Times New Roman" pitchFamily="18" charset="0"/>
                <a:ea typeface="+mn-ea"/>
                <a:cs typeface="+mn-cs"/>
              </a:rPr>
              <a:t> 1.5mm or 3mm and most are 3mm.</a:t>
            </a:r>
            <a:endParaRPr lang="en-US" sz="1200" kern="1200" dirty="0" smtClean="0">
              <a:solidFill>
                <a:schemeClr val="tx1"/>
              </a:solidFill>
              <a:effectLst/>
              <a:latin typeface="Times New Roman" pitchFamily="18" charset="0"/>
              <a:ea typeface="+mn-ea"/>
              <a:cs typeface="+mn-cs"/>
            </a:endParaRPr>
          </a:p>
          <a:p>
            <a:pPr marL="171450" indent="-171450">
              <a:buFontTx/>
              <a:buChar char="-"/>
            </a:pPr>
            <a:r>
              <a:rPr lang="en-US" sz="1200" kern="1200" dirty="0" smtClean="0">
                <a:solidFill>
                  <a:schemeClr val="tx1"/>
                </a:solidFill>
                <a:effectLst/>
                <a:latin typeface="Times New Roman" pitchFamily="18" charset="0"/>
                <a:ea typeface="+mn-ea"/>
                <a:cs typeface="+mn-cs"/>
              </a:rPr>
              <a:t>For every forty protons or antiprotons passing through the SEM, one electron is dislodged yielding a detector efficiency of 2.5%. A </a:t>
            </a:r>
          </a:p>
          <a:p>
            <a:r>
              <a:rPr lang="en-US" sz="1200" kern="1200" dirty="0" smtClean="0">
                <a:solidFill>
                  <a:schemeClr val="tx1"/>
                </a:solidFill>
                <a:effectLst/>
                <a:latin typeface="Times New Roman" pitchFamily="18" charset="0"/>
                <a:ea typeface="+mn-ea"/>
                <a:cs typeface="+mn-cs"/>
              </a:rPr>
              <a:t>clearing voltage of +100 VDC can be applied to foils placed before and after the strips to improve the work function of the titanium and double the efficiency to 5%. Since a small amount of the beam collides with the titanium strips, SEM grids are not completely passive devices. Most SEM grids are located in the transport lines, although a few are located near injection and extraction points in the rings to be used during initial tune-up. If one of the ring SEM grids is left in, beam will be rapidly lost.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SEM grids operate at beam pipe vacuum pressure and thus have no gas gain like the Segmented Wire Ionization Chambers (SWICs) found in Switchyard. Preamp boxes are used to amplify the signals generated by the SEM. Preamp boxes contain a pair of motherboards with 30 preamp boards plugged into each (one horizontal and one vertical set). Some versions of the preamp box have charge splitters that, when selected, attenuate the signal to the preamps 15 times when the charge split input is +5V. D to A line SEMs use preamps with two available gain configurations. Switching the gains requires a tunnel access. D to A line SEM gains are up to 260 times more sensitive than those of the other SEMs due to the low beam intensities found during stacking. </a:t>
            </a:r>
          </a:p>
          <a:p>
            <a:r>
              <a:rPr lang="en-US" sz="1200" dirty="0" smtClean="0"/>
              <a:t>P1, P2, AP1 and AP3 :  </a:t>
            </a:r>
          </a:p>
          <a:p>
            <a:pPr lvl="2"/>
            <a:r>
              <a:rPr lang="en-US" sz="1200" dirty="0" smtClean="0"/>
              <a:t>Existing SEM/</a:t>
            </a:r>
            <a:r>
              <a:rPr lang="en-US" sz="1200" dirty="0" err="1" smtClean="0"/>
              <a:t>Multiwire</a:t>
            </a:r>
            <a:r>
              <a:rPr lang="en-US" sz="1200" dirty="0" smtClean="0"/>
              <a:t> tunnel hardware will be used.</a:t>
            </a:r>
          </a:p>
          <a:p>
            <a:pPr lvl="2"/>
            <a:r>
              <a:rPr lang="en-US" sz="1200" dirty="0" smtClean="0"/>
              <a:t>Some refurbishing will be required on some of the cans.</a:t>
            </a:r>
          </a:p>
          <a:p>
            <a:pPr lvl="2"/>
            <a:r>
              <a:rPr lang="en-US" sz="1200" dirty="0" smtClean="0"/>
              <a:t>Electronics will be upgraded to an instrumentation standard.</a:t>
            </a:r>
            <a:br>
              <a:rPr lang="en-US" sz="1200" dirty="0" smtClean="0"/>
            </a:br>
            <a:endParaRPr lang="en-US" sz="1200" dirty="0" smtClean="0"/>
          </a:p>
          <a:p>
            <a:r>
              <a:rPr lang="en-US" sz="1200" dirty="0" smtClean="0"/>
              <a:t>Debuncher There is currently one SEM in the Debuncher Ring.  </a:t>
            </a:r>
          </a:p>
          <a:p>
            <a:r>
              <a:rPr lang="en-US" sz="1200" dirty="0" smtClean="0"/>
              <a:t>Debuncher Abort One or two existing AP2 SEMs can be used for the Debuncher abort line</a:t>
            </a:r>
          </a:p>
          <a:p>
            <a:r>
              <a:rPr lang="en-US" sz="1200" dirty="0" smtClean="0"/>
              <a:t>Extraction Line Need to develop a plan for SEMs in the extraction line.</a:t>
            </a:r>
          </a:p>
          <a:p>
            <a:r>
              <a:rPr lang="en-US" sz="1200" dirty="0" smtClean="0"/>
              <a:t>BNL SWICS and/or ion chambers</a:t>
            </a:r>
          </a:p>
          <a:p>
            <a:pPr lvl="1"/>
            <a:r>
              <a:rPr lang="en-US" sz="1200" dirty="0" smtClean="0"/>
              <a:t>Instrumentation experts will determine if we can use the SWICs and Ion Chambers used by the BLN g-2 decay line. </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50</a:t>
            </a:fld>
            <a:endParaRPr lang="en-US"/>
          </a:p>
        </p:txBody>
      </p:sp>
    </p:spTree>
    <p:extLst>
      <p:ext uri="{BB962C8B-B14F-4D97-AF65-F5344CB8AC3E}">
        <p14:creationId xmlns:p14="http://schemas.microsoft.com/office/powerpoint/2010/main" val="612366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t>
            </a:r>
            <a:r>
              <a:rPr lang="en-US" sz="1200" kern="1200" dirty="0" smtClean="0">
                <a:solidFill>
                  <a:schemeClr val="tx1"/>
                </a:solidFill>
                <a:effectLst/>
                <a:latin typeface="Times New Roman" pitchFamily="18" charset="0"/>
                <a:ea typeface="+mn-ea"/>
                <a:cs typeface="+mn-cs"/>
              </a:rPr>
              <a:t>There are two types of Beam Loss Monitors (BLMs) in the Antiproton Source, ion chamber and plastic scintillator with a photomultiplier tube (PMT). The ion chamber BLMs can be found in the P1, P2, AP-1 and part of the AP-3 beamlines and are used to monitor losses during stacking and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transfers. The plastic scintillator BLMs are distributed throughout the Accumulator and Debuncher rings and can be used for studies or for locating loss points.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t>
            </a:r>
            <a:r>
              <a:rPr lang="en-US" sz="1200" kern="1200" dirty="0" smtClean="0">
                <a:solidFill>
                  <a:schemeClr val="tx1"/>
                </a:solidFill>
                <a:effectLst/>
                <a:latin typeface="Times New Roman" pitchFamily="18" charset="0"/>
                <a:ea typeface="+mn-ea"/>
                <a:cs typeface="+mn-cs"/>
              </a:rPr>
              <a:t>The ion chamber monitors are the same as those used in the </a:t>
            </a:r>
            <a:r>
              <a:rPr lang="en-US" sz="1200" kern="1200" dirty="0" err="1" smtClean="0">
                <a:solidFill>
                  <a:schemeClr val="tx1"/>
                </a:solidFill>
                <a:effectLst/>
                <a:latin typeface="Times New Roman" pitchFamily="18" charset="0"/>
                <a:ea typeface="+mn-ea"/>
                <a:cs typeface="+mn-cs"/>
              </a:rPr>
              <a:t>Tevatron</a:t>
            </a:r>
            <a:r>
              <a:rPr lang="en-US" sz="1200" kern="1200" dirty="0" smtClean="0">
                <a:solidFill>
                  <a:schemeClr val="tx1"/>
                </a:solidFill>
                <a:effectLst/>
                <a:latin typeface="Times New Roman" pitchFamily="18" charset="0"/>
                <a:ea typeface="+mn-ea"/>
                <a:cs typeface="+mn-cs"/>
              </a:rPr>
              <a:t>. The BLM detector is a sealed glass ion chamber with a volume of 110 cubic centimeters that is filled to 1 atmosphere with Argon. A high voltage power supply is daisy- chained to a string of BLMs and provides about a 1,500 Volt bias to the chamber. The output goes upstairs on an RG58 signal cable to a beam loss integrator and then to a Multiplexed Analog to Digital Converter (MADC). The MADC is read by the control system in the usual way.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t>
            </a:r>
            <a:r>
              <a:rPr lang="en-US" sz="1200" kern="1200" dirty="0" smtClean="0">
                <a:solidFill>
                  <a:schemeClr val="tx1"/>
                </a:solidFill>
                <a:effectLst/>
                <a:latin typeface="Times New Roman" pitchFamily="18" charset="0"/>
                <a:ea typeface="+mn-ea"/>
                <a:cs typeface="+mn-cs"/>
              </a:rPr>
              <a:t>The plastic scintillator design BLM is sensitive to a small number of particles, something the ion chamber loss monitors aren’t. The loss monitors are made up of a 4"x2"x1/2" piece of plastic scintillator glued to a 36" long Lucite light guide (see Figure 7.3). At the end of the light guide, a small Lucite coupling attaches it to an RCA 4552 PMT. The PMT's were recycled from old “paint can” loss monitors and are relatively rugged. The intent of the light guide is to keep the scintillator near the magnets but to extend the phototubes up and away from the region of beam loss. This assembly is mounted in a housing made up of PVC pipe and has feed-</a:t>
            </a:r>
            <a:r>
              <a:rPr lang="en-US" sz="1200" kern="1200" dirty="0" err="1" smtClean="0">
                <a:solidFill>
                  <a:schemeClr val="tx1"/>
                </a:solidFill>
                <a:effectLst/>
                <a:latin typeface="Times New Roman" pitchFamily="18" charset="0"/>
                <a:ea typeface="+mn-ea"/>
                <a:cs typeface="+mn-cs"/>
              </a:rPr>
              <a:t>throughs</a:t>
            </a:r>
            <a:r>
              <a:rPr lang="en-US" sz="1200" kern="1200" dirty="0" smtClean="0">
                <a:solidFill>
                  <a:schemeClr val="tx1"/>
                </a:solidFill>
                <a:effectLst/>
                <a:latin typeface="Times New Roman" pitchFamily="18" charset="0"/>
                <a:ea typeface="+mn-ea"/>
                <a:cs typeface="+mn-cs"/>
              </a:rPr>
              <a:t> for the high voltage and signal cables.</a:t>
            </a:r>
          </a:p>
          <a:p>
            <a:r>
              <a:rPr lang="en-US" dirty="0" smtClean="0"/>
              <a:t>- </a:t>
            </a:r>
            <a:r>
              <a:rPr lang="en-US" sz="1200" dirty="0" smtClean="0"/>
              <a:t>P1, P2, AP1</a:t>
            </a:r>
            <a:r>
              <a:rPr lang="en-US" sz="1200" baseline="0" dirty="0" smtClean="0"/>
              <a:t> </a:t>
            </a:r>
            <a:r>
              <a:rPr lang="en-US" sz="1200" dirty="0" smtClean="0"/>
              <a:t>Repurpose BLM chassis from </a:t>
            </a:r>
            <a:r>
              <a:rPr lang="en-US" sz="1200" dirty="0" err="1" smtClean="0"/>
              <a:t>Tevatron</a:t>
            </a:r>
            <a:r>
              <a:rPr lang="en-US" sz="1200" dirty="0" smtClean="0"/>
              <a:t> and assemble integrator cards. Refurbish some of the existing ion chambers. Repurpose additional ion chambers from the </a:t>
            </a:r>
            <a:r>
              <a:rPr lang="en-US" sz="1200" dirty="0" err="1" smtClean="0"/>
              <a:t>Tevatron</a:t>
            </a:r>
            <a:r>
              <a:rPr lang="en-US" sz="1200" dirty="0" smtClean="0"/>
              <a:t>. </a:t>
            </a:r>
            <a:r>
              <a:rPr lang="en-US" sz="1200" baseline="0" dirty="0" smtClean="0"/>
              <a:t> </a:t>
            </a:r>
            <a:r>
              <a:rPr lang="en-US" sz="1200" dirty="0" smtClean="0"/>
              <a:t>Debuncher: For Mu2e operations, the current BLM system will be replaced by </a:t>
            </a:r>
            <a:r>
              <a:rPr lang="en-US" sz="1200" dirty="0" err="1" smtClean="0"/>
              <a:t>Tevatron</a:t>
            </a:r>
            <a:r>
              <a:rPr lang="en-US" sz="1200" dirty="0" smtClean="0"/>
              <a:t> style BLMs, but this may not be appropriate for the smaller g-2 beam intensities.</a:t>
            </a:r>
          </a:p>
          <a:p>
            <a:r>
              <a:rPr lang="en-US" sz="1200" dirty="0" smtClean="0"/>
              <a:t>- The existing Debuncher BLM system was designed for low intensity </a:t>
            </a:r>
            <a:r>
              <a:rPr lang="en-US" sz="1200" dirty="0" err="1" smtClean="0"/>
              <a:t>secondaries</a:t>
            </a:r>
            <a:r>
              <a:rPr lang="en-US" sz="1200" dirty="0" smtClean="0"/>
              <a:t> and may be more suitable for g-2 operations.</a:t>
            </a:r>
            <a:r>
              <a:rPr lang="en-US" sz="1200" baseline="0" dirty="0" smtClean="0"/>
              <a:t> </a:t>
            </a:r>
            <a:r>
              <a:rPr lang="en-US" sz="1200" dirty="0" smtClean="0"/>
              <a:t>Debuncher Abort Line: Need to develop a plan for BLMs in the Debuncher abort line</a:t>
            </a:r>
          </a:p>
          <a:p>
            <a:r>
              <a:rPr lang="en-US" sz="1200" dirty="0" smtClean="0"/>
              <a:t>Extraction Line Need to develop a plan for BLMs in the extraction line.</a:t>
            </a: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51</a:t>
            </a:fld>
            <a:endParaRPr lang="en-US"/>
          </a:p>
        </p:txBody>
      </p:sp>
    </p:spTree>
    <p:extLst>
      <p:ext uri="{BB962C8B-B14F-4D97-AF65-F5344CB8AC3E}">
        <p14:creationId xmlns:p14="http://schemas.microsoft.com/office/powerpoint/2010/main" val="15582519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baseline="0" dirty="0" smtClean="0"/>
              <a:t> </a:t>
            </a:r>
            <a:r>
              <a:rPr lang="en-US" sz="1200" kern="1200" dirty="0" smtClean="0">
                <a:solidFill>
                  <a:schemeClr val="tx1"/>
                </a:solidFill>
                <a:effectLst/>
                <a:latin typeface="Times New Roman" pitchFamily="18" charset="0"/>
                <a:ea typeface="+mn-ea"/>
                <a:cs typeface="+mn-cs"/>
              </a:rPr>
              <a:t>Optical Transition Radiation (OTR) is generated when a charged particle beam transits the interface of two media with different dielectric constants.   An OTR detector works by placing a metal foil in the path of the beam. The interface between the vacuum and foil creates OTR when beam hits the foil. The foil is thin to minimize beam scattering and is placed at an angle with respect to the beam, so that the reflected OTR can be directed to a camera. The camera can then record a two dimensional beam profile that includes information about the transverse profile, transverse position, </a:t>
            </a:r>
            <a:r>
              <a:rPr lang="en-US" sz="1200" kern="1200" dirty="0" err="1" smtClean="0">
                <a:solidFill>
                  <a:schemeClr val="tx1"/>
                </a:solidFill>
                <a:effectLst/>
                <a:latin typeface="Times New Roman" pitchFamily="18" charset="0"/>
                <a:ea typeface="+mn-ea"/>
                <a:cs typeface="+mn-cs"/>
              </a:rPr>
              <a:t>emittance</a:t>
            </a:r>
            <a:r>
              <a:rPr lang="en-US" sz="1200" kern="1200" dirty="0" smtClean="0">
                <a:solidFill>
                  <a:schemeClr val="tx1"/>
                </a:solidFill>
                <a:effectLst/>
                <a:latin typeface="Times New Roman" pitchFamily="18" charset="0"/>
                <a:ea typeface="+mn-ea"/>
                <a:cs typeface="+mn-cs"/>
              </a:rPr>
              <a:t>, and intensity of the beam.</a:t>
            </a:r>
          </a:p>
          <a:p>
            <a:r>
              <a:rPr lang="en-US" dirty="0" smtClean="0"/>
              <a:t>- </a:t>
            </a:r>
            <a:r>
              <a:rPr lang="en-US" sz="1200" kern="1200" dirty="0" smtClean="0">
                <a:solidFill>
                  <a:schemeClr val="tx1"/>
                </a:solidFill>
                <a:effectLst/>
                <a:latin typeface="Times New Roman" pitchFamily="18" charset="0"/>
                <a:ea typeface="+mn-ea"/>
                <a:cs typeface="+mn-cs"/>
              </a:rPr>
              <a:t>OTR detectors are a commonplace diagnostic in electron accelerators.  Fermilab experts are attempting to expand the use of this diagnostic to proton and antiproton beams in the various transfer lines. A prototype OTR detector was installed in the AP1 beamline just downstream of EB6 (D:H926) for evaluation. Figure 7.10 is a block diagram of the AP1 OTR system. Foils were composed of 20 mm Aluminum or 12 mm Titanium. It was found that the Aluminum foil provided a brighter signal, but the Titanium foil was more resistant to particle flux. As a result, the choice of OTR foil is dependent on the expected particle flux in the line. A single lens is used to focus the OTR signal onto a radiation-hardened Charge Injection Device (CID) camera. To minimize radiation damage, the camera and lens are placed as far away from the foil as the optics will allow. The foil is located in the </a:t>
            </a:r>
            <a:r>
              <a:rPr lang="en-US" sz="1200" kern="1200" dirty="0" err="1" smtClean="0">
                <a:solidFill>
                  <a:schemeClr val="tx1"/>
                </a:solidFill>
                <a:effectLst/>
                <a:latin typeface="Times New Roman" pitchFamily="18" charset="0"/>
                <a:ea typeface="+mn-ea"/>
                <a:cs typeface="+mn-cs"/>
              </a:rPr>
              <a:t>beampipe</a:t>
            </a:r>
            <a:r>
              <a:rPr lang="en-US" sz="1200" kern="1200" dirty="0" smtClean="0">
                <a:solidFill>
                  <a:schemeClr val="tx1"/>
                </a:solidFill>
                <a:effectLst/>
                <a:latin typeface="Times New Roman" pitchFamily="18" charset="0"/>
                <a:ea typeface="+mn-ea"/>
                <a:cs typeface="+mn-cs"/>
              </a:rPr>
              <a:t> vacuum with a transparent vacuum window between it and the camera and lens which are enclosed inside a light-tight box. Motion control is provided to adjust the angle of the foil and the focus of the camera. For best focus, the camera is placed at the </a:t>
            </a:r>
            <a:r>
              <a:rPr lang="en-US" sz="1200" kern="1200" dirty="0" err="1" smtClean="0">
                <a:solidFill>
                  <a:schemeClr val="tx1"/>
                </a:solidFill>
                <a:effectLst/>
                <a:latin typeface="Times New Roman" pitchFamily="18" charset="0"/>
                <a:ea typeface="+mn-ea"/>
                <a:cs typeface="+mn-cs"/>
              </a:rPr>
              <a:t>Scheimpflug</a:t>
            </a:r>
            <a:r>
              <a:rPr lang="en-US" sz="1200" kern="1200" dirty="0" smtClean="0">
                <a:solidFill>
                  <a:schemeClr val="tx1"/>
                </a:solidFill>
                <a:effectLst/>
                <a:latin typeface="Times New Roman" pitchFamily="18" charset="0"/>
                <a:ea typeface="+mn-ea"/>
                <a:cs typeface="+mn-cs"/>
              </a:rPr>
              <a:t> angle, which defines where the best focus occurs when the subject plane (foil) and image plane (camera) are not parallel. Controlling electronics are connected to a </a:t>
            </a:r>
            <a:r>
              <a:rPr lang="en-US" sz="1200" kern="1200" dirty="0" err="1" smtClean="0">
                <a:solidFill>
                  <a:schemeClr val="tx1"/>
                </a:solidFill>
                <a:effectLst/>
                <a:latin typeface="Times New Roman" pitchFamily="18" charset="0"/>
                <a:ea typeface="+mn-ea"/>
                <a:cs typeface="+mn-cs"/>
              </a:rPr>
              <a:t>Labview</a:t>
            </a:r>
            <a:r>
              <a:rPr lang="en-US" sz="1200" kern="1200" dirty="0" smtClean="0">
                <a:solidFill>
                  <a:schemeClr val="tx1"/>
                </a:solidFill>
                <a:effectLst/>
                <a:latin typeface="Times New Roman" pitchFamily="18" charset="0"/>
                <a:ea typeface="+mn-ea"/>
                <a:cs typeface="+mn-cs"/>
              </a:rPr>
              <a:t> PC located at the F27 service building. Data collection is currently an expert-only task, as </a:t>
            </a:r>
          </a:p>
          <a:p>
            <a:r>
              <a:rPr lang="en-US" sz="1200" kern="1200" dirty="0" smtClean="0">
                <a:solidFill>
                  <a:schemeClr val="tx1"/>
                </a:solidFill>
                <a:effectLst/>
                <a:latin typeface="Times New Roman" pitchFamily="18" charset="0"/>
                <a:ea typeface="+mn-ea"/>
                <a:cs typeface="+mn-cs"/>
              </a:rPr>
              <a:t>there is not yet an ACNET interface to this system.</a:t>
            </a:r>
          </a:p>
          <a:p>
            <a:r>
              <a:rPr lang="en-US" sz="1200" kern="1200" dirty="0" smtClean="0">
                <a:solidFill>
                  <a:schemeClr val="tx1"/>
                </a:solidFill>
                <a:effectLst/>
                <a:latin typeface="Times New Roman" pitchFamily="18" charset="0"/>
                <a:ea typeface="+mn-ea"/>
                <a:cs typeface="+mn-cs"/>
              </a:rPr>
              <a:t>-OTR images were successfully gathered for 120 GeV proton beam during stacking, providing a 2-dimensional beam profile that (unlike a SEM) included the rotation of the beam ellipse. The OTR is downstream (stacking direction) of the AP1 to AP3 line split so that the vacuum windows won’t cause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emittances</a:t>
            </a:r>
            <a:r>
              <a:rPr lang="en-US" sz="1200" kern="1200" dirty="0" smtClean="0">
                <a:solidFill>
                  <a:schemeClr val="tx1"/>
                </a:solidFill>
                <a:effectLst/>
                <a:latin typeface="Times New Roman" pitchFamily="18" charset="0"/>
                <a:ea typeface="+mn-ea"/>
                <a:cs typeface="+mn-cs"/>
              </a:rPr>
              <a:t> to grow during transfers to the Recycler. Also, the OTR was most suitable as a 120 GeV diagnostic because the lower energy 8 GeV beam generates a wider optical distribution, resulting in less light collection. The optical distribution of the OTR peaks at roughly 1/g, where . The gamma (g) for 8 GeV protons is approximately 13 times smaller than that of 120 GeV protons, so the optical distribution generated by the OTR would be about 13 times larger.</a:t>
            </a:r>
          </a:p>
          <a:p>
            <a:r>
              <a:rPr lang="en-US" sz="1200" kern="1200" dirty="0" smtClean="0">
                <a:solidFill>
                  <a:schemeClr val="tx1"/>
                </a:solidFill>
                <a:effectLst/>
                <a:latin typeface="Times New Roman" pitchFamily="18" charset="0"/>
                <a:ea typeface="+mn-ea"/>
                <a:cs typeface="+mn-cs"/>
              </a:rPr>
              <a:t>	Experts also considered installing an OTR detector in the AP2 line. In this case, one could use secondary particles rather than </a:t>
            </a:r>
            <a:r>
              <a:rPr lang="en-US" sz="1200" kern="1200" dirty="0" err="1" smtClean="0">
                <a:solidFill>
                  <a:schemeClr val="tx1"/>
                </a:solidFill>
                <a:effectLst/>
                <a:latin typeface="Times New Roman" pitchFamily="18" charset="0"/>
                <a:ea typeface="+mn-ea"/>
                <a:cs typeface="+mn-cs"/>
              </a:rPr>
              <a:t>Pbars</a:t>
            </a:r>
            <a:r>
              <a:rPr lang="en-US" sz="1200" kern="1200" dirty="0" smtClean="0">
                <a:solidFill>
                  <a:schemeClr val="tx1"/>
                </a:solidFill>
                <a:effectLst/>
                <a:latin typeface="Times New Roman" pitchFamily="18" charset="0"/>
                <a:ea typeface="+mn-ea"/>
                <a:cs typeface="+mn-cs"/>
              </a:rPr>
              <a:t> to make the OTR signal. All negatively charged </a:t>
            </a:r>
            <a:r>
              <a:rPr lang="en-US" sz="1200" kern="1200" dirty="0" err="1" smtClean="0">
                <a:solidFill>
                  <a:schemeClr val="tx1"/>
                </a:solidFill>
                <a:effectLst/>
                <a:latin typeface="Times New Roman" pitchFamily="18" charset="0"/>
                <a:ea typeface="+mn-ea"/>
                <a:cs typeface="+mn-cs"/>
              </a:rPr>
              <a:t>secondaries</a:t>
            </a:r>
            <a:r>
              <a:rPr lang="en-US" sz="1200" kern="1200" dirty="0" smtClean="0">
                <a:solidFill>
                  <a:schemeClr val="tx1"/>
                </a:solidFill>
                <a:effectLst/>
                <a:latin typeface="Times New Roman" pitchFamily="18" charset="0"/>
                <a:ea typeface="+mn-ea"/>
                <a:cs typeface="+mn-cs"/>
              </a:rPr>
              <a:t> going down the AP2 line have a momentum of 8.9 GeV/c, but all have different gammas since their rest energies are different. As a result, the optical distribution for each type of particle would be different. Beam in the AP2 line is overwhelmingly dominated by pions, which outnumber </a:t>
            </a:r>
            <a:r>
              <a:rPr lang="en-US" sz="1200" kern="1200" dirty="0" err="1" smtClean="0">
                <a:solidFill>
                  <a:schemeClr val="tx1"/>
                </a:solidFill>
                <a:effectLst/>
                <a:latin typeface="Times New Roman" pitchFamily="18" charset="0"/>
                <a:ea typeface="+mn-ea"/>
                <a:cs typeface="+mn-cs"/>
              </a:rPr>
              <a:t>Pbars</a:t>
            </a:r>
            <a:r>
              <a:rPr lang="en-US" sz="1200" kern="1200" dirty="0" smtClean="0">
                <a:solidFill>
                  <a:schemeClr val="tx1"/>
                </a:solidFill>
                <a:effectLst/>
                <a:latin typeface="Times New Roman" pitchFamily="18" charset="0"/>
                <a:ea typeface="+mn-ea"/>
                <a:cs typeface="+mn-cs"/>
              </a:rPr>
              <a:t> by orders of magnitude. In addition, the pions have a gamma that is seven times larger than that of an equal momentum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making the spot size seven times smaller. Consequently, experts believe that it is feasible to put an OTR in the AP2 line if desired.</a:t>
            </a:r>
          </a:p>
          <a:p>
            <a:r>
              <a:rPr lang="en-US" sz="1200" kern="1200" dirty="0" smtClean="0">
                <a:solidFill>
                  <a:schemeClr val="tx1"/>
                </a:solidFill>
                <a:effectLst/>
                <a:latin typeface="Times New Roman" pitchFamily="18"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52</a:t>
            </a:fld>
            <a:endParaRPr lang="en-US"/>
          </a:p>
        </p:txBody>
      </p:sp>
    </p:spTree>
    <p:extLst>
      <p:ext uri="{BB962C8B-B14F-4D97-AF65-F5344CB8AC3E}">
        <p14:creationId xmlns:p14="http://schemas.microsoft.com/office/powerpoint/2010/main" val="14395170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53</a:t>
            </a:fld>
            <a:endParaRPr lang="en-US"/>
          </a:p>
        </p:txBody>
      </p:sp>
    </p:spTree>
    <p:extLst>
      <p:ext uri="{BB962C8B-B14F-4D97-AF65-F5344CB8AC3E}">
        <p14:creationId xmlns:p14="http://schemas.microsoft.com/office/powerpoint/2010/main" val="22203754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54</a:t>
            </a:fld>
            <a:endParaRPr lang="en-US"/>
          </a:p>
        </p:txBody>
      </p:sp>
    </p:spTree>
    <p:extLst>
      <p:ext uri="{BB962C8B-B14F-4D97-AF65-F5344CB8AC3E}">
        <p14:creationId xmlns:p14="http://schemas.microsoft.com/office/powerpoint/2010/main" val="1298415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55</a:t>
            </a:fld>
            <a:endParaRPr lang="en-US"/>
          </a:p>
        </p:txBody>
      </p:sp>
    </p:spTree>
    <p:extLst>
      <p:ext uri="{BB962C8B-B14F-4D97-AF65-F5344CB8AC3E}">
        <p14:creationId xmlns:p14="http://schemas.microsoft.com/office/powerpoint/2010/main" val="28990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a:t>
            </a:fld>
            <a:endParaRPr lang="en-US"/>
          </a:p>
        </p:txBody>
      </p:sp>
    </p:spTree>
    <p:extLst>
      <p:ext uri="{BB962C8B-B14F-4D97-AF65-F5344CB8AC3E}">
        <p14:creationId xmlns:p14="http://schemas.microsoft.com/office/powerpoint/2010/main" val="3523947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a:t>
            </a:fld>
            <a:endParaRPr lang="en-US"/>
          </a:p>
        </p:txBody>
      </p:sp>
    </p:spTree>
    <p:extLst>
      <p:ext uri="{BB962C8B-B14F-4D97-AF65-F5344CB8AC3E}">
        <p14:creationId xmlns:p14="http://schemas.microsoft.com/office/powerpoint/2010/main" val="3019562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Production per proton at the exit of the</a:t>
            </a:r>
            <a:r>
              <a:rPr lang="en-US" baseline="0" dirty="0" smtClean="0"/>
              <a:t> pulse magnet </a:t>
            </a:r>
            <a:r>
              <a:rPr lang="en-US" dirty="0" smtClean="0"/>
              <a:t>(Cary Yoshikawa):</a:t>
            </a:r>
          </a:p>
          <a:p>
            <a:r>
              <a:rPr lang="en-US" dirty="0" smtClean="0"/>
              <a:t>Pi+ = 0.87E-5</a:t>
            </a:r>
          </a:p>
          <a:p>
            <a:r>
              <a:rPr lang="en-US" dirty="0" smtClean="0"/>
              <a:t>Proton = 1.99E-5</a:t>
            </a:r>
          </a:p>
          <a:p>
            <a:r>
              <a:rPr lang="en-US" dirty="0" smtClean="0"/>
              <a:t>Muon+ = 0.00731E-5</a:t>
            </a:r>
          </a:p>
          <a:p>
            <a:endParaRPr lang="en-US" dirty="0" smtClean="0"/>
          </a:p>
          <a:p>
            <a:r>
              <a:rPr lang="en-US" dirty="0" smtClean="0"/>
              <a:t>Assume</a:t>
            </a:r>
            <a:r>
              <a:rPr lang="en-US" baseline="0" dirty="0" smtClean="0"/>
              <a:t> 80% of the pions are gone by the time you get to the Delivery </a:t>
            </a:r>
            <a:r>
              <a:rPr lang="en-US" baseline="0" dirty="0" smtClean="0"/>
              <a:t>Ring</a:t>
            </a:r>
          </a:p>
          <a:p>
            <a:endParaRPr lang="en-US" baseline="0" dirty="0" smtClean="0"/>
          </a:p>
          <a:p>
            <a:r>
              <a:rPr lang="en-US" baseline="0" dirty="0" smtClean="0"/>
              <a:t>Spill:</a:t>
            </a:r>
          </a:p>
          <a:p>
            <a:r>
              <a:rPr lang="en-US" baseline="0" dirty="0" smtClean="0"/>
              <a:t>Single 2.5MHz bunch takes 1.695 </a:t>
            </a:r>
            <a:r>
              <a:rPr lang="en-US" baseline="0" dirty="0" err="1" smtClean="0"/>
              <a:t>usec</a:t>
            </a:r>
            <a:r>
              <a:rPr lang="en-US" baseline="0" dirty="0" smtClean="0"/>
              <a:t>/rev and is spilled over 56msec.</a:t>
            </a:r>
          </a:p>
          <a:p>
            <a:r>
              <a:rPr lang="en-US" baseline="0" dirty="0" smtClean="0"/>
              <a:t>33,038 revolutions over the spill cycle.</a:t>
            </a:r>
          </a:p>
          <a:p>
            <a:r>
              <a:rPr lang="en-US" baseline="0" dirty="0" smtClean="0"/>
              <a:t>3E7 is spilled per revolution.</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a:t>
            </a:fld>
            <a:endParaRPr lang="en-US"/>
          </a:p>
        </p:txBody>
      </p:sp>
    </p:spTree>
    <p:extLst>
      <p:ext uri="{BB962C8B-B14F-4D97-AF65-F5344CB8AC3E}">
        <p14:creationId xmlns:p14="http://schemas.microsoft.com/office/powerpoint/2010/main" val="139767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8</a:t>
            </a:fld>
            <a:endParaRPr lang="en-US"/>
          </a:p>
        </p:txBody>
      </p:sp>
    </p:spTree>
    <p:extLst>
      <p:ext uri="{BB962C8B-B14F-4D97-AF65-F5344CB8AC3E}">
        <p14:creationId xmlns:p14="http://schemas.microsoft.com/office/powerpoint/2010/main" val="59105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9</a:t>
            </a:fld>
            <a:endParaRPr lang="en-US"/>
          </a:p>
        </p:txBody>
      </p:sp>
    </p:spTree>
    <p:extLst>
      <p:ext uri="{BB962C8B-B14F-4D97-AF65-F5344CB8AC3E}">
        <p14:creationId xmlns:p14="http://schemas.microsoft.com/office/powerpoint/2010/main" val="1822812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20"/>
          <p:cNvSpPr>
            <a:spLocks noGrp="1"/>
          </p:cNvSpPr>
          <p:nvPr>
            <p:ph type="ctrTitle"/>
          </p:nvPr>
        </p:nvSpPr>
        <p:spPr>
          <a:xfrm>
            <a:off x="685800" y="990601"/>
            <a:ext cx="7772400" cy="2609850"/>
          </a:xfrm>
        </p:spPr>
        <p:txBody>
          <a:bodyPr>
            <a:noAutofit/>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en-US" smtClean="0"/>
              <a:t>Click to edit Master title style</a:t>
            </a:r>
            <a:endParaRPr lang="en-US" dirty="0"/>
          </a:p>
        </p:txBody>
      </p:sp>
      <p:sp>
        <p:nvSpPr>
          <p:cNvPr id="24" name="Rectangle 26"/>
          <p:cNvSpPr>
            <a:spLocks noGrp="1"/>
          </p:cNvSpPr>
          <p:nvPr>
            <p:ph type="subTitle" idx="1"/>
          </p:nvPr>
        </p:nvSpPr>
        <p:spPr>
          <a:xfrm>
            <a:off x="1371600" y="3657600"/>
            <a:ext cx="64008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4" name="Rectangle 3"/>
          <p:cNvSpPr>
            <a:spLocks noGrp="1"/>
          </p:cNvSpPr>
          <p:nvPr>
            <p:ph type="dt" sz="half" idx="10"/>
          </p:nvPr>
        </p:nvSpPr>
        <p:spPr/>
        <p:txBody>
          <a:bodyPr/>
          <a:lstStyle>
            <a:lvl1pPr>
              <a:defRPr lang="en-US"/>
            </a:lvl1pPr>
          </a:lstStyle>
          <a:p>
            <a:pPr>
              <a:defRPr/>
            </a:pPr>
            <a:fld id="{6170E05B-41D8-47C4-BDDC-95E720F3DEB7}" type="datetimeFigureOut">
              <a:rPr/>
              <a:pPr>
                <a:defRPr/>
              </a:pPr>
              <a:t>4/29/2009</a:t>
            </a:fld>
            <a:endParaRPr/>
          </a:p>
        </p:txBody>
      </p:sp>
      <p:sp>
        <p:nvSpPr>
          <p:cNvPr id="5" name="Rectangle 14"/>
          <p:cNvSpPr>
            <a:spLocks noGrp="1"/>
          </p:cNvSpPr>
          <p:nvPr>
            <p:ph type="sldNum" sz="quarter" idx="11"/>
          </p:nvPr>
        </p:nvSpPr>
        <p:spPr/>
        <p:txBody>
          <a:bodyPr/>
          <a:lstStyle>
            <a:lvl1pPr>
              <a:defRPr lang="en-US"/>
            </a:lvl1pPr>
          </a:lstStyle>
          <a:p>
            <a:pPr>
              <a:defRPr/>
            </a:pPr>
            <a:fld id="{D34B2B64-F49B-4AC8-A23C-422C0E885930}" type="slidenum">
              <a:rPr/>
              <a:pPr>
                <a:defRPr/>
              </a:pPr>
              <a:t>‹#›</a:t>
            </a:fld>
            <a:endParaRPr/>
          </a:p>
        </p:txBody>
      </p:sp>
      <p:sp>
        <p:nvSpPr>
          <p:cNvPr id="6" name="Rectangle 27"/>
          <p:cNvSpPr>
            <a:spLocks noGrp="1"/>
          </p:cNvSpPr>
          <p:nvPr>
            <p:ph type="ftr" sz="quarter" idx="12"/>
          </p:nvPr>
        </p:nvSpPr>
        <p:spPr/>
        <p:txBody>
          <a:bodyPr/>
          <a:lstStyle>
            <a:lvl1pPr>
              <a:defRPr lang="en-US"/>
            </a:lvl1pPr>
          </a:lstStyle>
          <a:p>
            <a:pPr>
              <a:defRPr/>
            </a:pPr>
            <a:r>
              <a:rPr dirty="0"/>
              <a:t>Brian </a:t>
            </a:r>
            <a:r>
              <a:rPr dirty="0" err="1"/>
              <a:t>Drendel</a:t>
            </a:r>
            <a:endParaRPr dirty="0"/>
          </a:p>
          <a:p>
            <a:pPr>
              <a:defRPr/>
            </a:pPr>
            <a:r>
              <a:rPr dirty="0"/>
              <a:t>Pbar Weekly Report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50DAAF-B418-4BEE-870C-534B74D9478A}" type="datetimeFigureOut">
              <a:rPr/>
              <a:pPr>
                <a:defRPr/>
              </a:pPr>
              <a:t>4/29/2009</a:t>
            </a:fld>
            <a:endParaRPr/>
          </a:p>
        </p:txBody>
      </p:sp>
      <p:sp>
        <p:nvSpPr>
          <p:cNvPr id="5" name="Footer Placeholder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Slide Number Placeholder 5"/>
          <p:cNvSpPr>
            <a:spLocks noGrp="1"/>
          </p:cNvSpPr>
          <p:nvPr>
            <p:ph type="sldNum" sz="quarter" idx="12"/>
          </p:nvPr>
        </p:nvSpPr>
        <p:spPr/>
        <p:txBody>
          <a:bodyPr/>
          <a:lstStyle>
            <a:lvl1pPr>
              <a:defRPr/>
            </a:lvl1pPr>
          </a:lstStyle>
          <a:p>
            <a:pPr>
              <a:defRPr/>
            </a:pPr>
            <a:fld id="{079B22C8-8A43-4C9E-86D4-E0C44E86E0A0}" type="slidenum">
              <a:rPr/>
              <a:pPr>
                <a:defRPr/>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4583A6-E776-47C6-9A41-4C3093B3321A}" type="datetimeFigureOut">
              <a:rPr/>
              <a:pPr>
                <a:defRPr/>
              </a:pPr>
              <a:t>4/29/2009</a:t>
            </a:fld>
            <a:endParaRPr/>
          </a:p>
        </p:txBody>
      </p:sp>
      <p:sp>
        <p:nvSpPr>
          <p:cNvPr id="5" name="Footer Placeholder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Slide Number Placeholder 5"/>
          <p:cNvSpPr>
            <a:spLocks noGrp="1"/>
          </p:cNvSpPr>
          <p:nvPr>
            <p:ph type="sldNum" sz="quarter" idx="12"/>
          </p:nvPr>
        </p:nvSpPr>
        <p:spPr/>
        <p:txBody>
          <a:bodyPr/>
          <a:lstStyle>
            <a:lvl1pPr>
              <a:defRPr/>
            </a:lvl1pPr>
          </a:lstStyle>
          <a:p>
            <a:pPr>
              <a:defRPr/>
            </a:pPr>
            <a:fld id="{C8E27E12-2A7C-4733-881F-277F6F35614F}" type="slidenum">
              <a:rPr/>
              <a:pPr>
                <a:def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smtClean="0"/>
              <a:t>Click to edit Master title style</a:t>
            </a:r>
            <a:endParaRPr lang="en-US"/>
          </a:p>
        </p:txBody>
      </p:sp>
      <p:sp>
        <p:nvSpPr>
          <p:cNvPr id="3" name="Rectangle 3"/>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p:cNvSpPr>
          <p:nvPr>
            <p:ph type="dt" sz="half" idx="10"/>
          </p:nvPr>
        </p:nvSpPr>
        <p:spPr/>
        <p:txBody>
          <a:bodyPr/>
          <a:lstStyle>
            <a:lvl1pPr>
              <a:defRPr/>
            </a:lvl1pPr>
          </a:lstStyle>
          <a:p>
            <a:pPr>
              <a:defRPr/>
            </a:pPr>
            <a:fld id="{FA759268-A13E-44BF-97C0-33E468473A1A}" type="datetime3">
              <a:rPr/>
              <a:pPr>
                <a:defRPr/>
              </a:pPr>
              <a:t>29 April 2009</a:t>
            </a:fld>
            <a:endParaRPr dirty="0"/>
          </a:p>
        </p:txBody>
      </p:sp>
      <p:sp>
        <p:nvSpPr>
          <p:cNvPr id="5"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Rectangle 6"/>
          <p:cNvSpPr>
            <a:spLocks noGrp="1"/>
          </p:cNvSpPr>
          <p:nvPr>
            <p:ph type="sldNum" sz="quarter" idx="12"/>
          </p:nvPr>
        </p:nvSpPr>
        <p:spPr/>
        <p:txBody>
          <a:bodyPr/>
          <a:lstStyle>
            <a:lvl1pPr>
              <a:defRPr/>
            </a:lvl1pPr>
          </a:lstStyle>
          <a:p>
            <a:pPr>
              <a:defRPr/>
            </a:pPr>
            <a:fld id="{1526951A-52F7-4A78-8870-EE55F1E26616}" type="slidenum">
              <a:rPr/>
              <a:pPr>
                <a:defRPr/>
              </a:p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2"/>
          <p:cNvSpPr>
            <a:spLocks noGrp="1"/>
          </p:cNvSpPr>
          <p:nvPr>
            <p:ph type="title"/>
          </p:nvPr>
        </p:nvSpPr>
        <p:spPr>
          <a:xfrm>
            <a:off x="722313" y="2685391"/>
            <a:ext cx="7772400" cy="3112843"/>
          </a:xfrm>
        </p:spPr>
        <p:txBody>
          <a:bodyPr anchor="t"/>
          <a:lstStyle>
            <a:lvl1pPr algn="ctr">
              <a:buNone/>
              <a:defRPr lang="en-US" sz="6000" b="1" dirty="0">
                <a:solidFill>
                  <a:schemeClr val="tx2">
                    <a:shade val="85000"/>
                    <a:satMod val="150000"/>
                  </a:schemeClr>
                </a:solidFill>
              </a:defRPr>
            </a:lvl1pPr>
          </a:lstStyle>
          <a:p>
            <a:r>
              <a:rPr lang="en-US" smtClean="0"/>
              <a:t>Click to edit Master title style</a:t>
            </a:r>
            <a:endParaRPr lang="en-US" dirty="0"/>
          </a:p>
        </p:txBody>
      </p:sp>
      <p:sp>
        <p:nvSpPr>
          <p:cNvPr id="3" name="Rectangle 3"/>
          <p:cNvSpPr>
            <a:spLocks noGrp="1"/>
          </p:cNvSpPr>
          <p:nvPr>
            <p:ph type="body" idx="1"/>
          </p:nvPr>
        </p:nvSpPr>
        <p:spPr>
          <a:xfrm>
            <a:off x="722313" y="1128932"/>
            <a:ext cx="77724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Rectangle 4"/>
          <p:cNvSpPr>
            <a:spLocks noGrp="1"/>
          </p:cNvSpPr>
          <p:nvPr>
            <p:ph type="dt" sz="half" idx="10"/>
          </p:nvPr>
        </p:nvSpPr>
        <p:spPr/>
        <p:txBody>
          <a:bodyPr/>
          <a:lstStyle>
            <a:lvl1pPr>
              <a:defRPr/>
            </a:lvl1pPr>
          </a:lstStyle>
          <a:p>
            <a:pPr>
              <a:defRPr/>
            </a:pPr>
            <a:fld id="{59F1FC2B-E99D-4764-B464-3B217556BFCF}" type="datetimeFigureOut">
              <a:rPr/>
              <a:pPr>
                <a:defRPr/>
              </a:pPr>
              <a:t>4/29/2009</a:t>
            </a:fld>
            <a:endParaRPr/>
          </a:p>
        </p:txBody>
      </p:sp>
      <p:sp>
        <p:nvSpPr>
          <p:cNvPr id="5"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Rectangle 6"/>
          <p:cNvSpPr>
            <a:spLocks noGrp="1"/>
          </p:cNvSpPr>
          <p:nvPr>
            <p:ph type="sldNum" sz="quarter" idx="12"/>
          </p:nvPr>
        </p:nvSpPr>
        <p:spPr/>
        <p:txBody>
          <a:bodyPr/>
          <a:lstStyle>
            <a:lvl1pPr>
              <a:defRPr/>
            </a:lvl1pPr>
          </a:lstStyle>
          <a:p>
            <a:pPr>
              <a:defRPr/>
            </a:pPr>
            <a:fld id="{CFA2CFD9-8648-473F-8ABB-9D9AA0223787}" type="slidenum">
              <a:rPr/>
              <a:pPr>
                <a:def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dt" sz="half" idx="10"/>
          </p:nvPr>
        </p:nvSpPr>
        <p:spPr/>
        <p:txBody>
          <a:bodyPr/>
          <a:lstStyle>
            <a:lvl1pPr>
              <a:defRPr/>
            </a:lvl1pPr>
          </a:lstStyle>
          <a:p>
            <a:pPr>
              <a:defRPr/>
            </a:pPr>
            <a:fld id="{46D67CC2-AED0-45B7-83B7-0C19B19D358E}" type="datetimeFigureOut">
              <a:rPr/>
              <a:pPr>
                <a:defRPr/>
              </a:pPr>
              <a:t>4/29/2009</a:t>
            </a:fld>
            <a:endParaRPr/>
          </a:p>
        </p:txBody>
      </p:sp>
      <p:sp>
        <p:nvSpPr>
          <p:cNvPr id="6"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7" name="Rectangle 6"/>
          <p:cNvSpPr>
            <a:spLocks noGrp="1"/>
          </p:cNvSpPr>
          <p:nvPr>
            <p:ph type="sldNum" sz="quarter" idx="12"/>
          </p:nvPr>
        </p:nvSpPr>
        <p:spPr/>
        <p:txBody>
          <a:bodyPr/>
          <a:lstStyle>
            <a:lvl1pPr>
              <a:defRPr/>
            </a:lvl1pPr>
          </a:lstStyle>
          <a:p>
            <a:pPr>
              <a:defRPr/>
            </a:pPr>
            <a:fld id="{D0E73ED1-777C-4309-B9A6-BF175F150BFE}" type="slidenum">
              <a:rPr/>
              <a:pPr>
                <a:def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Rectangle 2"/>
          <p:cNvSpPr>
            <a:spLocks noGrp="1"/>
          </p:cNvSpPr>
          <p:nvPr>
            <p:ph type="body" idx="1"/>
          </p:nvPr>
        </p:nvSpPr>
        <p:spPr>
          <a:xfrm>
            <a:off x="457200" y="1535113"/>
            <a:ext cx="4040188"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body" sz="quarter" idx="3"/>
          </p:nvPr>
        </p:nvSpPr>
        <p:spPr>
          <a:xfrm>
            <a:off x="4645025" y="1535113"/>
            <a:ext cx="4041775"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p:cNvSpPr>
          <p:nvPr>
            <p:ph type="dt" sz="half" idx="10"/>
          </p:nvPr>
        </p:nvSpPr>
        <p:spPr/>
        <p:txBody>
          <a:bodyPr/>
          <a:lstStyle>
            <a:lvl1pPr>
              <a:defRPr/>
            </a:lvl1pPr>
          </a:lstStyle>
          <a:p>
            <a:pPr>
              <a:defRPr/>
            </a:pPr>
            <a:fld id="{347DF213-DBC4-41F8-90A9-9BEF1A0BFC5F}" type="datetimeFigureOut">
              <a:rPr/>
              <a:pPr>
                <a:defRPr/>
              </a:pPr>
              <a:t>4/29/2009</a:t>
            </a:fld>
            <a:endParaRPr/>
          </a:p>
        </p:txBody>
      </p:sp>
      <p:sp>
        <p:nvSpPr>
          <p:cNvPr id="8" name="Rectangle 7"/>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9" name="Rectangle 8"/>
          <p:cNvSpPr>
            <a:spLocks noGrp="1"/>
          </p:cNvSpPr>
          <p:nvPr>
            <p:ph type="sldNum" sz="quarter" idx="12"/>
          </p:nvPr>
        </p:nvSpPr>
        <p:spPr/>
        <p:txBody>
          <a:bodyPr/>
          <a:lstStyle>
            <a:lvl1pPr>
              <a:defRPr/>
            </a:lvl1pPr>
          </a:lstStyle>
          <a:p>
            <a:pPr>
              <a:defRPr/>
            </a:pPr>
            <a:fld id="{3E3D700E-7C54-4CB9-AAB3-C3C9CE553D3C}" type="slidenum">
              <a:rPr/>
              <a:pPr>
                <a:def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en-US" smtClean="0"/>
              <a:t>Click to edit Master title style</a:t>
            </a:r>
            <a:endParaRPr lang="en-US"/>
          </a:p>
        </p:txBody>
      </p:sp>
      <p:sp>
        <p:nvSpPr>
          <p:cNvPr id="3" name="Rectangle 3"/>
          <p:cNvSpPr>
            <a:spLocks noGrp="1"/>
          </p:cNvSpPr>
          <p:nvPr>
            <p:ph type="dt" sz="half" idx="10"/>
          </p:nvPr>
        </p:nvSpPr>
        <p:spPr/>
        <p:txBody>
          <a:bodyPr/>
          <a:lstStyle>
            <a:lvl1pPr>
              <a:defRPr/>
            </a:lvl1pPr>
          </a:lstStyle>
          <a:p>
            <a:pPr>
              <a:defRPr/>
            </a:pPr>
            <a:fld id="{61415F1E-A0E6-4E87-82B3-182AAAEB83BC}" type="datetimeFigureOut">
              <a:rPr/>
              <a:pPr>
                <a:defRPr/>
              </a:pPr>
              <a:t>4/29/2009</a:t>
            </a:fld>
            <a:endParaRPr/>
          </a:p>
        </p:txBody>
      </p:sp>
      <p:sp>
        <p:nvSpPr>
          <p:cNvPr id="4" name="Rectangle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5" name="Rectangle 5"/>
          <p:cNvSpPr>
            <a:spLocks noGrp="1"/>
          </p:cNvSpPr>
          <p:nvPr>
            <p:ph type="sldNum" sz="quarter" idx="12"/>
          </p:nvPr>
        </p:nvSpPr>
        <p:spPr/>
        <p:txBody>
          <a:bodyPr/>
          <a:lstStyle>
            <a:lvl1pPr>
              <a:defRPr/>
            </a:lvl1pPr>
          </a:lstStyle>
          <a:p>
            <a:pPr>
              <a:defRPr/>
            </a:pPr>
            <a:fld id="{B8219159-45D3-4E74-AB00-240181BD5B9B}" type="slidenum">
              <a:rPr/>
              <a:pPr>
                <a:defRPr/>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lvl1pPr>
              <a:defRPr/>
            </a:lvl1pPr>
          </a:lstStyle>
          <a:p>
            <a:pPr>
              <a:defRPr/>
            </a:pPr>
            <a:fld id="{FD106A89-D08F-4A42-9145-C64285503282}" type="datetimeFigureOut">
              <a:rPr/>
              <a:pPr>
                <a:defRPr/>
              </a:pPr>
              <a:t>4/29/2009</a:t>
            </a:fld>
            <a:endParaRPr/>
          </a:p>
        </p:txBody>
      </p:sp>
      <p:sp>
        <p:nvSpPr>
          <p:cNvPr id="3" name="Rectangle 3"/>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4" name="Rectangle 4"/>
          <p:cNvSpPr>
            <a:spLocks noGrp="1"/>
          </p:cNvSpPr>
          <p:nvPr>
            <p:ph type="sldNum" sz="quarter" idx="12"/>
          </p:nvPr>
        </p:nvSpPr>
        <p:spPr/>
        <p:txBody>
          <a:bodyPr/>
          <a:lstStyle>
            <a:lvl1pPr>
              <a:defRPr/>
            </a:lvl1pPr>
          </a:lstStyle>
          <a:p>
            <a:pPr>
              <a:defRPr/>
            </a:pPr>
            <a:fld id="{A4583CD6-7CAB-43C2-B9B6-1E2CB8D955D0}" type="slidenum">
              <a:rPr/>
              <a:pPr>
                <a:defRPr/>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73050"/>
            <a:ext cx="3008313" cy="1162050"/>
          </a:xfrm>
        </p:spPr>
        <p:txBody>
          <a:bodyPr/>
          <a:lstStyle>
            <a:lvl1pPr algn="ctr">
              <a:defRPr sz="24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a:p>
        </p:txBody>
      </p:sp>
      <p:sp>
        <p:nvSpPr>
          <p:cNvPr id="3" name="Rectangl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body" sz="half" idx="2"/>
          </p:nvPr>
        </p:nvSpPr>
        <p:spPr>
          <a:xfrm>
            <a:off x="457200" y="1435100"/>
            <a:ext cx="3008313"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lvl1pPr>
              <a:defRPr/>
            </a:lvl1pPr>
          </a:lstStyle>
          <a:p>
            <a:pPr>
              <a:defRPr/>
            </a:pPr>
            <a:fld id="{9757A93F-CE6A-4799-B051-4E952EBFFEDA}" type="datetimeFigureOut">
              <a:rPr/>
              <a:pPr>
                <a:defRPr/>
              </a:pPr>
              <a:t>4/29/2009</a:t>
            </a:fld>
            <a:endParaRPr/>
          </a:p>
        </p:txBody>
      </p:sp>
      <p:sp>
        <p:nvSpPr>
          <p:cNvPr id="6"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7" name="Rectangle 6"/>
          <p:cNvSpPr>
            <a:spLocks noGrp="1"/>
          </p:cNvSpPr>
          <p:nvPr>
            <p:ph type="sldNum" sz="quarter" idx="12"/>
          </p:nvPr>
        </p:nvSpPr>
        <p:spPr/>
        <p:txBody>
          <a:bodyPr/>
          <a:lstStyle>
            <a:lvl1pPr>
              <a:defRPr/>
            </a:lvl1pPr>
          </a:lstStyle>
          <a:p>
            <a:pPr>
              <a:defRPr/>
            </a:pPr>
            <a:fld id="{70EDC03E-FD0F-4D35-903E-0A1377C9749F}" type="slidenum">
              <a:rPr/>
              <a:pPr>
                <a:defRPr/>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117475" y="914400"/>
            <a:ext cx="6435725" cy="5791200"/>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anchor="ctr">
            <a:normAutofit/>
          </a:bodyPr>
          <a:lstStyle/>
          <a:p>
            <a:pPr indent="-274320">
              <a:buClr>
                <a:schemeClr val="accent1"/>
              </a:buClr>
              <a:buSzPct val="80000"/>
              <a:buFont typeface="Wingdings 2" pitchFamily="18" charset="2"/>
              <a:buNone/>
              <a:defRPr/>
            </a:pPr>
            <a:endParaRPr lang="en-US"/>
          </a:p>
        </p:txBody>
      </p:sp>
      <p:sp>
        <p:nvSpPr>
          <p:cNvPr id="2" name="Rectangle 2"/>
          <p:cNvSpPr>
            <a:spLocks noGrp="1"/>
          </p:cNvSpPr>
          <p:nvPr>
            <p:ph type="title"/>
          </p:nvPr>
        </p:nvSpPr>
        <p:spPr>
          <a:xfrm>
            <a:off x="2514600" y="152400"/>
            <a:ext cx="4114800" cy="457200"/>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en-US" dirty="0" smtClean="0"/>
              <a:t>Click to edit Master title style</a:t>
            </a:r>
            <a:endParaRPr lang="en-US" dirty="0"/>
          </a:p>
        </p:txBody>
      </p:sp>
      <p:sp>
        <p:nvSpPr>
          <p:cNvPr id="3" name="Rectangle 3"/>
          <p:cNvSpPr>
            <a:spLocks noGrp="1"/>
          </p:cNvSpPr>
          <p:nvPr>
            <p:ph type="pic" idx="1"/>
          </p:nvPr>
        </p:nvSpPr>
        <p:spPr>
          <a:xfrm>
            <a:off x="117474" y="1143000"/>
            <a:ext cx="6435725" cy="53340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normAutofit/>
          </a:bodyPr>
          <a:lstStyle>
            <a:lvl1pPr>
              <a:buNone/>
              <a:defRPr sz="3200"/>
            </a:lvl1pPr>
          </a:lstStyle>
          <a:p>
            <a:pPr lvl="0"/>
            <a:r>
              <a:rPr lang="en-US" noProof="0" smtClean="0"/>
              <a:t>Click icon to add picture</a:t>
            </a:r>
            <a:endParaRPr lang="en-US" noProof="0" dirty="0"/>
          </a:p>
        </p:txBody>
      </p:sp>
      <p:sp>
        <p:nvSpPr>
          <p:cNvPr id="4" name="Rectangle 4"/>
          <p:cNvSpPr>
            <a:spLocks noGrp="1"/>
          </p:cNvSpPr>
          <p:nvPr>
            <p:ph type="body" sz="half" idx="2"/>
          </p:nvPr>
        </p:nvSpPr>
        <p:spPr>
          <a:xfrm>
            <a:off x="6705600" y="914400"/>
            <a:ext cx="2057400" cy="3387286"/>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en-US" smtClean="0"/>
              <a:t>Click to edit Master text styles</a:t>
            </a:r>
          </a:p>
        </p:txBody>
      </p:sp>
      <p:sp>
        <p:nvSpPr>
          <p:cNvPr id="6" name="Rectangle 5"/>
          <p:cNvSpPr>
            <a:spLocks noGrp="1"/>
          </p:cNvSpPr>
          <p:nvPr>
            <p:ph type="dt" sz="half" idx="10"/>
          </p:nvPr>
        </p:nvSpPr>
        <p:spPr/>
        <p:txBody>
          <a:bodyPr/>
          <a:lstStyle>
            <a:lvl1pPr>
              <a:defRPr/>
            </a:lvl1pPr>
          </a:lstStyle>
          <a:p>
            <a:pPr>
              <a:defRPr/>
            </a:pPr>
            <a:fld id="{D8FC26E9-3AE9-407B-BA37-E30BACB13BBD}" type="datetimeFigureOut">
              <a:rPr/>
              <a:pPr>
                <a:defRPr/>
              </a:pPr>
              <a:t>4/29/2009</a:t>
            </a:fld>
            <a:endParaRPr/>
          </a:p>
        </p:txBody>
      </p:sp>
      <p:sp>
        <p:nvSpPr>
          <p:cNvPr id="7" name="Rectangle 6"/>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8" name="Rectangle 7"/>
          <p:cNvSpPr>
            <a:spLocks noGrp="1"/>
          </p:cNvSpPr>
          <p:nvPr>
            <p:ph type="sldNum" sz="quarter" idx="12"/>
          </p:nvPr>
        </p:nvSpPr>
        <p:spPr/>
        <p:txBody>
          <a:bodyPr/>
          <a:lstStyle>
            <a:lvl1pPr>
              <a:defRPr/>
            </a:lvl1pPr>
          </a:lstStyle>
          <a:p>
            <a:pPr>
              <a:defRPr/>
            </a:pPr>
            <a:fld id="{4AD7E9A2-D81F-493D-A887-99477CA5BF6E}" type="slidenum">
              <a:rPr/>
              <a:pPr>
                <a:def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457200" y="30480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en-US" smtClean="0"/>
              <a:t>Click to edit Master title style</a:t>
            </a:r>
            <a:endParaRPr lang="en-US" dirty="0"/>
          </a:p>
        </p:txBody>
      </p:sp>
      <p:sp>
        <p:nvSpPr>
          <p:cNvPr id="1027" name="Rectangle 11"/>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 name="Rectangle 22"/>
          <p:cNvSpPr>
            <a:spLocks noGrp="1"/>
          </p:cNvSpPr>
          <p:nvPr>
            <p:ph type="dt" sz="half" idx="2"/>
          </p:nvPr>
        </p:nvSpPr>
        <p:spPr>
          <a:xfrm>
            <a:off x="457200" y="6245225"/>
            <a:ext cx="2133600" cy="476250"/>
          </a:xfrm>
          <a:prstGeom prst="rect">
            <a:avLst/>
          </a:prstGeom>
        </p:spPr>
        <p:txBody>
          <a:bodyPr anchor="b" anchorCtr="0"/>
          <a:lstStyle>
            <a:lvl1pPr>
              <a:defRPr lang="en-US" sz="1200">
                <a:solidFill>
                  <a:schemeClr val="tx2"/>
                </a:solidFill>
                <a:latin typeface="+mn-lt"/>
                <a:ea typeface="+mn-lt"/>
                <a:cs typeface="+mn-lt"/>
              </a:defRPr>
            </a:lvl1pPr>
          </a:lstStyle>
          <a:p>
            <a:pPr>
              <a:defRPr/>
            </a:pPr>
            <a:fld id="{EB938B35-FD71-4682-9903-796C026A819B}" type="datetimeFigureOut">
              <a:rPr/>
              <a:pPr>
                <a:defRPr/>
              </a:pPr>
              <a:t>4/29/2009</a:t>
            </a:fld>
            <a:endParaRPr>
              <a:solidFill>
                <a:schemeClr val="tx1">
                  <a:shade val="50000"/>
                </a:schemeClr>
              </a:solidFill>
            </a:endParaRPr>
          </a:p>
        </p:txBody>
      </p:sp>
      <p:sp>
        <p:nvSpPr>
          <p:cNvPr id="18" name="Rectangle 18"/>
          <p:cNvSpPr>
            <a:spLocks noGrp="1"/>
          </p:cNvSpPr>
          <p:nvPr>
            <p:ph type="ftr" sz="quarter" idx="3"/>
          </p:nvPr>
        </p:nvSpPr>
        <p:spPr>
          <a:xfrm>
            <a:off x="3124200" y="6245225"/>
            <a:ext cx="2895600" cy="476250"/>
          </a:xfrm>
          <a:prstGeom prst="rect">
            <a:avLst/>
          </a:prstGeom>
        </p:spPr>
        <p:txBody>
          <a:bodyPr anchor="b" anchorCtr="0"/>
          <a:lstStyle>
            <a:lvl1pPr algn="ctr">
              <a:defRPr lang="en-US" sz="1200">
                <a:solidFill>
                  <a:schemeClr val="tx2"/>
                </a:solidFill>
                <a:latin typeface="+mn-lt"/>
                <a:ea typeface="+mn-lt"/>
                <a:cs typeface="+mn-lt"/>
              </a:defRPr>
            </a:lvl1pPr>
          </a:lstStyle>
          <a:p>
            <a:pPr>
              <a:defRPr/>
            </a:pPr>
            <a:endParaRPr/>
          </a:p>
        </p:txBody>
      </p:sp>
      <p:sp>
        <p:nvSpPr>
          <p:cNvPr id="13" name="Rectangle 15"/>
          <p:cNvSpPr>
            <a:spLocks noGrp="1"/>
          </p:cNvSpPr>
          <p:nvPr>
            <p:ph type="sldNum" sz="quarter" idx="4"/>
          </p:nvPr>
        </p:nvSpPr>
        <p:spPr>
          <a:xfrm>
            <a:off x="6553200" y="6245225"/>
            <a:ext cx="2133600" cy="476250"/>
          </a:xfrm>
          <a:prstGeom prst="rect">
            <a:avLst/>
          </a:prstGeom>
        </p:spPr>
        <p:txBody>
          <a:bodyPr anchor="b" anchorCtr="0"/>
          <a:lstStyle>
            <a:lvl1pPr algn="r">
              <a:defRPr lang="en-US" sz="1200">
                <a:solidFill>
                  <a:schemeClr val="tx2"/>
                </a:solidFill>
                <a:latin typeface="+mn-lt"/>
                <a:ea typeface="+mn-lt"/>
                <a:cs typeface="+mn-lt"/>
              </a:defRPr>
            </a:lvl1pPr>
          </a:lstStyle>
          <a:p>
            <a:pPr>
              <a:defRPr/>
            </a:pPr>
            <a:fld id="{EB46A86D-FAD0-44DC-8C75-443CB44D1ADC}" type="slidenum">
              <a:rPr/>
              <a:pPr>
                <a:defRPr/>
              </a:pPr>
              <a:t>‹#›</a:t>
            </a:fld>
            <a:endParaRPr dirty="0">
              <a:solidFill>
                <a:schemeClr val="tx1">
                  <a:shade val="50000"/>
                </a:schemeClr>
              </a:solidFill>
            </a:endParaRPr>
          </a:p>
        </p:txBody>
      </p:sp>
    </p:spTree>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xStyles>
    <p:titleStyle>
      <a:defPPr>
        <a:defRPr sz="4400">
          <a:solidFill>
            <a:schemeClr val="tx2">
              <a:shade val="85000"/>
              <a:satMod val="150000"/>
            </a:schemeClr>
          </a:solidFill>
          <a:latin typeface="+mj-lt"/>
          <a:ea typeface="+mj-ea"/>
          <a:cs typeface="+mj-cs"/>
        </a:defRPr>
      </a:defPPr>
      <a:lvl1pPr algn="ctr" rtl="0" eaLnBrk="0" fontAlgn="base" hangingPunct="0">
        <a:spcBef>
          <a:spcPct val="0"/>
        </a:spcBef>
        <a:spcAft>
          <a:spcPct val="0"/>
        </a:spcAft>
        <a:defRPr lang="en-US" sz="4800" b="1" kern="1200" dirty="0">
          <a:solidFill>
            <a:srgbClr val="4C5976"/>
          </a:solidFill>
          <a:effectLst>
            <a:outerShdw blurRad="63500" dist="38100" dir="8220000" algn="tl" rotWithShape="0">
              <a:srgbClr val="000000">
                <a:alpha val="30000"/>
              </a:srgbClr>
            </a:outerShdw>
          </a:effectLst>
          <a:latin typeface="+mj-lt"/>
          <a:ea typeface="+mj-lt"/>
          <a:cs typeface="+mj-lt"/>
        </a:defRPr>
      </a:lvl1pPr>
      <a:lvl2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2pPr>
      <a:lvl3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3pPr>
      <a:lvl4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4pPr>
      <a:lvl5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5pPr>
      <a:lvl6pPr marL="4572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6pPr>
      <a:lvl7pPr marL="9144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7pPr>
      <a:lvl8pPr marL="13716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8pPr>
      <a:lvl9pPr marL="18288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9pPr>
    </p:titleStyle>
    <p:body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beamdocs.fnal.gov/AD-public/DocDB/ShowDocument?docid=1019"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pbardebuncher.fnal.gov/wja/docs/ap2bpm/" TargetMode="External"/><Relationship Id="rId4" Type="http://schemas.openxmlformats.org/officeDocument/2006/relationships/hyperlink" Target="http://pbardebuncher.fnal.gov/wja/docs/bpi10d/"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beamdocs.fnal.gov/AD-private/DocDB/ShowDocument?docid=555" TargetMode="External"/><Relationship Id="rId3" Type="http://schemas.openxmlformats.org/officeDocument/2006/relationships/hyperlink" Target="https://beamdocs.fnal.gov/AD-private/DocDB/ShowDocument?docid=1279" TargetMode="External"/><Relationship Id="rId7" Type="http://schemas.openxmlformats.org/officeDocument/2006/relationships/hyperlink" Target="https://beamdocs.fnal.gov/AD-private/DocDB/ShowDocument?docid=846"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beamdocs.fnal.gov/AD-private/DocDB/ShowDocument?docid=2641" TargetMode="External"/><Relationship Id="rId5" Type="http://schemas.openxmlformats.org/officeDocument/2006/relationships/hyperlink" Target="https://beamdocs.fnal.gov/AD-private/DocDB/ShowDocument?docid=1849" TargetMode="External"/><Relationship Id="rId4" Type="http://schemas.openxmlformats.org/officeDocument/2006/relationships/hyperlink" Target="https://beamdocs.fnal.gov/AD-private/DocDB/ShowDocument?docid=1768" TargetMode="External"/><Relationship Id="rId9" Type="http://schemas.openxmlformats.org/officeDocument/2006/relationships/hyperlink" Target="https://beamdocs.fnal.gov/AD-private/DocDB/ShowDocument?docid=2110"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5.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39.emf"/><Relationship Id="rId4" Type="http://schemas.openxmlformats.org/officeDocument/2006/relationships/oleObject" Target="../embeddings/oleObject2.bin"/></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gif"/></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5.wmf"/><Relationship Id="rId4"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1-02-08 at 9.53.41 AM   Feb 8.png"/>
          <p:cNvPicPr>
            <a:picLocks noChangeAspect="1"/>
          </p:cNvPicPr>
          <p:nvPr/>
        </p:nvPicPr>
        <p:blipFill>
          <a:blip r:embed="rId3">
            <a:duotone>
              <a:schemeClr val="bg2">
                <a:shade val="45000"/>
                <a:satMod val="135000"/>
              </a:schemeClr>
              <a:prstClr val="white"/>
            </a:duotone>
          </a:blip>
          <a:stretch>
            <a:fillRect/>
          </a:stretch>
        </p:blipFill>
        <p:spPr>
          <a:xfrm>
            <a:off x="0" y="1"/>
            <a:ext cx="9144000" cy="6868332"/>
          </a:xfrm>
          <a:prstGeom prst="rect">
            <a:avLst/>
          </a:prstGeom>
        </p:spPr>
      </p:pic>
      <p:sp>
        <p:nvSpPr>
          <p:cNvPr id="2" name="Title 1"/>
          <p:cNvSpPr>
            <a:spLocks noGrp="1"/>
          </p:cNvSpPr>
          <p:nvPr>
            <p:ph type="ctrTitle"/>
          </p:nvPr>
        </p:nvSpPr>
        <p:spPr>
          <a:xfrm>
            <a:off x="76200" y="304800"/>
            <a:ext cx="9067800" cy="3295650"/>
          </a:xfrm>
        </p:spPr>
        <p:txBody>
          <a:bodyPr/>
          <a:lstStyle/>
          <a:p>
            <a:pPr eaLnBrk="1" fontAlgn="auto" hangingPunct="1">
              <a:spcBef>
                <a:spcPts val="0"/>
              </a:spcBef>
              <a:spcAft>
                <a:spcPts val="0"/>
              </a:spcAft>
              <a:defRPr/>
            </a:pPr>
            <a:r>
              <a:rPr dirty="0" smtClean="0">
                <a:solidFill>
                  <a:schemeClr val="tx2">
                    <a:shade val="85000"/>
                    <a:satMod val="150000"/>
                  </a:schemeClr>
                </a:solidFill>
              </a:rPr>
              <a:t>Accelerator Instrumentation:  </a:t>
            </a:r>
            <a:br>
              <a:rPr dirty="0" smtClean="0">
                <a:solidFill>
                  <a:schemeClr val="tx2">
                    <a:shade val="85000"/>
                    <a:satMod val="150000"/>
                  </a:schemeClr>
                </a:solidFill>
              </a:rPr>
            </a:br>
            <a:r>
              <a:rPr sz="3600" dirty="0" smtClean="0">
                <a:solidFill>
                  <a:schemeClr val="tx2">
                    <a:shade val="85000"/>
                    <a:satMod val="150000"/>
                  </a:schemeClr>
                </a:solidFill>
              </a:rPr>
              <a:t>Intensity Measurements for g-2 </a:t>
            </a:r>
            <a:r>
              <a:rPr sz="3600" dirty="0" smtClean="0">
                <a:solidFill>
                  <a:schemeClr val="tx2">
                    <a:shade val="85000"/>
                    <a:satMod val="150000"/>
                  </a:schemeClr>
                </a:solidFill>
              </a:rPr>
              <a:t>and Mu2e</a:t>
            </a:r>
            <a:endParaRPr sz="3600" dirty="0">
              <a:solidFill>
                <a:schemeClr val="tx2">
                  <a:shade val="85000"/>
                  <a:satMod val="150000"/>
                </a:schemeClr>
              </a:solidFill>
            </a:endParaRPr>
          </a:p>
        </p:txBody>
      </p:sp>
      <p:sp>
        <p:nvSpPr>
          <p:cNvPr id="13316" name="Subtitle 2"/>
          <p:cNvSpPr>
            <a:spLocks noGrp="1"/>
          </p:cNvSpPr>
          <p:nvPr>
            <p:ph type="subTitle" idx="1"/>
          </p:nvPr>
        </p:nvSpPr>
        <p:spPr>
          <a:xfrm>
            <a:off x="1371600" y="3657600"/>
            <a:ext cx="6400800" cy="1966913"/>
          </a:xfrm>
        </p:spPr>
        <p:txBody>
          <a:bodyPr/>
          <a:lstStyle/>
          <a:p>
            <a:pPr eaLnBrk="1" hangingPunct="1">
              <a:spcBef>
                <a:spcPct val="0"/>
              </a:spcBef>
            </a:pPr>
            <a:r>
              <a:rPr dirty="0" smtClean="0"/>
              <a:t>Brian </a:t>
            </a:r>
            <a:r>
              <a:rPr dirty="0" err="1" smtClean="0"/>
              <a:t>Drendel</a:t>
            </a:r>
            <a:r>
              <a:rPr dirty="0" smtClean="0"/>
              <a:t/>
            </a:r>
            <a:br>
              <a:rPr dirty="0" smtClean="0"/>
            </a:br>
            <a:r>
              <a:rPr dirty="0" smtClean="0"/>
              <a:t>June 18, </a:t>
            </a:r>
            <a:r>
              <a:rPr dirty="0" smtClean="0"/>
              <a:t>2012</a:t>
            </a:r>
          </a:p>
        </p:txBody>
      </p:sp>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can we measure beam intensity?</a:t>
            </a:r>
            <a:endParaRPr lang="en-US" dirty="0"/>
          </a:p>
        </p:txBody>
      </p:sp>
      <p:sp>
        <p:nvSpPr>
          <p:cNvPr id="3" name="Content Placeholder 2"/>
          <p:cNvSpPr>
            <a:spLocks noGrp="1"/>
          </p:cNvSpPr>
          <p:nvPr>
            <p:ph idx="1"/>
          </p:nvPr>
        </p:nvSpPr>
        <p:spPr/>
        <p:txBody>
          <a:bodyPr/>
          <a:lstStyle/>
          <a:p>
            <a:r>
              <a:rPr lang="en-US" dirty="0" smtClean="0"/>
              <a:t>Beam Position Monitors</a:t>
            </a:r>
          </a:p>
          <a:p>
            <a:r>
              <a:rPr lang="en-US" dirty="0" smtClean="0"/>
              <a:t>Toroid</a:t>
            </a:r>
          </a:p>
          <a:p>
            <a:r>
              <a:rPr lang="en-US" dirty="0" smtClean="0"/>
              <a:t>Ion Chamber</a:t>
            </a:r>
          </a:p>
          <a:p>
            <a:r>
              <a:rPr lang="en-US" dirty="0" smtClean="0"/>
              <a:t>Wall Current Monitor</a:t>
            </a:r>
          </a:p>
          <a:p>
            <a:r>
              <a:rPr lang="en-US" dirty="0" smtClean="0"/>
              <a:t>Secondary Emission Monitor</a:t>
            </a:r>
          </a:p>
          <a:p>
            <a:endParaRPr lang="en-US" dirty="0"/>
          </a:p>
        </p:txBody>
      </p:sp>
    </p:spTree>
    <p:extLst>
      <p:ext uri="{BB962C8B-B14F-4D97-AF65-F5344CB8AC3E}">
        <p14:creationId xmlns:p14="http://schemas.microsoft.com/office/powerpoint/2010/main" val="2094349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dirty="0" err="1" smtClean="0"/>
              <a:t>Echotek</a:t>
            </a:r>
            <a:r>
              <a:rPr lang="en-US" dirty="0" smtClean="0"/>
              <a:t> Beam Position Monitors</a:t>
            </a:r>
            <a:endParaRPr lang="en-US" dirty="0"/>
          </a:p>
        </p:txBody>
      </p:sp>
      <p:sp>
        <p:nvSpPr>
          <p:cNvPr id="3" name="Content Placeholder 2"/>
          <p:cNvSpPr>
            <a:spLocks noGrp="1"/>
          </p:cNvSpPr>
          <p:nvPr>
            <p:ph idx="1"/>
          </p:nvPr>
        </p:nvSpPr>
        <p:spPr>
          <a:xfrm>
            <a:off x="304800" y="685800"/>
            <a:ext cx="4267200" cy="5486400"/>
          </a:xfrm>
        </p:spPr>
        <p:txBody>
          <a:bodyPr/>
          <a:lstStyle/>
          <a:p>
            <a:pPr marL="91440" indent="-91440"/>
            <a:r>
              <a:rPr lang="en-US" sz="2400" dirty="0" smtClean="0"/>
              <a:t>P1, P2, M1 and M3 BPMs are designed to see four 2.5MHz bunches.</a:t>
            </a:r>
          </a:p>
          <a:p>
            <a:pPr marL="91440" indent="-91440"/>
            <a:r>
              <a:rPr lang="en-US" sz="2400" dirty="0" smtClean="0"/>
              <a:t>M2 and Debuncher BPMs can only see 53MHz and will be upgraded to </a:t>
            </a:r>
            <a:r>
              <a:rPr lang="en-US" sz="2400" dirty="0" err="1" smtClean="0"/>
              <a:t>Echotech</a:t>
            </a:r>
            <a:r>
              <a:rPr lang="en-US" sz="2400" dirty="0" smtClean="0"/>
              <a:t> for Mu2e.</a:t>
            </a:r>
          </a:p>
          <a:p>
            <a:pPr marL="91440" indent="-91440"/>
            <a:r>
              <a:rPr lang="en-US" sz="2400" dirty="0" smtClean="0"/>
              <a:t>BPMs used to measure beam position for </a:t>
            </a:r>
            <a:r>
              <a:rPr lang="en-US" sz="2400" dirty="0" err="1" smtClean="0"/>
              <a:t>autotune</a:t>
            </a:r>
            <a:r>
              <a:rPr lang="en-US" sz="2400" dirty="0" smtClean="0"/>
              <a:t> program.</a:t>
            </a:r>
          </a:p>
          <a:p>
            <a:pPr marL="91440" indent="-91440"/>
            <a:r>
              <a:rPr lang="en-US" sz="2400" dirty="0" smtClean="0"/>
              <a:t>Preamps used for downstream AP2 </a:t>
            </a:r>
            <a:r>
              <a:rPr lang="en-US" sz="2400" dirty="0"/>
              <a:t>(10</a:t>
            </a:r>
            <a:r>
              <a:rPr lang="en-US" sz="2400" baseline="30000" dirty="0"/>
              <a:t>10</a:t>
            </a:r>
            <a:r>
              <a:rPr lang="en-US" sz="2400" dirty="0" smtClean="0"/>
              <a:t> particles) </a:t>
            </a:r>
            <a:endParaRPr lang="en-US" sz="2400" dirty="0"/>
          </a:p>
          <a:p>
            <a:pPr marL="91440" indent="-91440"/>
            <a:r>
              <a:rPr lang="en-US" sz="2400" dirty="0" smtClean="0"/>
              <a:t>Two cascaded preamps for a total gain of 50dB used for </a:t>
            </a:r>
            <a:r>
              <a:rPr lang="en-US" sz="2400" dirty="0"/>
              <a:t>~ </a:t>
            </a:r>
            <a:r>
              <a:rPr lang="en-US" sz="2400" dirty="0" smtClean="0"/>
              <a:t>2 x 10</a:t>
            </a:r>
            <a:r>
              <a:rPr lang="en-US" sz="2400" baseline="30000" dirty="0"/>
              <a:t>8</a:t>
            </a:r>
            <a:r>
              <a:rPr lang="en-US" sz="2400" dirty="0" smtClean="0"/>
              <a:t> D/A line beam.</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058" y="762000"/>
            <a:ext cx="429285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4750057" y="3810000"/>
            <a:ext cx="4292859" cy="30480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91440" indent="-91440"/>
            <a:r>
              <a:rPr lang="en-US" sz="2000" dirty="0" smtClean="0"/>
              <a:t>BPMs can be used for P1, P2, and M1 </a:t>
            </a:r>
            <a:r>
              <a:rPr lang="en-US" sz="2000" dirty="0" err="1" smtClean="0"/>
              <a:t>autotune</a:t>
            </a:r>
            <a:r>
              <a:rPr lang="en-US" sz="2000" dirty="0" smtClean="0"/>
              <a:t>.</a:t>
            </a:r>
          </a:p>
          <a:p>
            <a:pPr marL="91440" indent="-91440"/>
            <a:r>
              <a:rPr lang="en-US" sz="2000" dirty="0" smtClean="0"/>
              <a:t>BPMs cannot be used for g-2 operations in the M2, M3, Debuncher Abort, M4 or g-2 or lines.</a:t>
            </a:r>
          </a:p>
          <a:p>
            <a:pPr marL="91440" indent="-91440"/>
            <a:r>
              <a:rPr lang="en-US" sz="2000" dirty="0" smtClean="0"/>
              <a:t>BPMs can likely be used for Mu2e operations in the M2, M3,  and Debuncher.</a:t>
            </a:r>
          </a:p>
        </p:txBody>
      </p:sp>
    </p:spTree>
    <p:extLst>
      <p:ext uri="{BB962C8B-B14F-4D97-AF65-F5344CB8AC3E}">
        <p14:creationId xmlns:p14="http://schemas.microsoft.com/office/powerpoint/2010/main" val="2961749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447"/>
            <a:ext cx="4343400" cy="685800"/>
          </a:xfrm>
        </p:spPr>
        <p:txBody>
          <a:bodyPr>
            <a:normAutofit fontScale="90000"/>
          </a:bodyPr>
          <a:lstStyle/>
          <a:p>
            <a:r>
              <a:rPr lang="en-US" dirty="0" smtClean="0"/>
              <a:t>Toroid</a:t>
            </a:r>
            <a:endParaRPr lang="en-US" dirty="0"/>
          </a:p>
        </p:txBody>
      </p:sp>
      <p:sp>
        <p:nvSpPr>
          <p:cNvPr id="3" name="Content Placeholder 2"/>
          <p:cNvSpPr>
            <a:spLocks noGrp="1"/>
          </p:cNvSpPr>
          <p:nvPr>
            <p:ph idx="1"/>
          </p:nvPr>
        </p:nvSpPr>
        <p:spPr>
          <a:xfrm>
            <a:off x="217096" y="533400"/>
            <a:ext cx="5257800" cy="5791200"/>
          </a:xfrm>
        </p:spPr>
        <p:txBody>
          <a:bodyPr/>
          <a:lstStyle/>
          <a:p>
            <a:pPr marL="91440" indent="-91440"/>
            <a:r>
              <a:rPr lang="en-US" sz="2000" dirty="0" smtClean="0"/>
              <a:t>Toroids exist in the transport lines to monitor beam intensity.</a:t>
            </a:r>
          </a:p>
          <a:p>
            <a:pPr marL="91440" indent="-91440"/>
            <a:r>
              <a:rPr lang="en-US" sz="2000" dirty="0" smtClean="0"/>
              <a:t>They are beam transformers that produce a signal that is proportional to the beam intensity (1V for every 1A of current).</a:t>
            </a:r>
          </a:p>
          <a:p>
            <a:pPr marL="91440" indent="-91440"/>
            <a:r>
              <a:rPr lang="en-US" sz="2000" dirty="0" smtClean="0"/>
              <a:t>Toroids in the P1, P2 and M1 lines will still be used to measure high intensity primary beam.</a:t>
            </a:r>
          </a:p>
          <a:p>
            <a:pPr marL="91440" indent="-91440"/>
            <a:r>
              <a:rPr lang="en-US" sz="2000" dirty="0" smtClean="0"/>
              <a:t>Previously </a:t>
            </a:r>
            <a:r>
              <a:rPr lang="en-US" sz="2000" dirty="0" err="1" smtClean="0"/>
              <a:t>toroids</a:t>
            </a:r>
            <a:r>
              <a:rPr lang="en-US" sz="2000" dirty="0" smtClean="0"/>
              <a:t> to measure low intensity secondary </a:t>
            </a:r>
            <a:r>
              <a:rPr lang="en-US" sz="2000" dirty="0" err="1" smtClean="0"/>
              <a:t>pbar</a:t>
            </a:r>
            <a:r>
              <a:rPr lang="en-US" sz="2000" dirty="0" smtClean="0"/>
              <a:t> beam measured </a:t>
            </a:r>
            <a:r>
              <a:rPr lang="en-US" sz="2000" dirty="0"/>
              <a:t>10</a:t>
            </a:r>
            <a:r>
              <a:rPr lang="en-US" sz="2000" baseline="30000" dirty="0"/>
              <a:t>10</a:t>
            </a:r>
            <a:r>
              <a:rPr lang="en-US" sz="2000" dirty="0" smtClean="0"/>
              <a:t> but required high gain and careful filtering.</a:t>
            </a:r>
          </a:p>
          <a:p>
            <a:pPr marL="91440" indent="-91440"/>
            <a:r>
              <a:rPr lang="en-US" sz="2000" dirty="0" smtClean="0"/>
              <a:t>10</a:t>
            </a:r>
            <a:r>
              <a:rPr lang="en-US" sz="2000" baseline="30000" dirty="0" smtClean="0"/>
              <a:t>10</a:t>
            </a:r>
            <a:r>
              <a:rPr lang="en-US" sz="2000" dirty="0" smtClean="0"/>
              <a:t> particles in 1.6microsec is equivalent to 1mA of current through toroid.</a:t>
            </a:r>
          </a:p>
          <a:p>
            <a:pPr marL="91440" indent="-91440"/>
            <a:r>
              <a:rPr lang="en-US" sz="2000" dirty="0"/>
              <a:t>Toroids in the M2 and M3 lines </a:t>
            </a:r>
            <a:r>
              <a:rPr lang="en-US" sz="2000" dirty="0" smtClean="0"/>
              <a:t>may</a:t>
            </a:r>
            <a:r>
              <a:rPr lang="en-US" sz="2000" dirty="0" smtClean="0"/>
              <a:t> </a:t>
            </a:r>
            <a:r>
              <a:rPr lang="en-US" sz="2000" dirty="0"/>
              <a:t>not be able to measure the low intensity </a:t>
            </a:r>
            <a:r>
              <a:rPr lang="en-US" sz="2000" dirty="0" err="1" smtClean="0"/>
              <a:t>secondaries</a:t>
            </a:r>
            <a:r>
              <a:rPr lang="en-US" sz="2000" dirty="0"/>
              <a:t> </a:t>
            </a:r>
            <a:r>
              <a:rPr lang="en-US" sz="2000" dirty="0" smtClean="0"/>
              <a:t>for g-2 operations, but will be able to be used for measuring the high intensity primary beam in Mu2e operations.</a:t>
            </a:r>
            <a:endParaRPr lang="en-US" sz="2000" dirty="0"/>
          </a:p>
          <a:p>
            <a:endParaRPr lang="en-US" sz="2000"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533400"/>
            <a:ext cx="32385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272" y="3657600"/>
            <a:ext cx="3481783" cy="289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43778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38100"/>
            <a:ext cx="8229600" cy="838200"/>
          </a:xfrm>
        </p:spPr>
        <p:txBody>
          <a:bodyPr/>
          <a:lstStyle/>
          <a:p>
            <a:r>
              <a:rPr lang="en-US" dirty="0" smtClean="0"/>
              <a:t>Ion Chamber</a:t>
            </a:r>
            <a:endParaRPr lang="en-US" dirty="0"/>
          </a:p>
        </p:txBody>
      </p:sp>
      <p:sp>
        <p:nvSpPr>
          <p:cNvPr id="3" name="Content Placeholder 2"/>
          <p:cNvSpPr>
            <a:spLocks noGrp="1"/>
          </p:cNvSpPr>
          <p:nvPr>
            <p:ph idx="1"/>
          </p:nvPr>
        </p:nvSpPr>
        <p:spPr>
          <a:xfrm>
            <a:off x="457200" y="762000"/>
            <a:ext cx="5410200" cy="5181600"/>
          </a:xfrm>
        </p:spPr>
        <p:txBody>
          <a:bodyPr/>
          <a:lstStyle/>
          <a:p>
            <a:pPr marL="91440" indent="-91440"/>
            <a:r>
              <a:rPr lang="en-US" sz="2000" dirty="0" smtClean="0"/>
              <a:t>Contains a high voltage electrode and a signal electrode and is filled with gas (Helium, ArC02, etc…).</a:t>
            </a:r>
            <a:r>
              <a:rPr lang="en-US" sz="2000" dirty="0"/>
              <a:t> </a:t>
            </a:r>
            <a:r>
              <a:rPr lang="en-US" sz="2000" dirty="0" smtClean="0"/>
              <a:t> Particles pass through the chamber and ionize the gas giving a signal proportional to beam intensity.</a:t>
            </a:r>
          </a:p>
          <a:p>
            <a:pPr marL="91440" indent="-91440"/>
            <a:r>
              <a:rPr lang="en-US" sz="2000" dirty="0" smtClean="0"/>
              <a:t>Can measure smaller beam currents than </a:t>
            </a:r>
            <a:r>
              <a:rPr lang="en-US" sz="2000" dirty="0" err="1" smtClean="0"/>
              <a:t>toroids</a:t>
            </a:r>
            <a:r>
              <a:rPr lang="en-US" sz="2000" dirty="0" smtClean="0"/>
              <a:t>.  </a:t>
            </a:r>
          </a:p>
          <a:p>
            <a:pPr marL="91440" indent="-91440"/>
            <a:r>
              <a:rPr lang="en-US" sz="2000" dirty="0" smtClean="0"/>
              <a:t>Good for measuring beam in the 10</a:t>
            </a:r>
            <a:r>
              <a:rPr lang="en-US" sz="2000" baseline="30000" dirty="0"/>
              <a:t>5</a:t>
            </a:r>
            <a:r>
              <a:rPr lang="en-US" sz="2000" dirty="0" smtClean="0"/>
              <a:t> to 10</a:t>
            </a:r>
            <a:r>
              <a:rPr lang="en-US" sz="2000" baseline="30000" dirty="0" smtClean="0"/>
              <a:t>11</a:t>
            </a:r>
            <a:r>
              <a:rPr lang="en-US" sz="2000" dirty="0" smtClean="0"/>
              <a:t> range.  </a:t>
            </a:r>
          </a:p>
          <a:p>
            <a:pPr marL="91440" indent="-91440"/>
            <a:r>
              <a:rPr lang="en-US" sz="2000" dirty="0" smtClean="0"/>
              <a:t>Ion chambers require a vacuum break and sometimes leak gas into the beam pipe.</a:t>
            </a:r>
          </a:p>
          <a:p>
            <a:pPr marL="91440" indent="-91440"/>
            <a:r>
              <a:rPr lang="en-US" sz="2000" dirty="0" smtClean="0"/>
              <a:t>Have a pool of spares available plus a couple potentially available from BNL.</a:t>
            </a:r>
          </a:p>
          <a:p>
            <a:pPr marL="91440" indent="-91440"/>
            <a:r>
              <a:rPr lang="en-US" sz="2000" dirty="0" smtClean="0"/>
              <a:t>For g-2 operations, we could put one at the end of the M2, one at the end of M3, one in the Debuncher and one in the g-2 line.</a:t>
            </a:r>
          </a:p>
          <a:p>
            <a:pPr marL="91440" indent="-91440"/>
            <a:r>
              <a:rPr lang="en-US" sz="2000" dirty="0" smtClean="0"/>
              <a:t>Will not be used for Mu2e operations.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789" y="4038600"/>
            <a:ext cx="302487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7700" y="1447800"/>
            <a:ext cx="3251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60019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67"/>
            <a:ext cx="8229600" cy="1143000"/>
          </a:xfrm>
        </p:spPr>
        <p:txBody>
          <a:bodyPr/>
          <a:lstStyle/>
          <a:p>
            <a:r>
              <a:rPr lang="en-US" dirty="0" smtClean="0"/>
              <a:t>Wall Current Monitor</a:t>
            </a:r>
            <a:endParaRPr lang="en-US" dirty="0"/>
          </a:p>
        </p:txBody>
      </p:sp>
      <p:sp>
        <p:nvSpPr>
          <p:cNvPr id="3" name="Content Placeholder 2"/>
          <p:cNvSpPr>
            <a:spLocks noGrp="1"/>
          </p:cNvSpPr>
          <p:nvPr>
            <p:ph idx="1"/>
          </p:nvPr>
        </p:nvSpPr>
        <p:spPr>
          <a:xfrm>
            <a:off x="457200" y="1371599"/>
            <a:ext cx="4724400" cy="4525963"/>
          </a:xfrm>
        </p:spPr>
        <p:txBody>
          <a:bodyPr/>
          <a:lstStyle/>
          <a:p>
            <a:pPr marL="91440" indent="-91440"/>
            <a:r>
              <a:rPr lang="en-US" sz="2400" dirty="0"/>
              <a:t>W</a:t>
            </a:r>
            <a:r>
              <a:rPr lang="en-US" sz="2400" dirty="0" smtClean="0"/>
              <a:t>all current monitor could be used to measure the beam intensity.</a:t>
            </a:r>
          </a:p>
          <a:p>
            <a:pPr marL="91440" indent="-91440"/>
            <a:r>
              <a:rPr lang="en-US" sz="2400" dirty="0" smtClean="0"/>
              <a:t>For stacking we used a wall current monitor in AP1 for both stacking and </a:t>
            </a:r>
            <a:r>
              <a:rPr lang="en-US" sz="2400" dirty="0" err="1" smtClean="0"/>
              <a:t>unstacking</a:t>
            </a:r>
            <a:r>
              <a:rPr lang="en-US" sz="2400" dirty="0" smtClean="0"/>
              <a:t>.</a:t>
            </a:r>
          </a:p>
          <a:p>
            <a:pPr marL="91440" indent="-91440"/>
            <a:r>
              <a:rPr lang="en-US" sz="2400" dirty="0" smtClean="0"/>
              <a:t>For g-2 operations, we might be able to add a WCM to the </a:t>
            </a:r>
            <a:r>
              <a:rPr lang="en-US" sz="2400" dirty="0" smtClean="0"/>
              <a:t>Delivery Ring </a:t>
            </a:r>
            <a:r>
              <a:rPr lang="en-US" sz="2400" dirty="0" smtClean="0"/>
              <a:t>and/or the beam lines to measure low intensity circulating beam intensity.</a:t>
            </a:r>
          </a:p>
          <a:p>
            <a:pPr marL="91440" indent="-91440"/>
            <a:r>
              <a:rPr lang="en-US" sz="2400" dirty="0" smtClean="0"/>
              <a:t>Currently there is not a plan for using WCMs for Mu2e operations.</a:t>
            </a:r>
            <a:endParaRPr lang="en-US" sz="2400" dirty="0"/>
          </a:p>
        </p:txBody>
      </p:sp>
      <p:pic>
        <p:nvPicPr>
          <p:cNvPr id="7170" name="Picture 2" descr="Click to toggle background on ACNET graph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6760" y="1371599"/>
            <a:ext cx="3356265" cy="259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4171096"/>
            <a:ext cx="3463395" cy="268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82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dirty="0" smtClean="0"/>
              <a:t>Beam Studies</a:t>
            </a:r>
            <a:endParaRPr lang="en-US" dirty="0"/>
          </a:p>
        </p:txBody>
      </p:sp>
      <p:grpSp>
        <p:nvGrpSpPr>
          <p:cNvPr id="152" name="Group 151"/>
          <p:cNvGrpSpPr/>
          <p:nvPr/>
        </p:nvGrpSpPr>
        <p:grpSpPr>
          <a:xfrm>
            <a:off x="1209519" y="1180136"/>
            <a:ext cx="6483945" cy="654221"/>
            <a:chOff x="1213238" y="1447801"/>
            <a:chExt cx="5187562" cy="915987"/>
          </a:xfrm>
        </p:grpSpPr>
        <p:sp>
          <p:nvSpPr>
            <p:cNvPr id="153" name="Rectangle 152"/>
            <p:cNvSpPr/>
            <p:nvPr/>
          </p:nvSpPr>
          <p:spPr>
            <a:xfrm>
              <a:off x="2636838" y="1766888"/>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54" name="Straight Arrow Connector 153"/>
            <p:cNvCxnSpPr>
              <a:endCxn id="153" idx="1"/>
            </p:cNvCxnSpPr>
            <p:nvPr/>
          </p:nvCxnSpPr>
          <p:spPr>
            <a:xfrm>
              <a:off x="1219200" y="1995488"/>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55" name="Straight Arrow Connector 154"/>
            <p:cNvCxnSpPr>
              <a:stCxn id="153" idx="3"/>
            </p:cNvCxnSpPr>
            <p:nvPr/>
          </p:nvCxnSpPr>
          <p:spPr>
            <a:xfrm>
              <a:off x="3475038" y="1995488"/>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56" name="TextBox 12"/>
            <p:cNvSpPr txBox="1">
              <a:spLocks noChangeArrowheads="1"/>
            </p:cNvSpPr>
            <p:nvPr/>
          </p:nvSpPr>
          <p:spPr bwMode="auto">
            <a:xfrm>
              <a:off x="1213238" y="1484080"/>
              <a:ext cx="1334060" cy="4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120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p>
          </p:txBody>
        </p:sp>
        <p:sp>
          <p:nvSpPr>
            <p:cNvPr id="158" name="TextBox 14"/>
            <p:cNvSpPr txBox="1">
              <a:spLocks noChangeArrowheads="1"/>
            </p:cNvSpPr>
            <p:nvPr/>
          </p:nvSpPr>
          <p:spPr bwMode="auto">
            <a:xfrm>
              <a:off x="4038600" y="1447801"/>
              <a:ext cx="1033123" cy="51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-8.89Gev/c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159" name="TextBox 15"/>
            <p:cNvSpPr txBox="1">
              <a:spLocks noChangeArrowheads="1"/>
            </p:cNvSpPr>
            <p:nvPr/>
          </p:nvSpPr>
          <p:spPr bwMode="auto">
            <a:xfrm>
              <a:off x="1600200" y="1995488"/>
              <a:ext cx="620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AP1</a:t>
              </a:r>
            </a:p>
          </p:txBody>
        </p:sp>
        <p:sp>
          <p:nvSpPr>
            <p:cNvPr id="160" name="TextBox 16"/>
            <p:cNvSpPr txBox="1">
              <a:spLocks noChangeArrowheads="1"/>
            </p:cNvSpPr>
            <p:nvPr/>
          </p:nvSpPr>
          <p:spPr bwMode="auto">
            <a:xfrm>
              <a:off x="4114800" y="1995488"/>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161" name="Rectangle 160"/>
            <p:cNvSpPr/>
            <p:nvPr/>
          </p:nvSpPr>
          <p:spPr>
            <a:xfrm>
              <a:off x="3733800" y="19192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2" name="TextBox 18"/>
            <p:cNvSpPr txBox="1">
              <a:spLocks noChangeArrowheads="1"/>
            </p:cNvSpPr>
            <p:nvPr/>
          </p:nvSpPr>
          <p:spPr bwMode="auto">
            <a:xfrm>
              <a:off x="3630613" y="2079625"/>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163" name="Rectangle 162"/>
            <p:cNvSpPr/>
            <p:nvPr/>
          </p:nvSpPr>
          <p:spPr>
            <a:xfrm>
              <a:off x="6019800" y="1933575"/>
              <a:ext cx="152400" cy="150813"/>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4" name="TextBox 20"/>
            <p:cNvSpPr txBox="1">
              <a:spLocks noChangeArrowheads="1"/>
            </p:cNvSpPr>
            <p:nvPr/>
          </p:nvSpPr>
          <p:spPr bwMode="auto">
            <a:xfrm>
              <a:off x="5916613" y="2116138"/>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165" name="TextBox 21"/>
          <p:cNvSpPr txBox="1">
            <a:spLocks noChangeArrowheads="1"/>
          </p:cNvSpPr>
          <p:nvPr/>
        </p:nvSpPr>
        <p:spPr bwMode="auto">
          <a:xfrm>
            <a:off x="382200" y="1318640"/>
            <a:ext cx="52218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1)</a:t>
            </a:r>
          </a:p>
        </p:txBody>
      </p:sp>
      <p:grpSp>
        <p:nvGrpSpPr>
          <p:cNvPr id="166" name="Group 165"/>
          <p:cNvGrpSpPr/>
          <p:nvPr/>
        </p:nvGrpSpPr>
        <p:grpSpPr>
          <a:xfrm>
            <a:off x="1210527" y="2340618"/>
            <a:ext cx="6431783" cy="655761"/>
            <a:chOff x="1208887" y="2957513"/>
            <a:chExt cx="5191913" cy="917575"/>
          </a:xfrm>
        </p:grpSpPr>
        <p:sp>
          <p:nvSpPr>
            <p:cNvPr id="167" name="Rectangle 166"/>
            <p:cNvSpPr/>
            <p:nvPr/>
          </p:nvSpPr>
          <p:spPr>
            <a:xfrm>
              <a:off x="2636838" y="32766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68" name="Straight Arrow Connector 167"/>
            <p:cNvCxnSpPr>
              <a:endCxn id="167" idx="1"/>
            </p:cNvCxnSpPr>
            <p:nvPr/>
          </p:nvCxnSpPr>
          <p:spPr>
            <a:xfrm>
              <a:off x="1219200" y="35052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69" name="Straight Arrow Connector 168"/>
            <p:cNvCxnSpPr>
              <a:stCxn id="167" idx="3"/>
            </p:cNvCxnSpPr>
            <p:nvPr/>
          </p:nvCxnSpPr>
          <p:spPr>
            <a:xfrm>
              <a:off x="3475038" y="35052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70" name="TextBox 25"/>
            <p:cNvSpPr txBox="1">
              <a:spLocks noChangeArrowheads="1"/>
            </p:cNvSpPr>
            <p:nvPr/>
          </p:nvSpPr>
          <p:spPr bwMode="auto">
            <a:xfrm>
              <a:off x="1208887" y="3012631"/>
              <a:ext cx="1346007" cy="43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rPr>
                <a:t>120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172" name="TextBox 27"/>
            <p:cNvSpPr txBox="1">
              <a:spLocks noChangeArrowheads="1"/>
            </p:cNvSpPr>
            <p:nvPr/>
          </p:nvSpPr>
          <p:spPr bwMode="auto">
            <a:xfrm>
              <a:off x="4038600" y="2957513"/>
              <a:ext cx="956516" cy="51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173" name="TextBox 28"/>
            <p:cNvSpPr txBox="1">
              <a:spLocks noChangeArrowheads="1"/>
            </p:cNvSpPr>
            <p:nvPr/>
          </p:nvSpPr>
          <p:spPr bwMode="auto">
            <a:xfrm>
              <a:off x="1600200" y="35052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AP1</a:t>
              </a:r>
            </a:p>
          </p:txBody>
        </p:sp>
        <p:sp>
          <p:nvSpPr>
            <p:cNvPr id="174" name="TextBox 29"/>
            <p:cNvSpPr txBox="1">
              <a:spLocks noChangeArrowheads="1"/>
            </p:cNvSpPr>
            <p:nvPr/>
          </p:nvSpPr>
          <p:spPr bwMode="auto">
            <a:xfrm>
              <a:off x="4114800" y="3505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175" name="Rectangle 174"/>
            <p:cNvSpPr/>
            <p:nvPr/>
          </p:nvSpPr>
          <p:spPr>
            <a:xfrm>
              <a:off x="3733800" y="34305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6" name="TextBox 31"/>
            <p:cNvSpPr txBox="1">
              <a:spLocks noChangeArrowheads="1"/>
            </p:cNvSpPr>
            <p:nvPr/>
          </p:nvSpPr>
          <p:spPr bwMode="auto">
            <a:xfrm>
              <a:off x="3630613" y="3589338"/>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177" name="Rectangle 176"/>
            <p:cNvSpPr/>
            <p:nvPr/>
          </p:nvSpPr>
          <p:spPr>
            <a:xfrm>
              <a:off x="6019800" y="34432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8" name="TextBox 33"/>
            <p:cNvSpPr txBox="1">
              <a:spLocks noChangeArrowheads="1"/>
            </p:cNvSpPr>
            <p:nvPr/>
          </p:nvSpPr>
          <p:spPr bwMode="auto">
            <a:xfrm>
              <a:off x="5916613" y="36258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179" name="TextBox 34"/>
          <p:cNvSpPr txBox="1">
            <a:spLocks noChangeArrowheads="1"/>
          </p:cNvSpPr>
          <p:nvPr/>
        </p:nvSpPr>
        <p:spPr bwMode="auto">
          <a:xfrm>
            <a:off x="394854" y="2493764"/>
            <a:ext cx="52218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2)</a:t>
            </a:r>
          </a:p>
        </p:txBody>
      </p:sp>
      <p:grpSp>
        <p:nvGrpSpPr>
          <p:cNvPr id="180" name="Group 179"/>
          <p:cNvGrpSpPr/>
          <p:nvPr/>
        </p:nvGrpSpPr>
        <p:grpSpPr>
          <a:xfrm>
            <a:off x="1142422" y="3490771"/>
            <a:ext cx="6585154" cy="655513"/>
            <a:chOff x="1200150" y="4405313"/>
            <a:chExt cx="5181600" cy="917575"/>
          </a:xfrm>
        </p:grpSpPr>
        <p:sp>
          <p:nvSpPr>
            <p:cNvPr id="181" name="Rectangle 180"/>
            <p:cNvSpPr/>
            <p:nvPr/>
          </p:nvSpPr>
          <p:spPr>
            <a:xfrm>
              <a:off x="2617788" y="47244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82" name="Straight Arrow Connector 181"/>
            <p:cNvCxnSpPr>
              <a:endCxn id="181" idx="1"/>
            </p:cNvCxnSpPr>
            <p:nvPr/>
          </p:nvCxnSpPr>
          <p:spPr>
            <a:xfrm>
              <a:off x="1200150" y="49530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83" name="Straight Arrow Connector 182"/>
            <p:cNvCxnSpPr>
              <a:stCxn id="181" idx="3"/>
            </p:cNvCxnSpPr>
            <p:nvPr/>
          </p:nvCxnSpPr>
          <p:spPr>
            <a:xfrm>
              <a:off x="3455988" y="49530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84" name="TextBox 38"/>
            <p:cNvSpPr txBox="1">
              <a:spLocks noChangeArrowheads="1"/>
            </p:cNvSpPr>
            <p:nvPr/>
          </p:nvSpPr>
          <p:spPr bwMode="auto">
            <a:xfrm>
              <a:off x="1225957" y="4421096"/>
              <a:ext cx="1272945" cy="4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8.9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186" name="TextBox 40"/>
            <p:cNvSpPr txBox="1">
              <a:spLocks noChangeArrowheads="1"/>
            </p:cNvSpPr>
            <p:nvPr/>
          </p:nvSpPr>
          <p:spPr bwMode="auto">
            <a:xfrm>
              <a:off x="4019550" y="4405313"/>
              <a:ext cx="932383" cy="5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187" name="TextBox 41"/>
            <p:cNvSpPr txBox="1">
              <a:spLocks noChangeArrowheads="1"/>
            </p:cNvSpPr>
            <p:nvPr/>
          </p:nvSpPr>
          <p:spPr bwMode="auto">
            <a:xfrm>
              <a:off x="1581150" y="4953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AP1</a:t>
              </a:r>
            </a:p>
          </p:txBody>
        </p:sp>
        <p:sp>
          <p:nvSpPr>
            <p:cNvPr id="188" name="TextBox 42"/>
            <p:cNvSpPr txBox="1">
              <a:spLocks noChangeArrowheads="1"/>
            </p:cNvSpPr>
            <p:nvPr/>
          </p:nvSpPr>
          <p:spPr bwMode="auto">
            <a:xfrm>
              <a:off x="4095750" y="4953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189" name="Rectangle 188"/>
            <p:cNvSpPr/>
            <p:nvPr/>
          </p:nvSpPr>
          <p:spPr>
            <a:xfrm>
              <a:off x="3714750" y="48783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90" name="TextBox 44"/>
            <p:cNvSpPr txBox="1">
              <a:spLocks noChangeArrowheads="1"/>
            </p:cNvSpPr>
            <p:nvPr/>
          </p:nvSpPr>
          <p:spPr bwMode="auto">
            <a:xfrm>
              <a:off x="3613150" y="5037138"/>
              <a:ext cx="357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191" name="Rectangle 190"/>
            <p:cNvSpPr/>
            <p:nvPr/>
          </p:nvSpPr>
          <p:spPr>
            <a:xfrm>
              <a:off x="6000750" y="48910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92" name="TextBox 46"/>
            <p:cNvSpPr txBox="1">
              <a:spLocks noChangeArrowheads="1"/>
            </p:cNvSpPr>
            <p:nvPr/>
          </p:nvSpPr>
          <p:spPr bwMode="auto">
            <a:xfrm>
              <a:off x="5899150" y="50736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193" name="TextBox 47"/>
          <p:cNvSpPr txBox="1">
            <a:spLocks noChangeArrowheads="1"/>
          </p:cNvSpPr>
          <p:nvPr/>
        </p:nvSpPr>
        <p:spPr bwMode="auto">
          <a:xfrm>
            <a:off x="394854" y="3726494"/>
            <a:ext cx="52218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3)</a:t>
            </a:r>
          </a:p>
        </p:txBody>
      </p:sp>
      <p:grpSp>
        <p:nvGrpSpPr>
          <p:cNvPr id="194" name="Group 193"/>
          <p:cNvGrpSpPr/>
          <p:nvPr/>
        </p:nvGrpSpPr>
        <p:grpSpPr>
          <a:xfrm>
            <a:off x="1284798" y="5455342"/>
            <a:ext cx="6408664" cy="655513"/>
            <a:chOff x="1200150" y="4405313"/>
            <a:chExt cx="5181600" cy="917575"/>
          </a:xfrm>
        </p:grpSpPr>
        <p:sp>
          <p:nvSpPr>
            <p:cNvPr id="195" name="Rectangle 194"/>
            <p:cNvSpPr/>
            <p:nvPr/>
          </p:nvSpPr>
          <p:spPr>
            <a:xfrm>
              <a:off x="2617788" y="47244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96" name="Straight Arrow Connector 195"/>
            <p:cNvCxnSpPr>
              <a:endCxn id="195" idx="1"/>
            </p:cNvCxnSpPr>
            <p:nvPr/>
          </p:nvCxnSpPr>
          <p:spPr>
            <a:xfrm>
              <a:off x="1200150" y="49530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97" name="Straight Arrow Connector 196"/>
            <p:cNvCxnSpPr>
              <a:stCxn id="195" idx="3"/>
            </p:cNvCxnSpPr>
            <p:nvPr/>
          </p:nvCxnSpPr>
          <p:spPr>
            <a:xfrm>
              <a:off x="3455988" y="49530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98" name="TextBox 38"/>
            <p:cNvSpPr txBox="1">
              <a:spLocks noChangeArrowheads="1"/>
            </p:cNvSpPr>
            <p:nvPr/>
          </p:nvSpPr>
          <p:spPr bwMode="auto">
            <a:xfrm>
              <a:off x="1230576" y="4447567"/>
              <a:ext cx="1308001" cy="4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8.9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200" name="TextBox 40"/>
            <p:cNvSpPr txBox="1">
              <a:spLocks noChangeArrowheads="1"/>
            </p:cNvSpPr>
            <p:nvPr/>
          </p:nvSpPr>
          <p:spPr bwMode="auto">
            <a:xfrm>
              <a:off x="4019550" y="4405313"/>
              <a:ext cx="1004719" cy="5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201" name="TextBox 41"/>
            <p:cNvSpPr txBox="1">
              <a:spLocks noChangeArrowheads="1"/>
            </p:cNvSpPr>
            <p:nvPr/>
          </p:nvSpPr>
          <p:spPr bwMode="auto">
            <a:xfrm>
              <a:off x="1581150" y="4953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AP1</a:t>
              </a:r>
            </a:p>
          </p:txBody>
        </p:sp>
        <p:sp>
          <p:nvSpPr>
            <p:cNvPr id="202" name="TextBox 42"/>
            <p:cNvSpPr txBox="1">
              <a:spLocks noChangeArrowheads="1"/>
            </p:cNvSpPr>
            <p:nvPr/>
          </p:nvSpPr>
          <p:spPr bwMode="auto">
            <a:xfrm>
              <a:off x="4095750" y="4953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203" name="Rectangle 202"/>
            <p:cNvSpPr/>
            <p:nvPr/>
          </p:nvSpPr>
          <p:spPr>
            <a:xfrm>
              <a:off x="3714750" y="48783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4" name="TextBox 44"/>
            <p:cNvSpPr txBox="1">
              <a:spLocks noChangeArrowheads="1"/>
            </p:cNvSpPr>
            <p:nvPr/>
          </p:nvSpPr>
          <p:spPr bwMode="auto">
            <a:xfrm>
              <a:off x="3613150" y="5037138"/>
              <a:ext cx="357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205" name="Rectangle 204"/>
            <p:cNvSpPr/>
            <p:nvPr/>
          </p:nvSpPr>
          <p:spPr>
            <a:xfrm>
              <a:off x="6000750" y="48910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6" name="TextBox 46"/>
            <p:cNvSpPr txBox="1">
              <a:spLocks noChangeArrowheads="1"/>
            </p:cNvSpPr>
            <p:nvPr/>
          </p:nvSpPr>
          <p:spPr bwMode="auto">
            <a:xfrm>
              <a:off x="5899150" y="50736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207" name="TextBox 47"/>
          <p:cNvSpPr txBox="1">
            <a:spLocks noChangeArrowheads="1"/>
          </p:cNvSpPr>
          <p:nvPr/>
        </p:nvSpPr>
        <p:spPr bwMode="auto">
          <a:xfrm>
            <a:off x="382874" y="4739554"/>
            <a:ext cx="5212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4)</a:t>
            </a:r>
            <a:endParaRPr kumimoji="0" lang="en-US" sz="1800" b="0" i="0" u="none" strike="noStrike" kern="0" cap="none" spc="0" normalizeH="0" baseline="0" noProof="0" dirty="0">
              <a:ln>
                <a:noFill/>
              </a:ln>
              <a:solidFill>
                <a:srgbClr val="000000"/>
              </a:solidFill>
              <a:effectLst/>
              <a:uLnTx/>
              <a:uFillTx/>
              <a:latin typeface="Arial" charset="0"/>
            </a:endParaRPr>
          </a:p>
        </p:txBody>
      </p:sp>
      <p:grpSp>
        <p:nvGrpSpPr>
          <p:cNvPr id="208" name="Group 207"/>
          <p:cNvGrpSpPr/>
          <p:nvPr/>
        </p:nvGrpSpPr>
        <p:grpSpPr>
          <a:xfrm>
            <a:off x="1218405" y="4493202"/>
            <a:ext cx="6419007" cy="655761"/>
            <a:chOff x="1219200" y="2957513"/>
            <a:chExt cx="5181600" cy="917575"/>
          </a:xfrm>
        </p:grpSpPr>
        <p:sp>
          <p:nvSpPr>
            <p:cNvPr id="209" name="Rectangle 208"/>
            <p:cNvSpPr/>
            <p:nvPr/>
          </p:nvSpPr>
          <p:spPr>
            <a:xfrm>
              <a:off x="2636838" y="32766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210" name="Straight Arrow Connector 209"/>
            <p:cNvCxnSpPr>
              <a:endCxn id="209" idx="1"/>
            </p:cNvCxnSpPr>
            <p:nvPr/>
          </p:nvCxnSpPr>
          <p:spPr>
            <a:xfrm>
              <a:off x="1219200" y="35052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211" name="Straight Arrow Connector 210"/>
            <p:cNvCxnSpPr>
              <a:stCxn id="209" idx="3"/>
            </p:cNvCxnSpPr>
            <p:nvPr/>
          </p:nvCxnSpPr>
          <p:spPr>
            <a:xfrm>
              <a:off x="3475038" y="35052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212" name="TextBox 25"/>
            <p:cNvSpPr txBox="1">
              <a:spLocks noChangeArrowheads="1"/>
            </p:cNvSpPr>
            <p:nvPr/>
          </p:nvSpPr>
          <p:spPr bwMode="auto">
            <a:xfrm>
              <a:off x="1242587" y="2999930"/>
              <a:ext cx="1346007" cy="43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rPr>
                <a:t>120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214" name="TextBox 27"/>
            <p:cNvSpPr txBox="1">
              <a:spLocks noChangeArrowheads="1"/>
            </p:cNvSpPr>
            <p:nvPr/>
          </p:nvSpPr>
          <p:spPr bwMode="auto">
            <a:xfrm>
              <a:off x="4038600" y="2957513"/>
              <a:ext cx="1003100" cy="51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215" name="TextBox 28"/>
            <p:cNvSpPr txBox="1">
              <a:spLocks noChangeArrowheads="1"/>
            </p:cNvSpPr>
            <p:nvPr/>
          </p:nvSpPr>
          <p:spPr bwMode="auto">
            <a:xfrm>
              <a:off x="1600200" y="35052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AP1</a:t>
              </a:r>
            </a:p>
          </p:txBody>
        </p:sp>
        <p:sp>
          <p:nvSpPr>
            <p:cNvPr id="216" name="TextBox 29"/>
            <p:cNvSpPr txBox="1">
              <a:spLocks noChangeArrowheads="1"/>
            </p:cNvSpPr>
            <p:nvPr/>
          </p:nvSpPr>
          <p:spPr bwMode="auto">
            <a:xfrm>
              <a:off x="4114800" y="3505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217" name="Rectangle 216"/>
            <p:cNvSpPr/>
            <p:nvPr/>
          </p:nvSpPr>
          <p:spPr>
            <a:xfrm>
              <a:off x="3733800" y="34305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18" name="TextBox 31"/>
            <p:cNvSpPr txBox="1">
              <a:spLocks noChangeArrowheads="1"/>
            </p:cNvSpPr>
            <p:nvPr/>
          </p:nvSpPr>
          <p:spPr bwMode="auto">
            <a:xfrm>
              <a:off x="3630613" y="3589338"/>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219" name="Rectangle 218"/>
            <p:cNvSpPr/>
            <p:nvPr/>
          </p:nvSpPr>
          <p:spPr>
            <a:xfrm>
              <a:off x="6019800" y="34432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20" name="TextBox 33"/>
            <p:cNvSpPr txBox="1">
              <a:spLocks noChangeArrowheads="1"/>
            </p:cNvSpPr>
            <p:nvPr/>
          </p:nvSpPr>
          <p:spPr bwMode="auto">
            <a:xfrm>
              <a:off x="5916613" y="36258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221" name="Rectangle 220"/>
          <p:cNvSpPr/>
          <p:nvPr/>
        </p:nvSpPr>
        <p:spPr>
          <a:xfrm>
            <a:off x="382874" y="5642100"/>
            <a:ext cx="521279"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5</a:t>
            </a:r>
            <a:r>
              <a:rPr kumimoji="0" lang="en-US" sz="1800" b="0" i="0" u="none" strike="noStrike" kern="0" cap="none" spc="0" normalizeH="0" baseline="0" noProof="0" dirty="0" smtClean="0">
                <a:ln>
                  <a:noFill/>
                </a:ln>
                <a:solidFill>
                  <a:sysClr val="windowText" lastClr="000000"/>
                </a:solidFill>
                <a:effectLst/>
                <a:uLnTx/>
                <a:uFillTx/>
              </a:rPr>
              <a:t>)</a:t>
            </a:r>
            <a:endParaRPr kumimoji="0" lang="en-US" sz="1800" b="0" i="0" u="none" strike="noStrike" kern="0" cap="none" spc="0" normalizeH="0" baseline="0" noProof="0" dirty="0">
              <a:ln>
                <a:noFill/>
              </a:ln>
              <a:solidFill>
                <a:sysClr val="windowText" lastClr="000000"/>
              </a:solidFill>
              <a:effectLst/>
              <a:uLnTx/>
              <a:uFillTx/>
            </a:endParaRPr>
          </a:p>
        </p:txBody>
      </p:sp>
      <p:sp>
        <p:nvSpPr>
          <p:cNvPr id="222" name="5-Point Star 221"/>
          <p:cNvSpPr/>
          <p:nvPr/>
        </p:nvSpPr>
        <p:spPr>
          <a:xfrm>
            <a:off x="7407242" y="4739555"/>
            <a:ext cx="1718327" cy="1855996"/>
          </a:xfrm>
          <a:prstGeom prst="star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extBox 41"/>
          <p:cNvSpPr txBox="1">
            <a:spLocks noChangeArrowheads="1"/>
          </p:cNvSpPr>
          <p:nvPr/>
        </p:nvSpPr>
        <p:spPr bwMode="auto">
          <a:xfrm>
            <a:off x="7693462" y="5455342"/>
            <a:ext cx="10735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Similar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to</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g</a:t>
            </a:r>
            <a:r>
              <a:rPr kumimoji="0" lang="en-US" sz="1400" b="1" i="0" u="none" strike="noStrike" kern="0" cap="none" spc="0" normalizeH="0" baseline="0" noProof="0" dirty="0" smtClean="0">
                <a:ln>
                  <a:noFill/>
                </a:ln>
                <a:solidFill>
                  <a:schemeClr val="accent2">
                    <a:lumMod val="75000"/>
                  </a:schemeClr>
                </a:solidFill>
                <a:effectLst/>
                <a:uLnTx/>
                <a:uFillTx/>
              </a:rPr>
              <a:t>-2</a:t>
            </a:r>
            <a:endParaRPr kumimoji="0" lang="en-US" sz="1400" b="1" i="0" u="none" strike="noStrike" kern="0" cap="none" spc="0" normalizeH="0" baseline="0" noProof="0" dirty="0">
              <a:ln>
                <a:noFill/>
              </a:ln>
              <a:solidFill>
                <a:schemeClr val="accent2">
                  <a:lumMod val="75000"/>
                </a:schemeClr>
              </a:solidFill>
              <a:effectLst/>
              <a:uLnTx/>
              <a:uFillTx/>
            </a:endParaRPr>
          </a:p>
        </p:txBody>
      </p:sp>
      <p:sp>
        <p:nvSpPr>
          <p:cNvPr id="224" name="5-Point Star 223"/>
          <p:cNvSpPr/>
          <p:nvPr/>
        </p:nvSpPr>
        <p:spPr>
          <a:xfrm>
            <a:off x="7463455" y="470706"/>
            <a:ext cx="1718327" cy="1855996"/>
          </a:xfrm>
          <a:prstGeom prst="star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Box 41"/>
          <p:cNvSpPr txBox="1">
            <a:spLocks noChangeArrowheads="1"/>
          </p:cNvSpPr>
          <p:nvPr/>
        </p:nvSpPr>
        <p:spPr bwMode="auto">
          <a:xfrm>
            <a:off x="7785855" y="1265478"/>
            <a:ext cx="1073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Stacking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smtClean="0">
                <a:ln>
                  <a:noFill/>
                </a:ln>
                <a:solidFill>
                  <a:schemeClr val="accent2">
                    <a:lumMod val="75000"/>
                  </a:schemeClr>
                </a:solidFill>
                <a:effectLst/>
                <a:uLnTx/>
                <a:uFillTx/>
              </a:rPr>
              <a:t>Pbars</a:t>
            </a:r>
            <a:endParaRPr kumimoji="0" lang="en-US" sz="1400" b="1" i="0" u="none" strike="noStrike" kern="0" cap="none" spc="0" normalizeH="0" baseline="0" noProof="0" dirty="0">
              <a:ln>
                <a:noFill/>
              </a:ln>
              <a:solidFill>
                <a:schemeClr val="accent2">
                  <a:lumMod val="75000"/>
                </a:schemeClr>
              </a:solidFill>
              <a:effectLst/>
              <a:uLnTx/>
              <a:uFillTx/>
            </a:endParaRPr>
          </a:p>
        </p:txBody>
      </p:sp>
      <p:sp>
        <p:nvSpPr>
          <p:cNvPr id="226" name="TextBox 15"/>
          <p:cNvSpPr txBox="1">
            <a:spLocks noChangeArrowheads="1"/>
          </p:cNvSpPr>
          <p:nvPr/>
        </p:nvSpPr>
        <p:spPr bwMode="auto">
          <a:xfrm>
            <a:off x="6389595" y="1174334"/>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70C0"/>
                </a:solidFill>
                <a:effectLst/>
                <a:uLnTx/>
                <a:uFillTx/>
                <a:latin typeface="Arial" charset="0"/>
              </a:rPr>
              <a:t>1E11</a:t>
            </a:r>
            <a:endParaRPr kumimoji="0" lang="en-US" sz="1800" b="1" i="0" u="none" strike="noStrike" kern="0" cap="none" spc="0" normalizeH="0" baseline="0" noProof="0" dirty="0">
              <a:ln>
                <a:noFill/>
              </a:ln>
              <a:solidFill>
                <a:srgbClr val="0070C0"/>
              </a:solidFill>
              <a:effectLst/>
              <a:uLnTx/>
              <a:uFillTx/>
              <a:latin typeface="Arial" charset="0"/>
            </a:endParaRPr>
          </a:p>
        </p:txBody>
      </p:sp>
      <p:sp>
        <p:nvSpPr>
          <p:cNvPr id="227" name="TextBox 15"/>
          <p:cNvSpPr txBox="1">
            <a:spLocks noChangeArrowheads="1"/>
          </p:cNvSpPr>
          <p:nvPr/>
        </p:nvSpPr>
        <p:spPr bwMode="auto">
          <a:xfrm>
            <a:off x="6453710" y="5470091"/>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dirty="0" smtClean="0">
                <a:solidFill>
                  <a:srgbClr val="0070C0"/>
                </a:solidFill>
              </a:rPr>
              <a:t>5</a:t>
            </a:r>
            <a:r>
              <a:rPr kumimoji="0" lang="en-US" sz="1800" b="1" i="0" u="none" strike="noStrike" kern="0" cap="none" spc="0" normalizeH="0" baseline="0" noProof="0" dirty="0" smtClean="0">
                <a:ln>
                  <a:noFill/>
                </a:ln>
                <a:solidFill>
                  <a:srgbClr val="0070C0"/>
                </a:solidFill>
                <a:effectLst/>
                <a:uLnTx/>
                <a:uFillTx/>
                <a:latin typeface="Arial" charset="0"/>
              </a:rPr>
              <a:t>E7</a:t>
            </a:r>
            <a:endParaRPr kumimoji="0" lang="en-US" sz="1800" b="1" i="0" u="none" strike="noStrike" kern="0" cap="none" spc="0" normalizeH="0" baseline="0" noProof="0" dirty="0">
              <a:ln>
                <a:noFill/>
              </a:ln>
              <a:solidFill>
                <a:srgbClr val="0070C0"/>
              </a:solidFill>
              <a:effectLst/>
              <a:uLnTx/>
              <a:uFillTx/>
              <a:latin typeface="Arial" charset="0"/>
            </a:endParaRPr>
          </a:p>
        </p:txBody>
      </p:sp>
    </p:spTree>
    <p:extLst>
      <p:ext uri="{BB962C8B-B14F-4D97-AF65-F5344CB8AC3E}">
        <p14:creationId xmlns:p14="http://schemas.microsoft.com/office/powerpoint/2010/main" val="357027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7918"/>
            <a:ext cx="8229600" cy="533400"/>
          </a:xfrm>
        </p:spPr>
        <p:txBody>
          <a:bodyPr>
            <a:normAutofit fontScale="90000"/>
          </a:bodyPr>
          <a:lstStyle/>
          <a:p>
            <a:r>
              <a:rPr lang="en-US" dirty="0" smtClean="0"/>
              <a:t>AP2 BPMs</a:t>
            </a:r>
            <a:endParaRPr lang="en-US" dirty="0"/>
          </a:p>
        </p:txBody>
      </p:sp>
      <p:sp>
        <p:nvSpPr>
          <p:cNvPr id="3" name="Content Placeholder 2"/>
          <p:cNvSpPr>
            <a:spLocks noGrp="1"/>
          </p:cNvSpPr>
          <p:nvPr>
            <p:ph idx="1"/>
          </p:nvPr>
        </p:nvSpPr>
        <p:spPr>
          <a:xfrm>
            <a:off x="457200" y="4876800"/>
            <a:ext cx="8229600" cy="1600200"/>
          </a:xfrm>
        </p:spPr>
        <p:txBody>
          <a:bodyPr/>
          <a:lstStyle/>
          <a:p>
            <a:pPr marL="91440" indent="-91440"/>
            <a:r>
              <a:rPr lang="en-US" sz="2000" dirty="0"/>
              <a:t>8.9Gev/c primaries, 3.1 GeV/c positive </a:t>
            </a:r>
            <a:r>
              <a:rPr lang="en-US" sz="2000" dirty="0" err="1"/>
              <a:t>secondaries</a:t>
            </a:r>
            <a:r>
              <a:rPr lang="en-US" sz="2000" dirty="0"/>
              <a:t>.</a:t>
            </a:r>
          </a:p>
          <a:p>
            <a:pPr marL="91440" indent="-91440"/>
            <a:r>
              <a:rPr lang="en-US" sz="2000" dirty="0"/>
              <a:t>Beam intensity plot stepping down from 2E12 on target to ~1E11.</a:t>
            </a:r>
          </a:p>
          <a:p>
            <a:pPr marL="91440" indent="-91440"/>
            <a:r>
              <a:rPr lang="en-US" sz="2000" dirty="0" smtClean="0"/>
              <a:t>Only first couple of BPMs in the AP2 line have intensity data with 1E12 POT.</a:t>
            </a:r>
          </a:p>
          <a:p>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7794812" cy="418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rot="10800000">
            <a:off x="5486399" y="2924734"/>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8562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r>
              <a:rPr lang="en-US" dirty="0"/>
              <a:t>AP2 BPMs</a:t>
            </a:r>
          </a:p>
        </p:txBody>
      </p:sp>
      <p:sp>
        <p:nvSpPr>
          <p:cNvPr id="3" name="Content Placeholder 2"/>
          <p:cNvSpPr>
            <a:spLocks noGrp="1"/>
          </p:cNvSpPr>
          <p:nvPr>
            <p:ph idx="1"/>
          </p:nvPr>
        </p:nvSpPr>
        <p:spPr>
          <a:xfrm>
            <a:off x="4572000" y="1160929"/>
            <a:ext cx="3962400" cy="5544671"/>
          </a:xfrm>
        </p:spPr>
        <p:txBody>
          <a:bodyPr/>
          <a:lstStyle/>
          <a:p>
            <a:pPr marL="91440" indent="-91440"/>
            <a:r>
              <a:rPr lang="en-US" sz="2400" dirty="0" smtClean="0"/>
              <a:t>1E12 8.9Gev/c </a:t>
            </a:r>
            <a:r>
              <a:rPr lang="en-US" sz="2400" dirty="0"/>
              <a:t>primaries, 3.1 GeV/c positive </a:t>
            </a:r>
            <a:r>
              <a:rPr lang="en-US" sz="2400" dirty="0" err="1"/>
              <a:t>secondaries</a:t>
            </a:r>
            <a:r>
              <a:rPr lang="en-US" sz="2400" dirty="0"/>
              <a:t>.</a:t>
            </a:r>
          </a:p>
          <a:p>
            <a:pPr marL="91440" indent="-91440"/>
            <a:r>
              <a:rPr lang="en-US" sz="2400" dirty="0" smtClean="0"/>
              <a:t>We only see beam intensity data on the first five BPMs.</a:t>
            </a:r>
          </a:p>
          <a:p>
            <a:pPr marL="91440" indent="-91440"/>
            <a:r>
              <a:rPr lang="en-US" sz="2400" dirty="0"/>
              <a:t>Units are not calibrated to number of particles.</a:t>
            </a:r>
          </a:p>
          <a:p>
            <a:pPr marL="91440" indent="-91440"/>
            <a:r>
              <a:rPr lang="en-US" sz="2400" dirty="0"/>
              <a:t>This beam that is eighty 53MHz buckets and not a single 2.5MHz bucket as will be seen in g-2 operations.</a:t>
            </a:r>
          </a:p>
          <a:p>
            <a:pPr marL="91440" indent="-91440"/>
            <a:endParaRPr lang="en-US" sz="24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409575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028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Tor704 Test Signal Response</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2133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524000"/>
            <a:ext cx="2057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524000"/>
            <a:ext cx="197223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1524000"/>
            <a:ext cx="1990164"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1104900" y="5755341"/>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2E9 </a:t>
            </a:r>
            <a:br>
              <a:rPr lang="en-US" dirty="0" smtClean="0"/>
            </a:br>
            <a:r>
              <a:rPr lang="en-US" dirty="0" smtClean="0"/>
              <a:t>Test Pulse</a:t>
            </a:r>
            <a:endParaRPr lang="en-US" dirty="0"/>
          </a:p>
        </p:txBody>
      </p:sp>
      <p:sp>
        <p:nvSpPr>
          <p:cNvPr id="9" name="Content Placeholder 2"/>
          <p:cNvSpPr txBox="1">
            <a:spLocks/>
          </p:cNvSpPr>
          <p:nvPr/>
        </p:nvSpPr>
        <p:spPr bwMode="auto">
          <a:xfrm>
            <a:off x="5524500" y="5759823"/>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2E8 </a:t>
            </a:r>
            <a:br>
              <a:rPr lang="en-US" dirty="0" smtClean="0"/>
            </a:br>
            <a:r>
              <a:rPr lang="en-US" dirty="0" smtClean="0"/>
              <a:t>Test Pulse</a:t>
            </a:r>
            <a:endParaRPr lang="en-US" dirty="0"/>
          </a:p>
        </p:txBody>
      </p:sp>
    </p:spTree>
    <p:extLst>
      <p:ext uri="{BB962C8B-B14F-4D97-AF65-F5344CB8AC3E}">
        <p14:creationId xmlns:p14="http://schemas.microsoft.com/office/powerpoint/2010/main" val="3806503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Tor724 Test Signal Response</a:t>
            </a:r>
            <a:endParaRPr lang="en-US" dirty="0"/>
          </a:p>
        </p:txBody>
      </p:sp>
      <p:sp>
        <p:nvSpPr>
          <p:cNvPr id="3" name="Content Placeholder 2"/>
          <p:cNvSpPr>
            <a:spLocks noGrp="1"/>
          </p:cNvSpPr>
          <p:nvPr>
            <p:ph idx="1"/>
          </p:nvPr>
        </p:nvSpPr>
        <p:spPr>
          <a:xfrm>
            <a:off x="723900" y="5562600"/>
            <a:ext cx="1638300" cy="609600"/>
          </a:xfrm>
        </p:spPr>
        <p:txBody>
          <a:bodyPr/>
          <a:lstStyle/>
          <a:p>
            <a:pPr marL="0" indent="0">
              <a:buNone/>
            </a:pPr>
            <a:r>
              <a:rPr lang="en-US" dirty="0" smtClean="0"/>
              <a:t>No Signal</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2667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371600"/>
            <a:ext cx="2641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371600"/>
            <a:ext cx="2641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3340100" y="5562600"/>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2.4E9 </a:t>
            </a:r>
            <a:br>
              <a:rPr lang="en-US" dirty="0" smtClean="0"/>
            </a:br>
            <a:r>
              <a:rPr lang="en-US" dirty="0" smtClean="0"/>
              <a:t>Test Pulse</a:t>
            </a:r>
            <a:endParaRPr lang="en-US" dirty="0"/>
          </a:p>
        </p:txBody>
      </p:sp>
      <p:sp>
        <p:nvSpPr>
          <p:cNvPr id="8" name="Content Placeholder 2"/>
          <p:cNvSpPr txBox="1">
            <a:spLocks/>
          </p:cNvSpPr>
          <p:nvPr/>
        </p:nvSpPr>
        <p:spPr bwMode="auto">
          <a:xfrm>
            <a:off x="6019800" y="5562600"/>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2E8 </a:t>
            </a:r>
            <a:br>
              <a:rPr lang="en-US" dirty="0" smtClean="0"/>
            </a:br>
            <a:r>
              <a:rPr lang="en-US" dirty="0" smtClean="0"/>
              <a:t>Test Pulse</a:t>
            </a:r>
            <a:endParaRPr lang="en-US" dirty="0"/>
          </a:p>
        </p:txBody>
      </p:sp>
    </p:spTree>
    <p:extLst>
      <p:ext uri="{BB962C8B-B14F-4D97-AF65-F5344CB8AC3E}">
        <p14:creationId xmlns:p14="http://schemas.microsoft.com/office/powerpoint/2010/main" val="1099449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Intensity </a:t>
            </a:r>
            <a:r>
              <a:rPr lang="en-US" dirty="0" err="1" smtClean="0"/>
              <a:t>Measuremetns</a:t>
            </a:r>
            <a:r>
              <a:rPr lang="en-US" dirty="0" smtClean="0"/>
              <a:t/>
            </a:r>
            <a:br>
              <a:rPr lang="en-US" dirty="0" smtClean="0"/>
            </a:br>
            <a:r>
              <a:rPr lang="en-US" dirty="0" smtClean="0"/>
              <a:t> </a:t>
            </a:r>
            <a:r>
              <a:rPr lang="en-US" dirty="0" smtClean="0"/>
              <a:t>for g-2 and Mu2e</a:t>
            </a:r>
            <a:endParaRPr lang="en-US" dirty="0"/>
          </a:p>
        </p:txBody>
      </p:sp>
      <p:sp>
        <p:nvSpPr>
          <p:cNvPr id="3" name="Content Placeholder 2"/>
          <p:cNvSpPr>
            <a:spLocks noGrp="1"/>
          </p:cNvSpPr>
          <p:nvPr>
            <p:ph idx="1"/>
          </p:nvPr>
        </p:nvSpPr>
        <p:spPr/>
        <p:txBody>
          <a:bodyPr/>
          <a:lstStyle/>
          <a:p>
            <a:r>
              <a:rPr lang="en-US" dirty="0" smtClean="0"/>
              <a:t>Overview of Beam </a:t>
            </a:r>
            <a:r>
              <a:rPr lang="en-US" dirty="0" smtClean="0"/>
              <a:t>Requirements</a:t>
            </a:r>
          </a:p>
          <a:p>
            <a:r>
              <a:rPr lang="en-US" dirty="0" smtClean="0"/>
              <a:t>Overview of available instrumentation</a:t>
            </a:r>
          </a:p>
          <a:p>
            <a:pPr lvl="2"/>
            <a:r>
              <a:rPr lang="en-US" dirty="0" smtClean="0"/>
              <a:t>Beam Position Monitor</a:t>
            </a:r>
          </a:p>
          <a:p>
            <a:pPr lvl="2"/>
            <a:r>
              <a:rPr lang="en-US" dirty="0" smtClean="0"/>
              <a:t>Ion chamber</a:t>
            </a:r>
          </a:p>
          <a:p>
            <a:pPr lvl="2"/>
            <a:r>
              <a:rPr lang="en-US" dirty="0" smtClean="0"/>
              <a:t>Toroid</a:t>
            </a:r>
          </a:p>
          <a:p>
            <a:pPr lvl="2"/>
            <a:r>
              <a:rPr lang="en-US" dirty="0" smtClean="0"/>
              <a:t>Wall Current Monitor</a:t>
            </a:r>
            <a:endParaRPr lang="en-US" dirty="0" smtClean="0"/>
          </a:p>
          <a:p>
            <a:pPr lvl="2"/>
            <a:r>
              <a:rPr lang="en-US" dirty="0" smtClean="0"/>
              <a:t>SEM (covered in last weeks’ meeting)</a:t>
            </a:r>
            <a:endParaRPr lang="en-US" dirty="0" smtClean="0"/>
          </a:p>
          <a:p>
            <a:r>
              <a:rPr lang="en-US" dirty="0" smtClean="0"/>
              <a:t>Overview of Beam Studies</a:t>
            </a:r>
          </a:p>
          <a:p>
            <a:r>
              <a:rPr lang="en-US" dirty="0" smtClean="0"/>
              <a:t>What needs to be done?</a:t>
            </a:r>
            <a:endParaRPr lang="en-US" dirty="0"/>
          </a:p>
        </p:txBody>
      </p:sp>
    </p:spTree>
    <p:extLst>
      <p:ext uri="{BB962C8B-B14F-4D97-AF65-F5344CB8AC3E}">
        <p14:creationId xmlns:p14="http://schemas.microsoft.com/office/powerpoint/2010/main" val="2446038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24" y="309282"/>
            <a:ext cx="8229600" cy="1143000"/>
          </a:xfrm>
        </p:spPr>
        <p:txBody>
          <a:bodyPr/>
          <a:lstStyle/>
          <a:p>
            <a:r>
              <a:rPr lang="en-US" dirty="0" smtClean="0"/>
              <a:t>Tor704 Beam Response</a:t>
            </a:r>
            <a:endParaRPr lang="en-US" dirty="0"/>
          </a:p>
        </p:txBody>
      </p:sp>
      <p:sp>
        <p:nvSpPr>
          <p:cNvPr id="3" name="Content Placeholder 2"/>
          <p:cNvSpPr>
            <a:spLocks noGrp="1"/>
          </p:cNvSpPr>
          <p:nvPr>
            <p:ph idx="1"/>
          </p:nvPr>
        </p:nvSpPr>
        <p:spPr>
          <a:xfrm>
            <a:off x="53788" y="4545104"/>
            <a:ext cx="8229600" cy="1636062"/>
          </a:xfrm>
        </p:spPr>
        <p:txBody>
          <a:bodyPr/>
          <a:lstStyle/>
          <a:p>
            <a:pPr marL="91440" indent="-91440"/>
            <a:r>
              <a:rPr lang="en-US" sz="2400" dirty="0" smtClean="0"/>
              <a:t>Similar conditions to g-2 we see a small beam signal.</a:t>
            </a:r>
          </a:p>
          <a:p>
            <a:pPr marL="305753" lvl="1" indent="-91440"/>
            <a:r>
              <a:rPr lang="en-US" sz="2000" dirty="0" smtClean="0"/>
              <a:t>1E12 protons on target (8.9 GeV/c) with 3.1 GeV/c </a:t>
            </a:r>
            <a:r>
              <a:rPr lang="en-US" sz="2000" dirty="0" err="1" smtClean="0"/>
              <a:t>secondaries</a:t>
            </a:r>
            <a:endParaRPr lang="en-US" sz="2000" dirty="0" smtClean="0"/>
          </a:p>
          <a:p>
            <a:pPr marL="305753" lvl="1" indent="-91440"/>
            <a:r>
              <a:rPr lang="en-US" sz="2000" dirty="0" smtClean="0"/>
              <a:t>OAC shows 2e9, but based on calibration signal we are more like 5e8.</a:t>
            </a:r>
          </a:p>
          <a:p>
            <a:pPr marL="91440" indent="-91440"/>
            <a:r>
              <a:rPr lang="en-US" sz="2400" dirty="0" smtClean="0"/>
              <a:t>Model shows beam at Tor724 should be a factor of 8 reduction.  We see no signal at 724.</a:t>
            </a:r>
            <a:endParaRPr lang="en-US" sz="24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83658"/>
            <a:ext cx="3810000" cy="240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52282"/>
            <a:ext cx="3801035" cy="243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1416424" y="3922058"/>
            <a:ext cx="1638300"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buFont typeface="Wingdings 2" pitchFamily="18" charset="2"/>
              <a:buNone/>
            </a:pPr>
            <a:r>
              <a:rPr lang="en-US" b="1" dirty="0" smtClean="0">
                <a:solidFill>
                  <a:srgbClr val="FF0000"/>
                </a:solidFill>
              </a:rPr>
              <a:t>No Beam</a:t>
            </a:r>
            <a:endParaRPr lang="en-US" b="1" dirty="0">
              <a:solidFill>
                <a:srgbClr val="FF0000"/>
              </a:solidFill>
            </a:endParaRPr>
          </a:p>
        </p:txBody>
      </p:sp>
      <p:sp>
        <p:nvSpPr>
          <p:cNvPr id="7" name="Content Placeholder 2"/>
          <p:cNvSpPr txBox="1">
            <a:spLocks/>
          </p:cNvSpPr>
          <p:nvPr/>
        </p:nvSpPr>
        <p:spPr bwMode="auto">
          <a:xfrm>
            <a:off x="5562600" y="3935504"/>
            <a:ext cx="1250576"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buFont typeface="Wingdings 2" pitchFamily="18" charset="2"/>
              <a:buNone/>
            </a:pPr>
            <a:r>
              <a:rPr lang="en-US" b="1" dirty="0" smtClean="0">
                <a:solidFill>
                  <a:srgbClr val="00B050"/>
                </a:solidFill>
              </a:rPr>
              <a:t>Beam</a:t>
            </a:r>
            <a:endParaRPr lang="en-US" b="1" dirty="0">
              <a:solidFill>
                <a:srgbClr val="00B050"/>
              </a:solidFill>
            </a:endParaRPr>
          </a:p>
        </p:txBody>
      </p:sp>
    </p:spTree>
    <p:extLst>
      <p:ext uri="{BB962C8B-B14F-4D97-AF65-F5344CB8AC3E}">
        <p14:creationId xmlns:p14="http://schemas.microsoft.com/office/powerpoint/2010/main" val="3638524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753" y="152400"/>
            <a:ext cx="8229600" cy="838200"/>
          </a:xfrm>
        </p:spPr>
        <p:txBody>
          <a:bodyPr/>
          <a:lstStyle/>
          <a:p>
            <a:r>
              <a:rPr lang="en-US" dirty="0" smtClean="0"/>
              <a:t>Tor704 Beam Response</a:t>
            </a:r>
            <a:endParaRPr lang="en-US" dirty="0"/>
          </a:p>
        </p:txBody>
      </p:sp>
      <p:sp>
        <p:nvSpPr>
          <p:cNvPr id="3" name="Content Placeholder 2"/>
          <p:cNvSpPr>
            <a:spLocks noGrp="1"/>
          </p:cNvSpPr>
          <p:nvPr>
            <p:ph idx="1"/>
          </p:nvPr>
        </p:nvSpPr>
        <p:spPr>
          <a:xfrm>
            <a:off x="304800" y="5105400"/>
            <a:ext cx="8229600" cy="1524000"/>
          </a:xfrm>
        </p:spPr>
        <p:txBody>
          <a:bodyPr/>
          <a:lstStyle/>
          <a:p>
            <a:pPr marL="91440" indent="-91440"/>
            <a:r>
              <a:rPr lang="en-US" sz="2400" dirty="0" smtClean="0"/>
              <a:t>2.08E12 8.9Gev/c primaries, 3.1 GeV/c negative </a:t>
            </a:r>
            <a:r>
              <a:rPr lang="en-US" sz="2400" dirty="0" err="1" smtClean="0"/>
              <a:t>secondaries</a:t>
            </a:r>
            <a:r>
              <a:rPr lang="en-US" sz="2400" dirty="0" smtClean="0"/>
              <a:t>.</a:t>
            </a:r>
          </a:p>
          <a:p>
            <a:pPr marL="91440" indent="-91440"/>
            <a:r>
              <a:rPr lang="en-US" sz="2400" dirty="0" smtClean="0"/>
              <a:t>Approximately double the POT that will be used for g-2.</a:t>
            </a:r>
          </a:p>
          <a:p>
            <a:pPr marL="91440" indent="-91440"/>
            <a:r>
              <a:rPr lang="en-US" sz="2400" dirty="0" smtClean="0"/>
              <a:t>Average intensity 1.5E8 with signal subtracted from noise.</a:t>
            </a:r>
          </a:p>
          <a:p>
            <a:pPr marL="91440" indent="-91440"/>
            <a:r>
              <a:rPr lang="en-US" sz="2400" dirty="0" smtClean="0"/>
              <a:t>Cary’s simulation results predict 1.02E8</a:t>
            </a:r>
            <a:endParaRPr lang="en-US" sz="24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816" y="990600"/>
            <a:ext cx="722947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297826" y="4618910"/>
            <a:ext cx="782587" cy="246221"/>
          </a:xfrm>
          <a:prstGeom prst="rect">
            <a:avLst/>
          </a:prstGeom>
          <a:noFill/>
        </p:spPr>
        <p:txBody>
          <a:bodyPr wrap="none" rtlCol="0">
            <a:spAutoFit/>
          </a:bodyPr>
          <a:lstStyle/>
          <a:p>
            <a:r>
              <a:rPr lang="en-US" sz="1000" dirty="0" smtClean="0"/>
              <a:t>J. Morgan</a:t>
            </a:r>
            <a:endParaRPr lang="en-US" sz="1000" dirty="0"/>
          </a:p>
        </p:txBody>
      </p:sp>
    </p:spTree>
    <p:extLst>
      <p:ext uri="{BB962C8B-B14F-4D97-AF65-F5344CB8AC3E}">
        <p14:creationId xmlns:p14="http://schemas.microsoft.com/office/powerpoint/2010/main" val="1754220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76"/>
            <a:ext cx="8229600" cy="762000"/>
          </a:xfrm>
        </p:spPr>
        <p:txBody>
          <a:bodyPr>
            <a:normAutofit fontScale="90000"/>
          </a:bodyPr>
          <a:lstStyle/>
          <a:p>
            <a:r>
              <a:rPr lang="en-US" dirty="0" smtClean="0"/>
              <a:t>Tor704 Beam Response</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17176"/>
            <a:ext cx="7219950" cy="393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333375" y="4800600"/>
            <a:ext cx="8229600" cy="1524000"/>
          </a:xfrm>
        </p:spPr>
        <p:txBody>
          <a:bodyPr/>
          <a:lstStyle/>
          <a:p>
            <a:pPr marL="91440" indent="-91440"/>
            <a:r>
              <a:rPr lang="en-US" sz="2400" dirty="0" smtClean="0"/>
              <a:t>2.13E12 8.9Gev/c primaries, 3.1 GeV/c POSITIVE </a:t>
            </a:r>
            <a:r>
              <a:rPr lang="en-US" sz="2400" dirty="0" err="1" smtClean="0"/>
              <a:t>secondaries</a:t>
            </a:r>
            <a:r>
              <a:rPr lang="en-US" sz="2400" dirty="0" smtClean="0"/>
              <a:t>.</a:t>
            </a:r>
          </a:p>
          <a:p>
            <a:pPr marL="91440" indent="-91440"/>
            <a:r>
              <a:rPr lang="en-US" sz="2400" dirty="0" smtClean="0"/>
              <a:t>Approximately double the POT to be used for g-2.</a:t>
            </a:r>
          </a:p>
          <a:p>
            <a:pPr marL="91440" indent="-91440"/>
            <a:r>
              <a:rPr lang="en-US" sz="2400" dirty="0" smtClean="0"/>
              <a:t>Average intensity 1.86E9 with signal subtracted from noise.</a:t>
            </a:r>
          </a:p>
          <a:p>
            <a:pPr marL="91440" indent="-91440"/>
            <a:r>
              <a:rPr lang="en-US" sz="2400" dirty="0" smtClean="0"/>
              <a:t>Cary’s simulation results predict 4.7E8</a:t>
            </a:r>
            <a:endParaRPr lang="en-US" sz="2400" dirty="0"/>
          </a:p>
        </p:txBody>
      </p:sp>
      <p:sp>
        <p:nvSpPr>
          <p:cNvPr id="6" name="TextBox 5"/>
          <p:cNvSpPr txBox="1"/>
          <p:nvPr/>
        </p:nvSpPr>
        <p:spPr>
          <a:xfrm>
            <a:off x="7275563" y="4372689"/>
            <a:ext cx="782587" cy="246221"/>
          </a:xfrm>
          <a:prstGeom prst="rect">
            <a:avLst/>
          </a:prstGeom>
          <a:noFill/>
        </p:spPr>
        <p:txBody>
          <a:bodyPr wrap="none" rtlCol="0">
            <a:spAutoFit/>
          </a:bodyPr>
          <a:lstStyle/>
          <a:p>
            <a:r>
              <a:rPr lang="en-US" sz="1000" dirty="0" smtClean="0"/>
              <a:t>J. Morgan</a:t>
            </a:r>
            <a:endParaRPr lang="en-US" sz="1000" dirty="0"/>
          </a:p>
        </p:txBody>
      </p:sp>
    </p:spTree>
    <p:extLst>
      <p:ext uri="{BB962C8B-B14F-4D97-AF65-F5344CB8AC3E}">
        <p14:creationId xmlns:p14="http://schemas.microsoft.com/office/powerpoint/2010/main" val="1186922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408" y="228600"/>
            <a:ext cx="8229600" cy="762000"/>
          </a:xfrm>
        </p:spPr>
        <p:txBody>
          <a:bodyPr>
            <a:normAutofit fontScale="90000"/>
          </a:bodyPr>
          <a:lstStyle/>
          <a:p>
            <a:r>
              <a:rPr lang="en-US" dirty="0" smtClean="0"/>
              <a:t>IC728</a:t>
            </a:r>
            <a:endParaRPr lang="en-US" dirty="0"/>
          </a:p>
        </p:txBody>
      </p:sp>
      <p:sp>
        <p:nvSpPr>
          <p:cNvPr id="3" name="Content Placeholder 2"/>
          <p:cNvSpPr>
            <a:spLocks noGrp="1"/>
          </p:cNvSpPr>
          <p:nvPr>
            <p:ph idx="1"/>
          </p:nvPr>
        </p:nvSpPr>
        <p:spPr>
          <a:xfrm>
            <a:off x="3352800" y="4495800"/>
            <a:ext cx="4915408" cy="2057400"/>
          </a:xfrm>
        </p:spPr>
        <p:txBody>
          <a:bodyPr/>
          <a:lstStyle/>
          <a:p>
            <a:pPr marL="91440" indent="-91440"/>
            <a:r>
              <a:rPr lang="en-US" sz="2400" dirty="0" smtClean="0"/>
              <a:t>Second ion chamber was installed.</a:t>
            </a:r>
          </a:p>
          <a:p>
            <a:pPr marL="91440" indent="-91440"/>
            <a:r>
              <a:rPr lang="en-US" sz="2400" dirty="0" smtClean="0"/>
              <a:t>No gas leak, but relative calibration is questionable.</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1181100"/>
            <a:ext cx="4915408" cy="3093100"/>
          </a:xfrm>
          <a:prstGeom prst="rect">
            <a:avLst/>
          </a:prstGeom>
        </p:spPr>
      </p:pic>
      <p:pic>
        <p:nvPicPr>
          <p:cNvPr id="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5400000">
            <a:off x="352212" y="1578413"/>
            <a:ext cx="2953175" cy="2438400"/>
          </a:xfrm>
          <a:prstGeom prst="rect">
            <a:avLst/>
          </a:prstGeom>
          <a:noFill/>
          <a:ln w="9525">
            <a:noFill/>
            <a:miter lim="800000"/>
            <a:headEnd/>
            <a:tailEnd/>
          </a:ln>
        </p:spPr>
      </p:pic>
      <p:sp>
        <p:nvSpPr>
          <p:cNvPr id="7" name="Content Placeholder 2"/>
          <p:cNvSpPr txBox="1">
            <a:spLocks/>
          </p:cNvSpPr>
          <p:nvPr/>
        </p:nvSpPr>
        <p:spPr bwMode="auto">
          <a:xfrm>
            <a:off x="590296" y="4572000"/>
            <a:ext cx="2457704" cy="20574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91440" indent="-91440"/>
            <a:r>
              <a:rPr lang="en-US" sz="1800" dirty="0" smtClean="0"/>
              <a:t>Original ion chamber.</a:t>
            </a:r>
          </a:p>
          <a:p>
            <a:pPr marL="91440" indent="-91440"/>
            <a:r>
              <a:rPr lang="en-US" sz="1800" dirty="0" smtClean="0"/>
              <a:t>Removed, but still in the tunne</a:t>
            </a:r>
            <a:r>
              <a:rPr lang="en-US" sz="1800" dirty="0"/>
              <a:t>l</a:t>
            </a:r>
            <a:endParaRPr lang="en-US" sz="1800" dirty="0" smtClean="0"/>
          </a:p>
          <a:p>
            <a:pPr marL="91440" indent="-91440"/>
            <a:r>
              <a:rPr lang="en-US" sz="1800" dirty="0" smtClean="0"/>
              <a:t>Believed to have a gas leak</a:t>
            </a:r>
            <a:endParaRPr lang="en-US" sz="1800" dirty="0"/>
          </a:p>
        </p:txBody>
      </p:sp>
    </p:spTree>
    <p:extLst>
      <p:ext uri="{BB962C8B-B14F-4D97-AF65-F5344CB8AC3E}">
        <p14:creationId xmlns:p14="http://schemas.microsoft.com/office/powerpoint/2010/main" val="1970989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r>
              <a:rPr lang="en-US" dirty="0" smtClean="0"/>
              <a:t>IC728 Beam Response</a:t>
            </a:r>
            <a:endParaRPr lang="en-US" dirty="0"/>
          </a:p>
        </p:txBody>
      </p:sp>
      <p:sp>
        <p:nvSpPr>
          <p:cNvPr id="3" name="Content Placeholder 2"/>
          <p:cNvSpPr>
            <a:spLocks noGrp="1"/>
          </p:cNvSpPr>
          <p:nvPr>
            <p:ph idx="1"/>
          </p:nvPr>
        </p:nvSpPr>
        <p:spPr>
          <a:xfrm>
            <a:off x="470647" y="4867836"/>
            <a:ext cx="8077200" cy="1922929"/>
          </a:xfrm>
        </p:spPr>
        <p:txBody>
          <a:bodyPr/>
          <a:lstStyle/>
          <a:p>
            <a:pPr marL="91440" indent="-91440"/>
            <a:r>
              <a:rPr lang="en-US" sz="2000" dirty="0"/>
              <a:t>8.9Gev/c primaries, 3.1 GeV/c positive </a:t>
            </a:r>
            <a:r>
              <a:rPr lang="en-US" sz="2000" dirty="0" err="1" smtClean="0"/>
              <a:t>secondaries</a:t>
            </a:r>
            <a:r>
              <a:rPr lang="en-US" sz="2000" dirty="0" smtClean="0"/>
              <a:t>.</a:t>
            </a:r>
          </a:p>
          <a:p>
            <a:pPr marL="91440" indent="-91440"/>
            <a:r>
              <a:rPr lang="en-US" sz="2000" dirty="0" smtClean="0"/>
              <a:t>Beam intensity plot stepping down from 2E12 on target to ~1E11.</a:t>
            </a:r>
          </a:p>
          <a:p>
            <a:pPr marL="91440" indent="-91440"/>
            <a:r>
              <a:rPr lang="en-US" sz="2000" dirty="0" smtClean="0"/>
              <a:t>Ion chamber tracks beam on target.</a:t>
            </a:r>
          </a:p>
          <a:p>
            <a:pPr marL="91440" indent="-91440"/>
            <a:r>
              <a:rPr lang="en-US" sz="2000" dirty="0" smtClean="0"/>
              <a:t>Ion chamber intensities read 8E7 down to ~5E6.</a:t>
            </a:r>
            <a:endParaRPr lang="en-US" sz="20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8882"/>
            <a:ext cx="7960659" cy="3957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89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r>
              <a:rPr lang="en-US" dirty="0" smtClean="0"/>
              <a:t>IC728 Beam Response</a:t>
            </a:r>
            <a:endParaRPr lang="en-US" dirty="0"/>
          </a:p>
        </p:txBody>
      </p:sp>
      <p:sp>
        <p:nvSpPr>
          <p:cNvPr id="3" name="Content Placeholder 2"/>
          <p:cNvSpPr>
            <a:spLocks noGrp="1"/>
          </p:cNvSpPr>
          <p:nvPr>
            <p:ph idx="1"/>
          </p:nvPr>
        </p:nvSpPr>
        <p:spPr>
          <a:xfrm>
            <a:off x="448235" y="4572000"/>
            <a:ext cx="8229600" cy="2163763"/>
          </a:xfrm>
        </p:spPr>
        <p:txBody>
          <a:bodyPr/>
          <a:lstStyle/>
          <a:p>
            <a:pPr marL="91440" indent="-91440"/>
            <a:r>
              <a:rPr lang="en-US" sz="2400" dirty="0" smtClean="0"/>
              <a:t>2.2E12 </a:t>
            </a:r>
            <a:r>
              <a:rPr lang="en-US" sz="2400" dirty="0"/>
              <a:t>8.9Gev/c primaries, 3.1 GeV/c </a:t>
            </a:r>
            <a:r>
              <a:rPr lang="en-US" sz="2400" dirty="0" smtClean="0"/>
              <a:t>negative </a:t>
            </a:r>
            <a:r>
              <a:rPr lang="en-US" sz="2400" dirty="0" err="1"/>
              <a:t>secondaries</a:t>
            </a:r>
            <a:r>
              <a:rPr lang="en-US" sz="2400" dirty="0"/>
              <a:t>.</a:t>
            </a:r>
          </a:p>
          <a:p>
            <a:pPr marL="91440" indent="-91440"/>
            <a:r>
              <a:rPr lang="en-US" sz="2400" dirty="0"/>
              <a:t>Approximately double the POT that will be used for g-2.</a:t>
            </a:r>
          </a:p>
          <a:p>
            <a:pPr marL="91440" indent="-91440"/>
            <a:r>
              <a:rPr lang="en-US" sz="2400" dirty="0" smtClean="0"/>
              <a:t>Ion chamber measures ~1.5E7.</a:t>
            </a:r>
            <a:endParaRPr lang="en-US" sz="2400" dirty="0"/>
          </a:p>
          <a:p>
            <a:pPr marL="91440" indent="-91440"/>
            <a:r>
              <a:rPr lang="en-US" sz="2400" dirty="0"/>
              <a:t>Cary’s simulation results predict </a:t>
            </a:r>
            <a:r>
              <a:rPr lang="en-US" sz="2400" dirty="0" smtClean="0"/>
              <a:t>6.7E6.</a:t>
            </a:r>
            <a:endParaRPr lang="en-US" sz="2400" dirty="0"/>
          </a:p>
          <a:p>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88358"/>
            <a:ext cx="6096000" cy="3583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331259" y="4191000"/>
            <a:ext cx="782587" cy="246221"/>
          </a:xfrm>
          <a:prstGeom prst="rect">
            <a:avLst/>
          </a:prstGeom>
          <a:noFill/>
        </p:spPr>
        <p:txBody>
          <a:bodyPr wrap="none" rtlCol="0">
            <a:spAutoFit/>
          </a:bodyPr>
          <a:lstStyle/>
          <a:p>
            <a:r>
              <a:rPr lang="en-US" sz="1000" dirty="0" smtClean="0"/>
              <a:t>J. Morgan</a:t>
            </a:r>
            <a:endParaRPr lang="en-US" sz="1000" dirty="0"/>
          </a:p>
        </p:txBody>
      </p:sp>
    </p:spTree>
    <p:extLst>
      <p:ext uri="{BB962C8B-B14F-4D97-AF65-F5344CB8AC3E}">
        <p14:creationId xmlns:p14="http://schemas.microsoft.com/office/powerpoint/2010/main" val="3021339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r>
              <a:rPr lang="en-US" dirty="0" smtClean="0"/>
              <a:t>IC728 Beam Response</a:t>
            </a:r>
            <a:endParaRPr lang="en-US" dirty="0"/>
          </a:p>
        </p:txBody>
      </p:sp>
      <p:sp>
        <p:nvSpPr>
          <p:cNvPr id="3" name="Content Placeholder 2"/>
          <p:cNvSpPr>
            <a:spLocks noGrp="1"/>
          </p:cNvSpPr>
          <p:nvPr>
            <p:ph idx="1"/>
          </p:nvPr>
        </p:nvSpPr>
        <p:spPr>
          <a:xfrm>
            <a:off x="448235" y="4572000"/>
            <a:ext cx="8229600" cy="2163763"/>
          </a:xfrm>
        </p:spPr>
        <p:txBody>
          <a:bodyPr/>
          <a:lstStyle/>
          <a:p>
            <a:pPr marL="91440" indent="-91440"/>
            <a:r>
              <a:rPr lang="en-US" sz="2400" dirty="0" smtClean="0"/>
              <a:t>2.1E12 </a:t>
            </a:r>
            <a:r>
              <a:rPr lang="en-US" sz="2400" dirty="0"/>
              <a:t>8.9Gev/c primaries, 3.1 GeV/c </a:t>
            </a:r>
            <a:r>
              <a:rPr lang="en-US" sz="2400" dirty="0" smtClean="0"/>
              <a:t>positive </a:t>
            </a:r>
            <a:r>
              <a:rPr lang="en-US" sz="2400" dirty="0" err="1"/>
              <a:t>secondaries</a:t>
            </a:r>
            <a:r>
              <a:rPr lang="en-US" sz="2400" dirty="0"/>
              <a:t>.</a:t>
            </a:r>
          </a:p>
          <a:p>
            <a:pPr marL="91440" indent="-91440"/>
            <a:r>
              <a:rPr lang="en-US" sz="2400" dirty="0"/>
              <a:t>Approximately double the POT that will be used for g-2.</a:t>
            </a:r>
          </a:p>
          <a:p>
            <a:pPr marL="91440" indent="-91440"/>
            <a:r>
              <a:rPr lang="en-US" sz="2400" dirty="0" smtClean="0"/>
              <a:t>Ion chamber measures ~6.6E7.</a:t>
            </a:r>
            <a:endParaRPr lang="en-US" sz="2400" dirty="0"/>
          </a:p>
          <a:p>
            <a:pPr marL="91440" indent="-91440"/>
            <a:r>
              <a:rPr lang="en-US" sz="2400" dirty="0"/>
              <a:t>Cary’s simulation results predict </a:t>
            </a:r>
            <a:r>
              <a:rPr lang="en-US" sz="2400" dirty="0" smtClean="0"/>
              <a:t>6.7E7.</a:t>
            </a:r>
            <a:endParaRPr lang="en-US" sz="2400" dirty="0"/>
          </a:p>
          <a:p>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035" y="990600"/>
            <a:ext cx="60960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00200" y="3962400"/>
            <a:ext cx="782587" cy="246221"/>
          </a:xfrm>
          <a:prstGeom prst="rect">
            <a:avLst/>
          </a:prstGeom>
          <a:noFill/>
        </p:spPr>
        <p:txBody>
          <a:bodyPr wrap="none" rtlCol="0">
            <a:spAutoFit/>
          </a:bodyPr>
          <a:lstStyle/>
          <a:p>
            <a:r>
              <a:rPr lang="en-US" sz="1000" dirty="0" smtClean="0"/>
              <a:t>J. Morgan</a:t>
            </a:r>
            <a:endParaRPr lang="en-US" sz="1000" dirty="0"/>
          </a:p>
        </p:txBody>
      </p:sp>
    </p:spTree>
    <p:extLst>
      <p:ext uri="{BB962C8B-B14F-4D97-AF65-F5344CB8AC3E}">
        <p14:creationId xmlns:p14="http://schemas.microsoft.com/office/powerpoint/2010/main" val="3127581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marL="91440" indent="-91440"/>
            <a:r>
              <a:rPr lang="en-US" dirty="0" smtClean="0"/>
              <a:t>Intensity measurement studies were made with beam intensity conditions similar to that expected for g-2 operations:</a:t>
            </a:r>
          </a:p>
          <a:p>
            <a:pPr lvl="1"/>
            <a:r>
              <a:rPr lang="en-US" dirty="0" smtClean="0"/>
              <a:t>1E12 primary proton beam on target at 8.9GeV/c.</a:t>
            </a:r>
          </a:p>
          <a:p>
            <a:pPr lvl="1"/>
            <a:r>
              <a:rPr lang="en-US" dirty="0" smtClean="0"/>
              <a:t>3.1 GeV/c secondary beam in the AP2 line</a:t>
            </a:r>
          </a:p>
          <a:p>
            <a:pPr marL="91440" indent="-91440"/>
            <a:r>
              <a:rPr lang="en-US" dirty="0" smtClean="0"/>
              <a:t>The RF structure of the beam during our studies did not match g-2 operations.</a:t>
            </a:r>
          </a:p>
          <a:p>
            <a:pPr lvl="1"/>
            <a:r>
              <a:rPr lang="en-US" dirty="0" smtClean="0"/>
              <a:t>Studies:  1.69usec bunch train of eighty 53MHz bunches </a:t>
            </a:r>
            <a:endParaRPr lang="en-US" dirty="0"/>
          </a:p>
          <a:p>
            <a:pPr lvl="1"/>
            <a:r>
              <a:rPr lang="en-US" dirty="0" smtClean="0"/>
              <a:t>g-2 operations:  Single 120nsec 2.5MHz bunch</a:t>
            </a:r>
          </a:p>
        </p:txBody>
      </p:sp>
    </p:spTree>
    <p:extLst>
      <p:ext uri="{BB962C8B-B14F-4D97-AF65-F5344CB8AC3E}">
        <p14:creationId xmlns:p14="http://schemas.microsoft.com/office/powerpoint/2010/main" val="1036146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idx="1"/>
          </p:nvPr>
        </p:nvSpPr>
        <p:spPr/>
        <p:txBody>
          <a:bodyPr/>
          <a:lstStyle/>
          <a:p>
            <a:pPr marL="91440" indent="-91440"/>
            <a:r>
              <a:rPr lang="en-US" dirty="0" smtClean="0"/>
              <a:t>After the current long shutdown we will have another opportunity to complete beam intensity studies. </a:t>
            </a:r>
          </a:p>
          <a:p>
            <a:pPr marL="91440" indent="-91440"/>
            <a:r>
              <a:rPr lang="en-US" dirty="0" smtClean="0"/>
              <a:t>What options exist for</a:t>
            </a:r>
          </a:p>
          <a:p>
            <a:pPr marL="305753" lvl="1" indent="-91440"/>
            <a:r>
              <a:rPr lang="en-US" dirty="0" smtClean="0"/>
              <a:t>BPMs</a:t>
            </a:r>
          </a:p>
          <a:p>
            <a:pPr marL="305753" lvl="1" indent="-91440"/>
            <a:r>
              <a:rPr lang="en-US" dirty="0" smtClean="0"/>
              <a:t>Toroids</a:t>
            </a:r>
          </a:p>
          <a:p>
            <a:pPr marL="305753" lvl="1" indent="-91440"/>
            <a:r>
              <a:rPr lang="en-US" dirty="0" smtClean="0"/>
              <a:t>Ion Chambers</a:t>
            </a:r>
          </a:p>
          <a:p>
            <a:pPr marL="305753" lvl="1" indent="-91440"/>
            <a:r>
              <a:rPr lang="en-US" dirty="0" smtClean="0"/>
              <a:t>Wall Current Monitor</a:t>
            </a:r>
          </a:p>
          <a:p>
            <a:pPr marL="305753" lvl="1" indent="-91440"/>
            <a:r>
              <a:rPr lang="en-US" dirty="0" smtClean="0"/>
              <a:t>SEMs (covered in last weeks’ meeting)</a:t>
            </a:r>
            <a:endParaRPr lang="en-US" dirty="0"/>
          </a:p>
        </p:txBody>
      </p:sp>
    </p:spTree>
    <p:extLst>
      <p:ext uri="{BB962C8B-B14F-4D97-AF65-F5344CB8AC3E}">
        <p14:creationId xmlns:p14="http://schemas.microsoft.com/office/powerpoint/2010/main" val="3163862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normAutofit fontScale="90000"/>
          </a:bodyPr>
          <a:lstStyle/>
          <a:p>
            <a:r>
              <a:rPr lang="en-US" dirty="0" smtClean="0"/>
              <a:t>Meeting Notes (1/2)</a:t>
            </a:r>
            <a:endParaRPr lang="en-US" dirty="0"/>
          </a:p>
        </p:txBody>
      </p:sp>
      <p:sp>
        <p:nvSpPr>
          <p:cNvPr id="3" name="Content Placeholder 2"/>
          <p:cNvSpPr>
            <a:spLocks noGrp="1"/>
          </p:cNvSpPr>
          <p:nvPr>
            <p:ph idx="1"/>
          </p:nvPr>
        </p:nvSpPr>
        <p:spPr>
          <a:xfrm>
            <a:off x="457200" y="838200"/>
            <a:ext cx="8229600" cy="6019800"/>
          </a:xfrm>
        </p:spPr>
        <p:txBody>
          <a:bodyPr/>
          <a:lstStyle/>
          <a:p>
            <a:pPr marL="91440" indent="-91440"/>
            <a:r>
              <a:rPr lang="en-US" sz="1800" dirty="0" smtClean="0"/>
              <a:t>Peter has some confidence that they will be able to see M2 and M3 line beam on the BPMs.</a:t>
            </a:r>
          </a:p>
          <a:p>
            <a:pPr marL="305753" lvl="1" indent="-91440"/>
            <a:r>
              <a:rPr lang="en-US" sz="1600" dirty="0" smtClean="0"/>
              <a:t>The 1e12 single bunch 2.5MHz beam should be easier to see than the same beam spread over eighty 53MHz bunches.</a:t>
            </a:r>
          </a:p>
          <a:p>
            <a:pPr marL="305753" lvl="1" indent="-91440"/>
            <a:r>
              <a:rPr lang="en-US" sz="1600" dirty="0" smtClean="0"/>
              <a:t>Dynamic range is 55dB.</a:t>
            </a:r>
          </a:p>
          <a:p>
            <a:pPr marL="91440" indent="-91440"/>
            <a:r>
              <a:rPr lang="en-US" sz="1800" dirty="0" smtClean="0"/>
              <a:t>Toroids</a:t>
            </a:r>
          </a:p>
          <a:p>
            <a:pPr marL="305753" lvl="1" indent="-91440"/>
            <a:r>
              <a:rPr lang="en-US" sz="1600" dirty="0" smtClean="0"/>
              <a:t>Don’t have a good high frequency response.  Will be harder to see  the 2.5MHz beam.</a:t>
            </a:r>
          </a:p>
          <a:p>
            <a:pPr marL="305753" lvl="1" indent="-91440"/>
            <a:r>
              <a:rPr lang="en-US" sz="1600" dirty="0" smtClean="0"/>
              <a:t>The Preamp shielding was good enough for stacking beam, but we will likely need additional shielding around the </a:t>
            </a:r>
            <a:r>
              <a:rPr lang="en-US" sz="1600" dirty="0" err="1" smtClean="0"/>
              <a:t>toroids</a:t>
            </a:r>
            <a:r>
              <a:rPr lang="en-US" sz="1600" dirty="0" smtClean="0"/>
              <a:t> for g-2 and Mu2e operations.</a:t>
            </a:r>
          </a:p>
          <a:p>
            <a:pPr marL="91440" indent="-91440"/>
            <a:r>
              <a:rPr lang="en-US" sz="1800" dirty="0" smtClean="0"/>
              <a:t>Ion chambers</a:t>
            </a:r>
          </a:p>
          <a:p>
            <a:pPr marL="305753" lvl="1" indent="-91440"/>
            <a:r>
              <a:rPr lang="en-US" sz="1400" dirty="0" smtClean="0"/>
              <a:t>Calibration depends on gas type, distance between anode and cathode and pulse length.</a:t>
            </a:r>
          </a:p>
          <a:p>
            <a:pPr marL="305753" lvl="1" indent="-91440"/>
            <a:r>
              <a:rPr lang="en-US" sz="1400" dirty="0" smtClean="0"/>
              <a:t>Bunch structure and sign of the charge do not have a large factor on bunch structure.</a:t>
            </a:r>
          </a:p>
          <a:p>
            <a:pPr marL="305753" lvl="1" indent="-91440"/>
            <a:r>
              <a:rPr lang="en-US" sz="1400" dirty="0" smtClean="0"/>
              <a:t>The best that an ion chamber can be calibrated is about 5%.</a:t>
            </a:r>
          </a:p>
          <a:p>
            <a:pPr marL="305753" lvl="1" indent="-91440"/>
            <a:r>
              <a:rPr lang="en-US" sz="1400" dirty="0" smtClean="0"/>
              <a:t>Ion chambers (non-</a:t>
            </a:r>
            <a:r>
              <a:rPr lang="en-US" sz="1400" dirty="0" err="1" smtClean="0"/>
              <a:t>retractible</a:t>
            </a:r>
            <a:r>
              <a:rPr lang="en-US" sz="1400" dirty="0" smtClean="0"/>
              <a:t>) are inexpensive, or about 10%.</a:t>
            </a:r>
          </a:p>
          <a:p>
            <a:pPr marL="91440" indent="-91440"/>
            <a:r>
              <a:rPr lang="en-US" sz="1800" dirty="0" smtClean="0"/>
              <a:t>Wall Current Monitors</a:t>
            </a:r>
          </a:p>
          <a:p>
            <a:pPr marL="305753" lvl="1" indent="-91440"/>
            <a:r>
              <a:rPr lang="en-US" sz="1400" dirty="0" smtClean="0"/>
              <a:t>Peter is making a prototype to measure spill intensity for Mu2e.  If it works, it would also work to measure low intensity (e7) </a:t>
            </a:r>
            <a:r>
              <a:rPr lang="en-US" sz="1400" dirty="0" err="1" smtClean="0"/>
              <a:t>secondaries</a:t>
            </a:r>
            <a:r>
              <a:rPr lang="en-US" sz="1400" dirty="0" smtClean="0"/>
              <a:t> for g-2.</a:t>
            </a:r>
          </a:p>
          <a:p>
            <a:pPr marL="305753" lvl="1" indent="-91440"/>
            <a:r>
              <a:rPr lang="en-US" sz="1400" dirty="0" smtClean="0"/>
              <a:t>Can cost $30K to build, so it is not a cheap option.</a:t>
            </a:r>
          </a:p>
          <a:p>
            <a:pPr marL="91440" indent="-91440"/>
            <a:r>
              <a:rPr lang="en-US" sz="2000" dirty="0" smtClean="0"/>
              <a:t>Cerenkov Counter</a:t>
            </a:r>
          </a:p>
          <a:p>
            <a:pPr marL="305753" lvl="1" indent="-91440"/>
            <a:r>
              <a:rPr lang="en-US" sz="1400" dirty="0" smtClean="0"/>
              <a:t>Has arrived from BNL and is at receiving.   </a:t>
            </a:r>
          </a:p>
          <a:p>
            <a:pPr marL="305753" lvl="1" indent="-91440"/>
            <a:r>
              <a:rPr lang="en-US" sz="1400" dirty="0" smtClean="0"/>
              <a:t>Other instrumentation (SWICs) have </a:t>
            </a:r>
            <a:r>
              <a:rPr lang="en-US" sz="1400" smtClean="0"/>
              <a:t>not arrived from BNL.</a:t>
            </a:r>
            <a:endParaRPr lang="en-US" sz="1400" dirty="0" smtClean="0"/>
          </a:p>
          <a:p>
            <a:pPr marL="305753" lvl="1" indent="-91440"/>
            <a:endParaRPr lang="en-US" sz="1600" dirty="0" smtClean="0"/>
          </a:p>
        </p:txBody>
      </p:sp>
    </p:spTree>
    <p:extLst>
      <p:ext uri="{BB962C8B-B14F-4D97-AF65-F5344CB8AC3E}">
        <p14:creationId xmlns:p14="http://schemas.microsoft.com/office/powerpoint/2010/main" val="145970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Mu2E</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5" name="TextBox 4"/>
          <p:cNvSpPr txBox="1"/>
          <p:nvPr/>
        </p:nvSpPr>
        <p:spPr>
          <a:xfrm>
            <a:off x="123022" y="914400"/>
            <a:ext cx="4932554" cy="4801314"/>
          </a:xfrm>
          <a:prstGeom prst="rect">
            <a:avLst/>
          </a:prstGeom>
          <a:noFill/>
        </p:spPr>
        <p:txBody>
          <a:bodyPr wrap="square" rtlCol="0">
            <a:spAutoFit/>
          </a:bodyPr>
          <a:lstStyle/>
          <a:p>
            <a:pPr marL="112713" lvl="1" indent="-112713">
              <a:buFont typeface="Arial" pitchFamily="34" charset="0"/>
              <a:buChar char="•"/>
            </a:pPr>
            <a:r>
              <a:rPr lang="en-US" sz="1800" dirty="0">
                <a:solidFill>
                  <a:schemeClr val="tx2">
                    <a:lumMod val="50000"/>
                  </a:schemeClr>
                </a:solidFill>
              </a:rPr>
              <a:t>An 8.89 GeV/c proton bunch, 120 ns long, is transported to the </a:t>
            </a:r>
            <a:r>
              <a:rPr lang="en-US" sz="1800" dirty="0" err="1" smtClean="0">
                <a:solidFill>
                  <a:schemeClr val="tx2">
                    <a:lumMod val="50000"/>
                  </a:schemeClr>
                </a:solidFill>
              </a:rPr>
              <a:t>Delievery</a:t>
            </a:r>
            <a:r>
              <a:rPr lang="en-US" sz="1800" dirty="0" smtClean="0">
                <a:solidFill>
                  <a:schemeClr val="tx2">
                    <a:lumMod val="50000"/>
                  </a:schemeClr>
                </a:solidFill>
              </a:rPr>
              <a:t> Ring </a:t>
            </a:r>
            <a:r>
              <a:rPr lang="en-US" sz="1800" dirty="0">
                <a:solidFill>
                  <a:schemeClr val="tx2">
                    <a:lumMod val="50000"/>
                  </a:schemeClr>
                </a:solidFill>
              </a:rPr>
              <a:t>via </a:t>
            </a:r>
            <a:r>
              <a:rPr lang="en-US" sz="1800" dirty="0" smtClean="0">
                <a:solidFill>
                  <a:schemeClr val="tx2">
                    <a:lumMod val="50000"/>
                  </a:schemeClr>
                </a:solidFill>
              </a:rPr>
              <a:t>M1 </a:t>
            </a:r>
            <a:r>
              <a:rPr lang="en-US" sz="1800" dirty="0">
                <a:solidFill>
                  <a:schemeClr val="tx2">
                    <a:lumMod val="50000"/>
                  </a:schemeClr>
                </a:solidFill>
              </a:rPr>
              <a:t>and M</a:t>
            </a:r>
            <a:r>
              <a:rPr lang="en-US" sz="1800" dirty="0" smtClean="0">
                <a:solidFill>
                  <a:schemeClr val="tx2">
                    <a:lumMod val="50000"/>
                  </a:schemeClr>
                </a:solidFill>
              </a:rPr>
              <a:t>3 </a:t>
            </a:r>
            <a:r>
              <a:rPr lang="en-US" sz="1800" dirty="0">
                <a:solidFill>
                  <a:schemeClr val="tx2">
                    <a:lumMod val="50000"/>
                  </a:schemeClr>
                </a:solidFill>
              </a:rPr>
              <a:t>(bypassing the Target Station) at an average rate of 6 Hz with 18 Hz bursts</a:t>
            </a:r>
          </a:p>
          <a:p>
            <a:pPr marL="112713" indent="-112713">
              <a:buFont typeface="Arial" pitchFamily="34" charset="0"/>
              <a:buChar char="•"/>
            </a:pPr>
            <a:r>
              <a:rPr lang="en-US" sz="1800" dirty="0">
                <a:solidFill>
                  <a:schemeClr val="tx2">
                    <a:lumMod val="50000"/>
                  </a:schemeClr>
                </a:solidFill>
              </a:rPr>
              <a:t>The 8.89 GeV/c bunch is injected into the Debuncher in the 30 straight section with </a:t>
            </a:r>
            <a:r>
              <a:rPr lang="en-US" sz="1800" dirty="0" err="1">
                <a:solidFill>
                  <a:schemeClr val="tx2">
                    <a:lumMod val="50000"/>
                  </a:schemeClr>
                </a:solidFill>
              </a:rPr>
              <a:t>Lambertsons</a:t>
            </a:r>
            <a:r>
              <a:rPr lang="en-US" sz="1800" dirty="0">
                <a:solidFill>
                  <a:schemeClr val="tx2">
                    <a:lumMod val="50000"/>
                  </a:schemeClr>
                </a:solidFill>
              </a:rPr>
              <a:t> and a kicker</a:t>
            </a:r>
          </a:p>
          <a:p>
            <a:pPr marL="112713" indent="-112713">
              <a:buFont typeface="Arial" pitchFamily="34" charset="0"/>
              <a:buChar char="•"/>
            </a:pPr>
            <a:r>
              <a:rPr lang="en-US" sz="1800" dirty="0">
                <a:solidFill>
                  <a:schemeClr val="tx2">
                    <a:lumMod val="50000"/>
                  </a:schemeClr>
                </a:solidFill>
                <a:sym typeface="Symbol"/>
              </a:rPr>
              <a:t>A 2.5 MHz RF system maintains the short bunch as it circulates in the </a:t>
            </a:r>
            <a:r>
              <a:rPr lang="en-US" sz="1800" dirty="0" smtClean="0">
                <a:solidFill>
                  <a:schemeClr val="tx2">
                    <a:lumMod val="50000"/>
                  </a:schemeClr>
                </a:solidFill>
                <a:sym typeface="Symbol"/>
              </a:rPr>
              <a:t>Delivery Ring</a:t>
            </a:r>
            <a:endParaRPr lang="en-US" sz="1800" dirty="0">
              <a:solidFill>
                <a:schemeClr val="tx2">
                  <a:lumMod val="50000"/>
                </a:schemeClr>
              </a:solidFill>
              <a:sym typeface="Symbol"/>
            </a:endParaRPr>
          </a:p>
          <a:p>
            <a:pPr marL="112713" indent="-112713">
              <a:buFont typeface="Arial" pitchFamily="34" charset="0"/>
              <a:buChar char="•"/>
            </a:pPr>
            <a:r>
              <a:rPr lang="en-US" sz="1800" dirty="0">
                <a:solidFill>
                  <a:schemeClr val="tx2">
                    <a:lumMod val="50000"/>
                  </a:schemeClr>
                </a:solidFill>
                <a:sym typeface="Symbol"/>
              </a:rPr>
              <a:t>The proton bunch is resonantly extracted </a:t>
            </a:r>
            <a:r>
              <a:rPr lang="en-US" sz="1800" dirty="0" smtClean="0">
                <a:solidFill>
                  <a:schemeClr val="tx2">
                    <a:lumMod val="50000"/>
                  </a:schemeClr>
                </a:solidFill>
                <a:sym typeface="Symbol"/>
              </a:rPr>
              <a:t>over 54msec into </a:t>
            </a:r>
            <a:r>
              <a:rPr lang="en-US" sz="1800" dirty="0">
                <a:solidFill>
                  <a:schemeClr val="tx2">
                    <a:lumMod val="50000"/>
                  </a:schemeClr>
                </a:solidFill>
                <a:sym typeface="Symbol"/>
              </a:rPr>
              <a:t>the Extraction beam line, </a:t>
            </a:r>
            <a:r>
              <a:rPr lang="en-US" sz="1800" dirty="0" smtClean="0">
                <a:solidFill>
                  <a:schemeClr val="tx2">
                    <a:lumMod val="50000"/>
                  </a:schemeClr>
                </a:solidFill>
                <a:sym typeface="Symbol"/>
              </a:rPr>
              <a:t>and then transported to </a:t>
            </a:r>
            <a:r>
              <a:rPr lang="en-US" sz="1800" dirty="0">
                <a:solidFill>
                  <a:schemeClr val="tx2">
                    <a:lumMod val="50000"/>
                  </a:schemeClr>
                </a:solidFill>
                <a:sym typeface="Symbol"/>
              </a:rPr>
              <a:t>an external Target Station to produce an intense muon </a:t>
            </a:r>
            <a:r>
              <a:rPr lang="en-US" sz="1800" dirty="0" smtClean="0">
                <a:solidFill>
                  <a:schemeClr val="tx2">
                    <a:lumMod val="50000"/>
                  </a:schemeClr>
                </a:solidFill>
                <a:sym typeface="Symbol"/>
              </a:rPr>
              <a:t>beam.</a:t>
            </a:r>
            <a:endParaRPr lang="en-US" sz="1800" dirty="0">
              <a:solidFill>
                <a:schemeClr val="tx2">
                  <a:lumMod val="50000"/>
                </a:schemeClr>
              </a:solidFill>
              <a:sym typeface="Symbol"/>
            </a:endParaRPr>
          </a:p>
          <a:p>
            <a:pPr marL="112713" indent="-112713">
              <a:buFont typeface="Arial" pitchFamily="34" charset="0"/>
              <a:buChar char="•"/>
            </a:pPr>
            <a:r>
              <a:rPr lang="en-US" sz="1800" dirty="0">
                <a:solidFill>
                  <a:schemeClr val="tx2">
                    <a:lumMod val="50000"/>
                  </a:schemeClr>
                </a:solidFill>
                <a:sym typeface="Symbol"/>
              </a:rPr>
              <a:t>The remaining proton beam that is not resonantly extracted is aborted in the 50 straight section and transported to a dump</a:t>
            </a:r>
          </a:p>
        </p:txBody>
      </p:sp>
      <p:sp>
        <p:nvSpPr>
          <p:cNvPr id="6" name="TextBox 5"/>
          <p:cNvSpPr txBox="1"/>
          <p:nvPr/>
        </p:nvSpPr>
        <p:spPr>
          <a:xfrm>
            <a:off x="7391400" y="6273117"/>
            <a:ext cx="1507958" cy="400110"/>
          </a:xfrm>
          <a:prstGeom prst="rect">
            <a:avLst/>
          </a:prstGeom>
          <a:noFill/>
        </p:spPr>
        <p:txBody>
          <a:bodyPr wrap="square" rtlCol="0">
            <a:spAutoFit/>
          </a:bodyPr>
          <a:lstStyle/>
          <a:p>
            <a:r>
              <a:rPr lang="en-US" dirty="0" smtClean="0"/>
              <a:t>J. Morgan</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5029200" y="0"/>
            <a:ext cx="4114801" cy="6858000"/>
          </a:xfrm>
          <a:prstGeom prst="rect">
            <a:avLst/>
          </a:prstGeom>
          <a:noFill/>
          <a:ln w="9525">
            <a:noFill/>
            <a:miter lim="800000"/>
            <a:headEnd/>
            <a:tailEnd/>
          </a:ln>
          <a:effectLst/>
        </p:spPr>
      </p:pic>
      <p:sp>
        <p:nvSpPr>
          <p:cNvPr id="10" name="TextBox 9"/>
          <p:cNvSpPr txBox="1"/>
          <p:nvPr/>
        </p:nvSpPr>
        <p:spPr>
          <a:xfrm>
            <a:off x="7530695" y="6273117"/>
            <a:ext cx="1382110" cy="400110"/>
          </a:xfrm>
          <a:prstGeom prst="rect">
            <a:avLst/>
          </a:prstGeom>
          <a:noFill/>
        </p:spPr>
        <p:txBody>
          <a:bodyPr wrap="none" rtlCol="0">
            <a:spAutoFit/>
          </a:bodyPr>
          <a:lstStyle/>
          <a:p>
            <a:r>
              <a:rPr lang="en-US" dirty="0" smtClean="0"/>
              <a:t>J. Morgan</a:t>
            </a:r>
            <a:endParaRPr lang="en-US" dirty="0"/>
          </a:p>
        </p:txBody>
      </p:sp>
    </p:spTree>
    <p:extLst>
      <p:ext uri="{BB962C8B-B14F-4D97-AF65-F5344CB8AC3E}">
        <p14:creationId xmlns:p14="http://schemas.microsoft.com/office/powerpoint/2010/main" val="28856844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Meeting Notes (2/2)</a:t>
            </a:r>
            <a:endParaRPr lang="en-US" dirty="0"/>
          </a:p>
        </p:txBody>
      </p:sp>
      <p:sp>
        <p:nvSpPr>
          <p:cNvPr id="3" name="Content Placeholder 2"/>
          <p:cNvSpPr>
            <a:spLocks noGrp="1"/>
          </p:cNvSpPr>
          <p:nvPr>
            <p:ph idx="1"/>
          </p:nvPr>
        </p:nvSpPr>
        <p:spPr/>
        <p:txBody>
          <a:bodyPr/>
          <a:lstStyle/>
          <a:p>
            <a:pPr marL="91440" indent="-91440"/>
            <a:r>
              <a:rPr lang="en-US" sz="2000" dirty="0"/>
              <a:t>Peter </a:t>
            </a:r>
            <a:r>
              <a:rPr lang="en-US" sz="2000" dirty="0" err="1"/>
              <a:t>Prieto</a:t>
            </a:r>
            <a:r>
              <a:rPr lang="en-US" sz="2000" dirty="0"/>
              <a:t> requests information on:</a:t>
            </a:r>
          </a:p>
          <a:p>
            <a:pPr marL="305753" lvl="1" indent="-91440"/>
            <a:r>
              <a:rPr lang="en-US" sz="1800" dirty="0"/>
              <a:t>Exact frequency of RR RF?  Delivery Ring RF?</a:t>
            </a:r>
          </a:p>
          <a:p>
            <a:pPr marL="305753" lvl="1" indent="-91440"/>
            <a:r>
              <a:rPr lang="en-US" sz="1800" dirty="0"/>
              <a:t>Full bunch structure of 120nsec bunch length beam?  Sigma?</a:t>
            </a:r>
          </a:p>
          <a:p>
            <a:pPr marL="305753" lvl="1" indent="-91440"/>
            <a:r>
              <a:rPr lang="en-US" sz="1800" dirty="0"/>
              <a:t>BNL instrumentation literature (look up author Brown</a:t>
            </a:r>
            <a:r>
              <a:rPr lang="en-US" sz="1800" dirty="0" smtClean="0"/>
              <a:t>)</a:t>
            </a:r>
          </a:p>
          <a:p>
            <a:pPr marL="305753" lvl="1" indent="-91440"/>
            <a:r>
              <a:rPr lang="en-US" sz="1800" dirty="0" smtClean="0"/>
              <a:t>What is the percent beam loss through vacuum windows at IC728?</a:t>
            </a:r>
          </a:p>
          <a:p>
            <a:pPr marL="305753" lvl="1" indent="-91440"/>
            <a:r>
              <a:rPr lang="en-US" sz="1800" dirty="0" smtClean="0"/>
              <a:t>What is the percent beam loss through IC728</a:t>
            </a:r>
          </a:p>
          <a:p>
            <a:pPr marL="561340" lvl="2" indent="-91440"/>
            <a:r>
              <a:rPr lang="en-US" sz="1600" dirty="0" smtClean="0"/>
              <a:t>Gianni believes that the </a:t>
            </a:r>
            <a:r>
              <a:rPr lang="en-US" sz="1600" dirty="0" err="1" smtClean="0"/>
              <a:t>majoirty</a:t>
            </a:r>
            <a:r>
              <a:rPr lang="en-US" sz="1600" dirty="0" smtClean="0"/>
              <a:t> of the beam loss is in the vacuum windows on either side of the ion chamber.</a:t>
            </a:r>
            <a:endParaRPr lang="en-US" sz="1600" dirty="0"/>
          </a:p>
          <a:p>
            <a:endParaRPr lang="en-US" dirty="0"/>
          </a:p>
        </p:txBody>
      </p:sp>
    </p:spTree>
    <p:extLst>
      <p:ext uri="{BB962C8B-B14F-4D97-AF65-F5344CB8AC3E}">
        <p14:creationId xmlns:p14="http://schemas.microsoft.com/office/powerpoint/2010/main" val="3734444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600200"/>
            <a:ext cx="8229600" cy="11277600"/>
          </a:xfrm>
        </p:spPr>
        <p:txBody>
          <a:bodyPr/>
          <a:lstStyle/>
          <a:p>
            <a:r>
              <a:rPr lang="en-US" sz="1600" dirty="0" smtClean="0"/>
              <a:t> J Morgan, B </a:t>
            </a:r>
            <a:r>
              <a:rPr lang="en-US" sz="1600" dirty="0" err="1" smtClean="0"/>
              <a:t>Drendel</a:t>
            </a:r>
            <a:r>
              <a:rPr lang="en-US" sz="1600" dirty="0" smtClean="0"/>
              <a:t>, et al, Antiproton Source Rookie Book, Fermilab Accelerator Division Document Database #2872, June 2010.</a:t>
            </a:r>
          </a:p>
          <a:p>
            <a:r>
              <a:rPr lang="en-US" sz="1600" dirty="0" smtClean="0"/>
              <a:t>B. </a:t>
            </a:r>
            <a:r>
              <a:rPr lang="en-US" sz="1600" dirty="0" err="1" smtClean="0"/>
              <a:t>Drendel</a:t>
            </a:r>
            <a:r>
              <a:rPr lang="en-US" sz="1600" dirty="0" smtClean="0"/>
              <a:t>, </a:t>
            </a:r>
            <a:r>
              <a:rPr lang="en-US" sz="1600" dirty="0"/>
              <a:t>Accelerator Controls and Instrumentation for Mu2e and </a:t>
            </a:r>
            <a:r>
              <a:rPr lang="en-US" sz="1600" dirty="0" smtClean="0"/>
              <a:t>g-2, g-2 Document Database #159</a:t>
            </a:r>
          </a:p>
          <a:p>
            <a:r>
              <a:rPr lang="en-US" sz="1600" dirty="0" smtClean="0"/>
              <a:t> </a:t>
            </a:r>
            <a:r>
              <a:rPr lang="en-US" sz="1600" dirty="0"/>
              <a:t>S. </a:t>
            </a:r>
            <a:r>
              <a:rPr lang="en-US" sz="1600" dirty="0" err="1"/>
              <a:t>Werkema</a:t>
            </a:r>
            <a:r>
              <a:rPr lang="en-US" sz="1600" dirty="0"/>
              <a:t>, </a:t>
            </a:r>
            <a:r>
              <a:rPr lang="en-US" sz="1600" u="sng" dirty="0"/>
              <a:t>Control of Trapped Ion Instabilities in the Fermilab Antiproton Accumulator</a:t>
            </a:r>
            <a:r>
              <a:rPr lang="en-US" sz="1600" dirty="0"/>
              <a:t>, Proceedings of the 1995 Particle Accelerator Conference, p3397, May (1995</a:t>
            </a:r>
            <a:r>
              <a:rPr lang="en-US" sz="1600" dirty="0" smtClean="0"/>
              <a:t>).</a:t>
            </a:r>
            <a:r>
              <a:rPr lang="en-US" sz="1600" dirty="0"/>
              <a:t> </a:t>
            </a:r>
            <a:endParaRPr lang="en-US" sz="1600" dirty="0" smtClean="0"/>
          </a:p>
          <a:p>
            <a:r>
              <a:rPr lang="en-US" sz="1600" dirty="0" smtClean="0"/>
              <a:t>K</a:t>
            </a:r>
            <a:r>
              <a:rPr lang="en-US" sz="1600" dirty="0"/>
              <a:t>. Unser, </a:t>
            </a:r>
            <a:r>
              <a:rPr lang="en-US" sz="1600" u="sng" dirty="0"/>
              <a:t>A </a:t>
            </a:r>
            <a:r>
              <a:rPr lang="en-US" sz="1600" u="sng" dirty="0" err="1"/>
              <a:t>Toroidal</a:t>
            </a:r>
            <a:r>
              <a:rPr lang="en-US" sz="1600" u="sng" dirty="0"/>
              <a:t> DC Beam Current Transformer with High </a:t>
            </a:r>
            <a:r>
              <a:rPr lang="en-US" sz="1600" u="sng" dirty="0" smtClean="0"/>
              <a:t>Resolution,</a:t>
            </a:r>
            <a:r>
              <a:rPr lang="en-US" sz="1600" dirty="0"/>
              <a:t> </a:t>
            </a:r>
            <a:r>
              <a:rPr lang="en-US" sz="1600" dirty="0" smtClean="0"/>
              <a:t>IEEE </a:t>
            </a:r>
            <a:r>
              <a:rPr lang="en-US" sz="1600" dirty="0"/>
              <a:t>Transactions on Nuclear Science, Vol. NS-28, No.3 , June 1981.</a:t>
            </a:r>
          </a:p>
          <a:p>
            <a:r>
              <a:rPr lang="en-US" sz="1600" dirty="0"/>
              <a:t> </a:t>
            </a:r>
            <a:r>
              <a:rPr lang="en-US" sz="1600" dirty="0" smtClean="0"/>
              <a:t>S.D</a:t>
            </a:r>
            <a:r>
              <a:rPr lang="en-US" sz="1600" dirty="0"/>
              <a:t>. Holmes, J.D. McCarthy, S.A. </a:t>
            </a:r>
            <a:r>
              <a:rPr lang="en-US" sz="1600" dirty="0" err="1"/>
              <a:t>Sommers</a:t>
            </a:r>
            <a:r>
              <a:rPr lang="en-US" sz="1600" dirty="0"/>
              <a:t>, R.C. Webber, and J.R. </a:t>
            </a:r>
            <a:r>
              <a:rPr lang="en-US" sz="1600" dirty="0" err="1"/>
              <a:t>Zagel</a:t>
            </a:r>
            <a:r>
              <a:rPr lang="en-US" sz="1600" dirty="0"/>
              <a:t>, </a:t>
            </a:r>
            <a:r>
              <a:rPr lang="en-US" sz="1600" u="sng" dirty="0"/>
              <a:t>The TEV I Beam Position Monitor System</a:t>
            </a:r>
            <a:r>
              <a:rPr lang="en-US" sz="1600" dirty="0"/>
              <a:t>.</a:t>
            </a:r>
          </a:p>
          <a:p>
            <a:r>
              <a:rPr lang="en-US" sz="1600" dirty="0"/>
              <a:t> </a:t>
            </a:r>
            <a:r>
              <a:rPr lang="en-US" sz="1600" dirty="0" smtClean="0"/>
              <a:t>J</a:t>
            </a:r>
            <a:r>
              <a:rPr lang="en-US" sz="1600" dirty="0"/>
              <a:t>. </a:t>
            </a:r>
            <a:r>
              <a:rPr lang="en-US" sz="1600" dirty="0" err="1"/>
              <a:t>Zagel</a:t>
            </a:r>
            <a:r>
              <a:rPr lang="en-US" sz="1600" dirty="0"/>
              <a:t>, </a:t>
            </a:r>
            <a:r>
              <a:rPr lang="en-US" sz="1600" u="sng" dirty="0"/>
              <a:t>SEM Test Event Generator = STEGOSAUR,</a:t>
            </a:r>
            <a:r>
              <a:rPr lang="en-US" sz="1600" dirty="0"/>
              <a:t> Unpublished.</a:t>
            </a:r>
          </a:p>
          <a:p>
            <a:r>
              <a:rPr lang="en-US" sz="1600" dirty="0"/>
              <a:t> </a:t>
            </a:r>
            <a:r>
              <a:rPr lang="en-US" sz="1600" dirty="0" smtClean="0"/>
              <a:t>K</a:t>
            </a:r>
            <a:r>
              <a:rPr lang="en-US" sz="1600" dirty="0"/>
              <a:t>. </a:t>
            </a:r>
            <a:r>
              <a:rPr lang="en-US" sz="1600" dirty="0" err="1"/>
              <a:t>Gollwitzer</a:t>
            </a:r>
            <a:r>
              <a:rPr lang="en-US" sz="1600" dirty="0"/>
              <a:t>, D. Peterson, J. </a:t>
            </a:r>
            <a:r>
              <a:rPr lang="en-US" sz="1600" dirty="0" err="1"/>
              <a:t>Budlong</a:t>
            </a:r>
            <a:r>
              <a:rPr lang="en-US" sz="1600" dirty="0"/>
              <a:t>, M. </a:t>
            </a:r>
            <a:r>
              <a:rPr lang="en-US" sz="1600" dirty="0" err="1"/>
              <a:t>Dilday</a:t>
            </a:r>
            <a:r>
              <a:rPr lang="en-US" sz="1600" dirty="0"/>
              <a:t>, D. Nicklaus, Patrick </a:t>
            </a:r>
            <a:r>
              <a:rPr lang="en-US" sz="1600" dirty="0" err="1"/>
              <a:t>Sheahan</a:t>
            </a:r>
            <a:r>
              <a:rPr lang="en-US" sz="1600" dirty="0"/>
              <a:t>, Antiproton Source Debuncher BPM using Synchronous Detection, Beams Document Database #1019, </a:t>
            </a:r>
            <a:r>
              <a:rPr lang="en-US" sz="1600" u="sng" dirty="0">
                <a:hlinkClick r:id="rId3"/>
              </a:rPr>
              <a:t>http://beamdocs.fnal.gov/AD-public/DocDB/ShowDocument?docid=1019</a:t>
            </a:r>
            <a:r>
              <a:rPr lang="en-US" sz="1600" dirty="0"/>
              <a:t>, February, 13, 2004.  </a:t>
            </a:r>
            <a:endParaRPr lang="en-US" sz="1600" dirty="0" smtClean="0"/>
          </a:p>
          <a:p>
            <a:r>
              <a:rPr lang="en-US" sz="1600" dirty="0" smtClean="0"/>
              <a:t>Bill </a:t>
            </a:r>
            <a:r>
              <a:rPr lang="en-US" sz="1600" dirty="0" err="1"/>
              <a:t>Ashmanskas</a:t>
            </a:r>
            <a:r>
              <a:rPr lang="en-US" sz="1600" dirty="0"/>
              <a:t>, </a:t>
            </a:r>
            <a:r>
              <a:rPr lang="en-US" sz="1600" u="sng" dirty="0"/>
              <a:t>Debuncher BPM Intensity</a:t>
            </a:r>
            <a:r>
              <a:rPr lang="en-US" sz="1600" dirty="0"/>
              <a:t>, </a:t>
            </a:r>
            <a:r>
              <a:rPr lang="en-US" sz="1600" u="sng" dirty="0">
                <a:hlinkClick r:id="rId4"/>
              </a:rPr>
              <a:t>http://pbardebuncher.fnal.gov/wja/docs/bpi10d/</a:t>
            </a:r>
            <a:r>
              <a:rPr lang="en-US" sz="1600" dirty="0"/>
              <a:t>,  May 22, 2006.</a:t>
            </a:r>
          </a:p>
          <a:p>
            <a:r>
              <a:rPr lang="en-US" sz="1600" dirty="0" smtClean="0"/>
              <a:t>Bill </a:t>
            </a:r>
            <a:r>
              <a:rPr lang="en-US" sz="1600" dirty="0" err="1"/>
              <a:t>Ashmanskas</a:t>
            </a:r>
            <a:r>
              <a:rPr lang="en-US" sz="1600" dirty="0"/>
              <a:t>,  </a:t>
            </a:r>
            <a:r>
              <a:rPr lang="en-US" sz="1600" u="sng" dirty="0"/>
              <a:t>AP2 BPM Boards</a:t>
            </a:r>
            <a:r>
              <a:rPr lang="en-US" sz="1600" dirty="0"/>
              <a:t>, </a:t>
            </a:r>
            <a:r>
              <a:rPr lang="en-US" sz="1600" u="sng" dirty="0">
                <a:hlinkClick r:id="rId5"/>
              </a:rPr>
              <a:t>http://pbardebuncher.fnal.gov/wja/docs/ap2bpm/</a:t>
            </a:r>
            <a:r>
              <a:rPr lang="en-US" sz="1600" dirty="0"/>
              <a:t>,  March </a:t>
            </a:r>
            <a:r>
              <a:rPr lang="en-US" sz="1600" dirty="0" smtClean="0"/>
              <a:t>2007.</a:t>
            </a:r>
          </a:p>
          <a:p>
            <a:pPr marL="0" indent="0">
              <a:buNone/>
            </a:pPr>
            <a:endParaRPr lang="en-US" sz="1600" dirty="0"/>
          </a:p>
        </p:txBody>
      </p:sp>
    </p:spTree>
    <p:extLst>
      <p:ext uri="{BB962C8B-B14F-4D97-AF65-F5344CB8AC3E}">
        <p14:creationId xmlns:p14="http://schemas.microsoft.com/office/powerpoint/2010/main" val="19288223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sz="1400" dirty="0"/>
              <a:t>Nathan Eddy, Elvin. Harms, </a:t>
            </a:r>
            <a:r>
              <a:rPr lang="en-US" sz="1400" u="sng" dirty="0"/>
              <a:t>Requirements for P1, P2, AP1, AP3, A1 line BPM upgrades</a:t>
            </a:r>
            <a:r>
              <a:rPr lang="en-US" sz="1400" dirty="0"/>
              <a:t>, Beams Document Database #1279, </a:t>
            </a:r>
            <a:r>
              <a:rPr lang="en-US" sz="1400" u="sng" dirty="0">
                <a:hlinkClick r:id="rId3"/>
              </a:rPr>
              <a:t>https://beamdocs.fnal.gov/AD-private/DocDB/ShowDocument?docid=1279</a:t>
            </a:r>
            <a:r>
              <a:rPr lang="en-US" sz="1400" dirty="0"/>
              <a:t>,  September, 2004.</a:t>
            </a:r>
          </a:p>
          <a:p>
            <a:r>
              <a:rPr lang="en-US" sz="1400" dirty="0"/>
              <a:t>Nathan Eddy, </a:t>
            </a:r>
            <a:r>
              <a:rPr lang="en-US" sz="1400" u="sng" dirty="0"/>
              <a:t>Rapid Transfer BPM 53MHz Signal Expectations</a:t>
            </a:r>
            <a:r>
              <a:rPr lang="en-US" sz="1400" dirty="0"/>
              <a:t>, Beams Document Database #1768, </a:t>
            </a:r>
            <a:r>
              <a:rPr lang="en-US" sz="1400" u="sng" dirty="0">
                <a:hlinkClick r:id="rId4"/>
              </a:rPr>
              <a:t>https://beamdocs.fnal.gov/AD-private/DocDB/ShowDocument?docid=1768</a:t>
            </a:r>
            <a:r>
              <a:rPr lang="en-US" sz="1400" dirty="0"/>
              <a:t>, April, 2005.</a:t>
            </a:r>
          </a:p>
          <a:p>
            <a:r>
              <a:rPr lang="en-US" sz="1400" dirty="0"/>
              <a:t>  Nathan Eddy,  </a:t>
            </a:r>
            <a:r>
              <a:rPr lang="en-US" sz="1400" u="sng" dirty="0"/>
              <a:t>BPM Filter Module for Transfer Lines</a:t>
            </a:r>
            <a:r>
              <a:rPr lang="en-US" sz="1400" dirty="0"/>
              <a:t>, Beams Document Database #1849, </a:t>
            </a:r>
            <a:r>
              <a:rPr lang="en-US" sz="1400" u="sng" dirty="0">
                <a:hlinkClick r:id="rId5"/>
              </a:rPr>
              <a:t>https://beamdocs.fnal.gov/AD-private/DocDB/ShowDocument?docid=1849</a:t>
            </a:r>
            <a:r>
              <a:rPr lang="en-US" sz="1400" dirty="0"/>
              <a:t>, May 2005.</a:t>
            </a:r>
          </a:p>
          <a:p>
            <a:r>
              <a:rPr lang="en-US" sz="1400" dirty="0"/>
              <a:t>Nathan Eddy, </a:t>
            </a:r>
            <a:r>
              <a:rPr lang="en-US" sz="1400" u="sng" dirty="0"/>
              <a:t>Beam Monitoring and Control with FPGA Based Electronics</a:t>
            </a:r>
            <a:r>
              <a:rPr lang="en-US" sz="1400" dirty="0"/>
              <a:t>, Beams Document Database # 2541, </a:t>
            </a:r>
            <a:r>
              <a:rPr lang="en-US" sz="1400" u="sng" dirty="0">
                <a:hlinkClick r:id="rId6"/>
              </a:rPr>
              <a:t>https://beamdocs.fnal.gov/AD-private/DocDB/ShowDocument?docid=2641</a:t>
            </a:r>
            <a:r>
              <a:rPr lang="en-US" sz="1400" dirty="0"/>
              <a:t>, February, 2007. </a:t>
            </a:r>
          </a:p>
          <a:p>
            <a:r>
              <a:rPr lang="en-US" sz="1400" dirty="0"/>
              <a:t>Vic </a:t>
            </a:r>
            <a:r>
              <a:rPr lang="en-US" sz="1400" dirty="0" err="1"/>
              <a:t>Scarpine</a:t>
            </a:r>
            <a:r>
              <a:rPr lang="en-US" sz="1400" dirty="0"/>
              <a:t>,  First Tests of an Optical Transition Radiation </a:t>
            </a:r>
            <a:r>
              <a:rPr lang="en-US" sz="1400" dirty="0" err="1"/>
              <a:t>Dector</a:t>
            </a:r>
            <a:r>
              <a:rPr lang="en-US" sz="1400" dirty="0"/>
              <a:t> for High-Intensity Proton beams at Fermilab,  </a:t>
            </a:r>
            <a:r>
              <a:rPr lang="fr-FR" sz="1400" dirty="0" err="1"/>
              <a:t>Beams</a:t>
            </a:r>
            <a:r>
              <a:rPr lang="fr-FR" sz="1400" dirty="0"/>
              <a:t> Document </a:t>
            </a:r>
            <a:r>
              <a:rPr lang="fr-FR" sz="1400" dirty="0" err="1"/>
              <a:t>Database</a:t>
            </a:r>
            <a:r>
              <a:rPr lang="fr-FR" sz="1400" dirty="0"/>
              <a:t> #846. </a:t>
            </a:r>
            <a:r>
              <a:rPr lang="fr-FR" sz="1400" u="sng" dirty="0">
                <a:hlinkClick r:id="rId7"/>
              </a:rPr>
              <a:t>https://beamdocs.fnal.gov/AD-private/DocDB/ShowDocument?docid=846</a:t>
            </a:r>
            <a:r>
              <a:rPr lang="fr-FR" sz="1400" dirty="0"/>
              <a:t>,  </a:t>
            </a:r>
            <a:r>
              <a:rPr lang="en-US" sz="1400" dirty="0"/>
              <a:t>September 23, 2003.</a:t>
            </a:r>
          </a:p>
          <a:p>
            <a:r>
              <a:rPr lang="en-US" sz="1400" dirty="0"/>
              <a:t>Vic </a:t>
            </a:r>
            <a:r>
              <a:rPr lang="en-US" sz="1400" dirty="0" err="1"/>
              <a:t>Scarpine</a:t>
            </a:r>
            <a:r>
              <a:rPr lang="en-US" sz="1400" dirty="0"/>
              <a:t>,  </a:t>
            </a:r>
            <a:r>
              <a:rPr lang="en-US" sz="1400" u="sng" dirty="0"/>
              <a:t>Prototype OTR Design Review</a:t>
            </a:r>
            <a:r>
              <a:rPr lang="en-US" sz="1400" dirty="0"/>
              <a:t>.  </a:t>
            </a:r>
            <a:r>
              <a:rPr lang="fr-FR" sz="1400" dirty="0" err="1"/>
              <a:t>Beams</a:t>
            </a:r>
            <a:r>
              <a:rPr lang="fr-FR" sz="1400" dirty="0"/>
              <a:t> Document </a:t>
            </a:r>
            <a:r>
              <a:rPr lang="fr-FR" sz="1400" dirty="0" err="1"/>
              <a:t>Database</a:t>
            </a:r>
            <a:r>
              <a:rPr lang="fr-FR" sz="1400" dirty="0"/>
              <a:t> #555.  </a:t>
            </a:r>
            <a:r>
              <a:rPr lang="fr-FR" sz="1400" u="sng" dirty="0">
                <a:hlinkClick r:id="rId8"/>
              </a:rPr>
              <a:t>https://beamdocs.fnal.gov/AD-private/DocDB/ShowDocument?docid=555</a:t>
            </a:r>
            <a:r>
              <a:rPr lang="fr-FR" sz="1400" dirty="0"/>
              <a:t>, </a:t>
            </a:r>
            <a:r>
              <a:rPr lang="en-US" sz="1400" dirty="0"/>
              <a:t>April 10, 2003.</a:t>
            </a:r>
          </a:p>
          <a:p>
            <a:r>
              <a:rPr lang="en-US" sz="1400" dirty="0"/>
              <a:t>Vic </a:t>
            </a:r>
            <a:r>
              <a:rPr lang="en-US" sz="1400" dirty="0" err="1"/>
              <a:t>Scarpine</a:t>
            </a:r>
            <a:r>
              <a:rPr lang="en-US" sz="1400" dirty="0"/>
              <a:t>,  </a:t>
            </a:r>
            <a:r>
              <a:rPr lang="en-US" sz="1400" u="sng" dirty="0"/>
              <a:t>Optical Transition Radiation (OTR) Detectors and Beam Diagnostics</a:t>
            </a:r>
            <a:r>
              <a:rPr lang="en-US" sz="1400" dirty="0"/>
              <a:t>.  </a:t>
            </a:r>
            <a:r>
              <a:rPr lang="fr-FR" sz="1400" dirty="0" err="1"/>
              <a:t>Beams</a:t>
            </a:r>
            <a:r>
              <a:rPr lang="fr-FR" sz="1400" dirty="0"/>
              <a:t> Document </a:t>
            </a:r>
            <a:r>
              <a:rPr lang="fr-FR" sz="1400" dirty="0" err="1"/>
              <a:t>Database</a:t>
            </a:r>
            <a:r>
              <a:rPr lang="fr-FR" sz="1400" dirty="0"/>
              <a:t> #2110, </a:t>
            </a:r>
            <a:r>
              <a:rPr lang="fr-FR" sz="1400" u="sng" dirty="0">
                <a:hlinkClick r:id="rId9"/>
              </a:rPr>
              <a:t>https://beamdocs.fnal.gov/AD-private/DocDB/ShowDocument?docid=2110</a:t>
            </a:r>
            <a:r>
              <a:rPr lang="fr-FR" sz="1400" dirty="0"/>
              <a:t>,  </a:t>
            </a:r>
            <a:r>
              <a:rPr lang="en-US" sz="1400" dirty="0"/>
              <a:t>January 24, 2007.</a:t>
            </a:r>
          </a:p>
          <a:p>
            <a:r>
              <a:rPr lang="en-US" sz="1400" dirty="0"/>
              <a:t> Vic </a:t>
            </a:r>
            <a:r>
              <a:rPr lang="en-US" sz="1400" dirty="0" err="1"/>
              <a:t>Scarpine</a:t>
            </a:r>
            <a:r>
              <a:rPr lang="en-US" sz="1400" dirty="0"/>
              <a:t>, G. R.  </a:t>
            </a:r>
            <a:r>
              <a:rPr lang="en-US" sz="1400" dirty="0" err="1"/>
              <a:t>Tassotto</a:t>
            </a:r>
            <a:r>
              <a:rPr lang="en-US" sz="1400" dirty="0"/>
              <a:t>, A. H. Lumpkin.  </a:t>
            </a:r>
            <a:r>
              <a:rPr lang="en-US" sz="1400" u="sng" dirty="0"/>
              <a:t>Proposed OTR Measurements of 120 GeV Proton and Antiprotons at FNAL</a:t>
            </a:r>
            <a:r>
              <a:rPr lang="en-US" sz="1400" dirty="0"/>
              <a:t>, 2004 Beam Instrumentation Workshop,  2004.</a:t>
            </a:r>
          </a:p>
          <a:p>
            <a:endParaRPr lang="en-US" dirty="0"/>
          </a:p>
        </p:txBody>
      </p:sp>
    </p:spTree>
    <p:extLst>
      <p:ext uri="{BB962C8B-B14F-4D97-AF65-F5344CB8AC3E}">
        <p14:creationId xmlns:p14="http://schemas.microsoft.com/office/powerpoint/2010/main" val="3346979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 Slides</a:t>
            </a:r>
            <a:endParaRPr lang="en-US" dirty="0"/>
          </a:p>
        </p:txBody>
      </p:sp>
      <p:sp>
        <p:nvSpPr>
          <p:cNvPr id="3" name="Content Placeholder 2"/>
          <p:cNvSpPr>
            <a:spLocks noGrp="1"/>
          </p:cNvSpPr>
          <p:nvPr>
            <p:ph idx="1"/>
          </p:nvPr>
        </p:nvSpPr>
        <p:spPr/>
        <p:txBody>
          <a:bodyPr/>
          <a:lstStyle/>
          <a:p>
            <a:r>
              <a:rPr lang="en-US" dirty="0" smtClean="0"/>
              <a:t>Slides presented to the AD/Controls and AD/Instrumentation Department in 2011 and 2012.</a:t>
            </a:r>
            <a:endParaRPr lang="en-US" dirty="0"/>
          </a:p>
        </p:txBody>
      </p:sp>
    </p:spTree>
    <p:extLst>
      <p:ext uri="{BB962C8B-B14F-4D97-AF65-F5344CB8AC3E}">
        <p14:creationId xmlns:p14="http://schemas.microsoft.com/office/powerpoint/2010/main" val="768936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Campus</a:t>
            </a:r>
            <a:endParaRPr lang="en-US" dirty="0"/>
          </a:p>
        </p:txBody>
      </p:sp>
      <p:sp>
        <p:nvSpPr>
          <p:cNvPr id="3" name="Content Placeholder 2"/>
          <p:cNvSpPr>
            <a:spLocks noGrp="1"/>
          </p:cNvSpPr>
          <p:nvPr>
            <p:ph idx="1"/>
          </p:nvPr>
        </p:nvSpPr>
        <p:spPr/>
        <p:txBody>
          <a:bodyPr/>
          <a:lstStyle/>
          <a:p>
            <a:r>
              <a:rPr lang="en-US" sz="2400" dirty="0" smtClean="0"/>
              <a:t>Pbar Department changed to Muon Department</a:t>
            </a:r>
          </a:p>
          <a:p>
            <a:r>
              <a:rPr lang="en-US" sz="2400" dirty="0" smtClean="0"/>
              <a:t>The Beam lines and Ring(s) may be combined into a “muon campus” that would serve multiple experiments</a:t>
            </a:r>
          </a:p>
          <a:p>
            <a:pPr lvl="2"/>
            <a:r>
              <a:rPr lang="en-US" dirty="0" smtClean="0"/>
              <a:t>Muon g-2 </a:t>
            </a:r>
          </a:p>
          <a:p>
            <a:pPr lvl="2"/>
            <a:r>
              <a:rPr lang="en-US" dirty="0" smtClean="0"/>
              <a:t>Mu2e</a:t>
            </a:r>
            <a:endParaRPr lang="en-US"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784718"/>
            <a:ext cx="4651387" cy="392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4192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50568" y="1041644"/>
            <a:ext cx="3581400" cy="2554545"/>
          </a:xfrm>
          <a:prstGeom prst="rect">
            <a:avLst/>
          </a:prstGeom>
          <a:noFill/>
        </p:spPr>
        <p:txBody>
          <a:bodyPr wrap="square" rtlCol="0">
            <a:spAutoFit/>
          </a:bodyPr>
          <a:lstStyle/>
          <a:p>
            <a:pPr marL="0" lvl="1">
              <a:buFont typeface="Arial" pitchFamily="34" charset="0"/>
              <a:buChar char="•"/>
            </a:pPr>
            <a:r>
              <a:rPr lang="en-US" dirty="0" smtClean="0">
                <a:solidFill>
                  <a:schemeClr val="tx2"/>
                </a:solidFill>
              </a:rPr>
              <a:t>A Booster batch of intensity ~4E12 is sent to the Recycler.</a:t>
            </a:r>
          </a:p>
          <a:p>
            <a:pPr marL="0" lvl="1">
              <a:buFont typeface="Arial" pitchFamily="34" charset="0"/>
              <a:buChar char="•"/>
            </a:pPr>
            <a:r>
              <a:rPr lang="en-US" dirty="0" smtClean="0">
                <a:solidFill>
                  <a:schemeClr val="tx2"/>
                </a:solidFill>
              </a:rPr>
              <a:t>The batch is divided into 4 2.5 MHz bunches, which are individually extracted to the Debuncher.</a:t>
            </a:r>
          </a:p>
          <a:p>
            <a:pPr>
              <a:buFont typeface="Arial" pitchFamily="34" charset="0"/>
              <a:buChar char="•"/>
            </a:pPr>
            <a:endParaRPr lang="en-US" dirty="0" smtClean="0">
              <a:solidFill>
                <a:srgbClr val="0000FF"/>
              </a:solidFill>
              <a:sym typeface="Symbol"/>
            </a:endParaRPr>
          </a:p>
        </p:txBody>
      </p:sp>
      <p:grpSp>
        <p:nvGrpSpPr>
          <p:cNvPr id="3" name="Group 8"/>
          <p:cNvGrpSpPr/>
          <p:nvPr/>
        </p:nvGrpSpPr>
        <p:grpSpPr>
          <a:xfrm>
            <a:off x="-82165"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6" name="Block Arc 5"/>
          <p:cNvSpPr/>
          <p:nvPr/>
        </p:nvSpPr>
        <p:spPr>
          <a:xfrm>
            <a:off x="783956" y="6282718"/>
            <a:ext cx="1066800" cy="548583"/>
          </a:xfrm>
          <a:prstGeom prst="blockArc">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rot="20312384">
            <a:off x="1759883" y="3500208"/>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6464759">
            <a:off x="888757" y="4682871"/>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3085121">
            <a:off x="3563030" y="1679645"/>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60831" y="11430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053986" y="25146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283763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2" grpId="0" animBg="1"/>
      <p:bldP spid="17" grpId="0" animBg="1"/>
      <p:bldP spid="18" grpId="0" animBg="1"/>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62600" y="1028700"/>
            <a:ext cx="3581400" cy="5632311"/>
          </a:xfrm>
          <a:prstGeom prst="rect">
            <a:avLst/>
          </a:prstGeom>
          <a:noFill/>
        </p:spPr>
        <p:txBody>
          <a:bodyPr wrap="square" rtlCol="0">
            <a:spAutoFit/>
          </a:bodyPr>
          <a:lstStyle/>
          <a:p>
            <a:r>
              <a:rPr lang="en-US" dirty="0" smtClean="0">
                <a:solidFill>
                  <a:schemeClr val="tx2"/>
                </a:solidFill>
              </a:rPr>
              <a:t>The bunches are transported to either the Target Station at AP0 or Debuncher via multiple beam lines</a:t>
            </a:r>
          </a:p>
          <a:p>
            <a:pPr marL="112713" indent="-112713">
              <a:buFont typeface="Arial" pitchFamily="34" charset="0"/>
              <a:buChar char="•"/>
            </a:pPr>
            <a:r>
              <a:rPr lang="en-US" dirty="0" smtClean="0">
                <a:solidFill>
                  <a:schemeClr val="tx2"/>
                </a:solidFill>
                <a:sym typeface="Symbol"/>
              </a:rPr>
              <a:t>Extracted at MI-52 </a:t>
            </a:r>
            <a:r>
              <a:rPr lang="en-US" dirty="0" smtClean="0">
                <a:solidFill>
                  <a:srgbClr val="0000FF"/>
                </a:solidFill>
                <a:sym typeface="Symbol"/>
              </a:rPr>
              <a:t>from Recycler to the P1 beam line (new)</a:t>
            </a:r>
          </a:p>
          <a:p>
            <a:endParaRPr lang="en-US" b="1" dirty="0" smtClean="0">
              <a:solidFill>
                <a:schemeClr val="tx2"/>
              </a:solidFill>
              <a:sym typeface="Symbol"/>
            </a:endParaRPr>
          </a:p>
          <a:p>
            <a:r>
              <a:rPr lang="en-US" b="1" dirty="0" smtClean="0">
                <a:solidFill>
                  <a:schemeClr val="tx2"/>
                </a:solidFill>
                <a:sym typeface="Symbol"/>
              </a:rPr>
              <a:t>g-2:</a:t>
            </a:r>
          </a:p>
          <a:p>
            <a:pPr marL="112713" indent="-112713">
              <a:buFont typeface="Arial" pitchFamily="34" charset="0"/>
              <a:buChar char="•"/>
            </a:pPr>
            <a:r>
              <a:rPr lang="en-US" dirty="0" smtClean="0">
                <a:solidFill>
                  <a:schemeClr val="tx2"/>
                </a:solidFill>
                <a:sym typeface="Symbol"/>
              </a:rPr>
              <a:t>P1  P2  AP1  Target Station  AP3  Debuncher Ring</a:t>
            </a:r>
          </a:p>
          <a:p>
            <a:endParaRPr lang="en-US" dirty="0" smtClean="0">
              <a:solidFill>
                <a:schemeClr val="tx2"/>
              </a:solidFill>
              <a:sym typeface="Symbol"/>
            </a:endParaRPr>
          </a:p>
          <a:p>
            <a:r>
              <a:rPr lang="en-US" b="1" dirty="0" smtClean="0">
                <a:solidFill>
                  <a:schemeClr val="tx2"/>
                </a:solidFill>
                <a:sym typeface="Symbol"/>
              </a:rPr>
              <a:t>Mu2e:</a:t>
            </a:r>
          </a:p>
          <a:p>
            <a:pPr marL="112713" indent="-112713">
              <a:buFont typeface="Arial" pitchFamily="34" charset="0"/>
              <a:buChar char="•"/>
            </a:pPr>
            <a:r>
              <a:rPr lang="en-US" dirty="0" smtClean="0">
                <a:solidFill>
                  <a:schemeClr val="tx2"/>
                </a:solidFill>
                <a:sym typeface="Symbol"/>
              </a:rPr>
              <a:t>P1  P2  AP1  AP3  Debuncher Ring</a:t>
            </a:r>
          </a:p>
          <a:p>
            <a:pPr marL="112713" indent="-112713">
              <a:buFont typeface="Arial" pitchFamily="34" charset="0"/>
              <a:buChar char="•"/>
            </a:pPr>
            <a:endParaRPr lang="en-US" dirty="0" smtClean="0">
              <a:solidFill>
                <a:srgbClr val="0000FF"/>
              </a:solidFill>
              <a:sym typeface="Symbol"/>
            </a:endParaRPr>
          </a:p>
        </p:txBody>
      </p:sp>
      <p:grpSp>
        <p:nvGrpSpPr>
          <p:cNvPr id="3" name="Group 8"/>
          <p:cNvGrpSpPr/>
          <p:nvPr/>
        </p:nvGrpSpPr>
        <p:grpSpPr>
          <a:xfrm>
            <a:off x="0"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9" name="TextBox 8"/>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
        <p:nvSpPr>
          <p:cNvPr id="12" name="Oval 11"/>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72968" y="2075543"/>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90949" y="28194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464331" y="3488055"/>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828800"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3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62600" y="1028700"/>
            <a:ext cx="3581400" cy="4401205"/>
          </a:xfrm>
          <a:prstGeom prst="rect">
            <a:avLst/>
          </a:prstGeom>
          <a:noFill/>
        </p:spPr>
        <p:txBody>
          <a:bodyPr wrap="square" rtlCol="0">
            <a:spAutoFit/>
          </a:bodyPr>
          <a:lstStyle/>
          <a:p>
            <a:pPr marL="112713" indent="-112713">
              <a:buFont typeface="Arial" pitchFamily="34" charset="0"/>
              <a:buChar char="•"/>
            </a:pPr>
            <a:r>
              <a:rPr lang="en-US" dirty="0" smtClean="0">
                <a:solidFill>
                  <a:srgbClr val="0000FF"/>
                </a:solidFill>
                <a:sym typeface="Symbol"/>
              </a:rPr>
              <a:t>New AP-3 to Debuncher beam line </a:t>
            </a:r>
            <a:r>
              <a:rPr lang="en-US" dirty="0" smtClean="0">
                <a:solidFill>
                  <a:schemeClr val="tx2"/>
                </a:solidFill>
                <a:sym typeface="Symbol"/>
              </a:rPr>
              <a:t>connection for final 50 meters</a:t>
            </a:r>
          </a:p>
          <a:p>
            <a:pPr marL="112713" indent="-112713">
              <a:buFont typeface="Arial" pitchFamily="34" charset="0"/>
              <a:buChar char="•"/>
            </a:pPr>
            <a:r>
              <a:rPr lang="en-US" dirty="0" smtClean="0">
                <a:solidFill>
                  <a:schemeClr val="tx2"/>
                </a:solidFill>
                <a:sym typeface="Symbol"/>
              </a:rPr>
              <a:t>Abort in 50 straight section can be used for:</a:t>
            </a:r>
          </a:p>
          <a:p>
            <a:pPr marL="569913" lvl="1" indent="-112713">
              <a:buFont typeface="Arial" pitchFamily="34" charset="0"/>
              <a:buChar char="•"/>
            </a:pPr>
            <a:r>
              <a:rPr lang="en-US" dirty="0" smtClean="0">
                <a:solidFill>
                  <a:schemeClr val="tx2"/>
                </a:solidFill>
                <a:sym typeface="Symbol"/>
              </a:rPr>
              <a:t> </a:t>
            </a:r>
            <a:r>
              <a:rPr lang="en-US" b="1" dirty="0" smtClean="0">
                <a:solidFill>
                  <a:schemeClr val="tx2"/>
                </a:solidFill>
                <a:sym typeface="Symbol"/>
              </a:rPr>
              <a:t>g-2</a:t>
            </a:r>
            <a:r>
              <a:rPr lang="en-US" dirty="0" smtClean="0">
                <a:solidFill>
                  <a:schemeClr val="tx2"/>
                </a:solidFill>
                <a:sym typeface="Symbol"/>
              </a:rPr>
              <a:t>: proton removal</a:t>
            </a:r>
          </a:p>
          <a:p>
            <a:pPr marL="569913" lvl="1" indent="-112713">
              <a:buFont typeface="Arial" pitchFamily="34" charset="0"/>
              <a:buChar char="•"/>
            </a:pPr>
            <a:r>
              <a:rPr lang="en-US" dirty="0" smtClean="0">
                <a:solidFill>
                  <a:schemeClr val="tx2"/>
                </a:solidFill>
                <a:sym typeface="Symbol"/>
              </a:rPr>
              <a:t> </a:t>
            </a:r>
            <a:r>
              <a:rPr lang="en-US" b="1" dirty="0" smtClean="0">
                <a:solidFill>
                  <a:schemeClr val="tx2"/>
                </a:solidFill>
                <a:sym typeface="Symbol"/>
              </a:rPr>
              <a:t>Mu2e</a:t>
            </a:r>
            <a:r>
              <a:rPr lang="en-US" dirty="0" smtClean="0">
                <a:solidFill>
                  <a:schemeClr val="tx2"/>
                </a:solidFill>
                <a:sym typeface="Symbol"/>
              </a:rPr>
              <a:t>: proton clean-up</a:t>
            </a:r>
          </a:p>
          <a:p>
            <a:pPr marL="112713" indent="-112713">
              <a:buFont typeface="Arial" pitchFamily="34" charset="0"/>
              <a:buChar char="•"/>
            </a:pPr>
            <a:r>
              <a:rPr lang="en-US" dirty="0" smtClean="0">
                <a:solidFill>
                  <a:schemeClr val="tx2"/>
                </a:solidFill>
                <a:sym typeface="Symbol"/>
              </a:rPr>
              <a:t>Beam in Debuncher is extracted to the </a:t>
            </a:r>
            <a:r>
              <a:rPr lang="en-US" dirty="0" smtClean="0">
                <a:solidFill>
                  <a:srgbClr val="0000FF"/>
                </a:solidFill>
                <a:sym typeface="Symbol"/>
              </a:rPr>
              <a:t>external beamline (new) </a:t>
            </a:r>
          </a:p>
          <a:p>
            <a:pPr marL="569913" lvl="1" indent="-112713">
              <a:buFont typeface="Arial" pitchFamily="34" charset="0"/>
              <a:buChar char="•"/>
            </a:pPr>
            <a:r>
              <a:rPr lang="en-US" dirty="0">
                <a:solidFill>
                  <a:schemeClr val="tx2"/>
                </a:solidFill>
                <a:sym typeface="Symbol"/>
              </a:rPr>
              <a:t> </a:t>
            </a:r>
            <a:r>
              <a:rPr lang="en-US" b="1" dirty="0">
                <a:solidFill>
                  <a:schemeClr val="tx2"/>
                </a:solidFill>
                <a:sym typeface="Symbol"/>
              </a:rPr>
              <a:t>g-2</a:t>
            </a:r>
            <a:r>
              <a:rPr lang="en-US" dirty="0" smtClean="0">
                <a:solidFill>
                  <a:schemeClr val="tx2"/>
                </a:solidFill>
                <a:sym typeface="Symbol"/>
              </a:rPr>
              <a:t>: entire pulse extracted at once</a:t>
            </a:r>
          </a:p>
          <a:p>
            <a:pPr marL="569913" lvl="1" indent="-112713">
              <a:buFont typeface="Arial" pitchFamily="34" charset="0"/>
              <a:buChar char="•"/>
            </a:pPr>
            <a:r>
              <a:rPr lang="en-US" b="1" dirty="0" smtClean="0">
                <a:solidFill>
                  <a:schemeClr val="tx2"/>
                </a:solidFill>
                <a:sym typeface="Symbol"/>
              </a:rPr>
              <a:t>Mu2e</a:t>
            </a:r>
            <a:r>
              <a:rPr lang="en-US" dirty="0" smtClean="0">
                <a:solidFill>
                  <a:schemeClr val="tx2"/>
                </a:solidFill>
                <a:sym typeface="Symbol"/>
              </a:rPr>
              <a:t>:  Beam resonantly extracted.</a:t>
            </a:r>
            <a:endParaRPr lang="en-US" dirty="0">
              <a:solidFill>
                <a:schemeClr val="tx2"/>
              </a:solidFill>
              <a:sym typeface="Symbol"/>
            </a:endParaRPr>
          </a:p>
        </p:txBody>
      </p:sp>
      <p:grpSp>
        <p:nvGrpSpPr>
          <p:cNvPr id="3" name="Group 8"/>
          <p:cNvGrpSpPr/>
          <p:nvPr/>
        </p:nvGrpSpPr>
        <p:grpSpPr>
          <a:xfrm>
            <a:off x="0"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7" name="TextBox 6"/>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
        <p:nvSpPr>
          <p:cNvPr id="9" name="Oval 8"/>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828800"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81200" y="53340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79831" y="5257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775395"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94269" y="4495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022631" y="4495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49515" y="5217886"/>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022630" y="5803791"/>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244569" y="6292891"/>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3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What we’re starting with – the Pbar source</a:t>
            </a:r>
            <a:endParaRPr lang="en-US" sz="2800" dirty="0">
              <a:solidFill>
                <a:srgbClr val="254FAD"/>
              </a:solidFill>
            </a:endParaRPr>
          </a:p>
        </p:txBody>
      </p:sp>
      <p:pic>
        <p:nvPicPr>
          <p:cNvPr id="7" name="Picture 7" descr="Pbar-MI_Annotated_99-912-7"/>
          <p:cNvPicPr>
            <a:picLocks noGrp="1" noChangeAspect="1" noChangeArrowheads="1"/>
          </p:cNvPicPr>
          <p:nvPr>
            <p:ph sz="half" idx="4294967295"/>
          </p:nvPr>
        </p:nvPicPr>
        <p:blipFill>
          <a:blip r:embed="rId2" cstate="print"/>
          <a:srcRect t="24615" r="14815"/>
          <a:stretch>
            <a:fillRect/>
          </a:stretch>
        </p:blipFill>
        <p:spPr>
          <a:xfrm>
            <a:off x="1143000" y="762000"/>
            <a:ext cx="6845822" cy="6096000"/>
          </a:xfrm>
          <a:prstGeom prst="rect">
            <a:avLst/>
          </a:prstGeom>
          <a:noFill/>
        </p:spPr>
      </p:pic>
      <p:sp>
        <p:nvSpPr>
          <p:cNvPr id="9" name="Slide Number Placeholder 8"/>
          <p:cNvSpPr>
            <a:spLocks noGrp="1"/>
          </p:cNvSpPr>
          <p:nvPr>
            <p:ph type="sldNum" sz="quarter" idx="12"/>
          </p:nvPr>
        </p:nvSpPr>
        <p:spPr/>
        <p:txBody>
          <a:bodyPr/>
          <a:lstStyle/>
          <a:p>
            <a:fld id="{C6D2AC55-40A0-40E7-8F32-6B57924338B6}" type="slidenum">
              <a:rPr lang="en-US" smtClean="0"/>
              <a:pPr/>
              <a:t>38</a:t>
            </a:fld>
            <a:endParaRPr lang="en-US"/>
          </a:p>
        </p:txBody>
      </p:sp>
      <p:sp>
        <p:nvSpPr>
          <p:cNvPr id="12" name="Date Placeholder 11"/>
          <p:cNvSpPr>
            <a:spLocks noGrp="1"/>
          </p:cNvSpPr>
          <p:nvPr>
            <p:ph type="dt" sz="half" idx="10"/>
          </p:nvPr>
        </p:nvSpPr>
        <p:spPr>
          <a:xfrm>
            <a:off x="304800" y="6324600"/>
            <a:ext cx="2133600" cy="365125"/>
          </a:xfrm>
        </p:spPr>
        <p:txBody>
          <a:bodyPr/>
          <a:lstStyle/>
          <a:p>
            <a:r>
              <a:rPr lang="en-US" dirty="0" smtClean="0"/>
              <a:t>1/13/2012</a:t>
            </a:r>
            <a:endParaRPr lang="en-US" dirty="0"/>
          </a:p>
        </p:txBody>
      </p:sp>
    </p:spTree>
    <p:extLst>
      <p:ext uri="{BB962C8B-B14F-4D97-AF65-F5344CB8AC3E}">
        <p14:creationId xmlns:p14="http://schemas.microsoft.com/office/powerpoint/2010/main" val="13995045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Antiproton Source</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pic>
        <p:nvPicPr>
          <p:cNvPr id="2051" name="Picture 3"/>
          <p:cNvPicPr>
            <a:picLocks noChangeAspect="1" noChangeArrowheads="1"/>
          </p:cNvPicPr>
          <p:nvPr/>
        </p:nvPicPr>
        <p:blipFill>
          <a:blip r:embed="rId3" cstate="print"/>
          <a:srcRect/>
          <a:stretch>
            <a:fillRect/>
          </a:stretch>
        </p:blipFill>
        <p:spPr bwMode="auto">
          <a:xfrm>
            <a:off x="4876800" y="-12483"/>
            <a:ext cx="3886200" cy="6870483"/>
          </a:xfrm>
          <a:prstGeom prst="rect">
            <a:avLst/>
          </a:prstGeom>
          <a:noFill/>
          <a:ln w="9525">
            <a:noFill/>
            <a:miter lim="800000"/>
            <a:headEnd/>
            <a:tailEnd/>
          </a:ln>
          <a:effectLst/>
        </p:spPr>
      </p:pic>
      <p:sp>
        <p:nvSpPr>
          <p:cNvPr id="6" name="TextBox 5"/>
          <p:cNvSpPr txBox="1"/>
          <p:nvPr/>
        </p:nvSpPr>
        <p:spPr>
          <a:xfrm>
            <a:off x="152400" y="1219200"/>
            <a:ext cx="4267200" cy="4524315"/>
          </a:xfrm>
          <a:prstGeom prst="rect">
            <a:avLst/>
          </a:prstGeom>
          <a:noFill/>
        </p:spPr>
        <p:txBody>
          <a:bodyPr wrap="square" rtlCol="0">
            <a:spAutoFit/>
          </a:bodyPr>
          <a:lstStyle/>
          <a:p>
            <a:pPr marL="0" lvl="1">
              <a:buFont typeface="Arial" pitchFamily="34" charset="0"/>
              <a:buChar char="•"/>
            </a:pPr>
            <a:r>
              <a:rPr lang="en-US" dirty="0" smtClean="0"/>
              <a:t> A 120 GeV/c proton beam is transported to the Target Station via AP-1 every 2.2 seconds</a:t>
            </a:r>
          </a:p>
          <a:p>
            <a:pPr>
              <a:buFont typeface="Arial" pitchFamily="34" charset="0"/>
              <a:buChar char="•"/>
            </a:pPr>
            <a:r>
              <a:rPr lang="en-US" dirty="0" smtClean="0"/>
              <a:t> An 8.89 GeV/c negative secondary beam travels down AP-2 and is injected into the Debuncher</a:t>
            </a:r>
          </a:p>
          <a:p>
            <a:pPr marL="112713" indent="-112713">
              <a:buFont typeface="Arial" pitchFamily="34" charset="0"/>
              <a:buChar char="•"/>
            </a:pPr>
            <a:r>
              <a:rPr lang="en-US" dirty="0" smtClean="0">
                <a:sym typeface="Symbol"/>
              </a:rPr>
              <a:t>8.89 GeV/c antiprotons are bunch rotated and stochastically cooled in the Debuncher, then transferred to the Accumulator via the D/A line</a:t>
            </a:r>
          </a:p>
          <a:p>
            <a:pPr marL="112713" indent="-112713">
              <a:buFont typeface="Arial" pitchFamily="34" charset="0"/>
              <a:buChar char="•"/>
            </a:pPr>
            <a:r>
              <a:rPr lang="en-US" dirty="0" smtClean="0">
                <a:sym typeface="Symbol"/>
              </a:rPr>
              <a:t>Antiprotons are accumulated over hours, then transferred to MI via the AP-3 and AP-1 lines</a:t>
            </a:r>
          </a:p>
          <a:p>
            <a:pPr marL="112713" indent="-112713">
              <a:buFont typeface="Arial" pitchFamily="34" charset="0"/>
              <a:buChar char="•"/>
            </a:pPr>
            <a:r>
              <a:rPr lang="en-US" dirty="0" smtClean="0">
                <a:sym typeface="Symbol"/>
              </a:rPr>
              <a:t>8.89 GeV/c protons can be “reverse injected” or sent in the reciprocal direction of the antiprotons for tune-up</a:t>
            </a:r>
          </a:p>
        </p:txBody>
      </p:sp>
      <p:sp>
        <p:nvSpPr>
          <p:cNvPr id="205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52" name="Object 4"/>
          <p:cNvGraphicFramePr>
            <a:graphicFrameLocks noChangeAspect="1"/>
          </p:cNvGraphicFramePr>
          <p:nvPr/>
        </p:nvGraphicFramePr>
        <p:xfrm>
          <a:off x="6053959" y="3962400"/>
          <a:ext cx="3090041" cy="2438400"/>
        </p:xfrm>
        <a:graphic>
          <a:graphicData uri="http://schemas.openxmlformats.org/presentationml/2006/ole">
            <mc:AlternateContent xmlns:mc="http://schemas.openxmlformats.org/markup-compatibility/2006">
              <mc:Choice xmlns:v="urn:schemas-microsoft-com:vml" Requires="v">
                <p:oleObj spid="_x0000_s15365" r:id="rId4" imgW="4352925" imgH="3419475" progId="">
                  <p:embed/>
                </p:oleObj>
              </mc:Choice>
              <mc:Fallback>
                <p:oleObj r:id="rId4" imgW="4352925" imgH="341947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959" y="3962400"/>
                        <a:ext cx="3090041" cy="243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C6D2AC55-40A0-40E7-8F32-6B57924338B6}" type="slidenum">
              <a:rPr lang="en-US" smtClean="0"/>
              <a:pPr/>
              <a:t>39</a:t>
            </a:fld>
            <a:endParaRPr lang="en-US" dirty="0"/>
          </a:p>
        </p:txBody>
      </p:sp>
      <p:sp>
        <p:nvSpPr>
          <p:cNvPr id="8" name="Date Placeholder 7"/>
          <p:cNvSpPr>
            <a:spLocks noGrp="1"/>
          </p:cNvSpPr>
          <p:nvPr>
            <p:ph type="dt" sz="half" idx="10"/>
          </p:nvPr>
        </p:nvSpPr>
        <p:spPr/>
        <p:txBody>
          <a:bodyPr/>
          <a:lstStyle/>
          <a:p>
            <a:r>
              <a:rPr lang="en-US" smtClean="0"/>
              <a:t>1/13/2012</a:t>
            </a:r>
            <a:endParaRPr lang="en-US"/>
          </a:p>
        </p:txBody>
      </p:sp>
      <p:sp>
        <p:nvSpPr>
          <p:cNvPr id="9" name="Footer Placeholder 8"/>
          <p:cNvSpPr>
            <a:spLocks noGrp="1"/>
          </p:cNvSpPr>
          <p:nvPr>
            <p:ph type="ftr" sz="quarter" idx="11"/>
          </p:nvPr>
        </p:nvSpPr>
        <p:spPr/>
        <p:txBody>
          <a:bodyPr/>
          <a:lstStyle/>
          <a:p>
            <a:r>
              <a:rPr lang="en-US" smtClean="0"/>
              <a:t>J. Morgan</a:t>
            </a:r>
            <a:endParaRPr lang="en-US"/>
          </a:p>
        </p:txBody>
      </p:sp>
    </p:spTree>
    <p:extLst>
      <p:ext uri="{BB962C8B-B14F-4D97-AF65-F5344CB8AC3E}">
        <p14:creationId xmlns:p14="http://schemas.microsoft.com/office/powerpoint/2010/main" val="1431135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r>
              <a:rPr lang="en-US" dirty="0" smtClean="0"/>
              <a:t>Mu2e Operations</a:t>
            </a:r>
            <a:endParaRPr lang="en-US" dirty="0"/>
          </a:p>
        </p:txBody>
      </p:sp>
      <p:sp>
        <p:nvSpPr>
          <p:cNvPr id="3" name="Content Placeholder 2"/>
          <p:cNvSpPr>
            <a:spLocks noGrp="1"/>
          </p:cNvSpPr>
          <p:nvPr>
            <p:ph idx="1"/>
          </p:nvPr>
        </p:nvSpPr>
        <p:spPr>
          <a:xfrm>
            <a:off x="5257800" y="1219200"/>
            <a:ext cx="3733800" cy="2765742"/>
          </a:xfrm>
        </p:spPr>
        <p:txBody>
          <a:bodyPr/>
          <a:lstStyle/>
          <a:p>
            <a:pPr marL="91440" indent="-91440"/>
            <a:r>
              <a:rPr lang="en-US" sz="1800" dirty="0">
                <a:solidFill>
                  <a:schemeClr val="tx2"/>
                </a:solidFill>
              </a:rPr>
              <a:t>For each 1.33 sec Nova cycle, </a:t>
            </a:r>
            <a:r>
              <a:rPr lang="en-US" sz="1800" dirty="0" smtClean="0">
                <a:solidFill>
                  <a:schemeClr val="tx2"/>
                </a:solidFill>
              </a:rPr>
              <a:t>the first eight of the twenty </a:t>
            </a:r>
            <a:r>
              <a:rPr lang="en-US" sz="1800" dirty="0">
                <a:solidFill>
                  <a:schemeClr val="tx2"/>
                </a:solidFill>
              </a:rPr>
              <a:t>15 Hz </a:t>
            </a:r>
            <a:r>
              <a:rPr lang="en-US" sz="1800" dirty="0" smtClean="0">
                <a:solidFill>
                  <a:schemeClr val="tx2"/>
                </a:solidFill>
              </a:rPr>
              <a:t>ticks will be used by Mu2e</a:t>
            </a:r>
          </a:p>
          <a:p>
            <a:pPr marL="91440" indent="-91440"/>
            <a:r>
              <a:rPr lang="en-US" sz="1800" dirty="0" smtClean="0">
                <a:solidFill>
                  <a:schemeClr val="tx2"/>
                </a:solidFill>
              </a:rPr>
              <a:t>During that time:</a:t>
            </a:r>
          </a:p>
          <a:p>
            <a:pPr marL="305753" lvl="1" indent="-91440"/>
            <a:r>
              <a:rPr lang="en-US" sz="1200" dirty="0" smtClean="0">
                <a:solidFill>
                  <a:schemeClr val="tx2"/>
                </a:solidFill>
              </a:rPr>
              <a:t>One 8.9 GeV/c Booster batch injected to RR, divided into four 2.5MHz bunches.</a:t>
            </a:r>
          </a:p>
          <a:p>
            <a:pPr marL="305753" lvl="1" indent="-91440"/>
            <a:r>
              <a:rPr lang="en-US" sz="1200" dirty="0" smtClean="0">
                <a:solidFill>
                  <a:schemeClr val="tx2"/>
                </a:solidFill>
              </a:rPr>
              <a:t>One bunch is sent to the Delivery Ring where it is slow extracted to Mu2e.</a:t>
            </a:r>
          </a:p>
          <a:p>
            <a:pPr marL="305753" lvl="1" indent="-91440"/>
            <a:r>
              <a:rPr lang="en-US" sz="1200" dirty="0" smtClean="0">
                <a:solidFill>
                  <a:schemeClr val="tx2"/>
                </a:solidFill>
              </a:rPr>
              <a:t>Repeat for all four bunches.</a:t>
            </a:r>
          </a:p>
          <a:p>
            <a:pPr marL="305753" lvl="1" indent="-91440"/>
            <a:r>
              <a:rPr lang="en-US" sz="1200" dirty="0" smtClean="0">
                <a:solidFill>
                  <a:schemeClr val="tx2"/>
                </a:solidFill>
              </a:rPr>
              <a:t>Repeat with a second Booster batch.</a:t>
            </a:r>
          </a:p>
          <a:p>
            <a:pPr marL="91440" indent="-91440"/>
            <a:r>
              <a:rPr lang="en-US" sz="1600" dirty="0" smtClean="0">
                <a:solidFill>
                  <a:schemeClr val="tx2"/>
                </a:solidFill>
              </a:rPr>
              <a:t>Repeat entire process on next Nova cycle.</a:t>
            </a:r>
          </a:p>
          <a:p>
            <a:pPr marL="91440" indent="-91440"/>
            <a:endParaRPr lang="en-US" sz="1650" dirty="0">
              <a:solidFill>
                <a:schemeClr val="tx2"/>
              </a:solidFill>
            </a:endParaRPr>
          </a:p>
          <a:p>
            <a:endParaRPr lang="en-US" sz="1200" dirty="0"/>
          </a:p>
        </p:txBody>
      </p:sp>
      <p:pic>
        <p:nvPicPr>
          <p:cNvPr id="4" name="Picture 3" descr=":Screen shot 2012-03-12 at 12.52.51 PM   Mar 12.png"/>
          <p:cNvPicPr/>
          <p:nvPr/>
        </p:nvPicPr>
        <p:blipFill>
          <a:blip r:embed="rId3"/>
          <a:srcRect t="6302"/>
          <a:stretch>
            <a:fillRect/>
          </a:stretch>
        </p:blipFill>
        <p:spPr bwMode="auto">
          <a:xfrm>
            <a:off x="5235388" y="4267200"/>
            <a:ext cx="3733800" cy="2331085"/>
          </a:xfrm>
          <a:prstGeom prst="rect">
            <a:avLst/>
          </a:prstGeom>
          <a:noFill/>
          <a:ln w="9525">
            <a:noFill/>
            <a:miter lim="800000"/>
            <a:headEnd/>
            <a:tailEnd/>
          </a:ln>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304800" y="1524000"/>
            <a:ext cx="4744720" cy="5074285"/>
          </a:xfrm>
          <a:prstGeom prst="rect">
            <a:avLst/>
          </a:prstGeom>
        </p:spPr>
      </p:pic>
    </p:spTree>
    <p:extLst>
      <p:ext uri="{BB962C8B-B14F-4D97-AF65-F5344CB8AC3E}">
        <p14:creationId xmlns:p14="http://schemas.microsoft.com/office/powerpoint/2010/main" val="148393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the g-2 experiment</a:t>
            </a:r>
            <a:endParaRPr lang="en-US" sz="2800" dirty="0">
              <a:solidFill>
                <a:srgbClr val="254FAD"/>
              </a:solidFill>
            </a:endParaRPr>
          </a:p>
        </p:txBody>
      </p:sp>
      <p:sp>
        <p:nvSpPr>
          <p:cNvPr id="8" name="TextBox 7"/>
          <p:cNvSpPr txBox="1"/>
          <p:nvPr/>
        </p:nvSpPr>
        <p:spPr>
          <a:xfrm>
            <a:off x="5562600" y="838200"/>
            <a:ext cx="3581400" cy="5909310"/>
          </a:xfrm>
          <a:prstGeom prst="rect">
            <a:avLst/>
          </a:prstGeom>
          <a:noFill/>
        </p:spPr>
        <p:txBody>
          <a:bodyPr wrap="square" rtlCol="0">
            <a:spAutoFit/>
          </a:bodyPr>
          <a:lstStyle/>
          <a:p>
            <a:pPr marL="114300" lvl="1" indent="-114300">
              <a:buFont typeface="Arial" pitchFamily="34" charset="0"/>
              <a:buChar char="•"/>
            </a:pPr>
            <a:r>
              <a:rPr lang="en-US" dirty="0" smtClean="0"/>
              <a:t>An 8.89 GeV/c Booster batch is sent to the Recycler, where it is divided into 4 2.5 MHz bunches, which are individually extracted to the Debuncher</a:t>
            </a:r>
          </a:p>
          <a:p>
            <a:pPr marL="114300" indent="-114300">
              <a:buFont typeface="Arial" pitchFamily="34" charset="0"/>
              <a:buChar char="•"/>
            </a:pPr>
            <a:r>
              <a:rPr lang="en-US" dirty="0" smtClean="0"/>
              <a:t>The bunches are transported to the Target Station at ~10 ms intervals</a:t>
            </a:r>
          </a:p>
          <a:p>
            <a:pPr marL="341313" indent="-112713">
              <a:buFont typeface="Arial" pitchFamily="34" charset="0"/>
              <a:buChar char="•"/>
            </a:pPr>
            <a:r>
              <a:rPr lang="en-US" dirty="0" smtClean="0">
                <a:sym typeface="Symbol"/>
              </a:rPr>
              <a:t>Extracted at MI-52 from Recycler to the P1 beam line</a:t>
            </a:r>
          </a:p>
          <a:p>
            <a:pPr marL="341313" indent="-112713">
              <a:buFont typeface="Arial" pitchFamily="34" charset="0"/>
              <a:buChar char="•"/>
            </a:pPr>
            <a:r>
              <a:rPr lang="en-US" dirty="0" smtClean="0">
                <a:sym typeface="Symbol"/>
              </a:rPr>
              <a:t>P1  P2  M1  Target Station </a:t>
            </a:r>
          </a:p>
          <a:p>
            <a:pPr marL="112713" indent="-112713">
              <a:buFont typeface="Arial" pitchFamily="34" charset="0"/>
              <a:buChar char="•"/>
            </a:pPr>
            <a:r>
              <a:rPr lang="en-US" dirty="0" smtClean="0">
                <a:sym typeface="Symbol"/>
              </a:rPr>
              <a:t>The 3.1 GeV/c secondary beam is transported to the Delivery Ring</a:t>
            </a:r>
          </a:p>
          <a:p>
            <a:pPr marL="341313" indent="-112713">
              <a:buFont typeface="Arial" pitchFamily="34" charset="0"/>
              <a:buChar char="•"/>
            </a:pPr>
            <a:r>
              <a:rPr lang="en-US" dirty="0" smtClean="0">
                <a:sym typeface="Symbol"/>
              </a:rPr>
              <a:t>Target Station  M2  M3  Delivery Ring</a:t>
            </a:r>
          </a:p>
          <a:p>
            <a:pPr marL="112713" indent="-112713">
              <a:buFont typeface="Arial" pitchFamily="34" charset="0"/>
              <a:buChar char="•"/>
            </a:pPr>
            <a:r>
              <a:rPr lang="en-US" dirty="0" smtClean="0">
                <a:sym typeface="Symbol"/>
              </a:rPr>
              <a:t>Mu2e Abort in 50 straight section can be used for g-2 proton removal</a:t>
            </a:r>
          </a:p>
          <a:p>
            <a:pPr marL="112713" indent="-112713">
              <a:buFont typeface="Arial" pitchFamily="34" charset="0"/>
              <a:buChar char="•"/>
            </a:pPr>
            <a:r>
              <a:rPr lang="en-US" dirty="0" smtClean="0">
                <a:sym typeface="Symbol"/>
              </a:rPr>
              <a:t>Beam in Debuncher is extracted to the M4 line</a:t>
            </a:r>
          </a:p>
          <a:p>
            <a:pPr marL="112713" indent="-112713">
              <a:buFont typeface="Arial" pitchFamily="34" charset="0"/>
              <a:buChar char="•"/>
            </a:pPr>
            <a:r>
              <a:rPr lang="en-US" dirty="0" smtClean="0">
                <a:sym typeface="Symbol"/>
              </a:rPr>
              <a:t>The g-2 line connects M4 to the    g-2 experimental hall</a:t>
            </a:r>
          </a:p>
        </p:txBody>
      </p:sp>
      <p:pic>
        <p:nvPicPr>
          <p:cNvPr id="12" name="Picture 11" descr="FNAL_Aerial_Pbar-MI_99-0912-07_New.jpg"/>
          <p:cNvPicPr>
            <a:picLocks noChangeAspect="1"/>
          </p:cNvPicPr>
          <p:nvPr/>
        </p:nvPicPr>
        <p:blipFill>
          <a:blip r:embed="rId2" cstate="print"/>
          <a:stretch>
            <a:fillRect/>
          </a:stretch>
        </p:blipFill>
        <p:spPr>
          <a:xfrm>
            <a:off x="0" y="1295400"/>
            <a:ext cx="5562600" cy="5096766"/>
          </a:xfrm>
          <a:prstGeom prst="rect">
            <a:avLst/>
          </a:prstGeom>
        </p:spPr>
      </p:pic>
      <p:sp>
        <p:nvSpPr>
          <p:cNvPr id="13" name="Slide Number Placeholder 12"/>
          <p:cNvSpPr>
            <a:spLocks noGrp="1"/>
          </p:cNvSpPr>
          <p:nvPr>
            <p:ph type="sldNum" sz="quarter" idx="12"/>
          </p:nvPr>
        </p:nvSpPr>
        <p:spPr/>
        <p:txBody>
          <a:bodyPr/>
          <a:lstStyle/>
          <a:p>
            <a:fld id="{C6D2AC55-40A0-40E7-8F32-6B57924338B6}" type="slidenum">
              <a:rPr lang="en-US" smtClean="0"/>
              <a:pPr/>
              <a:t>40</a:t>
            </a:fld>
            <a:endParaRPr lang="en-US"/>
          </a:p>
        </p:txBody>
      </p:sp>
      <p:sp>
        <p:nvSpPr>
          <p:cNvPr id="14" name="Date Placeholder 13"/>
          <p:cNvSpPr>
            <a:spLocks noGrp="1"/>
          </p:cNvSpPr>
          <p:nvPr>
            <p:ph type="dt" sz="half" idx="10"/>
          </p:nvPr>
        </p:nvSpPr>
        <p:spPr/>
        <p:txBody>
          <a:bodyPr/>
          <a:lstStyle/>
          <a:p>
            <a:r>
              <a:rPr lang="en-US" smtClean="0"/>
              <a:t>1/13/2012</a:t>
            </a:r>
            <a:endParaRPr lang="en-US"/>
          </a:p>
        </p:txBody>
      </p:sp>
      <p:sp>
        <p:nvSpPr>
          <p:cNvPr id="15" name="Footer Placeholder 14"/>
          <p:cNvSpPr>
            <a:spLocks noGrp="1"/>
          </p:cNvSpPr>
          <p:nvPr>
            <p:ph type="ftr" sz="quarter" idx="11"/>
          </p:nvPr>
        </p:nvSpPr>
        <p:spPr/>
        <p:txBody>
          <a:bodyPr/>
          <a:lstStyle/>
          <a:p>
            <a:r>
              <a:rPr lang="en-US" smtClean="0"/>
              <a:t>J. Morgan</a:t>
            </a:r>
            <a:endParaRPr lang="en-US"/>
          </a:p>
        </p:txBody>
      </p:sp>
    </p:spTree>
    <p:extLst>
      <p:ext uri="{BB962C8B-B14F-4D97-AF65-F5344CB8AC3E}">
        <p14:creationId xmlns:p14="http://schemas.microsoft.com/office/powerpoint/2010/main" val="2557759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0" y="-1"/>
            <a:ext cx="4088424" cy="6858002"/>
          </a:xfrm>
          <a:prstGeom prst="rect">
            <a:avLst/>
          </a:prstGeom>
          <a:noFill/>
          <a:ln w="9525">
            <a:noFill/>
            <a:miter lim="800000"/>
            <a:headEnd/>
            <a:tailEnd/>
          </a:ln>
          <a:effectLst/>
        </p:spPr>
      </p:pic>
      <p:sp>
        <p:nvSpPr>
          <p:cNvPr id="9" name="Title 1"/>
          <p:cNvSpPr>
            <a:spLocks noGrp="1"/>
          </p:cNvSpPr>
          <p:nvPr>
            <p:ph type="title"/>
          </p:nvPr>
        </p:nvSpPr>
        <p:spPr>
          <a:xfrm>
            <a:off x="4038600" y="0"/>
            <a:ext cx="5105400" cy="685800"/>
          </a:xfrm>
        </p:spPr>
        <p:txBody>
          <a:bodyPr>
            <a:normAutofit/>
          </a:bodyPr>
          <a:lstStyle/>
          <a:p>
            <a:r>
              <a:rPr lang="en-US" sz="3200" dirty="0" smtClean="0">
                <a:solidFill>
                  <a:srgbClr val="254FAD"/>
                </a:solidFill>
              </a:rPr>
              <a:t>g-2/Mu2e Configuration</a:t>
            </a:r>
            <a:endParaRPr lang="en-US" sz="2000" dirty="0">
              <a:solidFill>
                <a:srgbClr val="254FAD"/>
              </a:solidFill>
            </a:endParaRPr>
          </a:p>
        </p:txBody>
      </p:sp>
      <p:sp>
        <p:nvSpPr>
          <p:cNvPr id="6" name="TextBox 5"/>
          <p:cNvSpPr txBox="1"/>
          <p:nvPr/>
        </p:nvSpPr>
        <p:spPr>
          <a:xfrm>
            <a:off x="4114800" y="671691"/>
            <a:ext cx="4876800" cy="5909310"/>
          </a:xfrm>
          <a:prstGeom prst="rect">
            <a:avLst/>
          </a:prstGeom>
          <a:noFill/>
        </p:spPr>
        <p:txBody>
          <a:bodyPr wrap="square" rtlCol="0">
            <a:spAutoFit/>
          </a:bodyPr>
          <a:lstStyle/>
          <a:p>
            <a:pPr marL="114300" lvl="1" indent="-114300">
              <a:buFont typeface="Arial" pitchFamily="34" charset="0"/>
              <a:buChar char="•"/>
            </a:pPr>
            <a:r>
              <a:rPr lang="en-US" dirty="0" smtClean="0"/>
              <a:t>The Accumulator and D/A line are no longer needed and will be used for parts</a:t>
            </a:r>
          </a:p>
          <a:p>
            <a:pPr marL="114300" lvl="1" indent="-114300">
              <a:buFont typeface="Arial" pitchFamily="34" charset="0"/>
              <a:buChar char="•"/>
            </a:pPr>
            <a:r>
              <a:rPr lang="en-US" dirty="0" smtClean="0"/>
              <a:t> M1 is the new name for AP-1, apertures will be improved to accommodate the larger 8.89 GeV/c primary beam</a:t>
            </a:r>
          </a:p>
          <a:p>
            <a:pPr marL="114300" indent="-114300">
              <a:buFont typeface="Arial" pitchFamily="34" charset="0"/>
              <a:buChar char="•"/>
            </a:pPr>
            <a:r>
              <a:rPr lang="en-US" dirty="0" smtClean="0"/>
              <a:t> AP-2 will be removed and a similar, but shorter, secondary line will be called M2</a:t>
            </a:r>
          </a:p>
          <a:p>
            <a:pPr marL="114300" indent="-114300">
              <a:buFont typeface="Arial" pitchFamily="34" charset="0"/>
              <a:buChar char="•"/>
            </a:pPr>
            <a:r>
              <a:rPr lang="en-US" dirty="0" smtClean="0">
                <a:sym typeface="Symbol"/>
              </a:rPr>
              <a:t>The secondary beam will be transported to the D30 straight section instead of D50</a:t>
            </a:r>
          </a:p>
          <a:p>
            <a:pPr marL="112713" indent="-112713">
              <a:buFont typeface="Arial" pitchFamily="34" charset="0"/>
              <a:buChar char="•"/>
            </a:pPr>
            <a:r>
              <a:rPr lang="en-US" dirty="0" smtClean="0">
                <a:sym typeface="Symbol"/>
              </a:rPr>
              <a:t>The new line connecting M2 to the Delivery Ring in the D30 straight section will be called M3</a:t>
            </a:r>
          </a:p>
          <a:p>
            <a:pPr marL="114300" indent="-114300">
              <a:buFont typeface="Arial" pitchFamily="34" charset="0"/>
              <a:buChar char="•"/>
            </a:pPr>
            <a:r>
              <a:rPr lang="en-US" dirty="0" smtClean="0"/>
              <a:t>M2 and M3 will have a higher quadrupole density than AP-2 did (4 m spacing upstream of bend, increasing to 6 m downstream)</a:t>
            </a:r>
          </a:p>
          <a:p>
            <a:pPr marL="114300" indent="-114300">
              <a:buFont typeface="Arial" pitchFamily="34" charset="0"/>
              <a:buChar char="•"/>
            </a:pPr>
            <a:r>
              <a:rPr lang="en-US" dirty="0" smtClean="0">
                <a:sym typeface="Symbol"/>
              </a:rPr>
              <a:t>M3 needs to be designed for use by both g-2 and Mu2e</a:t>
            </a:r>
          </a:p>
          <a:p>
            <a:pPr marL="114300" indent="-114300">
              <a:buFont typeface="Arial" pitchFamily="34" charset="0"/>
              <a:buChar char="•"/>
            </a:pPr>
            <a:r>
              <a:rPr lang="en-US" dirty="0" smtClean="0">
                <a:sym typeface="Symbol"/>
              </a:rPr>
              <a:t>The old injection region for AP-2 will become an abort for Mu2e and could be used for proton removal for g-2</a:t>
            </a:r>
          </a:p>
          <a:p>
            <a:pPr marL="114300" indent="-114300">
              <a:buFont typeface="Arial" pitchFamily="34" charset="0"/>
              <a:buChar char="•"/>
            </a:pPr>
            <a:r>
              <a:rPr lang="en-US" dirty="0" smtClean="0">
                <a:sym typeface="Symbol"/>
              </a:rPr>
              <a:t>The extraction line will be called M4</a:t>
            </a:r>
          </a:p>
          <a:p>
            <a:pPr marL="114300" indent="-114300">
              <a:buFont typeface="Arial" pitchFamily="34" charset="0"/>
              <a:buChar char="•"/>
            </a:pPr>
            <a:r>
              <a:rPr lang="en-US" dirty="0" smtClean="0">
                <a:sym typeface="Symbol"/>
              </a:rPr>
              <a:t>The  g-2 line connects M4 to the experiment</a:t>
            </a:r>
          </a:p>
        </p:txBody>
      </p:sp>
      <p:sp>
        <p:nvSpPr>
          <p:cNvPr id="7" name="Slide Number Placeholder 6"/>
          <p:cNvSpPr>
            <a:spLocks noGrp="1"/>
          </p:cNvSpPr>
          <p:nvPr>
            <p:ph type="sldNum" sz="quarter" idx="12"/>
          </p:nvPr>
        </p:nvSpPr>
        <p:spPr/>
        <p:txBody>
          <a:bodyPr/>
          <a:lstStyle/>
          <a:p>
            <a:fld id="{C6D2AC55-40A0-40E7-8F32-6B57924338B6}" type="slidenum">
              <a:rPr lang="en-US" smtClean="0"/>
              <a:pPr/>
              <a:t>41</a:t>
            </a:fld>
            <a:endParaRPr lang="en-US" dirty="0"/>
          </a:p>
        </p:txBody>
      </p:sp>
      <p:sp>
        <p:nvSpPr>
          <p:cNvPr id="8" name="Date Placeholder 7"/>
          <p:cNvSpPr>
            <a:spLocks noGrp="1"/>
          </p:cNvSpPr>
          <p:nvPr>
            <p:ph type="dt" sz="half" idx="10"/>
          </p:nvPr>
        </p:nvSpPr>
        <p:spPr/>
        <p:txBody>
          <a:bodyPr/>
          <a:lstStyle/>
          <a:p>
            <a:r>
              <a:rPr lang="en-US" smtClean="0"/>
              <a:t>1/13/2012</a:t>
            </a:r>
            <a:endParaRPr lang="en-US"/>
          </a:p>
        </p:txBody>
      </p:sp>
      <p:sp>
        <p:nvSpPr>
          <p:cNvPr id="11" name="Footer Placeholder 10"/>
          <p:cNvSpPr>
            <a:spLocks noGrp="1"/>
          </p:cNvSpPr>
          <p:nvPr>
            <p:ph type="ftr" sz="quarter" idx="11"/>
          </p:nvPr>
        </p:nvSpPr>
        <p:spPr/>
        <p:txBody>
          <a:bodyPr/>
          <a:lstStyle/>
          <a:p>
            <a:r>
              <a:rPr lang="en-US" dirty="0" smtClean="0"/>
              <a:t>J. Morgan</a:t>
            </a:r>
            <a:endParaRPr lang="en-US" dirty="0"/>
          </a:p>
        </p:txBody>
      </p:sp>
    </p:spTree>
    <p:extLst>
      <p:ext uri="{BB962C8B-B14F-4D97-AF65-F5344CB8AC3E}">
        <p14:creationId xmlns:p14="http://schemas.microsoft.com/office/powerpoint/2010/main" val="2274763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5055576" y="-1"/>
            <a:ext cx="4088424" cy="6858001"/>
          </a:xfrm>
          <a:prstGeom prst="rect">
            <a:avLst/>
          </a:prstGeom>
          <a:noFill/>
          <a:ln w="9525">
            <a:noFill/>
            <a:miter lim="800000"/>
            <a:headEnd/>
            <a:tailEnd/>
          </a:ln>
          <a:effectLst/>
        </p:spPr>
      </p:pic>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Muon g-2</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5" name="TextBox 4"/>
          <p:cNvSpPr txBox="1"/>
          <p:nvPr/>
        </p:nvSpPr>
        <p:spPr>
          <a:xfrm>
            <a:off x="152400" y="948690"/>
            <a:ext cx="4267200" cy="5909310"/>
          </a:xfrm>
          <a:prstGeom prst="rect">
            <a:avLst/>
          </a:prstGeom>
          <a:noFill/>
        </p:spPr>
        <p:txBody>
          <a:bodyPr wrap="square" rtlCol="0">
            <a:spAutoFit/>
          </a:bodyPr>
          <a:lstStyle/>
          <a:p>
            <a:pPr marL="112713" lvl="1" indent="-112713">
              <a:buFont typeface="Arial" pitchFamily="34" charset="0"/>
              <a:buChar char="•"/>
            </a:pPr>
            <a:r>
              <a:rPr lang="en-US" dirty="0" smtClean="0"/>
              <a:t>An 8.89 GeV/c proton bunch, 120 ns long, is transported to the Target Station via M-1 at an average rate of 12 Hz, with 100 Hz bursts (16 bunches, 10 ms interval)</a:t>
            </a:r>
          </a:p>
          <a:p>
            <a:pPr marL="112713" indent="-112713">
              <a:buFont typeface="Arial" pitchFamily="34" charset="0"/>
              <a:buChar char="•"/>
            </a:pPr>
            <a:r>
              <a:rPr lang="en-US" dirty="0" smtClean="0"/>
              <a:t>A 3.1 GeV/c Positive secondary beam travels down M2 and M3 and is injected into the Debuncher in the 30 straight section with Lambertsons and a kicker</a:t>
            </a:r>
          </a:p>
          <a:p>
            <a:pPr marL="342900" indent="-171450">
              <a:buFont typeface="Arial" pitchFamily="34" charset="0"/>
              <a:buChar char="•"/>
            </a:pPr>
            <a:r>
              <a:rPr lang="en-US" dirty="0" smtClean="0">
                <a:sym typeface="Symbol"/>
              </a:rPr>
              <a:t>Some of the pions decay into 3.09 GeV/c muons as they travel down M2/M3</a:t>
            </a:r>
          </a:p>
          <a:p>
            <a:pPr marL="342900" indent="-171450">
              <a:buFont typeface="Arial" pitchFamily="34" charset="0"/>
              <a:buChar char="•"/>
            </a:pPr>
            <a:r>
              <a:rPr lang="en-US" dirty="0" smtClean="0"/>
              <a:t>The M2 and M3 lines have an increased quadrupole density to improve muon efficiency</a:t>
            </a:r>
          </a:p>
          <a:p>
            <a:pPr marL="112713" indent="-112713">
              <a:buFont typeface="Arial" pitchFamily="34" charset="0"/>
              <a:buChar char="•"/>
            </a:pPr>
            <a:r>
              <a:rPr lang="en-US" dirty="0" smtClean="0">
                <a:sym typeface="Symbol"/>
              </a:rPr>
              <a:t>Muons can circle the 550 meter Debuncher as many times as desired</a:t>
            </a:r>
          </a:p>
          <a:p>
            <a:pPr marL="112713" indent="-112713">
              <a:buFont typeface="Arial" pitchFamily="34" charset="0"/>
              <a:buChar char="•"/>
            </a:pPr>
            <a:r>
              <a:rPr lang="en-US" dirty="0" smtClean="0">
                <a:sym typeface="Symbol"/>
              </a:rPr>
              <a:t>The abort located in the 50 straight section can be used to remove protons</a:t>
            </a:r>
          </a:p>
          <a:p>
            <a:pPr marL="112713" indent="-112713">
              <a:buFont typeface="Arial" pitchFamily="34" charset="0"/>
              <a:buChar char="•"/>
            </a:pPr>
            <a:r>
              <a:rPr lang="en-US" dirty="0" smtClean="0">
                <a:sym typeface="Symbol"/>
              </a:rPr>
              <a:t>3.09 GeV/c muons are extracted into the M4 line, then bends into the g-2 line that transports them to the experiment</a:t>
            </a:r>
          </a:p>
        </p:txBody>
      </p:sp>
      <p:sp>
        <p:nvSpPr>
          <p:cNvPr id="6" name="Slide Number Placeholder 5"/>
          <p:cNvSpPr>
            <a:spLocks noGrp="1"/>
          </p:cNvSpPr>
          <p:nvPr>
            <p:ph type="sldNum" sz="quarter" idx="12"/>
          </p:nvPr>
        </p:nvSpPr>
        <p:spPr/>
        <p:txBody>
          <a:bodyPr/>
          <a:lstStyle/>
          <a:p>
            <a:fld id="{C6D2AC55-40A0-40E7-8F32-6B57924338B6}" type="slidenum">
              <a:rPr lang="en-US" smtClean="0"/>
              <a:pPr/>
              <a:t>42</a:t>
            </a:fld>
            <a:endParaRPr lang="en-US" dirty="0"/>
          </a:p>
        </p:txBody>
      </p:sp>
      <p:sp>
        <p:nvSpPr>
          <p:cNvPr id="8" name="Footer Placeholder 7"/>
          <p:cNvSpPr>
            <a:spLocks noGrp="1"/>
          </p:cNvSpPr>
          <p:nvPr>
            <p:ph type="ftr" sz="quarter" idx="11"/>
          </p:nvPr>
        </p:nvSpPr>
        <p:spPr/>
        <p:txBody>
          <a:bodyPr/>
          <a:lstStyle/>
          <a:p>
            <a:r>
              <a:rPr lang="en-US" smtClean="0"/>
              <a:t>J. Morgan</a:t>
            </a:r>
            <a:endParaRPr lang="en-US"/>
          </a:p>
        </p:txBody>
      </p:sp>
    </p:spTree>
    <p:extLst>
      <p:ext uri="{BB962C8B-B14F-4D97-AF65-F5344CB8AC3E}">
        <p14:creationId xmlns:p14="http://schemas.microsoft.com/office/powerpoint/2010/main" val="2709237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066800"/>
            <a:ext cx="4267200" cy="5355312"/>
          </a:xfrm>
          <a:prstGeom prst="rect">
            <a:avLst/>
          </a:prstGeom>
          <a:noFill/>
        </p:spPr>
        <p:txBody>
          <a:bodyPr wrap="square" rtlCol="0">
            <a:spAutoFit/>
          </a:bodyPr>
          <a:lstStyle/>
          <a:p>
            <a:pPr marL="112713" lvl="1" indent="-112713">
              <a:buFont typeface="Arial" pitchFamily="34" charset="0"/>
              <a:buChar char="•"/>
            </a:pPr>
            <a:r>
              <a:rPr lang="en-US" dirty="0" smtClean="0"/>
              <a:t>An 8.89 GeV/c proton bunch, 120 ns long, is transported to the Debuncher via AP-1 and AP-3 (bypassing the Target Station) at an average rate of 6 Hz with 18 Hz bursts</a:t>
            </a:r>
          </a:p>
          <a:p>
            <a:pPr marL="112713" indent="-112713">
              <a:buFont typeface="Arial" pitchFamily="34" charset="0"/>
              <a:buChar char="•"/>
            </a:pPr>
            <a:r>
              <a:rPr lang="en-US" dirty="0" smtClean="0"/>
              <a:t>The 8.89 GeV/c bunch is injected into the Debuncher in the 30 straight section with Lambertsons and a kicker</a:t>
            </a:r>
          </a:p>
          <a:p>
            <a:pPr marL="112713" indent="-112713">
              <a:buFont typeface="Arial" pitchFamily="34" charset="0"/>
              <a:buChar char="•"/>
            </a:pPr>
            <a:r>
              <a:rPr lang="en-US" dirty="0" smtClean="0">
                <a:sym typeface="Symbol"/>
              </a:rPr>
              <a:t>A 2.5 MHz RF system maintains the short bunch as it circulates in the Debuncher</a:t>
            </a:r>
          </a:p>
          <a:p>
            <a:pPr marL="112713" indent="-112713">
              <a:buFont typeface="Arial" pitchFamily="34" charset="0"/>
              <a:buChar char="•"/>
            </a:pPr>
            <a:r>
              <a:rPr lang="en-US" dirty="0" smtClean="0">
                <a:sym typeface="Symbol"/>
              </a:rPr>
              <a:t>The proton bunch is resonantly extracted with an electrostatic septum and Lambertsons into the Extraction beam line, that transports them to an external Target Station to produce an intense muon beam</a:t>
            </a:r>
          </a:p>
          <a:p>
            <a:pPr marL="112713" indent="-112713">
              <a:buFont typeface="Arial" pitchFamily="34" charset="0"/>
              <a:buChar char="•"/>
            </a:pPr>
            <a:r>
              <a:rPr lang="en-US" dirty="0" smtClean="0">
                <a:sym typeface="Symbol"/>
              </a:rPr>
              <a:t>The remaining proton beam that is not resonantly extracted is aborted in the 50 straight section and transported to a dump</a:t>
            </a:r>
          </a:p>
        </p:txBody>
      </p:sp>
      <p:pic>
        <p:nvPicPr>
          <p:cNvPr id="27650" name="Picture 2"/>
          <p:cNvPicPr>
            <a:picLocks noChangeAspect="1" noChangeArrowheads="1"/>
          </p:cNvPicPr>
          <p:nvPr/>
        </p:nvPicPr>
        <p:blipFill>
          <a:blip r:embed="rId2" cstate="print"/>
          <a:srcRect/>
          <a:stretch>
            <a:fillRect/>
          </a:stretch>
        </p:blipFill>
        <p:spPr bwMode="auto">
          <a:xfrm>
            <a:off x="5029200" y="0"/>
            <a:ext cx="4114801" cy="6858000"/>
          </a:xfrm>
          <a:prstGeom prst="rect">
            <a:avLst/>
          </a:prstGeom>
          <a:noFill/>
          <a:ln w="9525">
            <a:noFill/>
            <a:miter lim="800000"/>
            <a:headEnd/>
            <a:tailEnd/>
          </a:ln>
          <a:effectLst/>
        </p:spPr>
      </p:pic>
      <p:sp>
        <p:nvSpPr>
          <p:cNvPr id="4" name="Title 1"/>
          <p:cNvSpPr txBox="1">
            <a:spLocks/>
          </p:cNvSpPr>
          <p:nvPr/>
        </p:nvSpPr>
        <p:spPr>
          <a:xfrm>
            <a:off x="0" y="0"/>
            <a:ext cx="5638800" cy="914400"/>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254FAD"/>
                </a:solidFill>
                <a:effectLst/>
                <a:uLnTx/>
                <a:uFillTx/>
                <a:latin typeface="+mj-lt"/>
                <a:ea typeface="+mj-ea"/>
                <a:cs typeface="+mj-cs"/>
              </a:rPr>
              <a:t>Mu2e needs to use the same</a:t>
            </a:r>
            <a:r>
              <a:rPr lang="en-US" sz="2800" noProof="0" dirty="0">
                <a:solidFill>
                  <a:srgbClr val="254FAD"/>
                </a:solidFill>
                <a:latin typeface="+mj-lt"/>
                <a:ea typeface="+mj-ea"/>
                <a:cs typeface="+mj-cs"/>
              </a:rPr>
              <a:t> </a:t>
            </a:r>
            <a:r>
              <a:rPr kumimoji="0" lang="en-US" sz="28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800" b="0" i="0" u="none" strike="noStrike" kern="1200" cap="none" spc="0" normalizeH="0" noProof="0" dirty="0" smtClean="0">
                <a:ln>
                  <a:noFill/>
                </a:ln>
                <a:solidFill>
                  <a:srgbClr val="254FAD"/>
                </a:solidFill>
                <a:effectLst/>
                <a:uLnTx/>
                <a:uFillTx/>
                <a:latin typeface="+mj-lt"/>
                <a:ea typeface="+mj-ea"/>
                <a:cs typeface="+mj-cs"/>
              </a:rPr>
              <a:t> lines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600" baseline="0" dirty="0" smtClean="0">
                <a:solidFill>
                  <a:srgbClr val="254FAD"/>
                </a:solidFill>
                <a:latin typeface="+mj-lt"/>
                <a:ea typeface="+mj-ea"/>
                <a:cs typeface="+mj-cs"/>
              </a:rPr>
              <a:t>What’s different?</a:t>
            </a:r>
            <a:endParaRPr kumimoji="0" lang="en-US" sz="16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6" name="Slide Number Placeholder 5"/>
          <p:cNvSpPr>
            <a:spLocks noGrp="1"/>
          </p:cNvSpPr>
          <p:nvPr>
            <p:ph type="sldNum" sz="quarter" idx="12"/>
          </p:nvPr>
        </p:nvSpPr>
        <p:spPr/>
        <p:txBody>
          <a:bodyPr/>
          <a:lstStyle/>
          <a:p>
            <a:fld id="{C6D2AC55-40A0-40E7-8F32-6B57924338B6}" type="slidenum">
              <a:rPr lang="en-US" smtClean="0"/>
              <a:pPr/>
              <a:t>43</a:t>
            </a:fld>
            <a:endParaRPr lang="en-US" dirty="0"/>
          </a:p>
        </p:txBody>
      </p:sp>
      <p:sp>
        <p:nvSpPr>
          <p:cNvPr id="7" name="Date Placeholder 6"/>
          <p:cNvSpPr>
            <a:spLocks noGrp="1"/>
          </p:cNvSpPr>
          <p:nvPr>
            <p:ph type="dt" sz="half" idx="10"/>
          </p:nvPr>
        </p:nvSpPr>
        <p:spPr/>
        <p:txBody>
          <a:bodyPr/>
          <a:lstStyle/>
          <a:p>
            <a:r>
              <a:rPr lang="en-US" smtClean="0"/>
              <a:t>1/13/2012</a:t>
            </a:r>
            <a:endParaRPr lang="en-US"/>
          </a:p>
        </p:txBody>
      </p:sp>
      <p:sp>
        <p:nvSpPr>
          <p:cNvPr id="8" name="Footer Placeholder 7"/>
          <p:cNvSpPr>
            <a:spLocks noGrp="1"/>
          </p:cNvSpPr>
          <p:nvPr>
            <p:ph type="ftr" sz="quarter" idx="11"/>
          </p:nvPr>
        </p:nvSpPr>
        <p:spPr/>
        <p:txBody>
          <a:bodyPr/>
          <a:lstStyle/>
          <a:p>
            <a:r>
              <a:rPr lang="en-US" smtClean="0"/>
              <a:t>J. Morgan</a:t>
            </a:r>
            <a:endParaRPr lang="en-US"/>
          </a:p>
        </p:txBody>
      </p:sp>
    </p:spTree>
    <p:extLst>
      <p:ext uri="{BB962C8B-B14F-4D97-AF65-F5344CB8AC3E}">
        <p14:creationId xmlns:p14="http://schemas.microsoft.com/office/powerpoint/2010/main" val="941404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6896100" cy="914400"/>
          </a:xfrm>
        </p:spPr>
        <p:txBody>
          <a:bodyPr>
            <a:normAutofit/>
          </a:bodyPr>
          <a:lstStyle/>
          <a:p>
            <a:r>
              <a:rPr lang="en-US" sz="3200" dirty="0" smtClean="0">
                <a:solidFill>
                  <a:srgbClr val="254FAD"/>
                </a:solidFill>
              </a:rPr>
              <a:t>Recycler to P1 line connection</a:t>
            </a:r>
            <a:br>
              <a:rPr lang="en-US" sz="3200" dirty="0" smtClean="0">
                <a:solidFill>
                  <a:srgbClr val="254FAD"/>
                </a:solidFill>
              </a:rPr>
            </a:br>
            <a:r>
              <a:rPr lang="en-US" sz="2200" dirty="0" smtClean="0">
                <a:solidFill>
                  <a:srgbClr val="254FAD"/>
                </a:solidFill>
              </a:rPr>
              <a:t>From Mu2e CDR</a:t>
            </a:r>
            <a:endParaRPr lang="en-US" sz="2200" dirty="0">
              <a:solidFill>
                <a:srgbClr val="254FAD"/>
              </a:solidFill>
            </a:endParaRPr>
          </a:p>
        </p:txBody>
      </p:sp>
      <p:sp>
        <p:nvSpPr>
          <p:cNvPr id="253" name="TextBox 252"/>
          <p:cNvSpPr txBox="1"/>
          <p:nvPr/>
        </p:nvSpPr>
        <p:spPr>
          <a:xfrm>
            <a:off x="7207266" y="6288613"/>
            <a:ext cx="1936734" cy="400110"/>
          </a:xfrm>
          <a:prstGeom prst="rect">
            <a:avLst/>
          </a:prstGeom>
          <a:noFill/>
        </p:spPr>
        <p:txBody>
          <a:bodyPr wrap="square" rtlCol="0">
            <a:spAutoFit/>
          </a:bodyPr>
          <a:lstStyle/>
          <a:p>
            <a:r>
              <a:rPr lang="en-US" dirty="0" err="1" smtClean="0"/>
              <a:t>Meiqin</a:t>
            </a:r>
            <a:r>
              <a:rPr lang="en-US" dirty="0" smtClean="0"/>
              <a:t> Xiao</a:t>
            </a:r>
            <a:endParaRPr lang="en-US" dirty="0"/>
          </a:p>
        </p:txBody>
      </p:sp>
      <p:sp>
        <p:nvSpPr>
          <p:cNvPr id="254" name="Rounded Rectangle 253"/>
          <p:cNvSpPr/>
          <p:nvPr/>
        </p:nvSpPr>
        <p:spPr>
          <a:xfrm>
            <a:off x="258172" y="1105642"/>
            <a:ext cx="8692717" cy="43045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6"/>
          <p:cNvGrpSpPr/>
          <p:nvPr/>
        </p:nvGrpSpPr>
        <p:grpSpPr>
          <a:xfrm>
            <a:off x="381751" y="1578134"/>
            <a:ext cx="8610600" cy="3298666"/>
            <a:chOff x="438150" y="3045389"/>
            <a:chExt cx="7639050" cy="1970655"/>
          </a:xfrm>
        </p:grpSpPr>
        <p:cxnSp>
          <p:nvCxnSpPr>
            <p:cNvPr id="256" name="Straight Connector 255"/>
            <p:cNvCxnSpPr/>
            <p:nvPr/>
          </p:nvCxnSpPr>
          <p:spPr>
            <a:xfrm flipH="1">
              <a:off x="2667000" y="3657600"/>
              <a:ext cx="3024185" cy="85618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57" name="Rectangle 256"/>
            <p:cNvSpPr>
              <a:spLocks/>
            </p:cNvSpPr>
            <p:nvPr/>
          </p:nvSpPr>
          <p:spPr>
            <a:xfrm>
              <a:off x="2528873" y="4481511"/>
              <a:ext cx="123830" cy="57148"/>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8" name="Straight Connector 257"/>
            <p:cNvCxnSpPr/>
            <p:nvPr/>
          </p:nvCxnSpPr>
          <p:spPr>
            <a:xfrm>
              <a:off x="1600200" y="4725988"/>
              <a:ext cx="6477000" cy="158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59" name="Rectangle 258"/>
            <p:cNvSpPr>
              <a:spLocks/>
            </p:cNvSpPr>
            <p:nvPr/>
          </p:nvSpPr>
          <p:spPr>
            <a:xfrm>
              <a:off x="7443801" y="4664077"/>
              <a:ext cx="233520" cy="1097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0" name="Group 15"/>
            <p:cNvGrpSpPr>
              <a:grpSpLocks/>
            </p:cNvGrpSpPr>
            <p:nvPr/>
          </p:nvGrpSpPr>
          <p:grpSpPr bwMode="auto">
            <a:xfrm>
              <a:off x="6715123" y="4672018"/>
              <a:ext cx="256031" cy="128017"/>
              <a:chOff x="8632" y="1667"/>
              <a:chExt cx="319" cy="639"/>
            </a:xfrm>
          </p:grpSpPr>
          <p:sp>
            <p:nvSpPr>
              <p:cNvPr id="47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1" name="Group 3"/>
            <p:cNvGrpSpPr>
              <a:grpSpLocks/>
            </p:cNvGrpSpPr>
            <p:nvPr/>
          </p:nvGrpSpPr>
          <p:grpSpPr bwMode="auto">
            <a:xfrm>
              <a:off x="5986443" y="4645025"/>
              <a:ext cx="256032" cy="128016"/>
              <a:chOff x="7032" y="1655"/>
              <a:chExt cx="244" cy="651"/>
            </a:xfrm>
          </p:grpSpPr>
          <p:sp>
            <p:nvSpPr>
              <p:cNvPr id="47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62" name="Rectangle 261"/>
            <p:cNvSpPr>
              <a:spLocks/>
            </p:cNvSpPr>
            <p:nvPr/>
          </p:nvSpPr>
          <p:spPr>
            <a:xfrm>
              <a:off x="579120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3" name="Group 15"/>
            <p:cNvGrpSpPr>
              <a:grpSpLocks/>
            </p:cNvGrpSpPr>
            <p:nvPr/>
          </p:nvGrpSpPr>
          <p:grpSpPr bwMode="auto">
            <a:xfrm>
              <a:off x="5205380" y="4657713"/>
              <a:ext cx="256031" cy="128017"/>
              <a:chOff x="8632" y="1667"/>
              <a:chExt cx="319" cy="639"/>
            </a:xfrm>
          </p:grpSpPr>
          <p:sp>
            <p:nvSpPr>
              <p:cNvPr id="46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4" name="Group 15"/>
            <p:cNvGrpSpPr>
              <a:grpSpLocks/>
            </p:cNvGrpSpPr>
            <p:nvPr/>
          </p:nvGrpSpPr>
          <p:grpSpPr bwMode="auto">
            <a:xfrm>
              <a:off x="4162395" y="4657737"/>
              <a:ext cx="256031" cy="128017"/>
              <a:chOff x="8632" y="1667"/>
              <a:chExt cx="319" cy="639"/>
            </a:xfrm>
          </p:grpSpPr>
          <p:sp>
            <p:nvSpPr>
              <p:cNvPr id="463"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4"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5"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6"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7"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8"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5" name="Group 15"/>
            <p:cNvGrpSpPr>
              <a:grpSpLocks/>
            </p:cNvGrpSpPr>
            <p:nvPr/>
          </p:nvGrpSpPr>
          <p:grpSpPr bwMode="auto">
            <a:xfrm>
              <a:off x="2919380" y="4657737"/>
              <a:ext cx="256031" cy="128017"/>
              <a:chOff x="8632" y="1667"/>
              <a:chExt cx="319" cy="639"/>
            </a:xfrm>
          </p:grpSpPr>
          <p:sp>
            <p:nvSpPr>
              <p:cNvPr id="457"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8"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9"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0"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1"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2"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6" name="Group 3"/>
            <p:cNvGrpSpPr>
              <a:grpSpLocks/>
            </p:cNvGrpSpPr>
            <p:nvPr/>
          </p:nvGrpSpPr>
          <p:grpSpPr bwMode="auto">
            <a:xfrm>
              <a:off x="4648192" y="4662497"/>
              <a:ext cx="256032" cy="128016"/>
              <a:chOff x="7032" y="1655"/>
              <a:chExt cx="244" cy="651"/>
            </a:xfrm>
          </p:grpSpPr>
          <p:sp>
            <p:nvSpPr>
              <p:cNvPr id="453"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4"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5"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6"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7" name="Group 3"/>
            <p:cNvGrpSpPr>
              <a:grpSpLocks/>
            </p:cNvGrpSpPr>
            <p:nvPr/>
          </p:nvGrpSpPr>
          <p:grpSpPr bwMode="auto">
            <a:xfrm>
              <a:off x="3481385" y="4657734"/>
              <a:ext cx="256032" cy="128016"/>
              <a:chOff x="7032" y="1655"/>
              <a:chExt cx="244" cy="651"/>
            </a:xfrm>
          </p:grpSpPr>
          <p:sp>
            <p:nvSpPr>
              <p:cNvPr id="449"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1"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2"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268" name="Straight Connector 267"/>
            <p:cNvCxnSpPr/>
            <p:nvPr/>
          </p:nvCxnSpPr>
          <p:spPr>
            <a:xfrm>
              <a:off x="685800" y="4391022"/>
              <a:ext cx="4986333" cy="307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69" name="Rectangle 268"/>
            <p:cNvSpPr>
              <a:spLocks/>
            </p:cNvSpPr>
            <p:nvPr/>
          </p:nvSpPr>
          <p:spPr>
            <a:xfrm>
              <a:off x="589597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Rectangle 269"/>
            <p:cNvSpPr>
              <a:spLocks/>
            </p:cNvSpPr>
            <p:nvPr/>
          </p:nvSpPr>
          <p:spPr>
            <a:xfrm>
              <a:off x="627697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a:spLocks/>
            </p:cNvSpPr>
            <p:nvPr/>
          </p:nvSpPr>
          <p:spPr>
            <a:xfrm>
              <a:off x="5672133" y="4667252"/>
              <a:ext cx="91440" cy="91440"/>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2" name="Group 3"/>
            <p:cNvGrpSpPr>
              <a:grpSpLocks/>
            </p:cNvGrpSpPr>
            <p:nvPr/>
          </p:nvGrpSpPr>
          <p:grpSpPr bwMode="auto">
            <a:xfrm>
              <a:off x="5576860" y="4605341"/>
              <a:ext cx="63499" cy="150812"/>
              <a:chOff x="7032" y="1655"/>
              <a:chExt cx="244" cy="651"/>
            </a:xfrm>
          </p:grpSpPr>
          <p:sp>
            <p:nvSpPr>
              <p:cNvPr id="44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3" name="Group 3"/>
            <p:cNvGrpSpPr>
              <a:grpSpLocks/>
            </p:cNvGrpSpPr>
            <p:nvPr/>
          </p:nvGrpSpPr>
          <p:grpSpPr bwMode="auto">
            <a:xfrm>
              <a:off x="4824378" y="4562458"/>
              <a:ext cx="63499" cy="150812"/>
              <a:chOff x="7032" y="1655"/>
              <a:chExt cx="244" cy="651"/>
            </a:xfrm>
          </p:grpSpPr>
          <p:sp>
            <p:nvSpPr>
              <p:cNvPr id="44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4" name="Group 3"/>
            <p:cNvGrpSpPr>
              <a:grpSpLocks/>
            </p:cNvGrpSpPr>
            <p:nvPr/>
          </p:nvGrpSpPr>
          <p:grpSpPr bwMode="auto">
            <a:xfrm>
              <a:off x="4057623" y="4519615"/>
              <a:ext cx="63499" cy="150812"/>
              <a:chOff x="7032" y="1655"/>
              <a:chExt cx="244" cy="651"/>
            </a:xfrm>
          </p:grpSpPr>
          <p:sp>
            <p:nvSpPr>
              <p:cNvPr id="437"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8"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9"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0"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5" name="Group 3"/>
            <p:cNvGrpSpPr>
              <a:grpSpLocks/>
            </p:cNvGrpSpPr>
            <p:nvPr/>
          </p:nvGrpSpPr>
          <p:grpSpPr bwMode="auto">
            <a:xfrm>
              <a:off x="3176556" y="4467222"/>
              <a:ext cx="63499" cy="150812"/>
              <a:chOff x="7032" y="1655"/>
              <a:chExt cx="244" cy="651"/>
            </a:xfrm>
          </p:grpSpPr>
          <p:sp>
            <p:nvSpPr>
              <p:cNvPr id="433"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4"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5"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6"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6" name="Group 3"/>
            <p:cNvGrpSpPr>
              <a:grpSpLocks/>
            </p:cNvGrpSpPr>
            <p:nvPr/>
          </p:nvGrpSpPr>
          <p:grpSpPr bwMode="auto">
            <a:xfrm>
              <a:off x="2419319" y="4419600"/>
              <a:ext cx="63499" cy="150812"/>
              <a:chOff x="7032" y="1655"/>
              <a:chExt cx="244" cy="651"/>
            </a:xfrm>
          </p:grpSpPr>
          <p:sp>
            <p:nvSpPr>
              <p:cNvPr id="429"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0"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1"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2"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277" name="Straight Connector 276"/>
            <p:cNvCxnSpPr/>
            <p:nvPr/>
          </p:nvCxnSpPr>
          <p:spPr>
            <a:xfrm rot="5400000">
              <a:off x="852485" y="4381500"/>
              <a:ext cx="533400"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278" name="Group 3"/>
            <p:cNvGrpSpPr>
              <a:grpSpLocks/>
            </p:cNvGrpSpPr>
            <p:nvPr/>
          </p:nvGrpSpPr>
          <p:grpSpPr bwMode="auto">
            <a:xfrm>
              <a:off x="1657295" y="4391030"/>
              <a:ext cx="63499" cy="150812"/>
              <a:chOff x="7032" y="1655"/>
              <a:chExt cx="244" cy="651"/>
            </a:xfrm>
          </p:grpSpPr>
          <p:sp>
            <p:nvSpPr>
              <p:cNvPr id="42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79" name="TextBox 278"/>
            <p:cNvSpPr txBox="1"/>
            <p:nvPr/>
          </p:nvSpPr>
          <p:spPr>
            <a:xfrm>
              <a:off x="2867030" y="4800600"/>
              <a:ext cx="407484" cy="215444"/>
            </a:xfrm>
            <a:prstGeom prst="rect">
              <a:avLst/>
            </a:prstGeom>
            <a:noFill/>
          </p:spPr>
          <p:txBody>
            <a:bodyPr wrap="none" rtlCol="0">
              <a:spAutoFit/>
            </a:bodyPr>
            <a:lstStyle/>
            <a:p>
              <a:r>
                <a:rPr lang="en-US" sz="800" b="1" dirty="0" smtClean="0"/>
                <a:t>Q527</a:t>
              </a:r>
              <a:endParaRPr lang="en-US" sz="800" b="1" dirty="0"/>
            </a:p>
          </p:txBody>
        </p:sp>
        <p:sp>
          <p:nvSpPr>
            <p:cNvPr id="280" name="TextBox 279"/>
            <p:cNvSpPr txBox="1"/>
            <p:nvPr/>
          </p:nvSpPr>
          <p:spPr>
            <a:xfrm>
              <a:off x="3429000" y="4800600"/>
              <a:ext cx="409086" cy="215444"/>
            </a:xfrm>
            <a:prstGeom prst="rect">
              <a:avLst/>
            </a:prstGeom>
            <a:noFill/>
          </p:spPr>
          <p:txBody>
            <a:bodyPr wrap="none" rtlCol="0">
              <a:spAutoFit/>
            </a:bodyPr>
            <a:lstStyle/>
            <a:p>
              <a:r>
                <a:rPr lang="en-US" sz="800" b="1" dirty="0" smtClean="0"/>
                <a:t>Q526</a:t>
              </a:r>
              <a:endParaRPr lang="en-US" sz="800" b="1" dirty="0"/>
            </a:p>
          </p:txBody>
        </p:sp>
        <p:sp>
          <p:nvSpPr>
            <p:cNvPr id="281" name="TextBox 280"/>
            <p:cNvSpPr txBox="1"/>
            <p:nvPr/>
          </p:nvSpPr>
          <p:spPr>
            <a:xfrm>
              <a:off x="4090993" y="4800600"/>
              <a:ext cx="409086" cy="215444"/>
            </a:xfrm>
            <a:prstGeom prst="rect">
              <a:avLst/>
            </a:prstGeom>
            <a:noFill/>
          </p:spPr>
          <p:txBody>
            <a:bodyPr wrap="none" rtlCol="0">
              <a:spAutoFit/>
            </a:bodyPr>
            <a:lstStyle/>
            <a:p>
              <a:r>
                <a:rPr lang="en-US" sz="800" b="1" dirty="0" smtClean="0"/>
                <a:t>Q525</a:t>
              </a:r>
              <a:endParaRPr lang="en-US" sz="800" b="1" dirty="0"/>
            </a:p>
          </p:txBody>
        </p:sp>
        <p:sp>
          <p:nvSpPr>
            <p:cNvPr id="282" name="TextBox 281"/>
            <p:cNvSpPr txBox="1"/>
            <p:nvPr/>
          </p:nvSpPr>
          <p:spPr>
            <a:xfrm>
              <a:off x="4572000" y="4800600"/>
              <a:ext cx="409086" cy="215444"/>
            </a:xfrm>
            <a:prstGeom prst="rect">
              <a:avLst/>
            </a:prstGeom>
            <a:noFill/>
          </p:spPr>
          <p:txBody>
            <a:bodyPr wrap="none" rtlCol="0">
              <a:spAutoFit/>
            </a:bodyPr>
            <a:lstStyle/>
            <a:p>
              <a:r>
                <a:rPr lang="en-US" sz="800" b="1" dirty="0" smtClean="0"/>
                <a:t>Q524</a:t>
              </a:r>
              <a:endParaRPr lang="en-US" sz="800" b="1" dirty="0"/>
            </a:p>
          </p:txBody>
        </p:sp>
        <p:sp>
          <p:nvSpPr>
            <p:cNvPr id="283" name="TextBox 282"/>
            <p:cNvSpPr txBox="1"/>
            <p:nvPr/>
          </p:nvSpPr>
          <p:spPr>
            <a:xfrm>
              <a:off x="5133978" y="4800600"/>
              <a:ext cx="409086" cy="215444"/>
            </a:xfrm>
            <a:prstGeom prst="rect">
              <a:avLst/>
            </a:prstGeom>
            <a:noFill/>
          </p:spPr>
          <p:txBody>
            <a:bodyPr wrap="none" rtlCol="0">
              <a:spAutoFit/>
            </a:bodyPr>
            <a:lstStyle/>
            <a:p>
              <a:r>
                <a:rPr lang="en-US" sz="800" b="1" dirty="0" smtClean="0"/>
                <a:t>Q523</a:t>
              </a:r>
              <a:endParaRPr lang="en-US" sz="800" b="1" dirty="0"/>
            </a:p>
          </p:txBody>
        </p:sp>
        <p:sp>
          <p:nvSpPr>
            <p:cNvPr id="284" name="TextBox 283"/>
            <p:cNvSpPr txBox="1"/>
            <p:nvPr/>
          </p:nvSpPr>
          <p:spPr>
            <a:xfrm>
              <a:off x="5943600" y="4800600"/>
              <a:ext cx="409086" cy="215444"/>
            </a:xfrm>
            <a:prstGeom prst="rect">
              <a:avLst/>
            </a:prstGeom>
            <a:noFill/>
          </p:spPr>
          <p:txBody>
            <a:bodyPr wrap="none" rtlCol="0">
              <a:spAutoFit/>
            </a:bodyPr>
            <a:lstStyle/>
            <a:p>
              <a:r>
                <a:rPr lang="en-US" sz="800" b="1" dirty="0" smtClean="0"/>
                <a:t>Q522</a:t>
              </a:r>
              <a:endParaRPr lang="en-US" sz="800" b="1" dirty="0"/>
            </a:p>
          </p:txBody>
        </p:sp>
        <p:sp>
          <p:nvSpPr>
            <p:cNvPr id="285" name="TextBox 284"/>
            <p:cNvSpPr txBox="1"/>
            <p:nvPr/>
          </p:nvSpPr>
          <p:spPr>
            <a:xfrm>
              <a:off x="6629400" y="4800600"/>
              <a:ext cx="409086" cy="215444"/>
            </a:xfrm>
            <a:prstGeom prst="rect">
              <a:avLst/>
            </a:prstGeom>
            <a:noFill/>
          </p:spPr>
          <p:txBody>
            <a:bodyPr wrap="none" rtlCol="0">
              <a:spAutoFit/>
            </a:bodyPr>
            <a:lstStyle/>
            <a:p>
              <a:r>
                <a:rPr lang="en-US" sz="800" b="1" dirty="0" smtClean="0"/>
                <a:t>Q521</a:t>
              </a:r>
              <a:endParaRPr lang="en-US" sz="800" b="1" dirty="0"/>
            </a:p>
          </p:txBody>
        </p:sp>
        <p:sp>
          <p:nvSpPr>
            <p:cNvPr id="286" name="TextBox 285"/>
            <p:cNvSpPr txBox="1"/>
            <p:nvPr/>
          </p:nvSpPr>
          <p:spPr>
            <a:xfrm>
              <a:off x="5410200" y="4443423"/>
              <a:ext cx="409086" cy="215444"/>
            </a:xfrm>
            <a:prstGeom prst="rect">
              <a:avLst/>
            </a:prstGeom>
            <a:noFill/>
          </p:spPr>
          <p:txBody>
            <a:bodyPr wrap="none" rtlCol="0">
              <a:spAutoFit/>
            </a:bodyPr>
            <a:lstStyle/>
            <a:p>
              <a:r>
                <a:rPr lang="en-US" sz="800" b="1" dirty="0" smtClean="0">
                  <a:solidFill>
                    <a:srgbClr val="FF0000"/>
                  </a:solidFill>
                </a:rPr>
                <a:t>Q701</a:t>
              </a:r>
              <a:endParaRPr lang="en-US" sz="800" b="1" dirty="0">
                <a:solidFill>
                  <a:srgbClr val="FF0000"/>
                </a:solidFill>
              </a:endParaRPr>
            </a:p>
          </p:txBody>
        </p:sp>
        <p:sp>
          <p:nvSpPr>
            <p:cNvPr id="287" name="TextBox 286"/>
            <p:cNvSpPr txBox="1"/>
            <p:nvPr/>
          </p:nvSpPr>
          <p:spPr>
            <a:xfrm>
              <a:off x="4652963" y="4405311"/>
              <a:ext cx="409086" cy="215444"/>
            </a:xfrm>
            <a:prstGeom prst="rect">
              <a:avLst/>
            </a:prstGeom>
            <a:noFill/>
          </p:spPr>
          <p:txBody>
            <a:bodyPr wrap="none" rtlCol="0">
              <a:spAutoFit/>
            </a:bodyPr>
            <a:lstStyle/>
            <a:p>
              <a:r>
                <a:rPr lang="en-US" sz="800" b="1" dirty="0" smtClean="0">
                  <a:solidFill>
                    <a:srgbClr val="FF0000"/>
                  </a:solidFill>
                </a:rPr>
                <a:t>Q702</a:t>
              </a:r>
              <a:endParaRPr lang="en-US" sz="800" b="1" dirty="0">
                <a:solidFill>
                  <a:srgbClr val="FF0000"/>
                </a:solidFill>
              </a:endParaRPr>
            </a:p>
          </p:txBody>
        </p:sp>
        <p:sp>
          <p:nvSpPr>
            <p:cNvPr id="288" name="TextBox 287"/>
            <p:cNvSpPr txBox="1"/>
            <p:nvPr/>
          </p:nvSpPr>
          <p:spPr>
            <a:xfrm>
              <a:off x="3895726" y="4347022"/>
              <a:ext cx="409086" cy="215444"/>
            </a:xfrm>
            <a:prstGeom prst="rect">
              <a:avLst/>
            </a:prstGeom>
            <a:noFill/>
          </p:spPr>
          <p:txBody>
            <a:bodyPr wrap="none" rtlCol="0">
              <a:spAutoFit/>
            </a:bodyPr>
            <a:lstStyle/>
            <a:p>
              <a:r>
                <a:rPr lang="en-US" sz="800" b="1" dirty="0" smtClean="0">
                  <a:solidFill>
                    <a:srgbClr val="FF0000"/>
                  </a:solidFill>
                </a:rPr>
                <a:t>Q703</a:t>
              </a:r>
              <a:endParaRPr lang="en-US" sz="800" b="1" dirty="0">
                <a:solidFill>
                  <a:srgbClr val="FF0000"/>
                </a:solidFill>
              </a:endParaRPr>
            </a:p>
          </p:txBody>
        </p:sp>
        <p:sp>
          <p:nvSpPr>
            <p:cNvPr id="289" name="TextBox 288"/>
            <p:cNvSpPr txBox="1"/>
            <p:nvPr/>
          </p:nvSpPr>
          <p:spPr>
            <a:xfrm>
              <a:off x="2995615" y="4314822"/>
              <a:ext cx="409086" cy="215444"/>
            </a:xfrm>
            <a:prstGeom prst="rect">
              <a:avLst/>
            </a:prstGeom>
            <a:noFill/>
          </p:spPr>
          <p:txBody>
            <a:bodyPr wrap="none" rtlCol="0">
              <a:spAutoFit/>
            </a:bodyPr>
            <a:lstStyle/>
            <a:p>
              <a:r>
                <a:rPr lang="en-US" sz="800" b="1" dirty="0" smtClean="0">
                  <a:solidFill>
                    <a:srgbClr val="FF0000"/>
                  </a:solidFill>
                </a:rPr>
                <a:t>Q704</a:t>
              </a:r>
              <a:endParaRPr lang="en-US" sz="800" b="1" dirty="0">
                <a:solidFill>
                  <a:srgbClr val="FF0000"/>
                </a:solidFill>
              </a:endParaRPr>
            </a:p>
          </p:txBody>
        </p:sp>
        <p:sp>
          <p:nvSpPr>
            <p:cNvPr id="290" name="TextBox 289"/>
            <p:cNvSpPr txBox="1"/>
            <p:nvPr/>
          </p:nvSpPr>
          <p:spPr>
            <a:xfrm>
              <a:off x="2218123" y="4247424"/>
              <a:ext cx="409086" cy="215444"/>
            </a:xfrm>
            <a:prstGeom prst="rect">
              <a:avLst/>
            </a:prstGeom>
            <a:noFill/>
          </p:spPr>
          <p:txBody>
            <a:bodyPr wrap="none" rtlCol="0">
              <a:spAutoFit/>
            </a:bodyPr>
            <a:lstStyle/>
            <a:p>
              <a:r>
                <a:rPr lang="en-US" sz="800" b="1" dirty="0" smtClean="0">
                  <a:solidFill>
                    <a:srgbClr val="FF0000"/>
                  </a:solidFill>
                </a:rPr>
                <a:t>Q705</a:t>
              </a:r>
              <a:endParaRPr lang="en-US" sz="800" b="1" dirty="0">
                <a:solidFill>
                  <a:srgbClr val="FF0000"/>
                </a:solidFill>
              </a:endParaRPr>
            </a:p>
          </p:txBody>
        </p:sp>
        <p:sp>
          <p:nvSpPr>
            <p:cNvPr id="291" name="TextBox 290"/>
            <p:cNvSpPr txBox="1"/>
            <p:nvPr/>
          </p:nvSpPr>
          <p:spPr>
            <a:xfrm>
              <a:off x="1495430" y="4224349"/>
              <a:ext cx="409086" cy="215444"/>
            </a:xfrm>
            <a:prstGeom prst="rect">
              <a:avLst/>
            </a:prstGeom>
            <a:noFill/>
          </p:spPr>
          <p:txBody>
            <a:bodyPr wrap="none" rtlCol="0">
              <a:spAutoFit/>
            </a:bodyPr>
            <a:lstStyle/>
            <a:p>
              <a:r>
                <a:rPr lang="en-US" sz="800" b="1" dirty="0" smtClean="0">
                  <a:solidFill>
                    <a:srgbClr val="FF0000"/>
                  </a:solidFill>
                </a:rPr>
                <a:t>Q706</a:t>
              </a:r>
              <a:endParaRPr lang="en-US" sz="800" b="1" dirty="0">
                <a:solidFill>
                  <a:srgbClr val="FF0000"/>
                </a:solidFill>
              </a:endParaRPr>
            </a:p>
          </p:txBody>
        </p:sp>
        <p:sp>
          <p:nvSpPr>
            <p:cNvPr id="292" name="TextBox 291"/>
            <p:cNvSpPr txBox="1"/>
            <p:nvPr/>
          </p:nvSpPr>
          <p:spPr>
            <a:xfrm>
              <a:off x="457200" y="4191000"/>
              <a:ext cx="617477" cy="276999"/>
            </a:xfrm>
            <a:prstGeom prst="rect">
              <a:avLst/>
            </a:prstGeom>
            <a:noFill/>
          </p:spPr>
          <p:txBody>
            <a:bodyPr wrap="none" rtlCol="0">
              <a:spAutoFit/>
            </a:bodyPr>
            <a:lstStyle/>
            <a:p>
              <a:r>
                <a:rPr lang="en-US" sz="1200" b="1" dirty="0" smtClean="0">
                  <a:solidFill>
                    <a:srgbClr val="FF0000"/>
                  </a:solidFill>
                </a:rPr>
                <a:t>P1 line</a:t>
              </a:r>
              <a:endParaRPr lang="en-US" sz="1200" b="1" dirty="0">
                <a:solidFill>
                  <a:srgbClr val="FF0000"/>
                </a:solidFill>
              </a:endParaRPr>
            </a:p>
          </p:txBody>
        </p:sp>
        <p:sp>
          <p:nvSpPr>
            <p:cNvPr id="293" name="TextBox 292"/>
            <p:cNvSpPr txBox="1"/>
            <p:nvPr/>
          </p:nvSpPr>
          <p:spPr>
            <a:xfrm>
              <a:off x="457200" y="4648200"/>
              <a:ext cx="1047210" cy="276999"/>
            </a:xfrm>
            <a:prstGeom prst="rect">
              <a:avLst/>
            </a:prstGeom>
            <a:noFill/>
          </p:spPr>
          <p:txBody>
            <a:bodyPr wrap="none" rtlCol="0">
              <a:spAutoFit/>
            </a:bodyPr>
            <a:lstStyle/>
            <a:p>
              <a:r>
                <a:rPr lang="en-US" sz="1200" b="1" dirty="0" smtClean="0"/>
                <a:t>Main Injector</a:t>
              </a:r>
              <a:endParaRPr lang="en-US" sz="1200" b="1" dirty="0"/>
            </a:p>
          </p:txBody>
        </p:sp>
        <p:sp>
          <p:nvSpPr>
            <p:cNvPr id="294" name="TextBox 293"/>
            <p:cNvSpPr txBox="1"/>
            <p:nvPr/>
          </p:nvSpPr>
          <p:spPr>
            <a:xfrm rot="16200000">
              <a:off x="502806" y="3548572"/>
              <a:ext cx="1221809" cy="215444"/>
            </a:xfrm>
            <a:prstGeom prst="rect">
              <a:avLst/>
            </a:prstGeom>
            <a:noFill/>
            <a:ln>
              <a:noFill/>
            </a:ln>
          </p:spPr>
          <p:txBody>
            <a:bodyPr wrap="square" rtlCol="0">
              <a:spAutoFit/>
            </a:bodyPr>
            <a:lstStyle/>
            <a:p>
              <a:r>
                <a:rPr lang="en-US" sz="800" b="1" dirty="0" smtClean="0"/>
                <a:t>ODH Barrier</a:t>
              </a:r>
              <a:endParaRPr lang="en-US" sz="800" b="1" dirty="0"/>
            </a:p>
          </p:txBody>
        </p:sp>
        <p:sp>
          <p:nvSpPr>
            <p:cNvPr id="295" name="TextBox 294"/>
            <p:cNvSpPr txBox="1"/>
            <p:nvPr/>
          </p:nvSpPr>
          <p:spPr>
            <a:xfrm>
              <a:off x="5548319" y="4714866"/>
              <a:ext cx="399468" cy="215444"/>
            </a:xfrm>
            <a:prstGeom prst="rect">
              <a:avLst/>
            </a:prstGeom>
            <a:noFill/>
          </p:spPr>
          <p:txBody>
            <a:bodyPr wrap="none" rtlCol="0">
              <a:spAutoFit/>
            </a:bodyPr>
            <a:lstStyle/>
            <a:p>
              <a:r>
                <a:rPr lang="en-US" sz="800" b="1" dirty="0" smtClean="0"/>
                <a:t>V700</a:t>
              </a:r>
              <a:endParaRPr lang="en-US" sz="800" b="1" dirty="0"/>
            </a:p>
          </p:txBody>
        </p:sp>
        <p:sp>
          <p:nvSpPr>
            <p:cNvPr id="296" name="TextBox 295"/>
            <p:cNvSpPr txBox="1"/>
            <p:nvPr/>
          </p:nvSpPr>
          <p:spPr>
            <a:xfrm>
              <a:off x="5719755" y="4610096"/>
              <a:ext cx="162968" cy="215444"/>
            </a:xfrm>
            <a:prstGeom prst="rect">
              <a:avLst/>
            </a:prstGeom>
            <a:noFill/>
          </p:spPr>
          <p:txBody>
            <a:bodyPr wrap="square" rtlCol="0">
              <a:spAutoFit/>
            </a:bodyPr>
            <a:lstStyle/>
            <a:p>
              <a:r>
                <a:rPr lang="en-US" sz="800" b="1" dirty="0" smtClean="0"/>
                <a:t>C</a:t>
              </a:r>
              <a:endParaRPr lang="en-US" sz="800" b="1" dirty="0"/>
            </a:p>
          </p:txBody>
        </p:sp>
        <p:sp>
          <p:nvSpPr>
            <p:cNvPr id="297" name="TextBox 296"/>
            <p:cNvSpPr txBox="1"/>
            <p:nvPr/>
          </p:nvSpPr>
          <p:spPr>
            <a:xfrm>
              <a:off x="5824525" y="4610080"/>
              <a:ext cx="162968" cy="215444"/>
            </a:xfrm>
            <a:prstGeom prst="rect">
              <a:avLst/>
            </a:prstGeom>
            <a:noFill/>
          </p:spPr>
          <p:txBody>
            <a:bodyPr wrap="square" rtlCol="0">
              <a:spAutoFit/>
            </a:bodyPr>
            <a:lstStyle/>
            <a:p>
              <a:r>
                <a:rPr lang="en-US" sz="800" b="1" dirty="0"/>
                <a:t>B</a:t>
              </a:r>
            </a:p>
          </p:txBody>
        </p:sp>
        <p:sp>
          <p:nvSpPr>
            <p:cNvPr id="298" name="TextBox 297"/>
            <p:cNvSpPr txBox="1"/>
            <p:nvPr/>
          </p:nvSpPr>
          <p:spPr>
            <a:xfrm>
              <a:off x="6205533" y="4600570"/>
              <a:ext cx="162968" cy="215444"/>
            </a:xfrm>
            <a:prstGeom prst="rect">
              <a:avLst/>
            </a:prstGeom>
            <a:noFill/>
          </p:spPr>
          <p:txBody>
            <a:bodyPr wrap="square" rtlCol="0">
              <a:spAutoFit/>
            </a:bodyPr>
            <a:lstStyle/>
            <a:p>
              <a:r>
                <a:rPr lang="en-US" sz="800" b="1" dirty="0"/>
                <a:t>A</a:t>
              </a:r>
            </a:p>
          </p:txBody>
        </p:sp>
        <p:cxnSp>
          <p:nvCxnSpPr>
            <p:cNvPr id="299" name="Straight Connector 298"/>
            <p:cNvCxnSpPr/>
            <p:nvPr/>
          </p:nvCxnSpPr>
          <p:spPr>
            <a:xfrm rot="5400000">
              <a:off x="5748341" y="4562554"/>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5829296" y="4495800"/>
              <a:ext cx="3810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rot="5400000">
              <a:off x="6238048" y="4572064"/>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6262697" y="4505326"/>
              <a:ext cx="45720" cy="1"/>
            </a:xfrm>
            <a:prstGeom prst="line">
              <a:avLst/>
            </a:prstGeom>
          </p:spPr>
          <p:style>
            <a:lnRef idx="1">
              <a:schemeClr val="accent1"/>
            </a:lnRef>
            <a:fillRef idx="0">
              <a:schemeClr val="accent1"/>
            </a:fillRef>
            <a:effectRef idx="0">
              <a:schemeClr val="accent1"/>
            </a:effectRef>
            <a:fontRef idx="minor">
              <a:schemeClr val="tx1"/>
            </a:fontRef>
          </p:style>
        </p:cxnSp>
        <p:sp>
          <p:nvSpPr>
            <p:cNvPr id="303" name="TextBox 302"/>
            <p:cNvSpPr txBox="1"/>
            <p:nvPr/>
          </p:nvSpPr>
          <p:spPr>
            <a:xfrm>
              <a:off x="5815007" y="4400548"/>
              <a:ext cx="590556" cy="184666"/>
            </a:xfrm>
            <a:prstGeom prst="rect">
              <a:avLst/>
            </a:prstGeom>
            <a:noFill/>
          </p:spPr>
          <p:txBody>
            <a:bodyPr wrap="square" rtlCol="0">
              <a:spAutoFit/>
            </a:bodyPr>
            <a:lstStyle/>
            <a:p>
              <a:r>
                <a:rPr lang="en-US" sz="600" b="1" dirty="0" smtClean="0"/>
                <a:t>I:LAM52</a:t>
              </a:r>
              <a:endParaRPr lang="en-US" sz="600" b="1" dirty="0"/>
            </a:p>
          </p:txBody>
        </p:sp>
        <p:cxnSp>
          <p:nvCxnSpPr>
            <p:cNvPr id="304" name="Straight Connector 303"/>
            <p:cNvCxnSpPr/>
            <p:nvPr/>
          </p:nvCxnSpPr>
          <p:spPr>
            <a:xfrm rot="5400000">
              <a:off x="5873844" y="4592546"/>
              <a:ext cx="118872" cy="1588"/>
            </a:xfrm>
            <a:prstGeom prst="line">
              <a:avLst/>
            </a:prstGeom>
          </p:spPr>
          <p:style>
            <a:lnRef idx="1">
              <a:schemeClr val="accent1"/>
            </a:lnRef>
            <a:fillRef idx="0">
              <a:schemeClr val="accent1"/>
            </a:fillRef>
            <a:effectRef idx="0">
              <a:schemeClr val="accent1"/>
            </a:effectRef>
            <a:fontRef idx="minor">
              <a:schemeClr val="tx1"/>
            </a:fontRef>
          </p:style>
        </p:cxnSp>
        <p:sp>
          <p:nvSpPr>
            <p:cNvPr id="305" name="Rectangle 304"/>
            <p:cNvSpPr>
              <a:spLocks/>
            </p:cNvSpPr>
            <p:nvPr/>
          </p:nvSpPr>
          <p:spPr>
            <a:xfrm>
              <a:off x="2895600" y="4495800"/>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Rectangle 305"/>
            <p:cNvSpPr>
              <a:spLocks/>
            </p:cNvSpPr>
            <p:nvPr/>
          </p:nvSpPr>
          <p:spPr>
            <a:xfrm>
              <a:off x="3309941" y="4519615"/>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Rectangle 306"/>
            <p:cNvSpPr>
              <a:spLocks/>
            </p:cNvSpPr>
            <p:nvPr/>
          </p:nvSpPr>
          <p:spPr>
            <a:xfrm>
              <a:off x="3733800" y="4543422"/>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8" name="Group 353"/>
            <p:cNvGrpSpPr/>
            <p:nvPr/>
          </p:nvGrpSpPr>
          <p:grpSpPr>
            <a:xfrm>
              <a:off x="438150" y="3327862"/>
              <a:ext cx="7467600" cy="539288"/>
              <a:chOff x="457200" y="2362200"/>
              <a:chExt cx="7467600" cy="539288"/>
            </a:xfrm>
          </p:grpSpPr>
          <p:cxnSp>
            <p:nvCxnSpPr>
              <p:cNvPr id="378" name="Straight Connector 9"/>
              <p:cNvCxnSpPr/>
              <p:nvPr/>
            </p:nvCxnSpPr>
            <p:spPr>
              <a:xfrm>
                <a:off x="685800" y="2667000"/>
                <a:ext cx="7239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9" name="Rectangle 10"/>
              <p:cNvSpPr>
                <a:spLocks/>
              </p:cNvSpPr>
              <p:nvPr/>
            </p:nvSpPr>
            <p:spPr>
              <a:xfrm>
                <a:off x="7291401" y="2605089"/>
                <a:ext cx="233520" cy="10972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0" name="Group 3"/>
              <p:cNvGrpSpPr>
                <a:grpSpLocks/>
              </p:cNvGrpSpPr>
              <p:nvPr/>
            </p:nvGrpSpPr>
            <p:grpSpPr bwMode="auto">
              <a:xfrm>
                <a:off x="7599322" y="2590800"/>
                <a:ext cx="63499" cy="150812"/>
                <a:chOff x="7032" y="1655"/>
                <a:chExt cx="244" cy="651"/>
              </a:xfrm>
            </p:grpSpPr>
            <p:sp>
              <p:nvSpPr>
                <p:cNvPr id="42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1" name="Group 8"/>
              <p:cNvGrpSpPr>
                <a:grpSpLocks/>
              </p:cNvGrpSpPr>
              <p:nvPr/>
            </p:nvGrpSpPr>
            <p:grpSpPr bwMode="auto">
              <a:xfrm>
                <a:off x="6872325" y="2590798"/>
                <a:ext cx="74614" cy="144461"/>
                <a:chOff x="8632" y="1667"/>
                <a:chExt cx="319" cy="639"/>
              </a:xfrm>
            </p:grpSpPr>
            <p:sp>
              <p:nvSpPr>
                <p:cNvPr id="415" name="Arc 9"/>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6" name="Arc 10"/>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7" name="Arc 11"/>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8" name="Arc 12"/>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9" name="Line 13"/>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0" name="Line 14"/>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2" name="Group 15"/>
              <p:cNvGrpSpPr>
                <a:grpSpLocks/>
              </p:cNvGrpSpPr>
              <p:nvPr/>
            </p:nvGrpSpPr>
            <p:grpSpPr bwMode="auto">
              <a:xfrm>
                <a:off x="6773024" y="2595869"/>
                <a:ext cx="74611" cy="144463"/>
                <a:chOff x="8632" y="1667"/>
                <a:chExt cx="319" cy="639"/>
              </a:xfrm>
            </p:grpSpPr>
            <p:sp>
              <p:nvSpPr>
                <p:cNvPr id="40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3" name="Group 3"/>
              <p:cNvGrpSpPr>
                <a:grpSpLocks/>
              </p:cNvGrpSpPr>
              <p:nvPr/>
            </p:nvGrpSpPr>
            <p:grpSpPr bwMode="auto">
              <a:xfrm>
                <a:off x="6043562" y="2590800"/>
                <a:ext cx="63499" cy="150812"/>
                <a:chOff x="7032" y="1655"/>
                <a:chExt cx="244" cy="651"/>
              </a:xfrm>
            </p:grpSpPr>
            <p:sp>
              <p:nvSpPr>
                <p:cNvPr id="40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84" name="Rectangle 383"/>
              <p:cNvSpPr>
                <a:spLocks/>
              </p:cNvSpPr>
              <p:nvPr/>
            </p:nvSpPr>
            <p:spPr>
              <a:xfrm>
                <a:off x="5724518" y="2609852"/>
                <a:ext cx="233520" cy="10972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5" name="Group 3"/>
              <p:cNvGrpSpPr>
                <a:grpSpLocks/>
              </p:cNvGrpSpPr>
              <p:nvPr/>
            </p:nvGrpSpPr>
            <p:grpSpPr bwMode="auto">
              <a:xfrm>
                <a:off x="6134043" y="2590784"/>
                <a:ext cx="63499" cy="150812"/>
                <a:chOff x="7032" y="1655"/>
                <a:chExt cx="244" cy="651"/>
              </a:xfrm>
            </p:grpSpPr>
            <p:sp>
              <p:nvSpPr>
                <p:cNvPr id="40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6" name="Group 8"/>
              <p:cNvGrpSpPr>
                <a:grpSpLocks/>
              </p:cNvGrpSpPr>
              <p:nvPr/>
            </p:nvGrpSpPr>
            <p:grpSpPr bwMode="auto">
              <a:xfrm>
                <a:off x="5348317" y="2590798"/>
                <a:ext cx="74614" cy="144461"/>
                <a:chOff x="8632" y="1667"/>
                <a:chExt cx="319" cy="639"/>
              </a:xfrm>
            </p:grpSpPr>
            <p:sp>
              <p:nvSpPr>
                <p:cNvPr id="395" name="Arc 9"/>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6" name="Arc 10"/>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7" name="Arc 11"/>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8" name="Arc 12"/>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9" name="Line 13"/>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0" name="Line 14"/>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87" name="AutoShape 46"/>
              <p:cNvSpPr>
                <a:spLocks noChangeArrowheads="1"/>
              </p:cNvSpPr>
              <p:nvPr/>
            </p:nvSpPr>
            <p:spPr bwMode="auto">
              <a:xfrm flipV="1">
                <a:off x="5248274" y="2605081"/>
                <a:ext cx="74613" cy="125412"/>
              </a:xfrm>
              <a:prstGeom prst="triangle">
                <a:avLst>
                  <a:gd name="adj" fmla="val 50000"/>
                </a:avLst>
              </a:prstGeom>
              <a:no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US" dirty="0"/>
              </a:p>
            </p:txBody>
          </p:sp>
          <p:sp>
            <p:nvSpPr>
              <p:cNvPr id="388" name="AutoShape 46"/>
              <p:cNvSpPr>
                <a:spLocks noChangeArrowheads="1"/>
              </p:cNvSpPr>
              <p:nvPr/>
            </p:nvSpPr>
            <p:spPr bwMode="auto">
              <a:xfrm>
                <a:off x="7678727" y="2609852"/>
                <a:ext cx="74613" cy="125412"/>
              </a:xfrm>
              <a:prstGeom prst="triangle">
                <a:avLst>
                  <a:gd name="adj" fmla="val 50000"/>
                </a:avLst>
              </a:prstGeom>
              <a:no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US" dirty="0"/>
              </a:p>
            </p:txBody>
          </p:sp>
          <p:sp>
            <p:nvSpPr>
              <p:cNvPr id="389" name="TextBox 388"/>
              <p:cNvSpPr txBox="1"/>
              <p:nvPr/>
            </p:nvSpPr>
            <p:spPr>
              <a:xfrm>
                <a:off x="457200" y="2419351"/>
                <a:ext cx="823819" cy="257922"/>
              </a:xfrm>
              <a:prstGeom prst="rect">
                <a:avLst/>
              </a:prstGeom>
              <a:noFill/>
            </p:spPr>
            <p:txBody>
              <a:bodyPr wrap="square" rtlCol="0">
                <a:spAutoFit/>
              </a:bodyPr>
              <a:lstStyle/>
              <a:p>
                <a:r>
                  <a:rPr lang="en-US" sz="1200" b="1" dirty="0" smtClean="0"/>
                  <a:t>Recycler</a:t>
                </a:r>
                <a:endParaRPr lang="en-US" sz="1200" b="1" dirty="0"/>
              </a:p>
            </p:txBody>
          </p:sp>
          <p:sp>
            <p:nvSpPr>
              <p:cNvPr id="390" name="TextBox 389"/>
              <p:cNvSpPr txBox="1"/>
              <p:nvPr/>
            </p:nvSpPr>
            <p:spPr>
              <a:xfrm>
                <a:off x="5105400" y="2362200"/>
                <a:ext cx="409086" cy="215444"/>
              </a:xfrm>
              <a:prstGeom prst="rect">
                <a:avLst/>
              </a:prstGeom>
              <a:noFill/>
            </p:spPr>
            <p:txBody>
              <a:bodyPr wrap="none" rtlCol="0">
                <a:spAutoFit/>
              </a:bodyPr>
              <a:lstStyle/>
              <a:p>
                <a:r>
                  <a:rPr lang="en-US" sz="800" b="1" dirty="0" smtClean="0"/>
                  <a:t>Q523</a:t>
                </a:r>
                <a:endParaRPr lang="en-US" sz="800" b="1" dirty="0"/>
              </a:p>
            </p:txBody>
          </p:sp>
          <p:sp>
            <p:nvSpPr>
              <p:cNvPr id="391" name="TextBox 390"/>
              <p:cNvSpPr txBox="1"/>
              <p:nvPr/>
            </p:nvSpPr>
            <p:spPr>
              <a:xfrm>
                <a:off x="5915022" y="2371734"/>
                <a:ext cx="409086" cy="215444"/>
              </a:xfrm>
              <a:prstGeom prst="rect">
                <a:avLst/>
              </a:prstGeom>
              <a:noFill/>
            </p:spPr>
            <p:txBody>
              <a:bodyPr wrap="none" rtlCol="0">
                <a:spAutoFit/>
              </a:bodyPr>
              <a:lstStyle/>
              <a:p>
                <a:r>
                  <a:rPr lang="en-US" sz="800" b="1" dirty="0" smtClean="0"/>
                  <a:t>Q522</a:t>
                </a:r>
                <a:endParaRPr lang="en-US" sz="800" b="1" dirty="0"/>
              </a:p>
            </p:txBody>
          </p:sp>
          <p:sp>
            <p:nvSpPr>
              <p:cNvPr id="392" name="TextBox 391"/>
              <p:cNvSpPr txBox="1"/>
              <p:nvPr/>
            </p:nvSpPr>
            <p:spPr>
              <a:xfrm>
                <a:off x="6653207" y="2362200"/>
                <a:ext cx="409086" cy="215444"/>
              </a:xfrm>
              <a:prstGeom prst="rect">
                <a:avLst/>
              </a:prstGeom>
              <a:noFill/>
            </p:spPr>
            <p:txBody>
              <a:bodyPr wrap="none" rtlCol="0">
                <a:spAutoFit/>
              </a:bodyPr>
              <a:lstStyle/>
              <a:p>
                <a:r>
                  <a:rPr lang="en-US" sz="800" b="1" dirty="0" smtClean="0"/>
                  <a:t>Q521</a:t>
                </a:r>
                <a:endParaRPr lang="en-US" sz="800" b="1" dirty="0"/>
              </a:p>
            </p:txBody>
          </p:sp>
          <p:sp>
            <p:nvSpPr>
              <p:cNvPr id="393" name="TextBox 392"/>
              <p:cNvSpPr txBox="1"/>
              <p:nvPr/>
            </p:nvSpPr>
            <p:spPr>
              <a:xfrm>
                <a:off x="7467600" y="2362200"/>
                <a:ext cx="409086" cy="215444"/>
              </a:xfrm>
              <a:prstGeom prst="rect">
                <a:avLst/>
              </a:prstGeom>
              <a:noFill/>
            </p:spPr>
            <p:txBody>
              <a:bodyPr wrap="none" rtlCol="0">
                <a:spAutoFit/>
              </a:bodyPr>
              <a:lstStyle/>
              <a:p>
                <a:r>
                  <a:rPr lang="en-US" sz="800" b="1" dirty="0" smtClean="0"/>
                  <a:t>Q520</a:t>
                </a:r>
                <a:endParaRPr lang="en-US" sz="800" b="1" dirty="0"/>
              </a:p>
            </p:txBody>
          </p:sp>
          <p:sp>
            <p:nvSpPr>
              <p:cNvPr id="394" name="TextBox 393"/>
              <p:cNvSpPr txBox="1"/>
              <p:nvPr/>
            </p:nvSpPr>
            <p:spPr>
              <a:xfrm>
                <a:off x="5605459" y="2686044"/>
                <a:ext cx="495649" cy="215444"/>
              </a:xfrm>
              <a:prstGeom prst="rect">
                <a:avLst/>
              </a:prstGeom>
              <a:noFill/>
            </p:spPr>
            <p:txBody>
              <a:bodyPr wrap="none" rtlCol="0">
                <a:spAutoFit/>
              </a:bodyPr>
              <a:lstStyle/>
              <a:p>
                <a:r>
                  <a:rPr lang="en-US" sz="800" b="1" dirty="0" smtClean="0">
                    <a:solidFill>
                      <a:srgbClr val="00B050"/>
                    </a:solidFill>
                  </a:rPr>
                  <a:t>RRLAM</a:t>
                </a:r>
                <a:endParaRPr lang="en-US" sz="800" b="1" dirty="0">
                  <a:solidFill>
                    <a:srgbClr val="00B050"/>
                  </a:solidFill>
                </a:endParaRPr>
              </a:p>
            </p:txBody>
          </p:sp>
        </p:grpSp>
        <p:sp>
          <p:nvSpPr>
            <p:cNvPr id="309" name="TextBox 308"/>
            <p:cNvSpPr txBox="1"/>
            <p:nvPr/>
          </p:nvSpPr>
          <p:spPr>
            <a:xfrm>
              <a:off x="4733934" y="3595681"/>
              <a:ext cx="409086" cy="215444"/>
            </a:xfrm>
            <a:prstGeom prst="rect">
              <a:avLst/>
            </a:prstGeom>
            <a:noFill/>
          </p:spPr>
          <p:txBody>
            <a:bodyPr wrap="none" rtlCol="0">
              <a:spAutoFit/>
            </a:bodyPr>
            <a:lstStyle/>
            <a:p>
              <a:r>
                <a:rPr lang="en-US" sz="800" b="1" dirty="0" smtClean="0">
                  <a:solidFill>
                    <a:srgbClr val="00B050"/>
                  </a:solidFill>
                </a:rPr>
                <a:t>Q901</a:t>
              </a:r>
              <a:endParaRPr lang="en-US" sz="800" b="1" dirty="0">
                <a:solidFill>
                  <a:srgbClr val="00B050"/>
                </a:solidFill>
              </a:endParaRPr>
            </a:p>
          </p:txBody>
        </p:sp>
        <p:grpSp>
          <p:nvGrpSpPr>
            <p:cNvPr id="310" name="Group 71"/>
            <p:cNvGrpSpPr/>
            <p:nvPr/>
          </p:nvGrpSpPr>
          <p:grpSpPr>
            <a:xfrm>
              <a:off x="4000443" y="4010030"/>
              <a:ext cx="228598" cy="152398"/>
              <a:chOff x="5129193" y="2514592"/>
              <a:chExt cx="139699" cy="177797"/>
            </a:xfrm>
          </p:grpSpPr>
          <p:grpSp>
            <p:nvGrpSpPr>
              <p:cNvPr id="364" name="Group 22"/>
              <p:cNvGrpSpPr>
                <a:grpSpLocks/>
              </p:cNvGrpSpPr>
              <p:nvPr/>
            </p:nvGrpSpPr>
            <p:grpSpPr bwMode="auto">
              <a:xfrm>
                <a:off x="5129193" y="2547928"/>
                <a:ext cx="73024" cy="144461"/>
                <a:chOff x="8632" y="1667"/>
                <a:chExt cx="319" cy="639"/>
              </a:xfrm>
            </p:grpSpPr>
            <p:sp>
              <p:nvSpPr>
                <p:cNvPr id="372" name="Arc 23"/>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3" name="Arc 24"/>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4" name="Arc 25"/>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5" name="Arc 26"/>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6" name="Line 27"/>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 name="Line 28"/>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65" name="Group 29"/>
              <p:cNvGrpSpPr>
                <a:grpSpLocks/>
              </p:cNvGrpSpPr>
              <p:nvPr/>
            </p:nvGrpSpPr>
            <p:grpSpPr bwMode="auto">
              <a:xfrm>
                <a:off x="5195868" y="2514592"/>
                <a:ext cx="73024" cy="144463"/>
                <a:chOff x="8632" y="1667"/>
                <a:chExt cx="319" cy="639"/>
              </a:xfrm>
            </p:grpSpPr>
            <p:sp>
              <p:nvSpPr>
                <p:cNvPr id="366" name="Arc 30"/>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7" name="Arc 31"/>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8" name="Arc 32"/>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9" name="Arc 33"/>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0" name="Line 34"/>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1" name="Line 35"/>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11" name="Group 86"/>
            <p:cNvGrpSpPr/>
            <p:nvPr/>
          </p:nvGrpSpPr>
          <p:grpSpPr>
            <a:xfrm flipH="1" flipV="1">
              <a:off x="3305234" y="4198811"/>
              <a:ext cx="152364" cy="173179"/>
              <a:chOff x="4648200" y="2871789"/>
              <a:chExt cx="128558" cy="190497"/>
            </a:xfrm>
          </p:grpSpPr>
          <p:grpSp>
            <p:nvGrpSpPr>
              <p:cNvPr id="354" name="Group 36"/>
              <p:cNvGrpSpPr>
                <a:grpSpLocks/>
              </p:cNvGrpSpPr>
              <p:nvPr/>
            </p:nvGrpSpPr>
            <p:grpSpPr bwMode="auto">
              <a:xfrm>
                <a:off x="4648200" y="2911474"/>
                <a:ext cx="60325" cy="150812"/>
                <a:chOff x="7032" y="1655"/>
                <a:chExt cx="244" cy="651"/>
              </a:xfrm>
            </p:grpSpPr>
            <p:sp>
              <p:nvSpPr>
                <p:cNvPr id="360" name="Arc 37"/>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1" name="Arc 38"/>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2" name="Arc 39"/>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3" name="Arc 40"/>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55" name="Group 41"/>
              <p:cNvGrpSpPr>
                <a:grpSpLocks/>
              </p:cNvGrpSpPr>
              <p:nvPr/>
            </p:nvGrpSpPr>
            <p:grpSpPr bwMode="auto">
              <a:xfrm>
                <a:off x="4714846" y="2871789"/>
                <a:ext cx="61912" cy="150812"/>
                <a:chOff x="7032" y="1655"/>
                <a:chExt cx="244" cy="651"/>
              </a:xfrm>
            </p:grpSpPr>
            <p:sp>
              <p:nvSpPr>
                <p:cNvPr id="356" name="Arc 42"/>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7" name="Arc 43"/>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8" name="Arc 44"/>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9" name="Arc 45"/>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312" name="TextBox 311"/>
            <p:cNvSpPr txBox="1"/>
            <p:nvPr/>
          </p:nvSpPr>
          <p:spPr>
            <a:xfrm rot="16200000">
              <a:off x="2113837" y="3886914"/>
              <a:ext cx="685800" cy="246221"/>
            </a:xfrm>
            <a:prstGeom prst="rect">
              <a:avLst/>
            </a:prstGeom>
            <a:noFill/>
            <a:ln>
              <a:noFill/>
            </a:ln>
          </p:spPr>
          <p:txBody>
            <a:bodyPr wrap="square" rtlCol="0">
              <a:spAutoFit/>
            </a:bodyPr>
            <a:lstStyle/>
            <a:p>
              <a:r>
                <a:rPr lang="en-US" sz="1000" b="1" dirty="0" smtClean="0"/>
                <a:t>0.7364 m</a:t>
              </a:r>
              <a:endParaRPr lang="en-US" sz="1000" b="1" dirty="0"/>
            </a:p>
          </p:txBody>
        </p:sp>
        <p:sp>
          <p:nvSpPr>
            <p:cNvPr id="313" name="Rectangle 312"/>
            <p:cNvSpPr>
              <a:spLocks/>
            </p:cNvSpPr>
            <p:nvPr/>
          </p:nvSpPr>
          <p:spPr>
            <a:xfrm>
              <a:off x="3608635" y="4137760"/>
              <a:ext cx="106034" cy="143737"/>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9525">
                  <a:solidFill>
                    <a:schemeClr val="tx1"/>
                  </a:solidFill>
                </a:ln>
              </a:endParaRPr>
            </a:p>
          </p:txBody>
        </p:sp>
        <p:sp>
          <p:nvSpPr>
            <p:cNvPr id="314" name="TextBox 313"/>
            <p:cNvSpPr txBox="1"/>
            <p:nvPr/>
          </p:nvSpPr>
          <p:spPr>
            <a:xfrm>
              <a:off x="4267200" y="3733800"/>
              <a:ext cx="457199" cy="215444"/>
            </a:xfrm>
            <a:prstGeom prst="rect">
              <a:avLst/>
            </a:prstGeom>
            <a:noFill/>
          </p:spPr>
          <p:txBody>
            <a:bodyPr wrap="square" rtlCol="0">
              <a:spAutoFit/>
            </a:bodyPr>
            <a:lstStyle/>
            <a:p>
              <a:r>
                <a:rPr lang="en-US" sz="800" b="1" dirty="0" smtClean="0">
                  <a:solidFill>
                    <a:srgbClr val="00B050"/>
                  </a:solidFill>
                </a:rPr>
                <a:t>Q902</a:t>
              </a:r>
              <a:endParaRPr lang="en-US" sz="800" b="1" dirty="0">
                <a:solidFill>
                  <a:srgbClr val="00B050"/>
                </a:solidFill>
              </a:endParaRPr>
            </a:p>
          </p:txBody>
        </p:sp>
        <p:sp>
          <p:nvSpPr>
            <p:cNvPr id="315" name="TextBox 314"/>
            <p:cNvSpPr txBox="1"/>
            <p:nvPr/>
          </p:nvSpPr>
          <p:spPr>
            <a:xfrm>
              <a:off x="3886200" y="3810000"/>
              <a:ext cx="535129" cy="78343"/>
            </a:xfrm>
            <a:prstGeom prst="rect">
              <a:avLst/>
            </a:prstGeom>
            <a:noFill/>
          </p:spPr>
          <p:txBody>
            <a:bodyPr wrap="none" rtlCol="0">
              <a:spAutoFit/>
            </a:bodyPr>
            <a:lstStyle/>
            <a:p>
              <a:r>
                <a:rPr lang="en-US" sz="800" b="1" dirty="0" smtClean="0">
                  <a:solidFill>
                    <a:srgbClr val="00B050"/>
                  </a:solidFill>
                </a:rPr>
                <a:t>Q903</a:t>
              </a:r>
              <a:endParaRPr lang="en-US" sz="800" b="1" dirty="0">
                <a:solidFill>
                  <a:srgbClr val="00B050"/>
                </a:solidFill>
              </a:endParaRPr>
            </a:p>
          </p:txBody>
        </p:sp>
        <p:sp>
          <p:nvSpPr>
            <p:cNvPr id="316" name="TextBox 315"/>
            <p:cNvSpPr txBox="1"/>
            <p:nvPr/>
          </p:nvSpPr>
          <p:spPr>
            <a:xfrm>
              <a:off x="3148015" y="4052889"/>
              <a:ext cx="533400" cy="215444"/>
            </a:xfrm>
            <a:prstGeom prst="rect">
              <a:avLst/>
            </a:prstGeom>
            <a:noFill/>
          </p:spPr>
          <p:txBody>
            <a:bodyPr wrap="square" rtlCol="0">
              <a:spAutoFit/>
            </a:bodyPr>
            <a:lstStyle/>
            <a:p>
              <a:r>
                <a:rPr lang="en-US" sz="800" b="1" dirty="0" smtClean="0">
                  <a:solidFill>
                    <a:srgbClr val="00B050"/>
                  </a:solidFill>
                </a:rPr>
                <a:t>Q904</a:t>
              </a:r>
              <a:endParaRPr lang="en-US" sz="800" b="1" dirty="0">
                <a:solidFill>
                  <a:srgbClr val="00B050"/>
                </a:solidFill>
              </a:endParaRPr>
            </a:p>
          </p:txBody>
        </p:sp>
        <p:sp>
          <p:nvSpPr>
            <p:cNvPr id="317" name="TextBox 316"/>
            <p:cNvSpPr txBox="1"/>
            <p:nvPr/>
          </p:nvSpPr>
          <p:spPr>
            <a:xfrm>
              <a:off x="7620000" y="4800600"/>
              <a:ext cx="409086" cy="215444"/>
            </a:xfrm>
            <a:prstGeom prst="rect">
              <a:avLst/>
            </a:prstGeom>
            <a:noFill/>
          </p:spPr>
          <p:txBody>
            <a:bodyPr wrap="none" rtlCol="0">
              <a:spAutoFit/>
            </a:bodyPr>
            <a:lstStyle/>
            <a:p>
              <a:r>
                <a:rPr lang="en-US" sz="800" b="1" dirty="0" smtClean="0"/>
                <a:t>Q520</a:t>
              </a:r>
              <a:endParaRPr lang="en-US" sz="800" b="1" dirty="0"/>
            </a:p>
          </p:txBody>
        </p:sp>
        <p:grpSp>
          <p:nvGrpSpPr>
            <p:cNvPr id="318" name="Group 3"/>
            <p:cNvGrpSpPr>
              <a:grpSpLocks/>
            </p:cNvGrpSpPr>
            <p:nvPr/>
          </p:nvGrpSpPr>
          <p:grpSpPr bwMode="auto">
            <a:xfrm>
              <a:off x="7724778" y="4662489"/>
              <a:ext cx="256032" cy="128016"/>
              <a:chOff x="7032" y="1655"/>
              <a:chExt cx="244" cy="651"/>
            </a:xfrm>
          </p:grpSpPr>
          <p:sp>
            <p:nvSpPr>
              <p:cNvPr id="350"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1"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2"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3"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19" name="Rectangle 318"/>
            <p:cNvSpPr>
              <a:spLocks/>
            </p:cNvSpPr>
            <p:nvPr/>
          </p:nvSpPr>
          <p:spPr>
            <a:xfrm>
              <a:off x="3805237" y="4095748"/>
              <a:ext cx="106034" cy="143737"/>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9525">
                  <a:solidFill>
                    <a:schemeClr val="tx1"/>
                  </a:solidFill>
                </a:ln>
              </a:endParaRPr>
            </a:p>
          </p:txBody>
        </p:sp>
        <p:grpSp>
          <p:nvGrpSpPr>
            <p:cNvPr id="320" name="Group 325"/>
            <p:cNvGrpSpPr/>
            <p:nvPr/>
          </p:nvGrpSpPr>
          <p:grpSpPr>
            <a:xfrm flipH="1" flipV="1">
              <a:off x="4529223" y="3867155"/>
              <a:ext cx="152364" cy="173179"/>
              <a:chOff x="4648200" y="2871789"/>
              <a:chExt cx="128558" cy="190497"/>
            </a:xfrm>
          </p:grpSpPr>
          <p:grpSp>
            <p:nvGrpSpPr>
              <p:cNvPr id="340" name="Group 36"/>
              <p:cNvGrpSpPr>
                <a:grpSpLocks/>
              </p:cNvGrpSpPr>
              <p:nvPr/>
            </p:nvGrpSpPr>
            <p:grpSpPr bwMode="auto">
              <a:xfrm>
                <a:off x="4648200" y="2911474"/>
                <a:ext cx="60325" cy="150812"/>
                <a:chOff x="7032" y="1655"/>
                <a:chExt cx="244" cy="651"/>
              </a:xfrm>
            </p:grpSpPr>
            <p:sp>
              <p:nvSpPr>
                <p:cNvPr id="346" name="Arc 37"/>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7" name="Arc 38"/>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8" name="Arc 39"/>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9" name="Arc 40"/>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41" name="Group 41"/>
              <p:cNvGrpSpPr>
                <a:grpSpLocks/>
              </p:cNvGrpSpPr>
              <p:nvPr/>
            </p:nvGrpSpPr>
            <p:grpSpPr bwMode="auto">
              <a:xfrm>
                <a:off x="4714846" y="2871789"/>
                <a:ext cx="61912" cy="150812"/>
                <a:chOff x="7032" y="1655"/>
                <a:chExt cx="244" cy="651"/>
              </a:xfrm>
            </p:grpSpPr>
            <p:sp>
              <p:nvSpPr>
                <p:cNvPr id="342" name="Arc 42"/>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3" name="Arc 43"/>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4" name="Arc 44"/>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5" name="Arc 45"/>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21" name="Group 336"/>
            <p:cNvGrpSpPr/>
            <p:nvPr/>
          </p:nvGrpSpPr>
          <p:grpSpPr>
            <a:xfrm>
              <a:off x="4952947" y="3733808"/>
              <a:ext cx="228598" cy="152398"/>
              <a:chOff x="5129193" y="2514592"/>
              <a:chExt cx="139699" cy="177797"/>
            </a:xfrm>
          </p:grpSpPr>
          <p:grpSp>
            <p:nvGrpSpPr>
              <p:cNvPr id="326" name="Group 22"/>
              <p:cNvGrpSpPr>
                <a:grpSpLocks/>
              </p:cNvGrpSpPr>
              <p:nvPr/>
            </p:nvGrpSpPr>
            <p:grpSpPr bwMode="auto">
              <a:xfrm>
                <a:off x="5129193" y="2547928"/>
                <a:ext cx="73024" cy="144461"/>
                <a:chOff x="8632" y="1667"/>
                <a:chExt cx="319" cy="639"/>
              </a:xfrm>
            </p:grpSpPr>
            <p:sp>
              <p:nvSpPr>
                <p:cNvPr id="334" name="Arc 23"/>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5" name="Arc 24"/>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6" name="Arc 25"/>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7" name="Arc 26"/>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8" name="Line 27"/>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9" name="Line 28"/>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27" name="Group 29"/>
              <p:cNvGrpSpPr>
                <a:grpSpLocks/>
              </p:cNvGrpSpPr>
              <p:nvPr/>
            </p:nvGrpSpPr>
            <p:grpSpPr bwMode="auto">
              <a:xfrm>
                <a:off x="5195868" y="2514592"/>
                <a:ext cx="73024" cy="144463"/>
                <a:chOff x="8632" y="1667"/>
                <a:chExt cx="319" cy="639"/>
              </a:xfrm>
            </p:grpSpPr>
            <p:sp>
              <p:nvSpPr>
                <p:cNvPr id="328" name="Arc 30"/>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9" name="Arc 31"/>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0" name="Arc 32"/>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1" name="Arc 33"/>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2" name="Line 34"/>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3" name="Line 35"/>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cxnSp>
          <p:nvCxnSpPr>
            <p:cNvPr id="322" name="Straight Arrow Connector 321"/>
            <p:cNvCxnSpPr/>
            <p:nvPr/>
          </p:nvCxnSpPr>
          <p:spPr>
            <a:xfrm rot="5400000">
              <a:off x="2266950" y="3438525"/>
              <a:ext cx="381000" cy="1588"/>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3" name="Straight Arrow Connector 322"/>
            <p:cNvCxnSpPr/>
            <p:nvPr/>
          </p:nvCxnSpPr>
          <p:spPr>
            <a:xfrm rot="5400000" flipH="1" flipV="1">
              <a:off x="2400300" y="4619625"/>
              <a:ext cx="152400"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24" name="TextBox 323"/>
            <p:cNvSpPr txBox="1"/>
            <p:nvPr/>
          </p:nvSpPr>
          <p:spPr>
            <a:xfrm>
              <a:off x="3476625" y="3937456"/>
              <a:ext cx="533400" cy="215444"/>
            </a:xfrm>
            <a:prstGeom prst="rect">
              <a:avLst/>
            </a:prstGeom>
            <a:noFill/>
          </p:spPr>
          <p:txBody>
            <a:bodyPr wrap="square" rtlCol="0">
              <a:spAutoFit/>
            </a:bodyPr>
            <a:lstStyle/>
            <a:p>
              <a:r>
                <a:rPr lang="en-US" sz="800" b="1" dirty="0" err="1" smtClean="0">
                  <a:solidFill>
                    <a:srgbClr val="00B050"/>
                  </a:solidFill>
                </a:rPr>
                <a:t>HBend</a:t>
              </a:r>
              <a:endParaRPr lang="en-US" sz="800" b="1" dirty="0">
                <a:solidFill>
                  <a:srgbClr val="00B050"/>
                </a:solidFill>
              </a:endParaRPr>
            </a:p>
          </p:txBody>
        </p:sp>
        <p:sp>
          <p:nvSpPr>
            <p:cNvPr id="325" name="TextBox 324"/>
            <p:cNvSpPr txBox="1"/>
            <p:nvPr/>
          </p:nvSpPr>
          <p:spPr>
            <a:xfrm>
              <a:off x="2440619" y="4551789"/>
              <a:ext cx="533400" cy="215444"/>
            </a:xfrm>
            <a:prstGeom prst="rect">
              <a:avLst/>
            </a:prstGeom>
            <a:noFill/>
          </p:spPr>
          <p:txBody>
            <a:bodyPr wrap="square" rtlCol="0">
              <a:spAutoFit/>
            </a:bodyPr>
            <a:lstStyle/>
            <a:p>
              <a:r>
                <a:rPr lang="en-US" sz="800" b="1" dirty="0" err="1">
                  <a:solidFill>
                    <a:srgbClr val="00B050"/>
                  </a:solidFill>
                </a:rPr>
                <a:t>V</a:t>
              </a:r>
              <a:r>
                <a:rPr lang="en-US" sz="800" b="1" dirty="0" err="1" smtClean="0">
                  <a:solidFill>
                    <a:srgbClr val="00B050"/>
                  </a:solidFill>
                </a:rPr>
                <a:t>Bend</a:t>
              </a:r>
              <a:endParaRPr lang="en-US" sz="800" b="1" dirty="0">
                <a:solidFill>
                  <a:srgbClr val="00B050"/>
                </a:solidFill>
              </a:endParaRPr>
            </a:p>
          </p:txBody>
        </p:sp>
      </p:grpSp>
      <p:sp>
        <p:nvSpPr>
          <p:cNvPr id="60" name="TextBox 59"/>
          <p:cNvSpPr txBox="1"/>
          <p:nvPr/>
        </p:nvSpPr>
        <p:spPr>
          <a:xfrm>
            <a:off x="1767769" y="5888503"/>
            <a:ext cx="5359159" cy="400110"/>
          </a:xfrm>
          <a:prstGeom prst="rect">
            <a:avLst/>
          </a:prstGeom>
          <a:noFill/>
        </p:spPr>
        <p:txBody>
          <a:bodyPr wrap="none" rtlCol="0">
            <a:spAutoFit/>
          </a:bodyPr>
          <a:lstStyle/>
          <a:p>
            <a:r>
              <a:rPr lang="en-US" dirty="0" smtClean="0">
                <a:solidFill>
                  <a:schemeClr val="tx2"/>
                </a:solidFill>
              </a:rPr>
              <a:t>New beam line connects Recycler to P1 line</a:t>
            </a:r>
            <a:r>
              <a:rPr lang="en-US" dirty="0" smtClean="0"/>
              <a:t>.</a:t>
            </a:r>
            <a:endParaRPr lang="en-US" dirty="0"/>
          </a:p>
        </p:txBody>
      </p:sp>
    </p:spTree>
    <p:extLst>
      <p:ext uri="{BB962C8B-B14F-4D97-AF65-F5344CB8AC3E}">
        <p14:creationId xmlns:p14="http://schemas.microsoft.com/office/powerpoint/2010/main" val="41224427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198" name="Acrobat Document" r:id="rId4" imgW="6857708" imgH="5143305" progId="AcroExch.Document.7">
                  <p:embed/>
                </p:oleObj>
              </mc:Choice>
              <mc:Fallback>
                <p:oleObj name="Acrobat Document" r:id="rId4" imgW="6857708" imgH="5143305"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381000" y="6400800"/>
            <a:ext cx="8763000" cy="369332"/>
          </a:xfrm>
          <a:prstGeom prst="rect">
            <a:avLst/>
          </a:prstGeom>
          <a:solidFill>
            <a:schemeClr val="bg1"/>
          </a:solidFill>
          <a:effectLst>
            <a:outerShdw blurRad="50800" dist="50800" dir="5400000" algn="ctr" rotWithShape="0">
              <a:schemeClr val="bg1"/>
            </a:outerShdw>
          </a:effectLst>
        </p:spPr>
        <p:txBody>
          <a:bodyPr wrap="square" rtlCol="0">
            <a:spAutoFit/>
          </a:bodyPr>
          <a:lstStyle/>
          <a:p>
            <a:pPr algn="r"/>
            <a:r>
              <a:rPr lang="en-US" dirty="0" smtClean="0"/>
              <a:t>John </a:t>
            </a:r>
            <a:r>
              <a:rPr lang="en-US" dirty="0" err="1" smtClean="0"/>
              <a:t>Johnstone</a:t>
            </a:r>
            <a:endParaRPr lang="en-US" dirty="0"/>
          </a:p>
        </p:txBody>
      </p:sp>
    </p:spTree>
    <p:extLst>
      <p:ext uri="{BB962C8B-B14F-4D97-AF65-F5344CB8AC3E}">
        <p14:creationId xmlns:p14="http://schemas.microsoft.com/office/powerpoint/2010/main" val="4448313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19200" y="152400"/>
            <a:ext cx="6591300" cy="6858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noProof="0" dirty="0" smtClean="0">
                <a:solidFill>
                  <a:srgbClr val="254FAD"/>
                </a:solidFill>
                <a:effectLst>
                  <a:outerShdw blurRad="38100" dist="38100" dir="2700000" algn="tl">
                    <a:srgbClr val="000000">
                      <a:alpha val="43137"/>
                    </a:srgbClr>
                  </a:outerShdw>
                </a:effectLst>
                <a:latin typeface="+mj-lt"/>
                <a:ea typeface="+mj-ea"/>
                <a:cs typeface="+mj-cs"/>
              </a:rPr>
              <a:t>Beam abort/proton removal</a:t>
            </a:r>
            <a:endParaRPr kumimoji="0" lang="en-US" sz="3200" b="0" i="0" u="none" strike="noStrike" kern="1200" cap="none" spc="0" normalizeH="0" baseline="0" noProof="0" dirty="0">
              <a:ln>
                <a:noFill/>
              </a:ln>
              <a:solidFill>
                <a:srgbClr val="254FAD"/>
              </a:solidFill>
              <a:effectLst>
                <a:outerShdw blurRad="38100" dist="38100" dir="2700000" algn="tl">
                  <a:srgbClr val="000000">
                    <a:alpha val="43137"/>
                  </a:srgbClr>
                </a:outerShdw>
              </a:effectLst>
              <a:uLnTx/>
              <a:uFillTx/>
              <a:latin typeface="+mj-lt"/>
              <a:ea typeface="+mj-ea"/>
              <a:cs typeface="+mj-cs"/>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52400" y="914400"/>
            <a:ext cx="4191000" cy="2362200"/>
          </a:xfrm>
          <a:prstGeom prst="rect">
            <a:avLst/>
          </a:prstGeom>
        </p:spPr>
      </p:pic>
      <p:sp>
        <p:nvSpPr>
          <p:cNvPr id="9" name="TextBox 8"/>
          <p:cNvSpPr txBox="1"/>
          <p:nvPr/>
        </p:nvSpPr>
        <p:spPr>
          <a:xfrm>
            <a:off x="838200" y="1447800"/>
            <a:ext cx="762000" cy="400110"/>
          </a:xfrm>
          <a:prstGeom prst="rect">
            <a:avLst/>
          </a:prstGeom>
          <a:noFill/>
        </p:spPr>
        <p:txBody>
          <a:bodyPr wrap="square" rtlCol="0">
            <a:spAutoFit/>
          </a:bodyPr>
          <a:lstStyle/>
          <a:p>
            <a:r>
              <a:rPr lang="en-US" dirty="0" smtClean="0"/>
              <a:t>D50</a:t>
            </a:r>
            <a:endParaRPr lang="en-US" dirty="0"/>
          </a:p>
        </p:txBody>
      </p:sp>
      <p:sp>
        <p:nvSpPr>
          <p:cNvPr id="10" name="TextBox 9"/>
          <p:cNvSpPr txBox="1"/>
          <p:nvPr/>
        </p:nvSpPr>
        <p:spPr>
          <a:xfrm>
            <a:off x="7048500" y="3824074"/>
            <a:ext cx="1447800" cy="400110"/>
          </a:xfrm>
          <a:prstGeom prst="rect">
            <a:avLst/>
          </a:prstGeom>
          <a:noFill/>
        </p:spPr>
        <p:txBody>
          <a:bodyPr wrap="square" rtlCol="0">
            <a:spAutoFit/>
          </a:bodyPr>
          <a:lstStyle/>
          <a:p>
            <a:r>
              <a:rPr lang="en-US" dirty="0" smtClean="0"/>
              <a:t>Transport</a:t>
            </a:r>
            <a:endParaRPr lang="en-US" dirty="0"/>
          </a:p>
        </p:txBody>
      </p:sp>
      <p:pic>
        <p:nvPicPr>
          <p:cNvPr id="13314" name="Picture 2" descr="U:\Storage_Rings\Beam Abort\Maps-and-Drawings\Debuncher-dump-cross-sec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3403595"/>
            <a:ext cx="4152900" cy="33216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U:\Storage_Rings\Beam Abort\Maps-and-Drawings\Site-Map-Debuncher-Beam-Abort-cro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914400"/>
            <a:ext cx="4403725" cy="581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7127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0" y="0"/>
            <a:ext cx="9467850" cy="7000875"/>
          </a:xfrm>
          <a:prstGeom prst="rect">
            <a:avLst/>
          </a:prstGeom>
          <a:noFill/>
          <a:ln w="9525">
            <a:noFill/>
            <a:miter lim="800000"/>
            <a:headEnd/>
            <a:tailEnd/>
          </a:ln>
        </p:spPr>
      </p:pic>
      <p:sp>
        <p:nvSpPr>
          <p:cNvPr id="3" name="TextBox 2"/>
          <p:cNvSpPr txBox="1"/>
          <p:nvPr/>
        </p:nvSpPr>
        <p:spPr>
          <a:xfrm>
            <a:off x="26894" y="76200"/>
            <a:ext cx="3962400" cy="584775"/>
          </a:xfrm>
          <a:prstGeom prst="rect">
            <a:avLst/>
          </a:prstGeom>
          <a:solidFill>
            <a:schemeClr val="bg1"/>
          </a:solidFill>
        </p:spPr>
        <p:txBody>
          <a:bodyPr wrap="square" rtlCol="0">
            <a:spAutoFit/>
          </a:bodyPr>
          <a:lstStyle/>
          <a:p>
            <a:r>
              <a:rPr lang="en-US" sz="3200" dirty="0" smtClean="0">
                <a:solidFill>
                  <a:srgbClr val="0070C0"/>
                </a:solidFill>
              </a:rPr>
              <a:t>External beam line</a:t>
            </a:r>
            <a:endParaRPr lang="en-US" sz="3200" dirty="0">
              <a:solidFill>
                <a:srgbClr val="0070C0"/>
              </a:solidFill>
            </a:endParaRPr>
          </a:p>
        </p:txBody>
      </p:sp>
      <p:sp>
        <p:nvSpPr>
          <p:cNvPr id="2" name="Left Arrow 1"/>
          <p:cNvSpPr/>
          <p:nvPr/>
        </p:nvSpPr>
        <p:spPr>
          <a:xfrm rot="6834711">
            <a:off x="5903408" y="3302136"/>
            <a:ext cx="1317429" cy="396600"/>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848600" y="2417771"/>
            <a:ext cx="585417" cy="400110"/>
          </a:xfrm>
          <a:prstGeom prst="rect">
            <a:avLst/>
          </a:prstGeom>
          <a:solidFill>
            <a:schemeClr val="bg1"/>
          </a:solidFill>
        </p:spPr>
        <p:txBody>
          <a:bodyPr wrap="none">
            <a:spAutoFit/>
          </a:bodyPr>
          <a:lstStyle/>
          <a:p>
            <a:r>
              <a:rPr lang="en-US" dirty="0">
                <a:solidFill>
                  <a:srgbClr val="0070C0"/>
                </a:solidFill>
              </a:rPr>
              <a:t>g</a:t>
            </a:r>
            <a:r>
              <a:rPr lang="en-US" dirty="0" smtClean="0">
                <a:solidFill>
                  <a:srgbClr val="0070C0"/>
                </a:solidFill>
              </a:rPr>
              <a:t>-2</a:t>
            </a:r>
            <a:endParaRPr lang="en-US" dirty="0"/>
          </a:p>
        </p:txBody>
      </p:sp>
      <p:sp>
        <p:nvSpPr>
          <p:cNvPr id="6" name="Rectangle 5"/>
          <p:cNvSpPr/>
          <p:nvPr/>
        </p:nvSpPr>
        <p:spPr>
          <a:xfrm>
            <a:off x="5964657" y="678274"/>
            <a:ext cx="911230" cy="400110"/>
          </a:xfrm>
          <a:prstGeom prst="rect">
            <a:avLst/>
          </a:prstGeom>
          <a:solidFill>
            <a:schemeClr val="bg1"/>
          </a:solidFill>
        </p:spPr>
        <p:txBody>
          <a:bodyPr wrap="square">
            <a:spAutoFit/>
          </a:bodyPr>
          <a:lstStyle/>
          <a:p>
            <a:r>
              <a:rPr lang="en-US" dirty="0" smtClean="0">
                <a:solidFill>
                  <a:srgbClr val="0070C0"/>
                </a:solidFill>
              </a:rPr>
              <a:t>Mu2e</a:t>
            </a:r>
            <a:endParaRPr lang="en-US" dirty="0"/>
          </a:p>
        </p:txBody>
      </p:sp>
    </p:spTree>
    <p:extLst>
      <p:ext uri="{BB962C8B-B14F-4D97-AF65-F5344CB8AC3E}">
        <p14:creationId xmlns:p14="http://schemas.microsoft.com/office/powerpoint/2010/main" val="35059733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686800" cy="762000"/>
          </a:xfrm>
        </p:spPr>
        <p:txBody>
          <a:bodyPr>
            <a:normAutofit fontScale="90000"/>
          </a:bodyPr>
          <a:lstStyle/>
          <a:p>
            <a:r>
              <a:rPr lang="en-US" dirty="0" smtClean="0"/>
              <a:t>Direct Current </a:t>
            </a:r>
            <a:r>
              <a:rPr lang="en-US" dirty="0" err="1" smtClean="0"/>
              <a:t>Current</a:t>
            </a:r>
            <a:r>
              <a:rPr lang="en-US" dirty="0" smtClean="0"/>
              <a:t> Transformer</a:t>
            </a:r>
            <a:endParaRPr lang="en-US" dirty="0"/>
          </a:p>
        </p:txBody>
      </p:sp>
      <p:sp>
        <p:nvSpPr>
          <p:cNvPr id="3" name="Content Placeholder 2"/>
          <p:cNvSpPr>
            <a:spLocks noGrp="1"/>
          </p:cNvSpPr>
          <p:nvPr>
            <p:ph idx="1"/>
          </p:nvPr>
        </p:nvSpPr>
        <p:spPr>
          <a:xfrm>
            <a:off x="438150" y="3442446"/>
            <a:ext cx="8305800" cy="3415553"/>
          </a:xfrm>
        </p:spPr>
        <p:txBody>
          <a:bodyPr/>
          <a:lstStyle/>
          <a:p>
            <a:r>
              <a:rPr lang="en-US" dirty="0" smtClean="0"/>
              <a:t>DCCT was the primary intensity measuring device in the Debuncher Ring.   </a:t>
            </a:r>
          </a:p>
          <a:p>
            <a:pPr lvl="2"/>
            <a:r>
              <a:rPr lang="en-US" kern="1200" dirty="0">
                <a:latin typeface="Times New Roman" pitchFamily="18" charset="0"/>
              </a:rPr>
              <a:t>Accuracy is one part in 10</a:t>
            </a:r>
            <a:r>
              <a:rPr lang="en-US" kern="1200" baseline="30000" dirty="0">
                <a:latin typeface="Times New Roman" pitchFamily="18" charset="0"/>
              </a:rPr>
              <a:t>5</a:t>
            </a:r>
            <a:r>
              <a:rPr lang="en-US" kern="1200" dirty="0">
                <a:latin typeface="Times New Roman" pitchFamily="18" charset="0"/>
              </a:rPr>
              <a:t> over the range of </a:t>
            </a:r>
            <a:r>
              <a:rPr lang="en-US" kern="1200" dirty="0" smtClean="0">
                <a:latin typeface="Times New Roman" pitchFamily="18" charset="0"/>
              </a:rPr>
              <a:t>10</a:t>
            </a:r>
            <a:r>
              <a:rPr lang="en-US" kern="1200" baseline="30000" dirty="0" smtClean="0">
                <a:latin typeface="Times New Roman" pitchFamily="18" charset="0"/>
              </a:rPr>
              <a:t>10</a:t>
            </a:r>
            <a:r>
              <a:rPr lang="en-US" kern="1200" dirty="0" smtClean="0">
                <a:latin typeface="Times New Roman" pitchFamily="18" charset="0"/>
              </a:rPr>
              <a:t> to </a:t>
            </a:r>
            <a:r>
              <a:rPr lang="en-US" kern="1200" dirty="0">
                <a:latin typeface="Times New Roman" pitchFamily="18" charset="0"/>
              </a:rPr>
              <a:t>300 x </a:t>
            </a:r>
            <a:r>
              <a:rPr lang="en-US" kern="1200" dirty="0" smtClean="0">
                <a:latin typeface="Times New Roman" pitchFamily="18" charset="0"/>
              </a:rPr>
              <a:t>10</a:t>
            </a:r>
            <a:r>
              <a:rPr lang="en-US" kern="1200" baseline="30000" dirty="0" smtClean="0">
                <a:latin typeface="Times New Roman" pitchFamily="18" charset="0"/>
              </a:rPr>
              <a:t>10</a:t>
            </a:r>
            <a:r>
              <a:rPr lang="en-US" kern="1200" dirty="0" smtClean="0">
                <a:latin typeface="Times New Roman" pitchFamily="18" charset="0"/>
              </a:rPr>
              <a:t> </a:t>
            </a:r>
            <a:r>
              <a:rPr lang="en-US" kern="1200" dirty="0">
                <a:latin typeface="Times New Roman" pitchFamily="18" charset="0"/>
              </a:rPr>
              <a:t>of beam current</a:t>
            </a:r>
            <a:r>
              <a:rPr lang="en-US" kern="1200" dirty="0" smtClean="0">
                <a:latin typeface="Times New Roman" pitchFamily="18" charset="0"/>
              </a:rPr>
              <a:t>.</a:t>
            </a:r>
          </a:p>
          <a:p>
            <a:pPr lvl="2"/>
            <a:r>
              <a:rPr lang="en-US" kern="1200" dirty="0">
                <a:latin typeface="Times New Roman" pitchFamily="18" charset="0"/>
              </a:rPr>
              <a:t>Due to the slow </a:t>
            </a:r>
            <a:r>
              <a:rPr lang="en-US" kern="1200" dirty="0" smtClean="0">
                <a:latin typeface="Times New Roman" pitchFamily="18" charset="0"/>
              </a:rPr>
              <a:t>sample </a:t>
            </a:r>
            <a:r>
              <a:rPr lang="en-US" kern="1200" dirty="0">
                <a:latin typeface="Times New Roman" pitchFamily="18" charset="0"/>
              </a:rPr>
              <a:t>rate and large beam intensity scale, </a:t>
            </a:r>
            <a:r>
              <a:rPr lang="en-US" kern="1200" dirty="0" smtClean="0">
                <a:latin typeface="Times New Roman" pitchFamily="18" charset="0"/>
              </a:rPr>
              <a:t>the DCCT </a:t>
            </a:r>
            <a:r>
              <a:rPr lang="en-US" kern="1200" dirty="0">
                <a:latin typeface="Times New Roman" pitchFamily="18" charset="0"/>
              </a:rPr>
              <a:t>is not useful to </a:t>
            </a:r>
            <a:r>
              <a:rPr lang="en-US" kern="1200" dirty="0" smtClean="0">
                <a:latin typeface="Times New Roman" pitchFamily="18" charset="0"/>
              </a:rPr>
              <a:t>measure the low intensity secondary beam that will circulate a small number of turns around the Debuncher ring during g-2 operations.</a:t>
            </a:r>
          </a:p>
          <a:p>
            <a:pPr lvl="2"/>
            <a:r>
              <a:rPr lang="en-US" kern="1200" dirty="0" smtClean="0">
                <a:latin typeface="Times New Roman" pitchFamily="18" charset="0"/>
              </a:rPr>
              <a:t>The DCCT will be used to measure beam intensity for Mu2e operations.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66800"/>
            <a:ext cx="5524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2593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0" y="-57150"/>
            <a:ext cx="3581400" cy="2247900"/>
          </a:xfrm>
        </p:spPr>
        <p:txBody>
          <a:bodyPr>
            <a:noAutofit/>
          </a:bodyPr>
          <a:lstStyle/>
          <a:p>
            <a:r>
              <a:rPr lang="en-US" sz="3600" dirty="0" smtClean="0"/>
              <a:t>Segmented</a:t>
            </a:r>
            <a:br>
              <a:rPr lang="en-US" sz="3600" dirty="0" smtClean="0"/>
            </a:br>
            <a:r>
              <a:rPr lang="en-US" sz="3600" dirty="0" smtClean="0"/>
              <a:t>Wire</a:t>
            </a:r>
            <a:br>
              <a:rPr lang="en-US" sz="3600" dirty="0" smtClean="0"/>
            </a:br>
            <a:r>
              <a:rPr lang="en-US" sz="3600" dirty="0" smtClean="0"/>
              <a:t>Ion</a:t>
            </a:r>
            <a:br>
              <a:rPr lang="en-US" sz="3600" dirty="0" smtClean="0"/>
            </a:br>
            <a:r>
              <a:rPr lang="en-US" sz="3600" dirty="0" smtClean="0"/>
              <a:t>Chamber</a:t>
            </a:r>
            <a:endParaRPr lang="en-US" sz="3600" dirty="0"/>
          </a:p>
        </p:txBody>
      </p:sp>
      <p:sp>
        <p:nvSpPr>
          <p:cNvPr id="3" name="Content Placeholder 2"/>
          <p:cNvSpPr>
            <a:spLocks noGrp="1"/>
          </p:cNvSpPr>
          <p:nvPr>
            <p:ph idx="1"/>
          </p:nvPr>
        </p:nvSpPr>
        <p:spPr>
          <a:xfrm>
            <a:off x="2268323" y="2190750"/>
            <a:ext cx="6723277" cy="4324689"/>
          </a:xfrm>
        </p:spPr>
        <p:txBody>
          <a:bodyPr/>
          <a:lstStyle/>
          <a:p>
            <a:r>
              <a:rPr lang="en-US" sz="1800" dirty="0" smtClean="0"/>
              <a:t>Displays transverse beam profiles using 48 horizontal and 48 vertical wires</a:t>
            </a:r>
          </a:p>
          <a:p>
            <a:r>
              <a:rPr lang="en-US" sz="1800" dirty="0" smtClean="0"/>
              <a:t>Measures beam intensities from 10</a:t>
            </a:r>
            <a:r>
              <a:rPr lang="en-US" sz="1800" baseline="30000" dirty="0"/>
              <a:t>5</a:t>
            </a:r>
            <a:r>
              <a:rPr lang="en-US" sz="1800" dirty="0" smtClean="0"/>
              <a:t> to 10</a:t>
            </a:r>
            <a:r>
              <a:rPr lang="en-US" sz="1800" baseline="30000" dirty="0" smtClean="0"/>
              <a:t>13</a:t>
            </a:r>
            <a:r>
              <a:rPr lang="en-US" sz="1800" dirty="0" smtClean="0"/>
              <a:t>, so they can be used to measure the low intensity </a:t>
            </a:r>
            <a:r>
              <a:rPr lang="en-US" sz="1800" dirty="0" err="1" smtClean="0"/>
              <a:t>secondaries</a:t>
            </a:r>
            <a:r>
              <a:rPr lang="en-US" sz="1800" dirty="0" smtClean="0"/>
              <a:t>. </a:t>
            </a:r>
          </a:p>
          <a:p>
            <a:r>
              <a:rPr lang="en-US" sz="1800" dirty="0" smtClean="0"/>
              <a:t>Destructive beam measurement. 7E9 lost in one pass from 5E12.</a:t>
            </a:r>
          </a:p>
          <a:p>
            <a:r>
              <a:rPr lang="en-US" sz="1800" dirty="0" smtClean="0"/>
              <a:t>Two styles:  SY and Bayonet (spare pool?).</a:t>
            </a:r>
          </a:p>
          <a:p>
            <a:r>
              <a:rPr lang="en-US" sz="1800" dirty="0" smtClean="0"/>
              <a:t>ArC0</a:t>
            </a:r>
            <a:r>
              <a:rPr lang="en-US" sz="1800" baseline="-25000" dirty="0" smtClean="0"/>
              <a:t>2</a:t>
            </a:r>
            <a:r>
              <a:rPr lang="en-US" sz="1800" dirty="0" smtClean="0"/>
              <a:t> gas flows through vacuum can.</a:t>
            </a:r>
          </a:p>
          <a:p>
            <a:r>
              <a:rPr lang="en-US" sz="1800" dirty="0" smtClean="0"/>
              <a:t>3-4 mil titanium vacuum window.</a:t>
            </a:r>
          </a:p>
          <a:p>
            <a:r>
              <a:rPr lang="en-US" sz="1800" dirty="0" smtClean="0"/>
              <a:t>Vacuum boxes don’t normally hold good vacuum. 10</a:t>
            </a:r>
            <a:r>
              <a:rPr lang="en-US" sz="1800" baseline="30000" dirty="0" smtClean="0"/>
              <a:t>-6</a:t>
            </a:r>
            <a:r>
              <a:rPr lang="en-US" sz="1800" dirty="0" smtClean="0"/>
              <a:t>  </a:t>
            </a:r>
            <a:r>
              <a:rPr lang="en-US" sz="1800" dirty="0" err="1"/>
              <a:t>t</a:t>
            </a:r>
            <a:r>
              <a:rPr lang="en-US" sz="1800" dirty="0" err="1" smtClean="0"/>
              <a:t>orr</a:t>
            </a:r>
            <a:r>
              <a:rPr lang="en-US" sz="1800" dirty="0" smtClean="0"/>
              <a:t> at best. </a:t>
            </a:r>
          </a:p>
          <a:p>
            <a:r>
              <a:rPr lang="en-US" sz="1800" dirty="0" smtClean="0"/>
              <a:t>SWICs could be used in the M2, M3, Debuncher, M4 and g-2 lines for g-2 operations.</a:t>
            </a:r>
          </a:p>
          <a:p>
            <a:r>
              <a:rPr lang="en-US" sz="1800" dirty="0" smtClean="0"/>
              <a:t>There is no plans to  use SWICs for Mu2e operations. </a:t>
            </a:r>
            <a:endParaRPr lang="en-US" sz="18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518742"/>
            <a:ext cx="1962150" cy="3244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 y="-19050"/>
            <a:ext cx="2211173" cy="343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9725" y="-19050"/>
            <a:ext cx="37242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6950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Muon g-2</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5" name="TextBox 4"/>
          <p:cNvSpPr txBox="1"/>
          <p:nvPr/>
        </p:nvSpPr>
        <p:spPr>
          <a:xfrm>
            <a:off x="123022" y="914400"/>
            <a:ext cx="4932554" cy="5078313"/>
          </a:xfrm>
          <a:prstGeom prst="rect">
            <a:avLst/>
          </a:prstGeom>
          <a:noFill/>
        </p:spPr>
        <p:txBody>
          <a:bodyPr wrap="square" rtlCol="0">
            <a:spAutoFit/>
          </a:bodyPr>
          <a:lstStyle/>
          <a:p>
            <a:pPr marL="112713" lvl="1" indent="-112713">
              <a:buFont typeface="Arial" pitchFamily="34" charset="0"/>
              <a:buChar char="•"/>
            </a:pPr>
            <a:r>
              <a:rPr lang="en-US" sz="1800" dirty="0">
                <a:solidFill>
                  <a:schemeClr val="tx1">
                    <a:lumMod val="75000"/>
                    <a:lumOff val="25000"/>
                  </a:schemeClr>
                </a:solidFill>
              </a:rPr>
              <a:t>An 8.89 GeV/c proton bunch, 120 ns long, is transported to the Target Station via </a:t>
            </a:r>
            <a:r>
              <a:rPr lang="en-US" sz="1800" dirty="0" smtClean="0">
                <a:solidFill>
                  <a:schemeClr val="tx1">
                    <a:lumMod val="75000"/>
                    <a:lumOff val="25000"/>
                  </a:schemeClr>
                </a:solidFill>
              </a:rPr>
              <a:t>the M1 line </a:t>
            </a:r>
            <a:r>
              <a:rPr lang="en-US" sz="1800" dirty="0">
                <a:solidFill>
                  <a:schemeClr val="tx1">
                    <a:lumMod val="75000"/>
                    <a:lumOff val="25000"/>
                  </a:schemeClr>
                </a:solidFill>
              </a:rPr>
              <a:t>at an average rate of </a:t>
            </a:r>
            <a:r>
              <a:rPr lang="en-US" sz="1800" dirty="0" smtClean="0">
                <a:solidFill>
                  <a:schemeClr val="tx1">
                    <a:lumMod val="75000"/>
                    <a:lumOff val="25000"/>
                  </a:schemeClr>
                </a:solidFill>
              </a:rPr>
              <a:t>12 </a:t>
            </a:r>
            <a:r>
              <a:rPr lang="en-US" sz="1800" dirty="0">
                <a:solidFill>
                  <a:schemeClr val="tx1">
                    <a:lumMod val="75000"/>
                    <a:lumOff val="25000"/>
                  </a:schemeClr>
                </a:solidFill>
              </a:rPr>
              <a:t>Hz, with 100 Hz bursts (20 bunches, 10 </a:t>
            </a:r>
            <a:r>
              <a:rPr lang="en-US" sz="1800" dirty="0" err="1">
                <a:solidFill>
                  <a:schemeClr val="tx1">
                    <a:lumMod val="75000"/>
                    <a:lumOff val="25000"/>
                  </a:schemeClr>
                </a:solidFill>
              </a:rPr>
              <a:t>ms</a:t>
            </a:r>
            <a:r>
              <a:rPr lang="en-US" sz="1800" dirty="0">
                <a:solidFill>
                  <a:schemeClr val="tx1">
                    <a:lumMod val="75000"/>
                    <a:lumOff val="25000"/>
                  </a:schemeClr>
                </a:solidFill>
              </a:rPr>
              <a:t> interval)</a:t>
            </a:r>
          </a:p>
          <a:p>
            <a:pPr marL="112713" indent="-112713">
              <a:buFont typeface="Arial" pitchFamily="34" charset="0"/>
              <a:buChar char="•"/>
            </a:pPr>
            <a:r>
              <a:rPr lang="en-US" sz="1800" dirty="0">
                <a:solidFill>
                  <a:schemeClr val="tx1">
                    <a:lumMod val="75000"/>
                    <a:lumOff val="25000"/>
                  </a:schemeClr>
                </a:solidFill>
              </a:rPr>
              <a:t>A 3.1 GeV/c Positive secondary beam travels down M2 and M3 and is injected into the Debuncher in the 30 straight section with </a:t>
            </a:r>
            <a:r>
              <a:rPr lang="en-US" sz="1800" dirty="0" err="1">
                <a:solidFill>
                  <a:schemeClr val="tx1">
                    <a:lumMod val="75000"/>
                    <a:lumOff val="25000"/>
                  </a:schemeClr>
                </a:solidFill>
              </a:rPr>
              <a:t>Lambertsons</a:t>
            </a:r>
            <a:r>
              <a:rPr lang="en-US" sz="1800" dirty="0">
                <a:solidFill>
                  <a:schemeClr val="tx1">
                    <a:lumMod val="75000"/>
                    <a:lumOff val="25000"/>
                  </a:schemeClr>
                </a:solidFill>
              </a:rPr>
              <a:t> and a kicker</a:t>
            </a:r>
          </a:p>
          <a:p>
            <a:pPr marL="342900" indent="-171450">
              <a:buFont typeface="Arial" pitchFamily="34" charset="0"/>
              <a:buChar char="•"/>
            </a:pPr>
            <a:r>
              <a:rPr lang="en-US" sz="1800" dirty="0">
                <a:solidFill>
                  <a:schemeClr val="tx1">
                    <a:lumMod val="75000"/>
                    <a:lumOff val="25000"/>
                  </a:schemeClr>
                </a:solidFill>
                <a:sym typeface="Symbol"/>
              </a:rPr>
              <a:t>Some of the pions decay into 3.09 GeV/c muons as they travel down M2/M3</a:t>
            </a:r>
          </a:p>
          <a:p>
            <a:pPr marL="112713" indent="-112713">
              <a:buFont typeface="Arial" pitchFamily="34" charset="0"/>
              <a:buChar char="•"/>
            </a:pPr>
            <a:r>
              <a:rPr lang="en-US" sz="1800" dirty="0" smtClean="0">
                <a:solidFill>
                  <a:schemeClr val="tx1">
                    <a:lumMod val="75000"/>
                    <a:lumOff val="25000"/>
                  </a:schemeClr>
                </a:solidFill>
                <a:sym typeface="Symbol"/>
              </a:rPr>
              <a:t>Muons </a:t>
            </a:r>
            <a:r>
              <a:rPr lang="en-US" sz="1800" dirty="0">
                <a:solidFill>
                  <a:schemeClr val="tx1">
                    <a:lumMod val="75000"/>
                    <a:lumOff val="25000"/>
                  </a:schemeClr>
                </a:solidFill>
                <a:sym typeface="Symbol"/>
              </a:rPr>
              <a:t>can circle the 550 meter </a:t>
            </a:r>
            <a:r>
              <a:rPr lang="en-US" sz="1800" dirty="0" smtClean="0">
                <a:solidFill>
                  <a:schemeClr val="tx1">
                    <a:lumMod val="75000"/>
                    <a:lumOff val="25000"/>
                  </a:schemeClr>
                </a:solidFill>
                <a:sym typeface="Symbol"/>
              </a:rPr>
              <a:t>Delivery Ring </a:t>
            </a:r>
            <a:r>
              <a:rPr lang="en-US" sz="1800" dirty="0">
                <a:solidFill>
                  <a:schemeClr val="tx1">
                    <a:lumMod val="75000"/>
                    <a:lumOff val="25000"/>
                  </a:schemeClr>
                </a:solidFill>
                <a:sym typeface="Symbol"/>
              </a:rPr>
              <a:t>as many times as </a:t>
            </a:r>
            <a:r>
              <a:rPr lang="en-US" sz="1800" dirty="0" smtClean="0">
                <a:solidFill>
                  <a:schemeClr val="tx1">
                    <a:lumMod val="75000"/>
                    <a:lumOff val="25000"/>
                  </a:schemeClr>
                </a:solidFill>
                <a:sym typeface="Symbol"/>
              </a:rPr>
              <a:t>desired.</a:t>
            </a:r>
            <a:endParaRPr lang="en-US" sz="1800" dirty="0">
              <a:solidFill>
                <a:schemeClr val="tx1">
                  <a:lumMod val="75000"/>
                  <a:lumOff val="25000"/>
                </a:schemeClr>
              </a:solidFill>
              <a:sym typeface="Symbol"/>
            </a:endParaRPr>
          </a:p>
          <a:p>
            <a:pPr marL="112713" indent="-112713">
              <a:buFont typeface="Arial" pitchFamily="34" charset="0"/>
              <a:buChar char="•"/>
            </a:pPr>
            <a:r>
              <a:rPr lang="en-US" sz="1800" dirty="0">
                <a:solidFill>
                  <a:schemeClr val="tx1">
                    <a:lumMod val="75000"/>
                    <a:lumOff val="25000"/>
                  </a:schemeClr>
                </a:solidFill>
                <a:sym typeface="Symbol"/>
              </a:rPr>
              <a:t>The abort located in the 50 straight section can be used to remove protons</a:t>
            </a:r>
          </a:p>
          <a:p>
            <a:pPr marL="112713" indent="-112713">
              <a:buFont typeface="Arial" pitchFamily="34" charset="0"/>
              <a:buChar char="•"/>
            </a:pPr>
            <a:r>
              <a:rPr lang="en-US" sz="1800" dirty="0" smtClean="0">
                <a:solidFill>
                  <a:schemeClr val="tx1">
                    <a:lumMod val="75000"/>
                    <a:lumOff val="25000"/>
                  </a:schemeClr>
                </a:solidFill>
                <a:sym typeface="Symbol"/>
              </a:rPr>
              <a:t>The entire pulse of 3.09 </a:t>
            </a:r>
            <a:r>
              <a:rPr lang="en-US" sz="1800" dirty="0">
                <a:solidFill>
                  <a:schemeClr val="tx1">
                    <a:lumMod val="75000"/>
                    <a:lumOff val="25000"/>
                  </a:schemeClr>
                </a:solidFill>
                <a:sym typeface="Symbol"/>
              </a:rPr>
              <a:t>GeV/c muons are extracted into the M4 line, </a:t>
            </a:r>
            <a:r>
              <a:rPr lang="en-US" sz="1800" dirty="0" smtClean="0">
                <a:solidFill>
                  <a:schemeClr val="tx1">
                    <a:lumMod val="75000"/>
                    <a:lumOff val="25000"/>
                  </a:schemeClr>
                </a:solidFill>
                <a:sym typeface="Symbol"/>
              </a:rPr>
              <a:t>and then are </a:t>
            </a:r>
            <a:r>
              <a:rPr lang="en-US" sz="1800" dirty="0" smtClean="0">
                <a:solidFill>
                  <a:schemeClr val="tx1">
                    <a:lumMod val="75000"/>
                    <a:lumOff val="25000"/>
                  </a:schemeClr>
                </a:solidFill>
                <a:sym typeface="Symbol"/>
              </a:rPr>
              <a:t>bent </a:t>
            </a:r>
            <a:r>
              <a:rPr lang="en-US" sz="1800" dirty="0">
                <a:solidFill>
                  <a:schemeClr val="tx1">
                    <a:lumMod val="75000"/>
                    <a:lumOff val="25000"/>
                  </a:schemeClr>
                </a:solidFill>
                <a:sym typeface="Symbol"/>
              </a:rPr>
              <a:t>into the g-2 line that transports them to the </a:t>
            </a:r>
            <a:r>
              <a:rPr lang="en-US" sz="1800" dirty="0" smtClean="0">
                <a:solidFill>
                  <a:schemeClr val="tx1">
                    <a:lumMod val="75000"/>
                    <a:lumOff val="25000"/>
                  </a:schemeClr>
                </a:solidFill>
                <a:sym typeface="Symbol"/>
              </a:rPr>
              <a:t>experiment.</a:t>
            </a:r>
            <a:endParaRPr lang="en-US" sz="1800" dirty="0">
              <a:solidFill>
                <a:schemeClr val="tx1">
                  <a:lumMod val="75000"/>
                  <a:lumOff val="25000"/>
                </a:schemeClr>
              </a:solidFill>
              <a:sym typeface="Symbol"/>
            </a:endParaRPr>
          </a:p>
        </p:txBody>
      </p:sp>
      <p:sp>
        <p:nvSpPr>
          <p:cNvPr id="6" name="TextBox 5"/>
          <p:cNvSpPr txBox="1"/>
          <p:nvPr/>
        </p:nvSpPr>
        <p:spPr>
          <a:xfrm>
            <a:off x="7391400" y="6273117"/>
            <a:ext cx="1507958" cy="400110"/>
          </a:xfrm>
          <a:prstGeom prst="rect">
            <a:avLst/>
          </a:prstGeom>
          <a:noFill/>
        </p:spPr>
        <p:txBody>
          <a:bodyPr wrap="square" rtlCol="0">
            <a:spAutoFit/>
          </a:bodyPr>
          <a:lstStyle/>
          <a:p>
            <a:r>
              <a:rPr lang="en-US" dirty="0" smtClean="0"/>
              <a:t>J. Morgan</a:t>
            </a:r>
            <a:endParaRPr lang="en-US" dirty="0"/>
          </a:p>
        </p:txBody>
      </p:sp>
      <p:pic>
        <p:nvPicPr>
          <p:cNvPr id="8" name="Picture 2"/>
          <p:cNvPicPr>
            <a:picLocks noChangeAspect="1" noChangeArrowheads="1"/>
          </p:cNvPicPr>
          <p:nvPr/>
        </p:nvPicPr>
        <p:blipFill>
          <a:blip r:embed="rId3" cstate="print"/>
          <a:srcRect/>
          <a:stretch>
            <a:fillRect/>
          </a:stretch>
        </p:blipFill>
        <p:spPr bwMode="auto">
          <a:xfrm>
            <a:off x="5055576" y="0"/>
            <a:ext cx="4088424" cy="6858001"/>
          </a:xfrm>
          <a:prstGeom prst="rect">
            <a:avLst/>
          </a:prstGeom>
          <a:noFill/>
          <a:ln w="9525">
            <a:noFill/>
            <a:miter lim="800000"/>
            <a:headEnd/>
            <a:tailEnd/>
          </a:ln>
          <a:effectLst/>
        </p:spPr>
      </p:pic>
      <p:sp>
        <p:nvSpPr>
          <p:cNvPr id="9" name="TextBox 8"/>
          <p:cNvSpPr txBox="1"/>
          <p:nvPr/>
        </p:nvSpPr>
        <p:spPr>
          <a:xfrm>
            <a:off x="7620000" y="6273117"/>
            <a:ext cx="1382110" cy="400110"/>
          </a:xfrm>
          <a:prstGeom prst="rect">
            <a:avLst/>
          </a:prstGeom>
          <a:noFill/>
        </p:spPr>
        <p:txBody>
          <a:bodyPr wrap="none" rtlCol="0">
            <a:spAutoFit/>
          </a:bodyPr>
          <a:lstStyle/>
          <a:p>
            <a:r>
              <a:rPr lang="en-US" dirty="0" smtClean="0"/>
              <a:t>J. Morgan</a:t>
            </a:r>
            <a:endParaRPr lang="en-US" dirty="0"/>
          </a:p>
        </p:txBody>
      </p:sp>
    </p:spTree>
    <p:extLst>
      <p:ext uri="{BB962C8B-B14F-4D97-AF65-F5344CB8AC3E}">
        <p14:creationId xmlns:p14="http://schemas.microsoft.com/office/powerpoint/2010/main" val="2499786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50958"/>
            <a:ext cx="5257800" cy="1728970"/>
          </a:xfrm>
        </p:spPr>
        <p:txBody>
          <a:bodyPr>
            <a:normAutofit fontScale="90000"/>
          </a:bodyPr>
          <a:lstStyle/>
          <a:p>
            <a:r>
              <a:rPr lang="en-US" dirty="0" smtClean="0"/>
              <a:t>Secondary</a:t>
            </a:r>
            <a:br>
              <a:rPr lang="en-US" dirty="0" smtClean="0"/>
            </a:br>
            <a:r>
              <a:rPr lang="en-US" dirty="0" smtClean="0"/>
              <a:t>Emission</a:t>
            </a:r>
            <a:br>
              <a:rPr lang="en-US" dirty="0" smtClean="0"/>
            </a:br>
            <a:r>
              <a:rPr lang="en-US" dirty="0" smtClean="0"/>
              <a:t>Monitor</a:t>
            </a:r>
            <a:endParaRPr lang="en-US" dirty="0"/>
          </a:p>
        </p:txBody>
      </p:sp>
      <p:sp>
        <p:nvSpPr>
          <p:cNvPr id="3" name="Content Placeholder 2"/>
          <p:cNvSpPr>
            <a:spLocks noGrp="1"/>
          </p:cNvSpPr>
          <p:nvPr>
            <p:ph idx="1"/>
          </p:nvPr>
        </p:nvSpPr>
        <p:spPr>
          <a:xfrm>
            <a:off x="2935834" y="2033769"/>
            <a:ext cx="6208166" cy="4753857"/>
          </a:xfrm>
        </p:spPr>
        <p:txBody>
          <a:bodyPr/>
          <a:lstStyle/>
          <a:p>
            <a:r>
              <a:rPr lang="en-US" sz="1600" dirty="0" smtClean="0"/>
              <a:t>Measure the beam profile using 30 horizontal and 30 titanium strips.</a:t>
            </a:r>
          </a:p>
          <a:p>
            <a:r>
              <a:rPr lang="en-US" sz="1600" dirty="0" smtClean="0"/>
              <a:t>Beam particles have elastic collisions with the strips, dislodging them, creating current.  2.5%  to 5% efficient.</a:t>
            </a:r>
          </a:p>
          <a:p>
            <a:r>
              <a:rPr lang="en-US" sz="1600" dirty="0" smtClean="0"/>
              <a:t>Destructive measurement like the SWIC, but operate at beam pipe vacuum and have no gas.</a:t>
            </a:r>
          </a:p>
          <a:p>
            <a:r>
              <a:rPr lang="en-US" sz="1600" dirty="0" smtClean="0"/>
              <a:t>Originally thought to be not sensitive enough for secondary beam. </a:t>
            </a:r>
          </a:p>
          <a:p>
            <a:r>
              <a:rPr lang="en-US" sz="1600" dirty="0" smtClean="0"/>
              <a:t>D/A line SEMs have special high gain preamps that make them 260 times more sensitive.  Three D/A SEMs and one spare.</a:t>
            </a:r>
          </a:p>
          <a:p>
            <a:r>
              <a:rPr lang="en-US" sz="1600" dirty="0" smtClean="0"/>
              <a:t>Instrumentation investigating to see if they could make this work with g-2 </a:t>
            </a:r>
            <a:r>
              <a:rPr lang="en-US" sz="1600" dirty="0" err="1" smtClean="0"/>
              <a:t>secondaries</a:t>
            </a:r>
            <a:r>
              <a:rPr lang="en-US" sz="1600" dirty="0" smtClean="0"/>
              <a:t>.</a:t>
            </a:r>
          </a:p>
          <a:p>
            <a:r>
              <a:rPr lang="en-US" sz="1600" dirty="0" smtClean="0"/>
              <a:t>SEMs “may” be able to be used for low intensity </a:t>
            </a:r>
            <a:r>
              <a:rPr lang="en-US" sz="1600" dirty="0" err="1" smtClean="0"/>
              <a:t>secondaries</a:t>
            </a:r>
            <a:r>
              <a:rPr lang="en-US" sz="1600" dirty="0" smtClean="0"/>
              <a:t> in the M2, M3, Debuncher, M4 and g-2 lines </a:t>
            </a:r>
            <a:r>
              <a:rPr lang="en-US" sz="1600" dirty="0"/>
              <a:t> </a:t>
            </a:r>
            <a:r>
              <a:rPr lang="en-US" sz="1600" dirty="0" smtClean="0"/>
              <a:t>for g-2 operations.</a:t>
            </a:r>
          </a:p>
          <a:p>
            <a:r>
              <a:rPr lang="en-US" sz="1600" dirty="0" smtClean="0"/>
              <a:t>SEMs can be used for occasional diagnostics in the beam lines for M2e operations.</a:t>
            </a:r>
            <a:endParaRPr lang="en-US" sz="16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0"/>
            <a:ext cx="2114550" cy="203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198076"/>
            <a:ext cx="2916784" cy="258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308108"/>
            <a:ext cx="2954884"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20307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normAutofit fontScale="90000"/>
          </a:bodyPr>
          <a:lstStyle/>
          <a:p>
            <a:r>
              <a:rPr lang="en-US" dirty="0" smtClean="0"/>
              <a:t>Beam Loss Monitor</a:t>
            </a:r>
            <a:endParaRPr lang="en-US" dirty="0"/>
          </a:p>
        </p:txBody>
      </p:sp>
      <p:sp>
        <p:nvSpPr>
          <p:cNvPr id="3" name="Content Placeholder 2"/>
          <p:cNvSpPr>
            <a:spLocks noGrp="1"/>
          </p:cNvSpPr>
          <p:nvPr>
            <p:ph idx="1"/>
          </p:nvPr>
        </p:nvSpPr>
        <p:spPr>
          <a:xfrm>
            <a:off x="2659334" y="685800"/>
            <a:ext cx="4122465" cy="5867400"/>
          </a:xfrm>
        </p:spPr>
        <p:txBody>
          <a:bodyPr/>
          <a:lstStyle/>
          <a:p>
            <a:r>
              <a:rPr lang="en-US" sz="2400" dirty="0" err="1" smtClean="0"/>
              <a:t>Tevatron</a:t>
            </a:r>
            <a:r>
              <a:rPr lang="en-US" sz="2400" dirty="0" smtClean="0"/>
              <a:t> ion chamber loss monitors (lower left) will be used in the P1, P2 and M1 lines.</a:t>
            </a:r>
          </a:p>
          <a:p>
            <a:r>
              <a:rPr lang="en-US" sz="2400" dirty="0" smtClean="0"/>
              <a:t>No coverage in M2, M3 M4 and g-2 lines. </a:t>
            </a:r>
          </a:p>
          <a:p>
            <a:r>
              <a:rPr lang="en-US" sz="2400" dirty="0" smtClean="0"/>
              <a:t>More sensitive plastic scintillator design (top left and right) already exist in the Debuncher.  This is being upgraded to the ion chambers for Mu2e.  This may be a problem if we have to switch back and forth between g-2 and Mu2e</a:t>
            </a:r>
            <a:r>
              <a:rPr lang="en-US" dirty="0" smtClean="0"/>
              <a:t>.</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81000"/>
            <a:ext cx="1981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71950"/>
            <a:ext cx="243073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5" y="152400"/>
            <a:ext cx="2064289"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1524000"/>
            <a:ext cx="2209800" cy="191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4503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Optical Transition Radiation</a:t>
            </a:r>
            <a:endParaRPr lang="en-US" dirty="0"/>
          </a:p>
        </p:txBody>
      </p:sp>
      <p:sp>
        <p:nvSpPr>
          <p:cNvPr id="3" name="Content Placeholder 2"/>
          <p:cNvSpPr>
            <a:spLocks noGrp="1"/>
          </p:cNvSpPr>
          <p:nvPr>
            <p:ph idx="1"/>
          </p:nvPr>
        </p:nvSpPr>
        <p:spPr>
          <a:xfrm>
            <a:off x="304800" y="838200"/>
            <a:ext cx="4267200" cy="5410200"/>
          </a:xfrm>
        </p:spPr>
        <p:txBody>
          <a:bodyPr/>
          <a:lstStyle/>
          <a:p>
            <a:r>
              <a:rPr lang="en-US" sz="1600" dirty="0" smtClean="0"/>
              <a:t>An OTR may allow us to distinguish pions from protons from muons in the M3 line.</a:t>
            </a:r>
          </a:p>
          <a:p>
            <a:r>
              <a:rPr lang="en-US" sz="1600" dirty="0" smtClean="0"/>
              <a:t>Metal foil in the beam. </a:t>
            </a:r>
          </a:p>
          <a:p>
            <a:r>
              <a:rPr lang="en-US" sz="1600" dirty="0" smtClean="0"/>
              <a:t>Reflected OTR directed to camera</a:t>
            </a:r>
          </a:p>
          <a:p>
            <a:r>
              <a:rPr lang="en-US" sz="1600" dirty="0" smtClean="0"/>
              <a:t>Two dimensional profile of the beam that gives transverse profile, position and intensity.</a:t>
            </a:r>
          </a:p>
          <a:p>
            <a:r>
              <a:rPr lang="en-US" sz="1600" dirty="0" smtClean="0"/>
              <a:t>All </a:t>
            </a:r>
            <a:r>
              <a:rPr lang="en-US" sz="1600" dirty="0" err="1" smtClean="0"/>
              <a:t>secondaries</a:t>
            </a:r>
            <a:r>
              <a:rPr lang="en-US" sz="1600" dirty="0" smtClean="0"/>
              <a:t> have the same momentum, but also have different gammas since their rest energies are different. </a:t>
            </a:r>
          </a:p>
          <a:p>
            <a:r>
              <a:rPr lang="en-US" sz="1600" dirty="0" smtClean="0"/>
              <a:t>The optical distribution of each type of particle will be different.</a:t>
            </a:r>
          </a:p>
          <a:p>
            <a:r>
              <a:rPr lang="en-US" sz="1600" dirty="0" smtClean="0"/>
              <a:t>OTR was tested in Pbar with 120GeV protons, but never the lower intensity 8 GeV </a:t>
            </a:r>
            <a:r>
              <a:rPr lang="en-US" sz="1600" dirty="0" err="1" smtClean="0"/>
              <a:t>secondaries</a:t>
            </a:r>
            <a:r>
              <a:rPr lang="en-US" sz="1600" dirty="0" smtClean="0"/>
              <a:t>.</a:t>
            </a:r>
          </a:p>
          <a:p>
            <a:r>
              <a:rPr lang="en-US" sz="1600" dirty="0" smtClean="0"/>
              <a:t>OTRs may be able to be used to measure beam intensities of the secondary g-2 beam down to 10</a:t>
            </a:r>
            <a:r>
              <a:rPr lang="en-US" sz="1600" baseline="30000" dirty="0" smtClean="0"/>
              <a:t>5</a:t>
            </a:r>
            <a:r>
              <a:rPr lang="en-US" sz="1600" dirty="0" smtClean="0"/>
              <a:t>.</a:t>
            </a:r>
          </a:p>
          <a:p>
            <a:r>
              <a:rPr lang="en-US" sz="1600" dirty="0" smtClean="0"/>
              <a:t>OTRs may be able to measure beam profiles and distinguish between types of particles down to 10</a:t>
            </a:r>
            <a:r>
              <a:rPr lang="en-US" sz="1600" baseline="30000" dirty="0" smtClean="0"/>
              <a:t>7</a:t>
            </a:r>
            <a:r>
              <a:rPr lang="en-US" sz="1600" dirty="0" smtClean="0"/>
              <a:t>.   This option  starts to get expensive due to the camera cost.</a:t>
            </a:r>
            <a:endParaRPr lang="en-US" sz="16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77263015"/>
              </p:ext>
            </p:extLst>
          </p:nvPr>
        </p:nvGraphicFramePr>
        <p:xfrm>
          <a:off x="4724400" y="914400"/>
          <a:ext cx="4094828" cy="5791200"/>
        </p:xfrm>
        <a:graphic>
          <a:graphicData uri="http://schemas.openxmlformats.org/presentationml/2006/ole">
            <mc:AlternateContent xmlns:mc="http://schemas.openxmlformats.org/markup-compatibility/2006">
              <mc:Choice xmlns:v="urn:schemas-microsoft-com:vml" Requires="v">
                <p:oleObj spid="_x0000_s4153" name="Visio" r:id="rId4" imgW="6912175" imgH="7049892" progId="Visio.Drawing.11">
                  <p:embed/>
                </p:oleObj>
              </mc:Choice>
              <mc:Fallback>
                <p:oleObj name="Visio" r:id="rId4" imgW="6912175" imgH="7049892"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914400"/>
                        <a:ext cx="4094828" cy="5791200"/>
                      </a:xfrm>
                      <a:prstGeom prst="rect">
                        <a:avLst/>
                      </a:prstGeom>
                      <a:noFill/>
                    </p:spPr>
                  </p:pic>
                </p:oleObj>
              </mc:Fallback>
            </mc:AlternateContent>
          </a:graphicData>
        </a:graphic>
      </p:graphicFrame>
    </p:spTree>
    <p:extLst>
      <p:ext uri="{BB962C8B-B14F-4D97-AF65-F5344CB8AC3E}">
        <p14:creationId xmlns:p14="http://schemas.microsoft.com/office/powerpoint/2010/main" val="24105295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
            </a:r>
            <a:r>
              <a:rPr lang="en-US" dirty="0" smtClean="0"/>
              <a:t>-2 Schedule</a:t>
            </a:r>
            <a:endParaRPr lang="en-US" dirty="0"/>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47800"/>
            <a:ext cx="6981825" cy="521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86600" y="6248400"/>
            <a:ext cx="1066800" cy="400110"/>
          </a:xfrm>
          <a:prstGeom prst="rect">
            <a:avLst/>
          </a:prstGeom>
          <a:noFill/>
        </p:spPr>
        <p:txBody>
          <a:bodyPr wrap="square" rtlCol="0">
            <a:spAutoFit/>
          </a:bodyPr>
          <a:lstStyle/>
          <a:p>
            <a:r>
              <a:rPr lang="en-US" dirty="0" smtClean="0"/>
              <a:t>C. Polly</a:t>
            </a:r>
            <a:endParaRPr lang="en-US" dirty="0"/>
          </a:p>
        </p:txBody>
      </p:sp>
    </p:spTree>
    <p:extLst>
      <p:ext uri="{BB962C8B-B14F-4D97-AF65-F5344CB8AC3E}">
        <p14:creationId xmlns:p14="http://schemas.microsoft.com/office/powerpoint/2010/main" val="1580503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r>
              <a:rPr lang="en-US" dirty="0" smtClean="0"/>
              <a:t>Monitoring g-2 </a:t>
            </a:r>
            <a:r>
              <a:rPr lang="en-US" dirty="0" err="1" smtClean="0"/>
              <a:t>Secondaries</a:t>
            </a:r>
            <a:endParaRPr lang="en-US" dirty="0"/>
          </a:p>
        </p:txBody>
      </p:sp>
      <p:sp>
        <p:nvSpPr>
          <p:cNvPr id="3" name="Content Placeholder 2"/>
          <p:cNvSpPr>
            <a:spLocks noGrp="1"/>
          </p:cNvSpPr>
          <p:nvPr>
            <p:ph idx="1"/>
          </p:nvPr>
        </p:nvSpPr>
        <p:spPr>
          <a:xfrm>
            <a:off x="457200" y="914400"/>
            <a:ext cx="8229600" cy="5638800"/>
          </a:xfrm>
        </p:spPr>
        <p:txBody>
          <a:bodyPr/>
          <a:lstStyle/>
          <a:p>
            <a:pPr marL="0" indent="0">
              <a:buNone/>
            </a:pPr>
            <a:r>
              <a:rPr lang="en-US" sz="1200" dirty="0" smtClean="0"/>
              <a:t>By </a:t>
            </a:r>
            <a:r>
              <a:rPr lang="en-US" sz="1200" dirty="0"/>
              <a:t>the way, in the BNL experiment, the monitoring of the secondary pi/mu beam was done with 6 Segmented Wire Ion Chamber (SWICs) and three ionization </a:t>
            </a:r>
            <a:r>
              <a:rPr lang="en-US" sz="1200" dirty="0" smtClean="0"/>
              <a:t>chambers </a:t>
            </a:r>
            <a:r>
              <a:rPr lang="en-US" sz="1200" dirty="0"/>
              <a:t>to monitor the total beam flux at critical locations.</a:t>
            </a:r>
          </a:p>
          <a:p>
            <a:endParaRPr lang="en-US" sz="1200" dirty="0"/>
          </a:p>
          <a:p>
            <a:pPr marL="0" indent="0">
              <a:buNone/>
            </a:pPr>
            <a:r>
              <a:rPr lang="en-US" sz="1200" dirty="0"/>
              <a:t>O</a:t>
            </a:r>
          </a:p>
          <a:p>
            <a:pPr marL="0" indent="0">
              <a:buNone/>
            </a:pPr>
            <a:r>
              <a:rPr lang="en-US" sz="1200" dirty="0"/>
              <a:t>  \</a:t>
            </a:r>
          </a:p>
          <a:p>
            <a:pPr marL="0" indent="0">
              <a:buNone/>
            </a:pPr>
            <a:r>
              <a:rPr lang="en-US" sz="1200" dirty="0"/>
              <a:t>    \</a:t>
            </a:r>
          </a:p>
          <a:p>
            <a:pPr marL="0" indent="0">
              <a:buNone/>
            </a:pPr>
            <a:r>
              <a:rPr lang="en-US" sz="1200" dirty="0"/>
              <a:t>      \----------------------------------O\</a:t>
            </a:r>
          </a:p>
          <a:p>
            <a:pPr marL="0" indent="0">
              <a:buNone/>
            </a:pPr>
            <a:r>
              <a:rPr lang="en-US" sz="1200" dirty="0"/>
              <a:t>                                                         \</a:t>
            </a:r>
          </a:p>
          <a:p>
            <a:pPr marL="0" indent="0">
              <a:buNone/>
            </a:pPr>
            <a:r>
              <a:rPr lang="en-US" sz="1200" dirty="0"/>
              <a:t>                                                           \</a:t>
            </a:r>
          </a:p>
          <a:p>
            <a:pPr marL="0" indent="0">
              <a:buNone/>
            </a:pPr>
            <a:r>
              <a:rPr lang="en-US" sz="1200" dirty="0"/>
              <a:t>                                                             O</a:t>
            </a:r>
          </a:p>
          <a:p>
            <a:pPr marL="0" indent="0">
              <a:buNone/>
            </a:pPr>
            <a:r>
              <a:rPr lang="en-US" sz="1200" dirty="0"/>
              <a:t>      </a:t>
            </a:r>
          </a:p>
          <a:p>
            <a:pPr marL="0" indent="0">
              <a:buNone/>
            </a:pPr>
            <a:r>
              <a:rPr lang="en-US" sz="1200" dirty="0"/>
              <a:t>The g-2 beamline at BNL had two bends.  The first selected the pion momentum, </a:t>
            </a:r>
          </a:p>
          <a:p>
            <a:pPr marL="0" indent="0">
              <a:buNone/>
            </a:pPr>
            <a:r>
              <a:rPr lang="en-US" sz="1200" dirty="0"/>
              <a:t>and the 2nd selected the muon momentum.  The O's in the above ASCII art show </a:t>
            </a:r>
          </a:p>
          <a:p>
            <a:pPr marL="0" indent="0">
              <a:buNone/>
            </a:pPr>
            <a:r>
              <a:rPr lang="en-US" sz="1200" dirty="0"/>
              <a:t>roughly where the ionization chambers were.  Of course the ring only accepts a very </a:t>
            </a:r>
          </a:p>
          <a:p>
            <a:pPr marL="0" indent="0">
              <a:buNone/>
            </a:pPr>
            <a:r>
              <a:rPr lang="en-US" sz="1200" dirty="0"/>
              <a:t>particular muon momentum so these bends were more about killing off unwanted </a:t>
            </a:r>
          </a:p>
          <a:p>
            <a:pPr marL="0" indent="0">
              <a:buNone/>
            </a:pPr>
            <a:r>
              <a:rPr lang="en-US" sz="1200" dirty="0"/>
              <a:t>pions then about selecting the muon momentum.</a:t>
            </a:r>
          </a:p>
          <a:p>
            <a:pPr marL="0" indent="0">
              <a:buNone/>
            </a:pPr>
            <a:endParaRPr lang="en-US" sz="1200" dirty="0"/>
          </a:p>
          <a:p>
            <a:pPr marL="0" indent="0">
              <a:buNone/>
            </a:pPr>
            <a:r>
              <a:rPr lang="en-US" sz="1200" dirty="0"/>
              <a:t>You can imagine, we will want a similar setup here.  SWICS distributed throughout </a:t>
            </a:r>
          </a:p>
          <a:p>
            <a:pPr marL="0" indent="0">
              <a:buNone/>
            </a:pPr>
            <a:r>
              <a:rPr lang="en-US" sz="1200" dirty="0"/>
              <a:t>the beamlines to give us the profiles and ionization chambers to give us quick feed </a:t>
            </a:r>
          </a:p>
          <a:p>
            <a:pPr marL="0" indent="0">
              <a:buNone/>
            </a:pPr>
            <a:r>
              <a:rPr lang="en-US" sz="1200" dirty="0"/>
              <a:t>back on flux at points where significant tuning is probably required.</a:t>
            </a:r>
          </a:p>
          <a:p>
            <a:pPr marL="0" indent="0">
              <a:buNone/>
            </a:pPr>
            <a:r>
              <a:rPr lang="en-US" sz="1200" dirty="0"/>
              <a:t/>
            </a:r>
            <a:br>
              <a:rPr lang="en-US" sz="1200" dirty="0"/>
            </a:br>
            <a:endParaRPr lang="en-US" sz="1200" dirty="0"/>
          </a:p>
          <a:p>
            <a:pPr marL="0" indent="0">
              <a:buNone/>
            </a:pPr>
            <a:r>
              <a:rPr lang="en-US" sz="1200" dirty="0"/>
              <a:t>Best,</a:t>
            </a:r>
          </a:p>
          <a:p>
            <a:pPr marL="0" indent="0">
              <a:buNone/>
            </a:pPr>
            <a:r>
              <a:rPr lang="en-US" sz="1200" dirty="0"/>
              <a:t>Chris</a:t>
            </a:r>
          </a:p>
          <a:p>
            <a:pPr marL="0" indent="0">
              <a:buNone/>
            </a:pPr>
            <a:endParaRPr lang="en-US" sz="1100" dirty="0"/>
          </a:p>
        </p:txBody>
      </p:sp>
      <p:sp>
        <p:nvSpPr>
          <p:cNvPr id="4" name="TextBox 3"/>
          <p:cNvSpPr txBox="1"/>
          <p:nvPr/>
        </p:nvSpPr>
        <p:spPr>
          <a:xfrm>
            <a:off x="7696200" y="6172200"/>
            <a:ext cx="1219200" cy="400110"/>
          </a:xfrm>
          <a:prstGeom prst="rect">
            <a:avLst/>
          </a:prstGeom>
          <a:noFill/>
        </p:spPr>
        <p:txBody>
          <a:bodyPr wrap="square" rtlCol="0">
            <a:spAutoFit/>
          </a:bodyPr>
          <a:lstStyle/>
          <a:p>
            <a:r>
              <a:rPr lang="en-US" dirty="0" smtClean="0"/>
              <a:t>C. Polly</a:t>
            </a:r>
            <a:endParaRPr lang="en-US" dirty="0"/>
          </a:p>
        </p:txBody>
      </p:sp>
    </p:spTree>
    <p:extLst>
      <p:ext uri="{BB962C8B-B14F-4D97-AF65-F5344CB8AC3E}">
        <p14:creationId xmlns:p14="http://schemas.microsoft.com/office/powerpoint/2010/main" val="2748624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sz="2000" dirty="0" err="1" smtClean="0"/>
              <a:t>Werkema</a:t>
            </a:r>
            <a:r>
              <a:rPr lang="en-US" sz="2000" dirty="0" smtClean="0"/>
              <a:t>, et al, Mu2e Accelerator Conceptual Design Report,  Mu2e Document #</a:t>
            </a:r>
          </a:p>
          <a:p>
            <a:r>
              <a:rPr lang="en-US" sz="2000" dirty="0" err="1" smtClean="0"/>
              <a:t>Glenzinski</a:t>
            </a:r>
            <a:r>
              <a:rPr lang="en-US" sz="2000" dirty="0" smtClean="0"/>
              <a:t>, D., Status of the Mu2e Experiment, Mu2e Document #, December 2011</a:t>
            </a:r>
          </a:p>
          <a:p>
            <a:r>
              <a:rPr lang="en-US" sz="2000" dirty="0" smtClean="0"/>
              <a:t>Polly, C., Bringing Muon g-2 to Fermilab, g-2 Document #115, October 2011.</a:t>
            </a:r>
          </a:p>
          <a:p>
            <a:r>
              <a:rPr lang="en-US" sz="2000" dirty="0" smtClean="0"/>
              <a:t>Polly, C., G Minus 2 Experiment, g-2 Document 82, September 2011.</a:t>
            </a:r>
          </a:p>
          <a:p>
            <a:r>
              <a:rPr lang="en-US" sz="2000" dirty="0" smtClean="0"/>
              <a:t>Morgan, J. , Debuncher Injection and Extraction, g-2 Document #148, November 2011.</a:t>
            </a:r>
          </a:p>
          <a:p>
            <a:r>
              <a:rPr lang="en-US" sz="2000" dirty="0" smtClean="0"/>
              <a:t>Ray, R., Project Overview: Independent Design Review of Mu2e, Mu2e Document #1526, May 2011.</a:t>
            </a:r>
          </a:p>
          <a:p>
            <a:r>
              <a:rPr lang="en-US" sz="2000" dirty="0" err="1" smtClean="0"/>
              <a:t>Werkema</a:t>
            </a:r>
            <a:r>
              <a:rPr lang="en-US" sz="2000" dirty="0" smtClean="0"/>
              <a:t>, S., Accelerator Division Impact Statement for the TAPAS Proposal, Beams Document #4012, December 2011.</a:t>
            </a:r>
            <a:endParaRPr lang="en-US" sz="2000" dirty="0"/>
          </a:p>
        </p:txBody>
      </p:sp>
    </p:spTree>
    <p:extLst>
      <p:ext uri="{BB962C8B-B14F-4D97-AF65-F5344CB8AC3E}">
        <p14:creationId xmlns:p14="http://schemas.microsoft.com/office/powerpoint/2010/main" val="23358408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g-2 Operations</a:t>
            </a:r>
            <a:endParaRPr lang="en-US" dirty="0"/>
          </a:p>
        </p:txBody>
      </p:sp>
      <p:sp>
        <p:nvSpPr>
          <p:cNvPr id="3" name="Content Placeholder 2"/>
          <p:cNvSpPr>
            <a:spLocks noGrp="1"/>
          </p:cNvSpPr>
          <p:nvPr>
            <p:ph idx="1"/>
          </p:nvPr>
        </p:nvSpPr>
        <p:spPr>
          <a:xfrm>
            <a:off x="457200" y="1600200"/>
            <a:ext cx="8077200" cy="4525963"/>
          </a:xfrm>
        </p:spPr>
        <p:txBody>
          <a:bodyPr/>
          <a:lstStyle/>
          <a:p>
            <a:pPr marL="91440" indent="-91440"/>
            <a:r>
              <a:rPr lang="en-US" sz="2400" dirty="0">
                <a:solidFill>
                  <a:schemeClr val="tx2"/>
                </a:solidFill>
              </a:rPr>
              <a:t>For each 1.33 sec Nova cycle</a:t>
            </a:r>
            <a:r>
              <a:rPr lang="en-US" sz="2400" dirty="0" smtClean="0">
                <a:solidFill>
                  <a:schemeClr val="tx2"/>
                </a:solidFill>
              </a:rPr>
              <a:t>, g-2 will use four Booster batches will be spread through </a:t>
            </a:r>
            <a:r>
              <a:rPr lang="en-US" sz="2400" dirty="0">
                <a:solidFill>
                  <a:schemeClr val="tx2"/>
                </a:solidFill>
              </a:rPr>
              <a:t>the first eight of the twenty 15 Hz </a:t>
            </a:r>
            <a:r>
              <a:rPr lang="en-US" sz="2400" dirty="0" smtClean="0">
                <a:solidFill>
                  <a:schemeClr val="tx2"/>
                </a:solidFill>
              </a:rPr>
              <a:t>ticks.</a:t>
            </a:r>
            <a:endParaRPr lang="en-US" sz="2400" dirty="0">
              <a:solidFill>
                <a:schemeClr val="tx2"/>
              </a:solidFill>
            </a:endParaRPr>
          </a:p>
          <a:p>
            <a:pPr marL="91440" indent="-91440"/>
            <a:r>
              <a:rPr lang="en-US" sz="2400" dirty="0">
                <a:solidFill>
                  <a:schemeClr val="tx2"/>
                </a:solidFill>
              </a:rPr>
              <a:t>During that time:</a:t>
            </a:r>
          </a:p>
          <a:p>
            <a:pPr marL="305753" lvl="1" indent="-91440"/>
            <a:r>
              <a:rPr lang="en-US" sz="1600" dirty="0">
                <a:solidFill>
                  <a:schemeClr val="tx2"/>
                </a:solidFill>
              </a:rPr>
              <a:t>One </a:t>
            </a:r>
            <a:r>
              <a:rPr lang="en-US" sz="1600" dirty="0" smtClean="0">
                <a:solidFill>
                  <a:schemeClr val="tx2"/>
                </a:solidFill>
              </a:rPr>
              <a:t>8.9 GeV/c Booster </a:t>
            </a:r>
            <a:r>
              <a:rPr lang="en-US" sz="1600" dirty="0">
                <a:solidFill>
                  <a:schemeClr val="tx2"/>
                </a:solidFill>
              </a:rPr>
              <a:t>batch injected to RR, divided into four 2.5MHz bunches.</a:t>
            </a:r>
          </a:p>
          <a:p>
            <a:pPr marL="305753" lvl="1" indent="-91440"/>
            <a:r>
              <a:rPr lang="en-US" sz="1600" dirty="0">
                <a:solidFill>
                  <a:schemeClr val="tx2"/>
                </a:solidFill>
              </a:rPr>
              <a:t>One bunch is sent to </a:t>
            </a:r>
            <a:r>
              <a:rPr lang="en-US" sz="1600" dirty="0" smtClean="0">
                <a:solidFill>
                  <a:schemeClr val="tx2"/>
                </a:solidFill>
              </a:rPr>
              <a:t>the AP0 target, where 3.1 GeV/c </a:t>
            </a:r>
            <a:r>
              <a:rPr lang="en-US" sz="1600" dirty="0" err="1" smtClean="0">
                <a:solidFill>
                  <a:schemeClr val="tx2"/>
                </a:solidFill>
              </a:rPr>
              <a:t>secondaries</a:t>
            </a:r>
            <a:r>
              <a:rPr lang="en-US" sz="1600" dirty="0" smtClean="0">
                <a:solidFill>
                  <a:schemeClr val="tx2"/>
                </a:solidFill>
              </a:rPr>
              <a:t> are sent to the Delivery Ring</a:t>
            </a:r>
          </a:p>
          <a:p>
            <a:pPr marL="305753" lvl="1" indent="-91440"/>
            <a:r>
              <a:rPr lang="en-US" sz="1600" dirty="0" smtClean="0">
                <a:solidFill>
                  <a:schemeClr val="tx2"/>
                </a:solidFill>
              </a:rPr>
              <a:t>The </a:t>
            </a:r>
            <a:r>
              <a:rPr lang="en-US" sz="1600" dirty="0" err="1" smtClean="0">
                <a:solidFill>
                  <a:schemeClr val="tx2"/>
                </a:solidFill>
              </a:rPr>
              <a:t>secondaries</a:t>
            </a:r>
            <a:r>
              <a:rPr lang="en-US" sz="1600" dirty="0" smtClean="0">
                <a:solidFill>
                  <a:schemeClr val="tx2"/>
                </a:solidFill>
              </a:rPr>
              <a:t> circulate in the Delivery Ring a few times and the entire bunch is extracted to g-2.</a:t>
            </a:r>
            <a:endParaRPr lang="en-US" sz="1600" dirty="0">
              <a:solidFill>
                <a:schemeClr val="tx2"/>
              </a:solidFill>
            </a:endParaRPr>
          </a:p>
          <a:p>
            <a:pPr marL="305753" lvl="1" indent="-91440"/>
            <a:r>
              <a:rPr lang="en-US" sz="1600" dirty="0">
                <a:solidFill>
                  <a:schemeClr val="tx2"/>
                </a:solidFill>
              </a:rPr>
              <a:t>Repeat for all four bunches.</a:t>
            </a:r>
          </a:p>
          <a:p>
            <a:pPr marL="305753" lvl="1" indent="-91440"/>
            <a:r>
              <a:rPr lang="en-US" sz="1600" dirty="0">
                <a:solidFill>
                  <a:schemeClr val="tx2"/>
                </a:solidFill>
              </a:rPr>
              <a:t>Repeat </a:t>
            </a:r>
            <a:r>
              <a:rPr lang="en-US" sz="1600" dirty="0" smtClean="0">
                <a:solidFill>
                  <a:schemeClr val="tx2"/>
                </a:solidFill>
              </a:rPr>
              <a:t>Booster batch injection </a:t>
            </a:r>
            <a:r>
              <a:rPr lang="en-US" sz="1600" dirty="0" smtClean="0">
                <a:solidFill>
                  <a:schemeClr val="tx2"/>
                </a:solidFill>
              </a:rPr>
              <a:t>three more </a:t>
            </a:r>
            <a:r>
              <a:rPr lang="en-US" sz="1600" dirty="0" smtClean="0">
                <a:solidFill>
                  <a:schemeClr val="tx2"/>
                </a:solidFill>
              </a:rPr>
              <a:t>times.</a:t>
            </a:r>
          </a:p>
          <a:p>
            <a:pPr marL="91440" indent="-91440"/>
            <a:r>
              <a:rPr lang="en-US" sz="2000" dirty="0" smtClean="0">
                <a:solidFill>
                  <a:schemeClr val="tx2"/>
                </a:solidFill>
              </a:rPr>
              <a:t>Repeat on next Nova cycle.</a:t>
            </a:r>
          </a:p>
        </p:txBody>
      </p:sp>
    </p:spTree>
    <p:extLst>
      <p:ext uri="{BB962C8B-B14F-4D97-AF65-F5344CB8AC3E}">
        <p14:creationId xmlns:p14="http://schemas.microsoft.com/office/powerpoint/2010/main" val="1680400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46"/>
            <a:ext cx="8229600" cy="609600"/>
          </a:xfrm>
        </p:spPr>
        <p:txBody>
          <a:bodyPr>
            <a:normAutofit fontScale="90000"/>
          </a:bodyPr>
          <a:lstStyle/>
          <a:p>
            <a:r>
              <a:rPr lang="en-US" dirty="0" smtClean="0"/>
              <a:t>Beam Requirements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09604547"/>
              </p:ext>
            </p:extLst>
          </p:nvPr>
        </p:nvGraphicFramePr>
        <p:xfrm>
          <a:off x="76201" y="533400"/>
          <a:ext cx="9067798" cy="6257405"/>
        </p:xfrm>
        <a:graphic>
          <a:graphicData uri="http://schemas.openxmlformats.org/drawingml/2006/table">
            <a:tbl>
              <a:tblPr firstRow="1" bandRow="1">
                <a:tableStyleId>{5C22544A-7EE6-4342-B048-85BDC9FD1C3A}</a:tableStyleId>
              </a:tblPr>
              <a:tblGrid>
                <a:gridCol w="3370332"/>
                <a:gridCol w="2969102"/>
                <a:gridCol w="2728364"/>
              </a:tblGrid>
              <a:tr h="381000">
                <a:tc>
                  <a:txBody>
                    <a:bodyPr/>
                    <a:lstStyle/>
                    <a:p>
                      <a:r>
                        <a:rPr lang="en-US" sz="1600" dirty="0" smtClean="0"/>
                        <a:t>Beam Line/Ring</a:t>
                      </a:r>
                      <a:r>
                        <a:rPr lang="en-US" sz="1600" baseline="0" dirty="0" smtClean="0"/>
                        <a:t> (Service Building)</a:t>
                      </a:r>
                      <a:endParaRPr lang="en-US" sz="1600" dirty="0"/>
                    </a:p>
                  </a:txBody>
                  <a:tcPr/>
                </a:tc>
                <a:tc>
                  <a:txBody>
                    <a:bodyPr/>
                    <a:lstStyle/>
                    <a:p>
                      <a:pPr algn="ctr"/>
                      <a:r>
                        <a:rPr lang="en-US" dirty="0" smtClean="0"/>
                        <a:t>g-2</a:t>
                      </a:r>
                      <a:endParaRPr lang="en-US" dirty="0"/>
                    </a:p>
                  </a:txBody>
                  <a:tcPr/>
                </a:tc>
                <a:tc>
                  <a:txBody>
                    <a:bodyPr/>
                    <a:lstStyle/>
                    <a:p>
                      <a:pPr algn="ctr"/>
                      <a:r>
                        <a:rPr lang="en-US" dirty="0" smtClean="0"/>
                        <a:t>Mu2e</a:t>
                      </a:r>
                      <a:endParaRPr lang="en-US" dirty="0"/>
                    </a:p>
                  </a:txBody>
                  <a:tcPr/>
                </a:tc>
              </a:tr>
              <a:tr h="1671605">
                <a:tc>
                  <a:txBody>
                    <a:bodyPr/>
                    <a:lstStyle/>
                    <a:p>
                      <a:r>
                        <a:rPr lang="en-US" sz="1600" dirty="0" smtClean="0"/>
                        <a:t>P1-&gt;P2-&gt;M1 (Ap1)</a:t>
                      </a:r>
                    </a:p>
                    <a:p>
                      <a:r>
                        <a:rPr lang="en-US" sz="1600" dirty="0" smtClean="0">
                          <a:solidFill>
                            <a:srgbClr val="0070C0"/>
                          </a:solidFill>
                        </a:rPr>
                        <a:t>(MI-60, F0,</a:t>
                      </a:r>
                      <a:r>
                        <a:rPr lang="en-US" sz="1600" baseline="0" dirty="0" smtClean="0">
                          <a:solidFill>
                            <a:srgbClr val="0070C0"/>
                          </a:solidFill>
                        </a:rPr>
                        <a:t> F1, F2, F23, F27, AP0)</a:t>
                      </a:r>
                      <a:endParaRPr lang="en-US" sz="1600" dirty="0">
                        <a:solidFill>
                          <a:srgbClr val="0070C0"/>
                        </a:solidFill>
                      </a:endParaRPr>
                    </a:p>
                  </a:txBody>
                  <a:tcPr/>
                </a:tc>
                <a:tc>
                  <a:txBody>
                    <a:bodyPr/>
                    <a:lstStyle/>
                    <a:p>
                      <a:r>
                        <a:rPr lang="en-US" sz="1400" dirty="0" smtClean="0"/>
                        <a:t>1.0E12 primary beam</a:t>
                      </a:r>
                    </a:p>
                    <a:p>
                      <a:r>
                        <a:rPr lang="en-US" sz="1400" dirty="0" smtClean="0"/>
                        <a:t>(protons)</a:t>
                      </a:r>
                    </a:p>
                    <a:p>
                      <a:r>
                        <a:rPr lang="en-US" sz="1400" dirty="0" smtClean="0"/>
                        <a:t>2.5 MHz</a:t>
                      </a:r>
                    </a:p>
                    <a:p>
                      <a:r>
                        <a:rPr lang="en-US" sz="1400" dirty="0" smtClean="0"/>
                        <a:t>Single 120 </a:t>
                      </a:r>
                      <a:r>
                        <a:rPr lang="en-US" sz="1400" dirty="0" err="1" smtClean="0"/>
                        <a:t>nsec</a:t>
                      </a:r>
                      <a:r>
                        <a:rPr lang="en-US" sz="1400" dirty="0" smtClean="0"/>
                        <a:t> bunch</a:t>
                      </a:r>
                    </a:p>
                    <a:p>
                      <a:r>
                        <a:rPr lang="en-US" sz="1400" dirty="0" smtClean="0"/>
                        <a:t>8.89 </a:t>
                      </a:r>
                      <a:r>
                        <a:rPr lang="en-US" sz="1400" dirty="0" err="1" smtClean="0"/>
                        <a:t>GeV</a:t>
                      </a:r>
                      <a:r>
                        <a:rPr lang="en-US" sz="1400" dirty="0" smtClean="0"/>
                        <a:t>/c</a:t>
                      </a:r>
                    </a:p>
                    <a:p>
                      <a:r>
                        <a:rPr lang="en-US" sz="1400" dirty="0" smtClean="0"/>
                        <a:t>&lt;rate&gt;=</a:t>
                      </a:r>
                      <a:r>
                        <a:rPr lang="en-US" sz="1400" dirty="0" smtClean="0"/>
                        <a:t>12Hz</a:t>
                      </a:r>
                      <a:endParaRPr lang="en-US" sz="1400" dirty="0" smtClean="0"/>
                    </a:p>
                    <a:p>
                      <a:r>
                        <a:rPr lang="en-US" sz="1400" dirty="0" smtClean="0"/>
                        <a:t>burst</a:t>
                      </a:r>
                      <a:r>
                        <a:rPr lang="en-US" sz="1400" baseline="0" dirty="0" smtClean="0"/>
                        <a:t> up to 100Hz</a:t>
                      </a:r>
                      <a:endParaRPr lang="en-US" sz="1400" dirty="0" smtClean="0"/>
                    </a:p>
                    <a:p>
                      <a:endParaRPr lang="en-US" sz="1400" dirty="0"/>
                    </a:p>
                  </a:txBody>
                  <a:tcPr/>
                </a:tc>
                <a:tc>
                  <a:txBody>
                    <a:bodyPr/>
                    <a:lstStyle/>
                    <a:p>
                      <a:r>
                        <a:rPr lang="en-US" sz="1400" dirty="0" smtClean="0"/>
                        <a:t>1.0E12 primary beam</a:t>
                      </a:r>
                    </a:p>
                    <a:p>
                      <a:r>
                        <a:rPr lang="en-US" sz="1400" dirty="0" smtClean="0"/>
                        <a:t>(protons)</a:t>
                      </a:r>
                    </a:p>
                    <a:p>
                      <a:r>
                        <a:rPr lang="en-US" sz="1400" dirty="0" smtClean="0"/>
                        <a:t>2.5</a:t>
                      </a:r>
                      <a:r>
                        <a:rPr lang="en-US" sz="1400" baseline="0" dirty="0" smtClean="0"/>
                        <a:t> MHz (no longer 53MHz)</a:t>
                      </a:r>
                      <a:endParaRPr lang="en-US" sz="1400" dirty="0" smtClean="0"/>
                    </a:p>
                    <a:p>
                      <a:r>
                        <a:rPr lang="en-US" sz="1400" dirty="0" smtClean="0"/>
                        <a:t>Single 120 </a:t>
                      </a:r>
                      <a:r>
                        <a:rPr lang="en-US" sz="1400" dirty="0" err="1" smtClean="0"/>
                        <a:t>nsec</a:t>
                      </a:r>
                      <a:r>
                        <a:rPr lang="en-US" sz="1400" dirty="0" smtClean="0"/>
                        <a:t> bunch</a:t>
                      </a:r>
                    </a:p>
                    <a:p>
                      <a:r>
                        <a:rPr lang="en-US" sz="1400" dirty="0" smtClean="0"/>
                        <a:t>8.89 </a:t>
                      </a:r>
                      <a:r>
                        <a:rPr lang="en-US" sz="1400" dirty="0" err="1" smtClean="0"/>
                        <a:t>GeV</a:t>
                      </a:r>
                      <a:r>
                        <a:rPr lang="en-US" sz="1400" dirty="0" smtClean="0"/>
                        <a:t>/c</a:t>
                      </a:r>
                    </a:p>
                    <a:p>
                      <a:r>
                        <a:rPr lang="en-US" sz="1400" dirty="0" smtClean="0"/>
                        <a:t>&lt;rate&gt;=6Hz</a:t>
                      </a:r>
                    </a:p>
                    <a:p>
                      <a:r>
                        <a:rPr lang="en-US" sz="1400" dirty="0" smtClean="0"/>
                        <a:t>burst</a:t>
                      </a:r>
                      <a:r>
                        <a:rPr lang="en-US" sz="1400" baseline="0" dirty="0" smtClean="0"/>
                        <a:t> up to 18Hz</a:t>
                      </a:r>
                      <a:endParaRPr lang="en-US" sz="1400" dirty="0" smtClean="0"/>
                    </a:p>
                    <a:p>
                      <a:endParaRPr lang="en-US" sz="1400" dirty="0"/>
                    </a:p>
                  </a:txBody>
                  <a:tcPr/>
                </a:tc>
              </a:tr>
              <a:tr h="479737">
                <a:tc>
                  <a:txBody>
                    <a:bodyPr/>
                    <a:lstStyle/>
                    <a:p>
                      <a:r>
                        <a:rPr lang="en-US" sz="1600" dirty="0" smtClean="0"/>
                        <a:t>Target </a:t>
                      </a:r>
                      <a:r>
                        <a:rPr lang="en-US" sz="1600" dirty="0" smtClean="0">
                          <a:solidFill>
                            <a:srgbClr val="0070C0"/>
                          </a:solidFill>
                        </a:rPr>
                        <a:t>(AP0)</a:t>
                      </a:r>
                      <a:endParaRPr lang="en-US" sz="1600" dirty="0">
                        <a:solidFill>
                          <a:srgbClr val="0070C0"/>
                        </a:solidFill>
                      </a:endParaRPr>
                    </a:p>
                  </a:txBody>
                  <a:tcPr/>
                </a:tc>
                <a:tc>
                  <a:txBody>
                    <a:bodyPr/>
                    <a:lstStyle/>
                    <a:p>
                      <a:r>
                        <a:rPr lang="en-US" sz="1600" dirty="0" smtClean="0"/>
                        <a:t>AP0</a:t>
                      </a:r>
                      <a:endParaRPr lang="en-US" sz="1600" dirty="0"/>
                    </a:p>
                  </a:txBody>
                  <a:tcPr/>
                </a:tc>
                <a:tc>
                  <a:txBody>
                    <a:bodyPr/>
                    <a:lstStyle/>
                    <a:p>
                      <a:r>
                        <a:rPr lang="en-US" sz="1600" dirty="0" smtClean="0"/>
                        <a:t>N/A</a:t>
                      </a:r>
                      <a:endParaRPr lang="en-US" sz="1600" dirty="0"/>
                    </a:p>
                  </a:txBody>
                  <a:tcPr/>
                </a:tc>
              </a:tr>
              <a:tr h="839924">
                <a:tc>
                  <a:txBody>
                    <a:bodyPr/>
                    <a:lstStyle/>
                    <a:p>
                      <a:r>
                        <a:rPr lang="en-US" sz="1600" dirty="0" smtClean="0"/>
                        <a:t>M2 (AP2) -&gt;M3</a:t>
                      </a:r>
                      <a:r>
                        <a:rPr lang="en-US" sz="1600" baseline="0" dirty="0" smtClean="0"/>
                        <a:t> (</a:t>
                      </a:r>
                      <a:r>
                        <a:rPr lang="en-US" sz="1600" dirty="0" smtClean="0"/>
                        <a:t>AP3)</a:t>
                      </a:r>
                    </a:p>
                    <a:p>
                      <a:r>
                        <a:rPr lang="en-US" sz="1600" dirty="0" smtClean="0">
                          <a:solidFill>
                            <a:srgbClr val="0070C0"/>
                          </a:solidFill>
                        </a:rPr>
                        <a:t>(AP0, F27, AP30)</a:t>
                      </a:r>
                      <a:endParaRPr lang="en-US" sz="1600" dirty="0">
                        <a:solidFill>
                          <a:srgbClr val="0070C0"/>
                        </a:solidFill>
                      </a:endParaRPr>
                    </a:p>
                  </a:txBody>
                  <a:tcPr/>
                </a:tc>
                <a:tc>
                  <a:txBody>
                    <a:bodyPr/>
                    <a:lstStyle/>
                    <a:p>
                      <a:r>
                        <a:rPr lang="en-US" sz="1600" dirty="0" smtClean="0"/>
                        <a:t>Low intensity </a:t>
                      </a:r>
                      <a:r>
                        <a:rPr lang="en-US" sz="1600" dirty="0" err="1" smtClean="0"/>
                        <a:t>secondaries</a:t>
                      </a:r>
                      <a:endParaRPr lang="en-US" sz="1600" dirty="0" smtClean="0"/>
                    </a:p>
                    <a:p>
                      <a:r>
                        <a:rPr lang="en-US" sz="1600" dirty="0" smtClean="0"/>
                        <a:t>(10</a:t>
                      </a:r>
                      <a:r>
                        <a:rPr lang="en-US" sz="1600" baseline="30000" dirty="0" smtClean="0"/>
                        <a:t>5 </a:t>
                      </a:r>
                      <a:r>
                        <a:rPr lang="en-US" sz="1600" dirty="0" smtClean="0">
                          <a:latin typeface="Symbol" pitchFamily="18" charset="2"/>
                        </a:rPr>
                        <a:t>m</a:t>
                      </a:r>
                      <a:r>
                        <a:rPr lang="en-US" sz="1600" baseline="30000" dirty="0" smtClean="0"/>
                        <a:t>+</a:t>
                      </a:r>
                      <a:r>
                        <a:rPr lang="en-US" sz="1600" dirty="0" smtClean="0"/>
                        <a:t>, 10</a:t>
                      </a:r>
                      <a:r>
                        <a:rPr lang="en-US" sz="1600" baseline="30000" dirty="0" smtClean="0"/>
                        <a:t>7 </a:t>
                      </a:r>
                      <a:r>
                        <a:rPr lang="en-US" sz="1600" dirty="0" smtClean="0">
                          <a:latin typeface="Symbol" pitchFamily="18" charset="2"/>
                        </a:rPr>
                        <a:t>p</a:t>
                      </a:r>
                      <a:r>
                        <a:rPr lang="en-US" sz="1600" baseline="30000" dirty="0" smtClean="0">
                          <a:latin typeface="Symbol" pitchFamily="18" charset="2"/>
                        </a:rPr>
                        <a:t>+</a:t>
                      </a:r>
                      <a:r>
                        <a:rPr lang="en-US" sz="1600" dirty="0" smtClean="0">
                          <a:latin typeface="Symbol" pitchFamily="18" charset="2"/>
                        </a:rPr>
                        <a:t>,</a:t>
                      </a:r>
                      <a:r>
                        <a:rPr lang="en-US" sz="1600" baseline="0" dirty="0" smtClean="0"/>
                        <a:t> 2 x 1</a:t>
                      </a:r>
                      <a:r>
                        <a:rPr lang="en-US" sz="1600" dirty="0" smtClean="0"/>
                        <a:t>0</a:t>
                      </a:r>
                      <a:r>
                        <a:rPr lang="en-US" sz="1600" baseline="30000" dirty="0" smtClean="0"/>
                        <a:t>7 </a:t>
                      </a:r>
                      <a:r>
                        <a:rPr lang="en-US" sz="1600" baseline="0" dirty="0" smtClean="0"/>
                        <a:t>protons) </a:t>
                      </a:r>
                    </a:p>
                    <a:p>
                      <a:r>
                        <a:rPr lang="en-US" sz="1600" baseline="0" dirty="0" smtClean="0"/>
                        <a:t>3.1 </a:t>
                      </a:r>
                      <a:r>
                        <a:rPr lang="en-US" sz="1600" baseline="0" dirty="0" err="1" smtClean="0"/>
                        <a:t>GeV</a:t>
                      </a:r>
                      <a:r>
                        <a:rPr lang="en-US" sz="1600" baseline="0" dirty="0" smtClean="0"/>
                        <a:t>/c</a:t>
                      </a:r>
                      <a:endParaRPr lang="en-US" sz="1600" dirty="0"/>
                    </a:p>
                  </a:txBody>
                  <a:tcPr/>
                </a:tc>
                <a:tc>
                  <a:txBody>
                    <a:bodyPr/>
                    <a:lstStyle/>
                    <a:p>
                      <a:r>
                        <a:rPr lang="en-US" sz="1600" dirty="0" smtClean="0"/>
                        <a:t>Same</a:t>
                      </a:r>
                      <a:r>
                        <a:rPr lang="en-US" sz="1600" baseline="0" dirty="0" smtClean="0"/>
                        <a:t> as P1-&gt;P2-&gt;M1</a:t>
                      </a:r>
                    </a:p>
                    <a:p>
                      <a:r>
                        <a:rPr lang="en-US" sz="1600" baseline="0" dirty="0" smtClean="0"/>
                        <a:t>{No M2}</a:t>
                      </a:r>
                      <a:endParaRPr lang="en-US" sz="1600" dirty="0"/>
                    </a:p>
                  </a:txBody>
                  <a:tcPr/>
                </a:tc>
              </a:tr>
              <a:tr h="892007">
                <a:tc>
                  <a:txBody>
                    <a:bodyPr/>
                    <a:lstStyle/>
                    <a:p>
                      <a:r>
                        <a:rPr lang="en-US" sz="1600" dirty="0" smtClean="0"/>
                        <a:t>Delivery</a:t>
                      </a:r>
                      <a:r>
                        <a:rPr lang="en-US" sz="1600" baseline="0" dirty="0" smtClean="0"/>
                        <a:t> Ring</a:t>
                      </a:r>
                      <a:endParaRPr lang="en-US" sz="1600" dirty="0" smtClean="0"/>
                    </a:p>
                    <a:p>
                      <a:r>
                        <a:rPr lang="en-US" sz="1600" dirty="0" smtClean="0">
                          <a:solidFill>
                            <a:srgbClr val="0070C0"/>
                          </a:solidFill>
                        </a:rPr>
                        <a:t>(AP10, AP30, AP50)</a:t>
                      </a:r>
                      <a:endParaRPr lang="en-US" sz="1600" dirty="0">
                        <a:solidFill>
                          <a:srgbClr val="0070C0"/>
                        </a:solidFill>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3.1 </a:t>
                      </a:r>
                      <a:r>
                        <a:rPr lang="en-US" sz="1600" baseline="0" dirty="0" err="1" smtClean="0"/>
                        <a:t>GeV</a:t>
                      </a:r>
                      <a:r>
                        <a:rPr lang="en-US" sz="1600" baseline="0" dirty="0" smtClean="0"/>
                        <a:t>/c </a:t>
                      </a:r>
                      <a:r>
                        <a:rPr lang="en-US" sz="1600" baseline="0" dirty="0" err="1" smtClean="0"/>
                        <a:t>Secondaries</a:t>
                      </a:r>
                      <a:endParaRPr lang="en-US" sz="1600" baseline="0" dirty="0" smtClean="0"/>
                    </a:p>
                    <a:p>
                      <a:r>
                        <a:rPr lang="en-US" sz="1600" dirty="0" smtClean="0"/>
                        <a:t>(10</a:t>
                      </a:r>
                      <a:r>
                        <a:rPr lang="en-US" sz="1600" baseline="30000" dirty="0" smtClean="0"/>
                        <a:t>5 </a:t>
                      </a:r>
                      <a:r>
                        <a:rPr lang="en-US" sz="1600" dirty="0" smtClean="0">
                          <a:latin typeface="Symbol" pitchFamily="18" charset="2"/>
                        </a:rPr>
                        <a:t>m</a:t>
                      </a:r>
                      <a:r>
                        <a:rPr lang="en-US" sz="1600" baseline="30000" dirty="0" smtClean="0"/>
                        <a:t>+</a:t>
                      </a:r>
                      <a:r>
                        <a:rPr lang="en-US" sz="1600" dirty="0" smtClean="0"/>
                        <a:t>, 2 x 10</a:t>
                      </a:r>
                      <a:r>
                        <a:rPr lang="en-US" sz="1600" baseline="30000" dirty="0" smtClean="0"/>
                        <a:t>6 </a:t>
                      </a:r>
                      <a:r>
                        <a:rPr lang="en-US" sz="1600" dirty="0" smtClean="0">
                          <a:latin typeface="Symbol" pitchFamily="18" charset="2"/>
                        </a:rPr>
                        <a:t>p</a:t>
                      </a:r>
                      <a:r>
                        <a:rPr lang="en-US" sz="1600" baseline="30000" dirty="0" smtClean="0">
                          <a:latin typeface="Symbol" pitchFamily="18" charset="2"/>
                        </a:rPr>
                        <a:t>+</a:t>
                      </a:r>
                      <a:r>
                        <a:rPr lang="en-US" sz="1600" dirty="0" smtClean="0">
                          <a:latin typeface="Symbol" pitchFamily="18" charset="2"/>
                        </a:rPr>
                        <a:t>,</a:t>
                      </a:r>
                      <a:r>
                        <a:rPr lang="en-US" sz="1600" baseline="0" dirty="0" smtClean="0"/>
                        <a:t> 2 x 1</a:t>
                      </a:r>
                      <a:r>
                        <a:rPr lang="en-US" sz="1600" dirty="0" smtClean="0"/>
                        <a:t>0</a:t>
                      </a:r>
                      <a:r>
                        <a:rPr lang="en-US" sz="1600" baseline="30000" dirty="0" smtClean="0"/>
                        <a:t>7 </a:t>
                      </a:r>
                      <a:r>
                        <a:rPr lang="en-US" sz="1600" baseline="0" dirty="0" smtClean="0"/>
                        <a:t>protons) </a:t>
                      </a:r>
                    </a:p>
                    <a:p>
                      <a:r>
                        <a:rPr lang="en-US" sz="1600" dirty="0" smtClean="0"/>
                        <a:t>Circulates</a:t>
                      </a:r>
                      <a:r>
                        <a:rPr lang="en-US" sz="1600" baseline="0" dirty="0" smtClean="0"/>
                        <a:t> a few turns</a:t>
                      </a:r>
                    </a:p>
                    <a:p>
                      <a:r>
                        <a:rPr lang="en-US" sz="1600" baseline="0" dirty="0" smtClean="0"/>
                        <a:t>Extract entire bunch</a:t>
                      </a:r>
                      <a:endParaRPr lang="en-US" sz="16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Same</a:t>
                      </a:r>
                      <a:r>
                        <a:rPr lang="en-US" sz="1600" baseline="0" dirty="0" smtClean="0"/>
                        <a:t> as P1-&gt;P2-&gt;M1</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Slow Resonant Extraction</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every 56 </a:t>
                      </a:r>
                      <a:r>
                        <a:rPr lang="en-US" sz="1600" baseline="0" dirty="0" err="1" smtClean="0"/>
                        <a:t>msec</a:t>
                      </a:r>
                      <a:endParaRPr lang="en-US" sz="1600" dirty="0" smtClean="0"/>
                    </a:p>
                  </a:txBody>
                  <a:tcPr/>
                </a:tc>
              </a:tr>
              <a:tr h="624824">
                <a:tc>
                  <a:txBody>
                    <a:bodyPr/>
                    <a:lstStyle/>
                    <a:p>
                      <a:r>
                        <a:rPr lang="en-US" sz="1600" dirty="0" smtClean="0"/>
                        <a:t>Abort Line (old downstream AP2)</a:t>
                      </a:r>
                    </a:p>
                    <a:p>
                      <a:r>
                        <a:rPr lang="en-US" sz="1600" dirty="0" smtClean="0">
                          <a:solidFill>
                            <a:srgbClr val="0070C0"/>
                          </a:solidFill>
                        </a:rPr>
                        <a:t>(AP50)</a:t>
                      </a:r>
                      <a:endParaRPr lang="en-US" sz="1600" dirty="0">
                        <a:solidFill>
                          <a:srgbClr val="0070C0"/>
                        </a:solidFill>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Low intensity 3.1 </a:t>
                      </a:r>
                      <a:r>
                        <a:rPr lang="en-US" sz="1600" baseline="0" dirty="0" err="1" smtClean="0"/>
                        <a:t>GeV</a:t>
                      </a:r>
                      <a:r>
                        <a:rPr lang="en-US" sz="1600" baseline="0" dirty="0" smtClean="0"/>
                        <a:t>/c protons</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10msec </a:t>
                      </a:r>
                      <a:r>
                        <a:rPr lang="en-US" sz="1600" baseline="0" dirty="0" err="1" smtClean="0"/>
                        <a:t>burts</a:t>
                      </a:r>
                      <a:r>
                        <a:rPr lang="en-US" sz="1600" baseline="0" dirty="0" smtClean="0"/>
                        <a:t> </a:t>
                      </a:r>
                      <a:endParaRPr lang="en-US" sz="1600" baseline="30000" dirty="0" smtClean="0"/>
                    </a:p>
                  </a:txBody>
                  <a:tcPr/>
                </a:tc>
                <a:tc>
                  <a:txBody>
                    <a:bodyPr/>
                    <a:lstStyle/>
                    <a:p>
                      <a:r>
                        <a:rPr lang="en-US" sz="1600" dirty="0" smtClean="0"/>
                        <a:t>3</a:t>
                      </a:r>
                      <a:r>
                        <a:rPr lang="en-US" sz="1600" baseline="0" dirty="0" smtClean="0"/>
                        <a:t> to 5% of primary protons</a:t>
                      </a:r>
                      <a:endParaRPr lang="en-US" sz="1600" dirty="0"/>
                    </a:p>
                  </a:txBody>
                  <a:tcPr/>
                </a:tc>
              </a:tr>
              <a:tr h="624824">
                <a:tc>
                  <a:txBody>
                    <a:bodyPr/>
                    <a:lstStyle/>
                    <a:p>
                      <a:r>
                        <a:rPr lang="en-US" sz="1600" dirty="0" smtClean="0"/>
                        <a:t>M4 (new), g-2(new)</a:t>
                      </a:r>
                    </a:p>
                    <a:p>
                      <a:r>
                        <a:rPr lang="en-US" sz="1600" dirty="0" smtClean="0">
                          <a:solidFill>
                            <a:srgbClr val="0070C0"/>
                          </a:solidFill>
                        </a:rPr>
                        <a:t>(AP30, MC-1,</a:t>
                      </a:r>
                      <a:r>
                        <a:rPr lang="en-US" sz="1600" baseline="0" dirty="0" smtClean="0">
                          <a:solidFill>
                            <a:srgbClr val="0070C0"/>
                          </a:solidFill>
                        </a:rPr>
                        <a:t> Mu2e</a:t>
                      </a:r>
                      <a:r>
                        <a:rPr lang="en-US" sz="1600" dirty="0" smtClean="0">
                          <a:solidFill>
                            <a:srgbClr val="0070C0"/>
                          </a:solidFill>
                        </a:rPr>
                        <a:t>)</a:t>
                      </a:r>
                      <a:endParaRPr lang="en-US" sz="1600" dirty="0">
                        <a:solidFill>
                          <a:srgbClr val="0070C0"/>
                        </a:solidFill>
                      </a:endParaRPr>
                    </a:p>
                  </a:txBody>
                  <a:tcPr/>
                </a:tc>
                <a:tc>
                  <a:txBody>
                    <a:bodyPr/>
                    <a:lstStyle/>
                    <a:p>
                      <a:r>
                        <a:rPr lang="en-US" sz="1600" baseline="0" dirty="0" smtClean="0"/>
                        <a:t>&lt; </a:t>
                      </a:r>
                      <a:r>
                        <a:rPr lang="en-US" sz="1600" dirty="0" smtClean="0"/>
                        <a:t>10</a:t>
                      </a:r>
                      <a:r>
                        <a:rPr lang="en-US" sz="1600" baseline="30000" dirty="0" smtClean="0"/>
                        <a:t>5 </a:t>
                      </a:r>
                      <a:r>
                        <a:rPr lang="en-US" sz="1600" baseline="0" dirty="0" smtClean="0"/>
                        <a:t> </a:t>
                      </a:r>
                      <a:r>
                        <a:rPr lang="en-US" sz="1600" dirty="0" smtClean="0">
                          <a:latin typeface="Symbol" pitchFamily="18" charset="2"/>
                        </a:rPr>
                        <a:t>m</a:t>
                      </a:r>
                      <a:r>
                        <a:rPr lang="en-US" sz="1600" baseline="30000" dirty="0" smtClean="0"/>
                        <a:t>+  </a:t>
                      </a:r>
                      <a:r>
                        <a:rPr lang="en-US" sz="1600" baseline="0" dirty="0" smtClean="0"/>
                        <a:t>(3.1 GeV/c) </a:t>
                      </a:r>
                      <a:endParaRPr lang="en-US" sz="1600" baseline="30000" dirty="0" smtClean="0"/>
                    </a:p>
                    <a:p>
                      <a:r>
                        <a:rPr lang="en-US" sz="1600" baseline="0" dirty="0" smtClean="0"/>
                        <a:t>Pulses every 10msec </a:t>
                      </a:r>
                      <a:endParaRPr lang="en-US" sz="1600" baseline="30000" dirty="0" smtClean="0"/>
                    </a:p>
                  </a:txBody>
                  <a:tcPr/>
                </a:tc>
                <a:tc>
                  <a:txBody>
                    <a:bodyPr/>
                    <a:lstStyle/>
                    <a:p>
                      <a:r>
                        <a:rPr lang="en-US" sz="1600" dirty="0" smtClean="0"/>
                        <a:t>1.0E12 </a:t>
                      </a:r>
                      <a:r>
                        <a:rPr lang="en-US" sz="1600" baseline="0" dirty="0" smtClean="0"/>
                        <a:t>every </a:t>
                      </a:r>
                      <a:r>
                        <a:rPr lang="en-US" sz="1600" baseline="0" dirty="0" smtClean="0"/>
                        <a:t>56 </a:t>
                      </a:r>
                      <a:r>
                        <a:rPr lang="en-US" sz="1600" baseline="0" dirty="0" err="1" smtClean="0"/>
                        <a:t>msec</a:t>
                      </a:r>
                      <a:r>
                        <a:rPr lang="en-US" sz="1600" baseline="0" dirty="0" smtClean="0"/>
                        <a:t> </a:t>
                      </a:r>
                    </a:p>
                    <a:p>
                      <a:r>
                        <a:rPr lang="en-US" sz="1600" baseline="0" dirty="0" smtClean="0"/>
                        <a:t>Slices of 3 x 1</a:t>
                      </a:r>
                      <a:r>
                        <a:rPr lang="en-US" sz="1600" dirty="0" smtClean="0"/>
                        <a:t>0</a:t>
                      </a:r>
                      <a:r>
                        <a:rPr lang="en-US" sz="1600" baseline="30000" dirty="0" smtClean="0"/>
                        <a:t>7</a:t>
                      </a:r>
                      <a:r>
                        <a:rPr lang="en-US" sz="1600" baseline="0" dirty="0" smtClean="0"/>
                        <a:t> every 1.695</a:t>
                      </a:r>
                      <a:r>
                        <a:rPr lang="en-US" sz="1600" baseline="0" dirty="0" smtClean="0">
                          <a:latin typeface="Symbol" pitchFamily="18" charset="2"/>
                        </a:rPr>
                        <a:t>m</a:t>
                      </a:r>
                      <a:r>
                        <a:rPr lang="en-US" sz="1600" baseline="0" dirty="0" smtClean="0"/>
                        <a:t>sec.</a:t>
                      </a:r>
                      <a:endParaRPr lang="en-US" sz="1600" dirty="0"/>
                    </a:p>
                  </a:txBody>
                  <a:tcPr/>
                </a:tc>
              </a:tr>
            </a:tbl>
          </a:graphicData>
        </a:graphic>
      </p:graphicFrame>
    </p:spTree>
    <p:extLst>
      <p:ext uri="{BB962C8B-B14F-4D97-AF65-F5344CB8AC3E}">
        <p14:creationId xmlns:p14="http://schemas.microsoft.com/office/powerpoint/2010/main" val="803665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Campus</a:t>
            </a:r>
            <a:endParaRPr lang="en-US" dirty="0"/>
          </a:p>
        </p:txBody>
      </p:sp>
      <p:sp>
        <p:nvSpPr>
          <p:cNvPr id="3" name="Content Placeholder 2"/>
          <p:cNvSpPr>
            <a:spLocks noGrp="1"/>
          </p:cNvSpPr>
          <p:nvPr>
            <p:ph idx="1"/>
          </p:nvPr>
        </p:nvSpPr>
        <p:spPr/>
        <p:txBody>
          <a:bodyPr/>
          <a:lstStyle/>
          <a:p>
            <a:r>
              <a:rPr lang="en-US" sz="2400" dirty="0" smtClean="0"/>
              <a:t>Pbar Department changed to Muon Department</a:t>
            </a:r>
          </a:p>
          <a:p>
            <a:r>
              <a:rPr lang="en-US" sz="2400" dirty="0" smtClean="0"/>
              <a:t>The Beam lines and Ring(s) may be combined into a “muon campus” that would serve multiple experiments</a:t>
            </a:r>
          </a:p>
          <a:p>
            <a:pPr lvl="2"/>
            <a:r>
              <a:rPr lang="en-US" dirty="0" smtClean="0"/>
              <a:t>Muon g-2 </a:t>
            </a:r>
          </a:p>
          <a:p>
            <a:pPr lvl="2"/>
            <a:r>
              <a:rPr lang="en-US" dirty="0" smtClean="0"/>
              <a:t>Mu2e</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0833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31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fontScale="90000"/>
          </a:bodyPr>
          <a:lstStyle/>
          <a:p>
            <a:r>
              <a:rPr lang="en-US" dirty="0" smtClean="0"/>
              <a:t>Muon g-2 and Mu2e Beam Profiles</a:t>
            </a:r>
            <a:endParaRPr lang="en-US" dirty="0"/>
          </a:p>
        </p:txBody>
      </p:sp>
      <p:sp>
        <p:nvSpPr>
          <p:cNvPr id="3" name="Content Placeholder 2"/>
          <p:cNvSpPr>
            <a:spLocks noGrp="1"/>
          </p:cNvSpPr>
          <p:nvPr>
            <p:ph idx="1"/>
          </p:nvPr>
        </p:nvSpPr>
        <p:spPr>
          <a:xfrm>
            <a:off x="457200" y="1143000"/>
            <a:ext cx="8229600" cy="4525963"/>
          </a:xfrm>
        </p:spPr>
        <p:txBody>
          <a:bodyPr/>
          <a:lstStyle/>
          <a:p>
            <a:pPr marL="457200" indent="-457200"/>
            <a:r>
              <a:rPr lang="en-US" dirty="0" smtClean="0">
                <a:solidFill>
                  <a:srgbClr val="0000FF"/>
                </a:solidFill>
              </a:rPr>
              <a:t>Primary Proton Beam (P1, P2, </a:t>
            </a:r>
            <a:r>
              <a:rPr lang="en-US" dirty="0">
                <a:solidFill>
                  <a:srgbClr val="0000FF"/>
                </a:solidFill>
              </a:rPr>
              <a:t>M</a:t>
            </a:r>
            <a:r>
              <a:rPr lang="en-US" dirty="0" smtClean="0">
                <a:solidFill>
                  <a:srgbClr val="0000FF"/>
                </a:solidFill>
              </a:rPr>
              <a:t>1):  </a:t>
            </a:r>
          </a:p>
          <a:p>
            <a:pPr lvl="2"/>
            <a:r>
              <a:rPr lang="en-US" dirty="0" smtClean="0"/>
              <a:t>We are hoping this to be fairly straight forward to use existing instrumentation with some minor upgrades.</a:t>
            </a:r>
          </a:p>
          <a:p>
            <a:pPr lvl="2"/>
            <a:r>
              <a:rPr lang="en-US" dirty="0" smtClean="0"/>
              <a:t>Both Mu2e and g-2 will be 8.89GeV/c protons in single 120nsec 2.4MHz bunches .</a:t>
            </a:r>
          </a:p>
          <a:p>
            <a:pPr lvl="2"/>
            <a:r>
              <a:rPr lang="en-US" dirty="0" smtClean="0"/>
              <a:t>For Mu2e the primary proton beam extends to the M3 and Delivery Ring.</a:t>
            </a:r>
          </a:p>
          <a:p>
            <a:pPr marL="457200" indent="-457200"/>
            <a:r>
              <a:rPr lang="en-US" dirty="0">
                <a:solidFill>
                  <a:srgbClr val="0000FF"/>
                </a:solidFill>
              </a:rPr>
              <a:t>g</a:t>
            </a:r>
            <a:r>
              <a:rPr lang="en-US" dirty="0" smtClean="0">
                <a:solidFill>
                  <a:srgbClr val="0000FF"/>
                </a:solidFill>
              </a:rPr>
              <a:t>-2 Secondary Beam (M2,M3, Debuncher, Debuncher Abort Line, M4 and g-2 Line):</a:t>
            </a:r>
          </a:p>
          <a:p>
            <a:pPr marL="927100" lvl="2" indent="-457200"/>
            <a:r>
              <a:rPr lang="en-US" dirty="0" smtClean="0"/>
              <a:t>Measuring the low intensity g-2 </a:t>
            </a:r>
            <a:r>
              <a:rPr lang="en-US" dirty="0" err="1" smtClean="0"/>
              <a:t>secondaries</a:t>
            </a:r>
            <a:r>
              <a:rPr lang="en-US" dirty="0" smtClean="0"/>
              <a:t> will be challenging</a:t>
            </a:r>
            <a:r>
              <a:rPr lang="en-US" dirty="0" smtClean="0"/>
              <a:t>.</a:t>
            </a:r>
            <a:endParaRPr lang="en-US" dirty="0" smtClean="0"/>
          </a:p>
        </p:txBody>
      </p:sp>
    </p:spTree>
    <p:extLst>
      <p:ext uri="{BB962C8B-B14F-4D97-AF65-F5344CB8AC3E}">
        <p14:creationId xmlns:p14="http://schemas.microsoft.com/office/powerpoint/2010/main" val="1589527131"/>
      </p:ext>
    </p:extLst>
  </p:cSld>
  <p:clrMapOvr>
    <a:masterClrMapping/>
  </p:clrMapOvr>
  <p:timing>
    <p:tnLst>
      <p:par>
        <p:cTn id="1" dur="indefinite" restart="never" nodeType="tmRoot"/>
      </p:par>
    </p:tnLst>
  </p:timing>
</p:sld>
</file>

<file path=ppt/theme/theme1.xml><?xml version="1.0" encoding="utf-8"?>
<a:theme xmlns:a="http://schemas.openxmlformats.org/drawingml/2006/main" name="Human">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Human">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uman">
      <a:fillStyleLst>
        <a:solidFill>
          <a:schemeClr val="ph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cap="rnd" cmpd="sng" algn="ctr">
          <a:solidFill>
            <a:schemeClr val="phClr"/>
          </a:solidFill>
          <a:prstDash val="solid"/>
        </a:ln>
        <a:ln w="12700" cap="rnd" cmpd="sng" algn="ctr">
          <a:solidFill>
            <a:schemeClr val="phClr"/>
          </a:solidFill>
          <a:prstDash val="solid"/>
        </a:ln>
        <a:ln w="28100" cap="rnd" cmpd="sng" algn="ctr">
          <a:solidFill>
            <a:schemeClr val="phClr"/>
          </a:solidFill>
          <a:prstDash val="solid"/>
        </a:ln>
      </a:lnStyleLst>
      <a:effectStyleLst>
        <a:effectStyle>
          <a:effectLst>
            <a:outerShdw blurRad="39000" dist="25400" dir="9000000" rotWithShape="0">
              <a:srgbClr val="1A0000">
                <a:alpha val="35000"/>
              </a:srgbClr>
            </a:outerShdw>
          </a:effectLst>
        </a:effectStyle>
        <a:effectStyle>
          <a:effectLst>
            <a:outerShdw blurRad="39000" dist="25400" dir="9000000" rotWithShape="0">
              <a:srgbClr val="1A0000">
                <a:alpha val="40000"/>
              </a:srgbClr>
            </a:outerShdw>
          </a:effectLst>
        </a:effectStyle>
        <a:effectStyle>
          <a:effectLst>
            <a:outerShdw blurRad="39000" dist="25400" dir="9000000" rotWithShape="0">
              <a:srgbClr val="000000">
                <a:alpha val="40000"/>
              </a:srgbClr>
            </a:outerShdw>
          </a:effectLst>
          <a:scene3d>
            <a:camera prst="orthographicFront">
              <a:rot lat="0" lon="0" rev="0"/>
            </a:camera>
            <a:lightRig rig="brightRoom" dir="tr">
              <a:rot lat="0" lon="0" rev="3540000"/>
            </a:lightRig>
          </a:scene3d>
          <a:sp3d prstMaterial="matte">
            <a:bevelT w="190500" h="44450" prst="cross"/>
          </a:sp3d>
        </a:effectStyle>
      </a:effectStyleLst>
      <a:bgFillStyleLst>
        <a:solidFill>
          <a:schemeClr val="phClr"/>
        </a:solidFill>
        <a:gradFill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Human</Template>
  <TotalTime>710035</TotalTime>
  <Words>7096</Words>
  <Application>Microsoft Office PowerPoint</Application>
  <PresentationFormat>On-screen Show (4:3)</PresentationFormat>
  <Paragraphs>658</Paragraphs>
  <Slides>55</Slides>
  <Notes>47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55</vt:i4>
      </vt:variant>
    </vt:vector>
  </HeadingPairs>
  <TitlesOfParts>
    <vt:vector size="58" baseType="lpstr">
      <vt:lpstr>Human</vt:lpstr>
      <vt:lpstr>Acrobat Document</vt:lpstr>
      <vt:lpstr>Visio</vt:lpstr>
      <vt:lpstr>Accelerator Instrumentation:   Intensity Measurements for g-2 and Mu2e</vt:lpstr>
      <vt:lpstr>Intensity Measuremetns  for g-2 and Mu2e</vt:lpstr>
      <vt:lpstr>PowerPoint Presentation</vt:lpstr>
      <vt:lpstr>Mu2e Operations</vt:lpstr>
      <vt:lpstr>PowerPoint Presentation</vt:lpstr>
      <vt:lpstr>g-2 Operations</vt:lpstr>
      <vt:lpstr>Beam Requirements</vt:lpstr>
      <vt:lpstr>Muon Campus</vt:lpstr>
      <vt:lpstr>Muon g-2 and Mu2e Beam Profiles</vt:lpstr>
      <vt:lpstr>How can we measure beam intensity?</vt:lpstr>
      <vt:lpstr>Echotek Beam Position Monitors</vt:lpstr>
      <vt:lpstr>Toroid</vt:lpstr>
      <vt:lpstr>Ion Chamber</vt:lpstr>
      <vt:lpstr>Wall Current Monitor</vt:lpstr>
      <vt:lpstr>Beam Studies</vt:lpstr>
      <vt:lpstr>AP2 BPMs</vt:lpstr>
      <vt:lpstr>AP2 BPMs</vt:lpstr>
      <vt:lpstr>Tor704 Test Signal Response</vt:lpstr>
      <vt:lpstr>Tor724 Test Signal Response</vt:lpstr>
      <vt:lpstr>Tor704 Beam Response</vt:lpstr>
      <vt:lpstr>Tor704 Beam Response</vt:lpstr>
      <vt:lpstr>Tor704 Beam Response</vt:lpstr>
      <vt:lpstr>IC728</vt:lpstr>
      <vt:lpstr>IC728 Beam Response</vt:lpstr>
      <vt:lpstr>IC728 Beam Response</vt:lpstr>
      <vt:lpstr>IC728 Beam Response</vt:lpstr>
      <vt:lpstr>Summary</vt:lpstr>
      <vt:lpstr>What’s next?</vt:lpstr>
      <vt:lpstr>Meeting Notes (1/2)</vt:lpstr>
      <vt:lpstr>Meeting Notes (2/2)</vt:lpstr>
      <vt:lpstr>References</vt:lpstr>
      <vt:lpstr>References</vt:lpstr>
      <vt:lpstr>Supplemental Slides</vt:lpstr>
      <vt:lpstr>Muon Campus</vt:lpstr>
      <vt:lpstr>Beam path from Booster to  the g-2 and Mu2e experiments</vt:lpstr>
      <vt:lpstr>Beam path from Booster to  the g-2 and Mu2e experiments</vt:lpstr>
      <vt:lpstr>Beam path from Booster to  the g-2 and Mu2e experiments</vt:lpstr>
      <vt:lpstr>What we’re starting with – the Pbar source</vt:lpstr>
      <vt:lpstr>PowerPoint Presentation</vt:lpstr>
      <vt:lpstr>Beam path from Booster to the g-2 experiment</vt:lpstr>
      <vt:lpstr>g-2/Mu2e Configuration</vt:lpstr>
      <vt:lpstr>PowerPoint Presentation</vt:lpstr>
      <vt:lpstr>PowerPoint Presentation</vt:lpstr>
      <vt:lpstr>Recycler to P1 line connection From Mu2e CDR</vt:lpstr>
      <vt:lpstr>PowerPoint Presentation</vt:lpstr>
      <vt:lpstr>PowerPoint Presentation</vt:lpstr>
      <vt:lpstr>PowerPoint Presentation</vt:lpstr>
      <vt:lpstr>Direct Current Current Transformer</vt:lpstr>
      <vt:lpstr>Segmented Wire Ion Chamber</vt:lpstr>
      <vt:lpstr>Secondary Emission Monitor</vt:lpstr>
      <vt:lpstr>Beam Loss Monitor</vt:lpstr>
      <vt:lpstr>Optical Transition Radiation</vt:lpstr>
      <vt:lpstr>g-2 Schedule</vt:lpstr>
      <vt:lpstr>Monitoring g-2 Secondaries</vt:lpstr>
      <vt:lpstr>References</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in Review: 03/17/03 -03/23/03</dc:title>
  <dc:creator>ronmoore</dc:creator>
  <cp:lastModifiedBy>Brian E. Drendel x6572 09990N</cp:lastModifiedBy>
  <cp:revision>1564</cp:revision>
  <cp:lastPrinted>2012-06-18T14:11:26Z</cp:lastPrinted>
  <dcterms:created xsi:type="dcterms:W3CDTF">2003-03-20T03:22:32Z</dcterms:created>
  <dcterms:modified xsi:type="dcterms:W3CDTF">2012-06-18T19:45:06Z</dcterms:modified>
</cp:coreProperties>
</file>