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658" r:id="rId5"/>
  </p:sldMasterIdLst>
  <p:notesMasterIdLst>
    <p:notesMasterId r:id="rId17"/>
  </p:notesMasterIdLst>
  <p:handoutMasterIdLst>
    <p:handoutMasterId r:id="rId18"/>
  </p:handoutMasterIdLst>
  <p:sldIdLst>
    <p:sldId id="263" r:id="rId6"/>
    <p:sldId id="443" r:id="rId7"/>
    <p:sldId id="306" r:id="rId8"/>
    <p:sldId id="436" r:id="rId9"/>
    <p:sldId id="307" r:id="rId10"/>
    <p:sldId id="446" r:id="rId11"/>
    <p:sldId id="439" r:id="rId12"/>
    <p:sldId id="1050" r:id="rId13"/>
    <p:sldId id="450" r:id="rId14"/>
    <p:sldId id="1049" r:id="rId15"/>
    <p:sldId id="1051" r:id="rId1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9900"/>
    <a:srgbClr val="B4C6E7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87"/>
    <p:restoredTop sz="96395" autoAdjust="0"/>
  </p:normalViewPr>
  <p:slideViewPr>
    <p:cSldViewPr snapToObjects="1" showGuides="1">
      <p:cViewPr varScale="1">
        <p:scale>
          <a:sx n="96" d="100"/>
          <a:sy n="96" d="100"/>
        </p:scale>
        <p:origin x="644" y="60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01/11/2022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01/11/2022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819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19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6309000" cy="360000"/>
          </a:xfrm>
        </p:spPr>
        <p:txBody>
          <a:bodyPr lIns="0" tIns="0" rIns="0" bIns="0" anchor="b" anchorCtr="0"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MQXFA13 Coil Acceptance Review 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59632" y="476672"/>
            <a:ext cx="4048095" cy="1896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en-US" noProof="0"/>
              <a:t>MQXFA13 Coil Acceptance Review </a:t>
            </a:r>
            <a:endParaRPr lang="en-GB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/>
                <a:t>logo</a:t>
              </a:r>
            </a:p>
            <a:p>
              <a:pPr algn="ctr"/>
              <a:r>
                <a:rPr lang="en-GB" sz="900" dirty="0"/>
                <a:t>area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25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6553200" cy="360000"/>
          </a:xfrm>
        </p:spPr>
        <p:txBody>
          <a:bodyPr/>
          <a:lstStyle/>
          <a:p>
            <a:r>
              <a:rPr lang="en-US" noProof="0"/>
              <a:t>MQXFA13 Coil Acceptance Review </a:t>
            </a:r>
            <a:endParaRPr lang="en-GB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6" name="Grouper 5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7" name="Rectangle 6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/>
                <a:t>logo</a:t>
              </a:r>
            </a:p>
            <a:p>
              <a:pPr algn="ctr"/>
              <a:r>
                <a:rPr lang="en-GB" sz="900" dirty="0"/>
                <a:t>area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8571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6550800" cy="360000"/>
          </a:xfrm>
        </p:spPr>
        <p:txBody>
          <a:bodyPr/>
          <a:lstStyle/>
          <a:p>
            <a:r>
              <a:rPr lang="en-US" noProof="0"/>
              <a:t>MQXFA13 Coil Acceptance Review </a:t>
            </a:r>
            <a:endParaRPr lang="en-GB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/>
                <a:t>logo</a:t>
              </a:r>
            </a:p>
            <a:p>
              <a:pPr algn="ctr"/>
              <a:r>
                <a:rPr lang="en-GB" sz="900" dirty="0"/>
                <a:t>area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24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en-US" noProof="0"/>
              <a:t>MQXFA13 Coil Acceptance Review 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en-US" noProof="0"/>
              <a:t>MQXFA13 Coil Acceptance Review </a:t>
            </a:r>
            <a:endParaRPr lang="en-GB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en-US" noProof="0"/>
              <a:t>MQXFA13 Coil Acceptance Review </a:t>
            </a:r>
            <a:endParaRPr lang="en-GB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6553200" cy="360000"/>
          </a:xfrm>
        </p:spPr>
        <p:txBody>
          <a:bodyPr/>
          <a:lstStyle/>
          <a:p>
            <a:r>
              <a:rPr lang="en-US" noProof="0"/>
              <a:t>MQXFA13 Coil Acceptance Review </a:t>
            </a:r>
            <a:endParaRPr lang="en-GB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6550800" cy="360000"/>
          </a:xfrm>
        </p:spPr>
        <p:txBody>
          <a:bodyPr/>
          <a:lstStyle/>
          <a:p>
            <a:r>
              <a:rPr lang="en-US" noProof="0"/>
              <a:t>MQXFA13 Coil Acceptance Review </a:t>
            </a:r>
            <a:endParaRPr lang="en-GB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6309000" cy="360000"/>
          </a:xfrm>
        </p:spPr>
        <p:txBody>
          <a:bodyPr lIns="0" tIns="0" rIns="0" bIns="0" anchor="b" anchorCtr="0"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MQXFA13 Coil Acceptance Review 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59632" y="476672"/>
            <a:ext cx="4048095" cy="189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827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en-US" noProof="0"/>
              <a:t>MQXFA13 Coil Acceptance Review 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8" name="Grouper 7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/>
                <a:t>logo</a:t>
              </a:r>
            </a:p>
            <a:p>
              <a:pPr algn="ctr"/>
              <a:r>
                <a:rPr lang="en-GB" sz="900" dirty="0"/>
                <a:t>area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467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en-US" noProof="0"/>
              <a:t>MQXFA13 Coil Acceptance Review </a:t>
            </a:r>
            <a:endParaRPr lang="en-GB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11" name="Grouper 10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/>
                <a:t>logo</a:t>
              </a:r>
            </a:p>
            <a:p>
              <a:pPr algn="ctr"/>
              <a:r>
                <a:rPr lang="en-GB" sz="900" dirty="0"/>
                <a:t>area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8175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MQXFA13 Coil Acceptance Review 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C8F6E1-DCAA-4B58-8837-5B94238538F3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" y="6126162"/>
            <a:ext cx="1562508" cy="7318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MQXFA13 Coil Acceptance Review 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C8F6E1-DCAA-4B58-8837-5B94238538F3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" y="6126162"/>
            <a:ext cx="1562508" cy="73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86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fnal.gov/event/56491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MQXFA13 Coil Acceptance Review </a:t>
            </a:r>
            <a:br>
              <a:rPr lang="en-US" dirty="0"/>
            </a:br>
            <a:r>
              <a:rPr lang="en-US" i="1" dirty="0"/>
              <a:t>Introduction </a:t>
            </a:r>
            <a:r>
              <a:rPr lang="en-GB" i="1" dirty="0"/>
              <a:t>&amp; Charge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Giorgio Ambrosio</a:t>
            </a:r>
          </a:p>
          <a:p>
            <a:r>
              <a:rPr lang="en-GB" dirty="0"/>
              <a:t>Magnets L2</a:t>
            </a:r>
          </a:p>
          <a:p>
            <a:r>
              <a:rPr lang="en-GB" dirty="0"/>
              <a:t>U.S. HL-LHC Accelerator Upgrade Project</a:t>
            </a:r>
          </a:p>
        </p:txBody>
      </p:sp>
      <p:sp>
        <p:nvSpPr>
          <p:cNvPr id="6" name="Rectangle 5"/>
          <p:cNvSpPr/>
          <p:nvPr/>
        </p:nvSpPr>
        <p:spPr>
          <a:xfrm>
            <a:off x="-6424" y="6141660"/>
            <a:ext cx="1547664" cy="6926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1371600" y="5899149"/>
            <a:ext cx="6480000" cy="447685"/>
          </a:xfrm>
        </p:spPr>
        <p:txBody>
          <a:bodyPr>
            <a:normAutofit lnSpcReduction="10000"/>
          </a:bodyPr>
          <a:lstStyle/>
          <a:p>
            <a:r>
              <a:rPr lang="en-US" sz="1400" b="1" dirty="0"/>
              <a:t>MQXFA13 Coil Acceptance Review</a:t>
            </a:r>
          </a:p>
          <a:p>
            <a:r>
              <a:rPr lang="en-GB" sz="1400" dirty="0"/>
              <a:t>November 2,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19C94-462B-4A1E-B52B-71F891C3F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B2A28-7706-493F-91AC-6285CC778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Today:  </a:t>
            </a:r>
          </a:p>
          <a:p>
            <a:pPr lvl="1"/>
            <a:r>
              <a:rPr lang="en-US" dirty="0"/>
              <a:t>Talks</a:t>
            </a:r>
          </a:p>
          <a:p>
            <a:pPr lvl="1"/>
            <a:r>
              <a:rPr lang="en-US" dirty="0"/>
              <a:t>Q&amp;A</a:t>
            </a:r>
          </a:p>
          <a:p>
            <a:pPr lvl="1"/>
            <a:endParaRPr lang="en-US" dirty="0"/>
          </a:p>
          <a:p>
            <a:r>
              <a:rPr lang="en-US" dirty="0"/>
              <a:t>Following days: </a:t>
            </a:r>
          </a:p>
          <a:p>
            <a:pPr lvl="1"/>
            <a:r>
              <a:rPr lang="en-US" dirty="0"/>
              <a:t>Closed session(s)</a:t>
            </a:r>
          </a:p>
          <a:p>
            <a:pPr lvl="1"/>
            <a:r>
              <a:rPr lang="en-US" dirty="0"/>
              <a:t>Possibly Q&amp;A by email</a:t>
            </a:r>
          </a:p>
          <a:p>
            <a:pPr lvl="1"/>
            <a:endParaRPr lang="en-US" dirty="0"/>
          </a:p>
          <a:p>
            <a:r>
              <a:rPr lang="en-US" dirty="0"/>
              <a:t>Report by email or Zoom mtg in ~2 weeks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5C99ED-C03B-4F81-BA34-1721BA872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64BCD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MQXFA13 Coil Acceptance Review 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64BCD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4433C1-3DE2-43C7-9143-1DAE1BC93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DCA1C4-9514-7B4F-976F-D92F7E29665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64BCD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64BCD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7520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7455E-77A9-4AE0-93E8-7FEDA3644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MQXFA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69268-6F7A-4846-92BB-FBBD99C89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/>
              <a:t>AUP is close to 50% MQXFA magnet fabrication</a:t>
            </a:r>
          </a:p>
          <a:p>
            <a:pPr>
              <a:spcBef>
                <a:spcPts val="1200"/>
              </a:spcBef>
            </a:pPr>
            <a:r>
              <a:rPr lang="en-US" dirty="0"/>
              <a:t>6 out 8 magnets met vertical test requirements </a:t>
            </a:r>
          </a:p>
          <a:p>
            <a:pPr>
              <a:spcBef>
                <a:spcPts val="1200"/>
              </a:spcBef>
            </a:pPr>
            <a:r>
              <a:rPr lang="en-US" dirty="0"/>
              <a:t>MQXFA07/08 </a:t>
            </a:r>
            <a:r>
              <a:rPr lang="en-US" u="sng" dirty="0"/>
              <a:t>“smoking gun” was found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Mechanism is understood </a:t>
            </a:r>
            <a:endParaRPr lang="en-US" u="sng" dirty="0"/>
          </a:p>
          <a:p>
            <a:pPr lvl="1">
              <a:spcBef>
                <a:spcPts val="1200"/>
              </a:spcBef>
            </a:pPr>
            <a:r>
              <a:rPr lang="en-US" dirty="0"/>
              <a:t>Covid restrictions and lockdown contributed to the degradation mechanism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Design change (larger gaps) and Specification revision (minimum gaps spec.) are going to prevent reoccurrence in future magnets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MQXFA10 &amp; MQXFA11 demonstrated that this issue is over</a:t>
            </a:r>
          </a:p>
          <a:p>
            <a:pPr>
              <a:spcBef>
                <a:spcPts val="1200"/>
              </a:spcBef>
            </a:pPr>
            <a:r>
              <a:rPr lang="en-US" dirty="0"/>
              <a:t>MQXFA05 demonstrated </a:t>
            </a:r>
            <a:r>
              <a:rPr lang="en-US" b="1" dirty="0"/>
              <a:t>Endurance</a:t>
            </a:r>
          </a:p>
          <a:p>
            <a:pPr>
              <a:spcBef>
                <a:spcPts val="1200"/>
              </a:spcBef>
            </a:pPr>
            <a:r>
              <a:rPr lang="en-US" dirty="0"/>
              <a:t>MQXFA11 demonstrated </a:t>
            </a:r>
            <a:r>
              <a:rPr lang="en-US" b="1" dirty="0"/>
              <a:t>Resilience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31B429-9882-45AE-A2A5-772A2AD3B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MQXFA13 Coil Acceptance Review </a:t>
            </a:r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3EC5AC-F0E5-420F-A1BE-F23A25D11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732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18359-9572-4A46-94BC-582F74348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972" y="764704"/>
            <a:ext cx="7920000" cy="51845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Committee</a:t>
            </a:r>
            <a:endParaRPr lang="en-US" dirty="0"/>
          </a:p>
          <a:p>
            <a:r>
              <a:rPr lang="it-IT" dirty="0"/>
              <a:t>Steve Gourlay (chairperson), LBNL</a:t>
            </a:r>
            <a:endParaRPr lang="en-US" dirty="0"/>
          </a:p>
          <a:p>
            <a:r>
              <a:rPr lang="en-US" dirty="0"/>
              <a:t>Arup Ghosh, BNL retired</a:t>
            </a:r>
          </a:p>
          <a:p>
            <a:r>
              <a:rPr lang="en-US" dirty="0"/>
              <a:t>Susana Izquierdo Bermudez, CERN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Date and Time</a:t>
            </a:r>
            <a:endParaRPr lang="en-US" dirty="0"/>
          </a:p>
          <a:p>
            <a:r>
              <a:rPr lang="en-US" dirty="0"/>
              <a:t>November 2, 2022. </a:t>
            </a:r>
          </a:p>
          <a:p>
            <a:r>
              <a:rPr lang="en-US" dirty="0"/>
              <a:t>Start time is </a:t>
            </a:r>
            <a:r>
              <a:rPr lang="en-US" u="sng" dirty="0"/>
              <a:t>7/9/10/15 (LBNL/FNAL/BNL-FSU/CERN)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/>
              <a:t>Location/Connection</a:t>
            </a:r>
            <a:endParaRPr lang="en-US" dirty="0"/>
          </a:p>
          <a:p>
            <a:r>
              <a:rPr lang="en-US" dirty="0"/>
              <a:t>Video-link by Zoom, info by email.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Link to agenda with talks and other documents</a:t>
            </a:r>
            <a:endParaRPr lang="en-US" dirty="0"/>
          </a:p>
          <a:p>
            <a:r>
              <a:rPr lang="en-US" dirty="0">
                <a:hlinkClick r:id="rId2"/>
              </a:rPr>
              <a:t>https://indico.fnal.gov/event/56491/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827461-5ED1-45F3-81A5-ADC8AA7EB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MQXFA13 Coil Acceptance Review </a:t>
            </a:r>
            <a:endParaRPr lang="en-GB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A8466A-F22A-456E-BE77-BCCE47B6F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16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498" y="-84544"/>
            <a:ext cx="7920000" cy="720000"/>
          </a:xfrm>
        </p:spPr>
        <p:txBody>
          <a:bodyPr/>
          <a:lstStyle/>
          <a:p>
            <a:r>
              <a:rPr lang="en-US" dirty="0"/>
              <a:t>Review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01" y="533328"/>
            <a:ext cx="8967286" cy="599201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The HL-LHC AUP project is planning to start assembly of </a:t>
            </a:r>
            <a:r>
              <a:rPr lang="en-US" b="1" dirty="0"/>
              <a:t>MQXFA13</a:t>
            </a:r>
            <a:r>
              <a:rPr lang="en-US" dirty="0"/>
              <a:t>. This is the </a:t>
            </a:r>
            <a:r>
              <a:rPr lang="en-US" b="1" dirty="0"/>
              <a:t>6</a:t>
            </a:r>
            <a:r>
              <a:rPr lang="en-US" b="1" baseline="30000" dirty="0"/>
              <a:t>th</a:t>
            </a:r>
            <a:r>
              <a:rPr lang="en-US" b="1" dirty="0"/>
              <a:t> series </a:t>
            </a:r>
            <a:r>
              <a:rPr lang="en-US" dirty="0"/>
              <a:t>low-beta quadrupole magnet (MQXFA) for the Inner Triplet of the High Luminosity LHC. If MQXFA13 meets MQXFA requirements [1] it will be used in a Q1/Q3 cryo-assembly to be installed in the HL-LHC.</a:t>
            </a:r>
          </a:p>
          <a:p>
            <a:pPr>
              <a:lnSpc>
                <a:spcPct val="110000"/>
              </a:lnSpc>
            </a:pPr>
            <a:r>
              <a:rPr lang="en-US" dirty="0"/>
              <a:t>For MQXFA13 assembly AUP is planning to use QXFA coils: </a:t>
            </a:r>
            <a:r>
              <a:rPr lang="en-US" b="1" dirty="0"/>
              <a:t>139, 141, 227 </a:t>
            </a:r>
            <a:r>
              <a:rPr lang="en-US" dirty="0"/>
              <a:t>and</a:t>
            </a:r>
            <a:r>
              <a:rPr lang="en-US" b="1" dirty="0"/>
              <a:t> 229</a:t>
            </a:r>
            <a:r>
              <a:rPr lang="en-US" dirty="0"/>
              <a:t>. Coil </a:t>
            </a:r>
            <a:r>
              <a:rPr lang="en-US" b="1" dirty="0"/>
              <a:t>218</a:t>
            </a:r>
            <a:r>
              <a:rPr lang="en-US" dirty="0"/>
              <a:t> is planned for future use in MQXFA07b and is a spare coil for MQXFA12. Coil 218 was reviewed during the Coils Acceptance Review for MQXFA07b and MQXFA11 [2]. Another spare coil is coil </a:t>
            </a:r>
            <a:r>
              <a:rPr lang="en-US" b="1" dirty="0"/>
              <a:t>220</a:t>
            </a:r>
            <a:r>
              <a:rPr lang="en-US" dirty="0"/>
              <a:t>. Coil 220 was reviewed during the MQXFA10 Coils Acceptance Review [3] and during the MQXFA12 Coils Acceptance Review [4].</a:t>
            </a:r>
          </a:p>
          <a:p>
            <a:pPr>
              <a:lnSpc>
                <a:spcPct val="110000"/>
              </a:lnSpc>
            </a:pPr>
            <a:r>
              <a:rPr lang="en-US" dirty="0"/>
              <a:t>Conductor and series coil specifications are presented in [5-9]. Discrepancy or Non-conformity Reports are generated whenever a component does not meet specifications.  </a:t>
            </a:r>
          </a:p>
          <a:p>
            <a:pPr>
              <a:lnSpc>
                <a:spcPct val="110000"/>
              </a:lnSpc>
            </a:pPr>
            <a:r>
              <a:rPr lang="en-US" dirty="0"/>
              <a:t>The reviewers are requested to review discrepancies and non-conformities in strands, cables and coils, for the following coils: </a:t>
            </a:r>
            <a:r>
              <a:rPr lang="en-US" b="1" dirty="0"/>
              <a:t>139 (cable P43OL1164), 141 (cable P43OL1167), 227 (cable P43OL1156), and 229 (cable P43OL1161).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MQXFA13 Coil Acceptance Review 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023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33E29-DD3F-43EA-B21B-39614CDAD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06FFE-B967-406C-8F1B-79A3AC146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832" y="950641"/>
            <a:ext cx="8712968" cy="5376887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20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MQXFA Functional Requirements Specification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US-HiLumi-doc-36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Coils Acceptance Review for MQXFA07b and MQXFA11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US-HiLumi-doc-4224.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MQXFA10 Coils Acceptance Review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US-HiLumi-doc-4186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MQXFA12 Coils Acceptance Review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US-HiLumi-doc-4321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Specification for Quadrupole Magnet Conductor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US-HiLumi-doc-40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Cable Specification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US-HiLumi-doc-74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Quadrupole Magnet Cable Insulation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US-HiLumi-doc-75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QXFA Series Coil Production Specification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US-HiLumi-doc-2986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QXFA Series Coil Fabrication Electrical QC plan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US-HiLumi-doc-521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000" i="1" dirty="0"/>
              <a:t>All docs are on the Review Indico page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000" i="1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000" dirty="0"/>
              <a:t>Coil CMM measurements for acceptance are performed at LBNL</a:t>
            </a:r>
            <a:endParaRPr lang="en-US" sz="1800" u="sng" dirty="0"/>
          </a:p>
          <a:p>
            <a:pPr>
              <a:lnSpc>
                <a:spcPct val="120000"/>
              </a:lnSpc>
            </a:pPr>
            <a:r>
              <a:rPr lang="en-US" sz="1800" dirty="0"/>
              <a:t>Coil CMM at BNL and FNAL are used for feedback to L3s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BCA3E6-136F-4B95-8834-35B8D856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MQXFA13 Coil Acceptance Review </a:t>
            </a:r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148BE8-6A87-4218-96FD-066786AA6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973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152" y="57249"/>
            <a:ext cx="7920000" cy="720000"/>
          </a:xfrm>
        </p:spPr>
        <p:txBody>
          <a:bodyPr/>
          <a:lstStyle/>
          <a:p>
            <a:r>
              <a:rPr lang="en-US" dirty="0"/>
              <a:t>CHARGE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2349"/>
            <a:ext cx="8568952" cy="4970947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The committee is requested to answer the following questions: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500" dirty="0"/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Have Discrepancies and Non-conformities been adequately documented and processed?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 there are </a:t>
            </a:r>
            <a:r>
              <a:rPr lang="en-US" sz="28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critical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Discrepancies/Non-conformities, have they been adequately documented and processed?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Did the L3s properly identified critical Discrepancies/Non-conformities?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 there any coil that you recommend not to use in MQXFA13? 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 you have any other comment or recommendation regarding these coils and their conductor for allowing MQXFA13 to meet MQXFA requirements [1]?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MQXFA13 Coil Acceptance Review 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609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33E29-DD3F-43EA-B21B-39614CDAD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DR/NCR: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06FFE-B967-406C-8F1B-79A3AC146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832" y="950641"/>
            <a:ext cx="8558648" cy="537688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/>
              <a:t>Critical nonconformance</a:t>
            </a:r>
            <a:r>
              <a:rPr lang="en-US" dirty="0"/>
              <a:t>: </a:t>
            </a:r>
            <a:r>
              <a:rPr lang="en-US" i="1" dirty="0"/>
              <a:t>a nonconformance which meets at least one of the following:</a:t>
            </a:r>
          </a:p>
          <a:p>
            <a:pPr lvl="1">
              <a:lnSpc>
                <a:spcPct val="120000"/>
              </a:lnSpc>
            </a:pPr>
            <a:r>
              <a:rPr lang="en-US" u="sng" dirty="0"/>
              <a:t>affects form, fit, or function</a:t>
            </a:r>
            <a:r>
              <a:rPr lang="en-US" dirty="0"/>
              <a:t> in the as-found condition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involves damage, or suspected damage, to the </a:t>
            </a:r>
            <a:r>
              <a:rPr lang="en-US" u="sng" dirty="0"/>
              <a:t>coil conductor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is likely to trigger yellow or red schedule or cost variance reporting thresholds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meets the requirements of “Moderate” or higher per the CERN Impact Matrix (for collaborations) in EDMS 1863763 </a:t>
            </a:r>
          </a:p>
          <a:p>
            <a:pPr lvl="1">
              <a:lnSpc>
                <a:spcPct val="120000"/>
              </a:lnSpc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BCA3E6-136F-4B95-8834-35B8D856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MQXFA13 Coil Acceptance Review </a:t>
            </a:r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148BE8-6A87-4218-96FD-066786AA6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69161B-B401-41B4-9D2A-29B8E83AA59F}"/>
              </a:ext>
            </a:extLst>
          </p:cNvPr>
          <p:cNvSpPr txBox="1"/>
          <p:nvPr/>
        </p:nvSpPr>
        <p:spPr>
          <a:xfrm>
            <a:off x="1610772" y="5833354"/>
            <a:ext cx="564770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Handling of Discrepancies and Nonconformances</a:t>
            </a:r>
            <a:endParaRPr lang="en-US" dirty="0"/>
          </a:p>
          <a:p>
            <a:r>
              <a:rPr lang="en-US" dirty="0"/>
              <a:t>US-HiLumi-doc-2484 </a:t>
            </a:r>
          </a:p>
        </p:txBody>
      </p:sp>
    </p:spTree>
    <p:extLst>
      <p:ext uri="{BB962C8B-B14F-4D97-AF65-F5344CB8AC3E}">
        <p14:creationId xmlns:p14="http://schemas.microsoft.com/office/powerpoint/2010/main" val="3515913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33E29-DD3F-43EA-B21B-39614CDAD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Coil Ordering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06FFE-B967-406C-8F1B-79A3AC146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42147"/>
            <a:ext cx="8636429" cy="5223157"/>
          </a:xfrm>
        </p:spPr>
        <p:txBody>
          <a:bodyPr>
            <a:normAutofit fontScale="92500"/>
          </a:bodyPr>
          <a:lstStyle/>
          <a:p>
            <a:r>
              <a:rPr lang="en-US" dirty="0"/>
              <a:t>The use of coils with different conductor properties (RRR and Cu/</a:t>
            </a:r>
            <a:r>
              <a:rPr lang="en-US" dirty="0" err="1"/>
              <a:t>NCu</a:t>
            </a:r>
            <a:r>
              <a:rPr lang="en-US" dirty="0"/>
              <a:t>) may increase Coil-Ground voltages</a:t>
            </a:r>
          </a:p>
          <a:p>
            <a:r>
              <a:rPr lang="en-US" dirty="0"/>
              <a:t>Since CLIQ is introducing an asymmetric behavior, coil ordering may be used to compensate for different conductor properties</a:t>
            </a:r>
          </a:p>
          <a:p>
            <a:r>
              <a:rPr lang="en-US" dirty="0"/>
              <a:t>Therefore, starting from MQXFA03, AUP is checking peak Coil-Ground voltages for any possible coil ordering</a:t>
            </a:r>
          </a:p>
          <a:p>
            <a:pPr lvl="1"/>
            <a:r>
              <a:rPr lang="en-US" dirty="0"/>
              <a:t>All options with peak voltage above spec </a:t>
            </a:r>
            <a:r>
              <a:rPr lang="en-US" u="sng" dirty="0"/>
              <a:t>will be forbidden</a:t>
            </a:r>
          </a:p>
          <a:p>
            <a:pPr lvl="1"/>
            <a:r>
              <a:rPr lang="en-US" dirty="0"/>
              <a:t>Voltages of other options will be taken into account together with other data, when deciding coil ordering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 talk “Coil Ordering based on Conductor Properties”</a:t>
            </a:r>
            <a:r>
              <a:rPr lang="en-US" dirty="0"/>
              <a:t> 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BCA3E6-136F-4B95-8834-35B8D856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MQXFA13 Coil Acceptance Review </a:t>
            </a:r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148BE8-6A87-4218-96FD-066786AA6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712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316EE-26D2-46ED-BAA1-B3882FD4A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Traveler status on MTF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0E03B-4172-4203-B73A-19B194B1B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added this topic following a request from Susana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1B22AF-6EE8-45C8-A095-E7473FD93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MQXFA13 Coil Acceptance Review </a:t>
            </a:r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9EA5D4-3650-404A-A6BF-B14AB4786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3444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3BEF8-C361-4EA0-AC16-46E5B718B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F26CE-3EFC-45A1-9C7E-FF5D03620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256584"/>
          </a:xfrm>
        </p:spPr>
        <p:txBody>
          <a:bodyPr>
            <a:normAutofit/>
          </a:bodyPr>
          <a:lstStyle/>
          <a:p>
            <a:r>
              <a:rPr lang="en-US" dirty="0"/>
              <a:t>Recommendation from </a:t>
            </a:r>
            <a:r>
              <a:rPr lang="en-US" i="1" dirty="0"/>
              <a:t>MQXFA12 Coil Acceptance Review: </a:t>
            </a:r>
          </a:p>
          <a:p>
            <a:r>
              <a:rPr lang="en-US" i="1" dirty="0"/>
              <a:t>“Re-measure coil 136 at LBNL and cross-check again with the FNAL measurements. The committee further suggests to make measurement cross-checks a standard procedure.</a:t>
            </a:r>
          </a:p>
          <a:p>
            <a:endParaRPr lang="en-US" i="1" dirty="0"/>
          </a:p>
          <a:p>
            <a:r>
              <a:rPr lang="en-US" dirty="0"/>
              <a:t>Coil 136 was re-measured.  Plans for cross-checks are under discussion.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A23DEE-B773-43C0-9DD9-D79F7F6D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MQXFA13 Coil Acceptance Review </a:t>
            </a:r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F33C30-52D9-4EC0-915A-7F2980959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5089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8EF391-2BAD-45F4-B22E-736040720C99}">
  <ds:schemaRefs>
    <ds:schemaRef ds:uri="http://schemas.microsoft.com/office/2006/metadata/properties"/>
    <ds:schemaRef ds:uri="8946e33d-fd2f-4ae4-8ee9-d90c129cdf9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10674</TotalTime>
  <Words>880</Words>
  <Application>Microsoft Office PowerPoint</Application>
  <PresentationFormat>On-screen Show (4:3)</PresentationFormat>
  <Paragraphs>116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Thème Office</vt:lpstr>
      <vt:lpstr>1_Thème Office</vt:lpstr>
      <vt:lpstr>MQXFA13 Coil Acceptance Review  Introduction &amp; Charge</vt:lpstr>
      <vt:lpstr>PowerPoint Presentation</vt:lpstr>
      <vt:lpstr>Review Goals</vt:lpstr>
      <vt:lpstr>References</vt:lpstr>
      <vt:lpstr>CHARGE Questions</vt:lpstr>
      <vt:lpstr>Critical DR/NCR:</vt:lpstr>
      <vt:lpstr>Coil Ordering</vt:lpstr>
      <vt:lpstr>Traveler status on MTF</vt:lpstr>
      <vt:lpstr>Past Recommendations</vt:lpstr>
      <vt:lpstr>Schedule</vt:lpstr>
      <vt:lpstr>MQXFA Status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Giorgio Ambrosio</cp:lastModifiedBy>
  <cp:revision>489</cp:revision>
  <cp:lastPrinted>2016-09-22T19:01:15Z</cp:lastPrinted>
  <dcterms:created xsi:type="dcterms:W3CDTF">2016-03-23T12:58:39Z</dcterms:created>
  <dcterms:modified xsi:type="dcterms:W3CDTF">2022-11-01T23:28:37Z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