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74" r:id="rId5"/>
    <p:sldId id="260" r:id="rId6"/>
    <p:sldId id="284" r:id="rId7"/>
    <p:sldId id="286" r:id="rId8"/>
    <p:sldId id="283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93A1-7C0B-45F3-A169-DFF52F548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FE1D4-4983-4CA3-BD55-F97D9FCDC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1C56-B95B-450F-AA8C-5775FBF6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EB68-1916-4D9E-951D-0B385F94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1F15-31A1-4322-A1EC-2DB6CD59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2501-C57C-4B40-BC32-4BD0E0C2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1D195-6A11-454D-9CC2-BB8E65AC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F6E8-0BE2-433C-BA12-3C1763F3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EB0B-67BC-4767-B8F5-6264365B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44414-085D-4FD3-8E1F-625B9401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312A0-969D-4FAC-936D-22724C594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9A9CF-9161-4B1F-A18B-C1F00E1D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4A2F5-0CB1-44BB-95F5-438BB48F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2860D-CA24-4A9E-A5F1-1EC5AA3E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C1050-E323-46A9-8976-453F7251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2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1BCB-D2FE-41E1-A3DF-B9ECFE00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8606-584B-4265-9DB6-BC1BE774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C8BD-CCE8-42A6-A8CA-883B7FB7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F72C-6FAA-4B07-A574-A7F6191E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2351-423C-4D4A-B4DE-0F4345C4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3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2BE4-C789-4494-BFB1-D5BE97CF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F14DB-D072-4AAE-BCC7-C8CB3D38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151D9-7F6B-48A4-B96B-098F88C2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9E600-6A05-4EBB-9E19-87658977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DE1E7-A993-4C39-8EB9-5D9BD493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721B-4327-41E6-8F5F-F5552A00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80A4-7852-4CE0-8C61-E805EDCA3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490B9-5713-4030-B421-62B518FD7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C4D4E-5D53-448A-A452-3F6170BA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92331-934A-4B6B-B62B-C6CFF323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E446C-ED82-41E1-BBC7-1DF27326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AE5E-E128-4E69-AD18-8EA55086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C0A97-0BCB-44FF-AB92-D688B4F5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22AE0-4576-4637-8246-83B8152BF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2C188-8327-4695-A8BA-0E4DCAA2F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9479B-3DF9-4225-A630-A3F70F1BE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CF46A-F132-4BBD-B010-58A0E746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1FA4E-906E-48F0-9D67-883AF8B2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888B8-7C7F-47AC-BC8C-CBB0CF2E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5BE0-FD75-49F2-ACF4-9FF50D75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88662-AF6C-4C11-AC40-1BFB4B92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6CF6E-61F2-4D61-A863-6B418192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EB0C2-A521-4D60-A3A0-C8A9296D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D744E-624F-4E55-9ECA-E0242780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06346-B807-4A62-8350-9DC06DB5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975C2-87DD-4976-A617-40794801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BEE2-7C58-42A7-B806-E51A7979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1C4EE-0637-4C45-81B1-F73FE500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3E14-D157-4297-9105-B50B435CB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FEF1E-DCBC-43CD-A25A-00CEA821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105C6-DFCE-4A2D-A3C5-41BA6695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56DF0-B981-48E0-960D-1DFFE134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1BCA-1610-4DBA-91AE-CBC67D3A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61BA2-CC34-48A6-9DF3-304B8B7F1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431B8-F47E-497A-9DF7-06D8A94E9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C9544-BD7F-4842-A03D-259B7C2D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C8592-422C-40C0-8136-41822A9D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181A9-56CE-4C2B-93C2-A91E919B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8021A-0C95-4C0C-960A-84178352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29FF2-DF3C-4FC4-BC06-7FE2BE988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02497-36F3-4266-8132-A59C1008F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B619-5C17-4D67-AB58-898DE9DDA3D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0A1EF-218A-4BCA-B9A1-61B3BD20B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71A0-FA7E-473D-A092-62B61C8B3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0F11-A4DE-4CD4-9794-D8E00BD3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D96F-D9B7-4FB2-B003-BB9E6D086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DC-DC Topologies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80C39-AFBE-4467-9E3E-77653A68B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Michael Miller</a:t>
            </a:r>
          </a:p>
          <a:p>
            <a:r>
              <a:rPr lang="en-US" dirty="0"/>
              <a:t>Jane Nachtman</a:t>
            </a:r>
          </a:p>
          <a:p>
            <a:r>
              <a:rPr lang="en-US" dirty="0"/>
              <a:t>Yasar Onel</a:t>
            </a:r>
          </a:p>
          <a:p>
            <a:r>
              <a:rPr lang="en-US" dirty="0"/>
              <a:t>The 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275967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C976-E14F-4EA6-91B9-CD6355AB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Cockroft</a:t>
            </a:r>
            <a:r>
              <a:rPr lang="en-US" dirty="0"/>
              <a:t> Voltage Multiplier (LBL)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7147-3774-4D8B-9871-5745D80F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050E9-1B60-409C-BE5B-408AF533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49" y="1163433"/>
            <a:ext cx="3790352" cy="1659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D0C01-3303-48DA-B2D2-25796FB8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41" y="3057247"/>
            <a:ext cx="3794760" cy="1534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39AB5-782D-41FE-8F1C-11671D3D1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1" y="4825799"/>
            <a:ext cx="3794760" cy="15811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5887EC-89BD-4EB6-BE6C-E454A150FD21}"/>
              </a:ext>
            </a:extLst>
          </p:cNvPr>
          <p:cNvGrpSpPr/>
          <p:nvPr/>
        </p:nvGrpSpPr>
        <p:grpSpPr>
          <a:xfrm>
            <a:off x="4976037" y="1161386"/>
            <a:ext cx="6784382" cy="3166065"/>
            <a:chOff x="457778" y="1432838"/>
            <a:chExt cx="11260110" cy="46324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7B1A0B-246E-4907-8DD0-5D8826EB2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778" y="1432838"/>
              <a:ext cx="11260110" cy="46324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6C3F95-5454-438F-9E02-533F8D263CFA}"/>
                </a:ext>
              </a:extLst>
            </p:cNvPr>
            <p:cNvSpPr txBox="1"/>
            <p:nvPr/>
          </p:nvSpPr>
          <p:spPr>
            <a:xfrm>
              <a:off x="1795244" y="3984771"/>
              <a:ext cx="46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4X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CFDCCC-CBDA-4EC2-8D7A-CA12DE64EBBE}"/>
              </a:ext>
            </a:extLst>
          </p:cNvPr>
          <p:cNvSpPr txBox="1"/>
          <p:nvPr/>
        </p:nvSpPr>
        <p:spPr>
          <a:xfrm>
            <a:off x="4843535" y="4684928"/>
            <a:ext cx="70493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Tested warm and cold (77K) no change of components or adjustments needed;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Regulated;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Capable of delivering up to 1mA;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Utilizing </a:t>
            </a:r>
            <a:r>
              <a:rPr lang="en-US" sz="1800" dirty="0" err="1"/>
              <a:t>opamp</a:t>
            </a:r>
            <a:r>
              <a:rPr lang="en-US" sz="1800" dirty="0"/>
              <a:t> proven to work 10 years in </a:t>
            </a:r>
            <a:r>
              <a:rPr lang="en-US" sz="1800" dirty="0" err="1"/>
              <a:t>LAr</a:t>
            </a:r>
            <a:r>
              <a:rPr lang="en-US" sz="1800" dirty="0"/>
              <a:t> (GERDA experiment)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perform with input voltage as low as 4.6V and as high as 6V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399C9-3AEF-41C0-B16B-8AE36684B053}"/>
              </a:ext>
            </a:extLst>
          </p:cNvPr>
          <p:cNvSpPr txBox="1"/>
          <p:nvPr/>
        </p:nvSpPr>
        <p:spPr>
          <a:xfrm>
            <a:off x="1876306" y="2755609"/>
            <a:ext cx="167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with shield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A526A-063A-463A-A9C2-BA3B8EEE03AA}"/>
              </a:ext>
            </a:extLst>
          </p:cNvPr>
          <p:cNvSpPr txBox="1"/>
          <p:nvPr/>
        </p:nvSpPr>
        <p:spPr>
          <a:xfrm>
            <a:off x="1876306" y="4491385"/>
            <a:ext cx="202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no shield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CB155-25A8-4178-9D33-6982FA53294C}"/>
              </a:ext>
            </a:extLst>
          </p:cNvPr>
          <p:cNvSpPr txBox="1"/>
          <p:nvPr/>
        </p:nvSpPr>
        <p:spPr>
          <a:xfrm>
            <a:off x="2088956" y="6336367"/>
            <a:ext cx="202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62937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5A4C-9DEA-4F4C-985C-F98CEF26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LBL Card at CERN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BEA59-BF42-4199-85AE-B585B4BD1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129" y="2273459"/>
            <a:ext cx="5593977" cy="4278445"/>
          </a:xfrm>
        </p:spPr>
      </p:pic>
    </p:spTree>
    <p:extLst>
      <p:ext uri="{BB962C8B-B14F-4D97-AF65-F5344CB8AC3E}">
        <p14:creationId xmlns:p14="http://schemas.microsoft.com/office/powerpoint/2010/main" val="271243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CC83-54C5-464A-AEDE-52E5ECA9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of the Berkeley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0A79-CF2B-4247-8A76-E4AEA5EFE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at Iowa measured to be 500 </a:t>
            </a:r>
            <a:r>
              <a:rPr lang="en-US" dirty="0" err="1"/>
              <a:t>uV</a:t>
            </a:r>
            <a:r>
              <a:rPr lang="en-US" dirty="0"/>
              <a:t> pk-pk</a:t>
            </a:r>
          </a:p>
          <a:p>
            <a:r>
              <a:rPr lang="en-US" dirty="0"/>
              <a:t>Noise at CERN measured at several mV</a:t>
            </a:r>
          </a:p>
          <a:p>
            <a:r>
              <a:rPr lang="en-US" dirty="0"/>
              <a:t>Have not drawn a conclusion why noise was higher at CERN</a:t>
            </a:r>
          </a:p>
          <a:p>
            <a:r>
              <a:rPr lang="en-US" dirty="0"/>
              <a:t>20 Boards are currently being produced at Berkeley</a:t>
            </a:r>
          </a:p>
        </p:txBody>
      </p:sp>
    </p:spTree>
    <p:extLst>
      <p:ext uri="{BB962C8B-B14F-4D97-AF65-F5344CB8AC3E}">
        <p14:creationId xmlns:p14="http://schemas.microsoft.com/office/powerpoint/2010/main" val="24750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DFA9-9777-44E7-BCCE-01B8C45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Self-Excitation Isolated Transformer Circuit (Pico 5A48)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6B55CB-9585-47AD-B36E-06478D71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363" y="2048396"/>
            <a:ext cx="7697274" cy="3905795"/>
          </a:xfrm>
        </p:spPr>
      </p:pic>
    </p:spTree>
    <p:extLst>
      <p:ext uri="{BB962C8B-B14F-4D97-AF65-F5344CB8AC3E}">
        <p14:creationId xmlns:p14="http://schemas.microsoft.com/office/powerpoint/2010/main" val="214245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3843-DD79-428E-8DDE-CEF02DDC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Filter Circuit for the Pico 5A48S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FCC7A7-6188-425C-88E9-9309026DC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37" y="2770094"/>
            <a:ext cx="6555711" cy="2187388"/>
          </a:xfrm>
        </p:spPr>
      </p:pic>
      <p:pic>
        <p:nvPicPr>
          <p:cNvPr id="4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6F7A0C9-BE0B-4E10-93C1-A71489E59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61" y="1833245"/>
            <a:ext cx="4129790" cy="30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590A-D635-4C7D-BF8F-707651D6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Unshielded Pico Card at CERN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1BFD06-8C84-4FD4-80CA-FD5514962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047" y="2020392"/>
            <a:ext cx="5414681" cy="4111563"/>
          </a:xfrm>
        </p:spPr>
      </p:pic>
    </p:spTree>
    <p:extLst>
      <p:ext uri="{BB962C8B-B14F-4D97-AF65-F5344CB8AC3E}">
        <p14:creationId xmlns:p14="http://schemas.microsoft.com/office/powerpoint/2010/main" val="115570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F032-C17F-4226-BC8C-765BEF5C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Results for the 5A48S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B7DB-C363-4787-8995-B355C143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Noise at Iowa measured ~ 250 </a:t>
            </a:r>
            <a:r>
              <a:rPr lang="en-US" dirty="0" err="1"/>
              <a:t>uV</a:t>
            </a:r>
            <a:r>
              <a:rPr lang="en-US" dirty="0"/>
              <a:t> pk-pk without shielding</a:t>
            </a:r>
          </a:p>
          <a:p>
            <a:r>
              <a:rPr lang="en-US" dirty="0"/>
              <a:t>Shielding reduced noise to less than 200 </a:t>
            </a:r>
            <a:r>
              <a:rPr lang="en-US" dirty="0" err="1"/>
              <a:t>uV</a:t>
            </a:r>
            <a:r>
              <a:rPr lang="en-US" dirty="0"/>
              <a:t> pk-pk</a:t>
            </a:r>
          </a:p>
          <a:p>
            <a:r>
              <a:rPr lang="en-US" dirty="0"/>
              <a:t>Pico devices did not generate observable noise at CERN</a:t>
            </a:r>
          </a:p>
          <a:p>
            <a:r>
              <a:rPr lang="en-US" dirty="0"/>
              <a:t>Thermal start-ups did not reveal any anomalies</a:t>
            </a:r>
          </a:p>
          <a:p>
            <a:r>
              <a:rPr lang="en-US" dirty="0"/>
              <a:t>Awaiting 30 year approval of 5A48S component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5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33BB-947A-4761-9BFF-075457E2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Berkeley and Pico Board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02FA5B-EC40-4734-8035-A81A867D3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64460"/>
              </p:ext>
            </p:extLst>
          </p:nvPr>
        </p:nvGraphicFramePr>
        <p:xfrm>
          <a:off x="838200" y="1825625"/>
          <a:ext cx="10515597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275361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41773953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59482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Berkeley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Pico 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0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Bias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Adjustable by </a:t>
                      </a:r>
                      <a:r>
                        <a:rPr lang="en-US" dirty="0" err="1"/>
                        <a:t>zener</a:t>
                      </a:r>
                      <a:r>
                        <a:rPr lang="en-US" dirty="0"/>
                        <a:t> 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Adjustable by input voltage, input resistor or </a:t>
                      </a:r>
                      <a:r>
                        <a:rPr lang="en-US" dirty="0" err="1"/>
                        <a:t>zener</a:t>
                      </a:r>
                      <a:r>
                        <a:rPr lang="en-US" dirty="0"/>
                        <a:t> diode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2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Circuit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 to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simple – Active Components</a:t>
                      </a:r>
                    </a:p>
                    <a:p>
                      <a:r>
                        <a:rPr lang="en-US" dirty="0"/>
                        <a:t>2 transistors and 2 diodes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8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Noise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result (500 </a:t>
                      </a:r>
                      <a:r>
                        <a:rPr lang="en-US" dirty="0" err="1"/>
                        <a:t>uV</a:t>
                      </a:r>
                      <a:r>
                        <a:rPr lang="en-US" dirty="0"/>
                        <a:t> at Iowa); problem at 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Better result at Iowa (&lt; 200 </a:t>
                      </a:r>
                      <a:r>
                        <a:rPr lang="en-US" dirty="0" err="1"/>
                        <a:t>uV</a:t>
                      </a:r>
                      <a:r>
                        <a:rPr lang="en-US" dirty="0"/>
                        <a:t> at Iowa); Good result at 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0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boards being assembled at 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boards to be completed by December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32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Purchasing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Cost: ~ $32 ea. in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Cost: ~ $85 ea. in 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83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80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288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DC-DC Topologies </vt:lpstr>
      <vt:lpstr>Cockroft Voltage Multiplier (LBL)</vt:lpstr>
      <vt:lpstr>LBL Card at CERN</vt:lpstr>
      <vt:lpstr>Status of the Berkeley Circuit</vt:lpstr>
      <vt:lpstr>Self-Excitation Isolated Transformer Circuit (Pico 5A48)</vt:lpstr>
      <vt:lpstr>Filter Circuit for the Pico 5A48S</vt:lpstr>
      <vt:lpstr>Unshielded Pico Card at CERN</vt:lpstr>
      <vt:lpstr>Test Results for the 5A48S</vt:lpstr>
      <vt:lpstr>Berkeley and Pico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Michael J</dc:creator>
  <cp:lastModifiedBy>Miller, Michael J</cp:lastModifiedBy>
  <cp:revision>11</cp:revision>
  <dcterms:created xsi:type="dcterms:W3CDTF">2022-10-04T16:28:20Z</dcterms:created>
  <dcterms:modified xsi:type="dcterms:W3CDTF">2022-10-07T13:22:34Z</dcterms:modified>
</cp:coreProperties>
</file>