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294" r:id="rId2"/>
    <p:sldId id="295" r:id="rId3"/>
    <p:sldId id="296" r:id="rId4"/>
    <p:sldId id="298" r:id="rId5"/>
    <p:sldId id="297" r:id="rId6"/>
    <p:sldId id="315" r:id="rId7"/>
    <p:sldId id="299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FF40FF"/>
    <a:srgbClr val="000000"/>
    <a:srgbClr val="01FFFF"/>
    <a:srgbClr val="FFFB00"/>
    <a:srgbClr val="FF544F"/>
    <a:srgbClr val="4ACA75"/>
    <a:srgbClr val="E0E0E0"/>
    <a:srgbClr val="FF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5006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5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7346" y="5294179"/>
            <a:ext cx="4452282" cy="1331288"/>
          </a:xfrm>
        </p:spPr>
        <p:txBody>
          <a:bodyPr/>
          <a:lstStyle/>
          <a:p>
            <a:r>
              <a:rPr lang="en-US" sz="1800" dirty="0"/>
              <a:t>Katsuya </a:t>
            </a:r>
            <a:r>
              <a:rPr lang="en-US" sz="1800" dirty="0" err="1"/>
              <a:t>Yonehara</a:t>
            </a:r>
            <a:r>
              <a:rPr lang="en-US" sz="1800" dirty="0"/>
              <a:t> </a:t>
            </a:r>
          </a:p>
          <a:p>
            <a:r>
              <a:rPr lang="en-US" sz="1800" dirty="0"/>
              <a:t>October 5, 2022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7150" y="4010962"/>
            <a:ext cx="8220867" cy="149535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Estimate Energy deposition </a:t>
            </a:r>
            <a:r>
              <a:rPr lang="en-US" sz="2800"/>
              <a:t>of muons </a:t>
            </a:r>
            <a:r>
              <a:rPr lang="en-US" sz="2800" dirty="0"/>
              <a:t>at individual pixel in Muon Monitor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F48C4-350E-493D-34B9-108D54CC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60578"/>
            <a:ext cx="7772400" cy="48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DEB4B-FA13-5684-9D19-A2F2EA4B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6" y="1360613"/>
            <a:ext cx="7772400" cy="48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84634-3DB1-B9AF-C0E7-956FD91D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9749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24AA3-A74E-B4BF-C921-5CF56ACC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0053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39909-1242-45BA-DBAF-CF89DCA01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9567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8D196-924A-B0BA-4A5C-9E3CE514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9203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74707-80C0-45C1-FC7E-8FC838C6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9931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E04EC-C6ED-CE3E-7C73-CA44FD78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9992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1891117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848853-306B-303A-CEB5-28CB3EC9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1409688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D55E3-4CBC-6F66-70E4-1B93C006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9992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8A8E1-9D6E-3D53-7F01-5AA84106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energy loss of muons at individual pixel in muon monitor 1 via the ionization energy loss process</a:t>
            </a:r>
          </a:p>
          <a:p>
            <a:r>
              <a:rPr lang="en-US" dirty="0"/>
              <a:t>Ionization energy loss represents the electrical signal of ion chamber</a:t>
            </a:r>
          </a:p>
          <a:p>
            <a:pPr lvl="1"/>
            <a:r>
              <a:rPr lang="en-US" dirty="0"/>
              <a:t>Electron ion pair creation rate in Helium gas is proportional to the ionization energy loss rate</a:t>
            </a:r>
          </a:p>
          <a:p>
            <a:pPr lvl="1"/>
            <a:r>
              <a:rPr lang="en-US" dirty="0"/>
              <a:t>Ion chamber signal output is the total amount of collected electrons (and/or ions)</a:t>
            </a:r>
          </a:p>
          <a:p>
            <a:r>
              <a:rPr lang="en-US" dirty="0"/>
              <a:t>Muon flux is simulated by </a:t>
            </a:r>
            <a:r>
              <a:rPr lang="en-US" dirty="0" err="1"/>
              <a:t>Yiding</a:t>
            </a:r>
            <a:r>
              <a:rPr lang="en-US" dirty="0"/>
              <a:t> </a:t>
            </a:r>
          </a:p>
          <a:p>
            <a:r>
              <a:rPr lang="en-US" dirty="0"/>
              <a:t>This is the first estimation, i.e. no plasma process is considered except for ionization process</a:t>
            </a:r>
          </a:p>
          <a:p>
            <a:r>
              <a:rPr lang="en-US" dirty="0"/>
              <a:t>If further correction is needed, we will add the plasma process later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34618-01BB-C9CC-3137-1B148F96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7B986-0050-43A6-D7BF-55CAEE256C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BEDD-2185-1E55-902E-9BBA28ED8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2C26A-8E9D-E48F-6009-72EAB7D16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0D473-AF2C-364A-9310-13133491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30175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3D42CC-7850-2B7F-564A-90EDD26F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histogram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7025B-4627-D1F8-0A48-4B752245D6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AA7F4-921B-7D06-879A-532A0DEB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3FA0D-4359-A127-DBEB-895E91018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125B97C-380C-2193-EDD2-337CB243D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18726"/>
              </p:ext>
            </p:extLst>
          </p:nvPr>
        </p:nvGraphicFramePr>
        <p:xfrm>
          <a:off x="736827" y="698500"/>
          <a:ext cx="6433685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77">
                  <a:extLst>
                    <a:ext uri="{9D8B030D-6E8A-4147-A177-3AD203B41FA5}">
                      <a16:colId xmlns:a16="http://schemas.microsoft.com/office/drawing/2014/main" val="521208056"/>
                    </a:ext>
                  </a:extLst>
                </a:gridCol>
                <a:gridCol w="1560660">
                  <a:extLst>
                    <a:ext uri="{9D8B030D-6E8A-4147-A177-3AD203B41FA5}">
                      <a16:colId xmlns:a16="http://schemas.microsoft.com/office/drawing/2014/main" val="2760824083"/>
                    </a:ext>
                  </a:extLst>
                </a:gridCol>
                <a:gridCol w="2029674">
                  <a:extLst>
                    <a:ext uri="{9D8B030D-6E8A-4147-A177-3AD203B41FA5}">
                      <a16:colId xmlns:a16="http://schemas.microsoft.com/office/drawing/2014/main" val="9272349"/>
                    </a:ext>
                  </a:extLst>
                </a:gridCol>
                <a:gridCol w="2029674">
                  <a:extLst>
                    <a:ext uri="{9D8B030D-6E8A-4147-A177-3AD203B41FA5}">
                      <a16:colId xmlns:a16="http://schemas.microsoft.com/office/drawing/2014/main" val="3732757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 weighted hist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 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 </a:t>
                      </a:r>
                      <a:r>
                        <a:rPr lang="en-US" dirty="0" err="1"/>
                        <a:t>Wgt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Spct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5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53130.1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42441.9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79632.9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62934.3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10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86518.5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68579.3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0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87769.1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69700.4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9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21446.0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7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48157.7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38515.5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04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73800.8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58447.9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82809.7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65672.7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1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87769.1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69700.4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86518.5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68579.3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7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79632.9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62934.3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53130.1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42441.9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2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7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0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C16FD-F81A-A400-504F-3D725C340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ion chamber output from individual pixel can be calibrated by taking into account the ionization energy loss rate</a:t>
            </a:r>
          </a:p>
          <a:p>
            <a:r>
              <a:rPr lang="en-US" dirty="0"/>
              <a:t>However, the calibration value is small </a:t>
            </a:r>
          </a:p>
          <a:p>
            <a:pPr lvl="1"/>
            <a:r>
              <a:rPr lang="en-US" dirty="0"/>
              <a:t>At most 2.5 % for X1, Y1, Y9</a:t>
            </a:r>
          </a:p>
          <a:p>
            <a:pPr lvl="1"/>
            <a:r>
              <a:rPr lang="en-US" dirty="0"/>
              <a:t>Other calibration is 1 % or less</a:t>
            </a:r>
          </a:p>
          <a:p>
            <a:r>
              <a:rPr lang="en-US" dirty="0"/>
              <a:t>I guess that </a:t>
            </a:r>
            <a:r>
              <a:rPr lang="en-US" dirty="0" err="1"/>
              <a:t>Yiding</a:t>
            </a:r>
            <a:r>
              <a:rPr lang="en-US" dirty="0"/>
              <a:t> sees bigger discrepancy between the simulation and the measurement</a:t>
            </a:r>
          </a:p>
          <a:p>
            <a:r>
              <a:rPr lang="en-US" dirty="0"/>
              <a:t>Should I apply the plasma process?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4F4A0F-A6E2-147E-0DE2-AEF83673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920B9-19F8-752E-29ED-1A9EFD130A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1960-A120-1614-CDB8-047BD43B0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5EA4D-D474-E50E-C145-B07A86DA4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2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62E83D-DD52-2513-2971-60581A958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Bethe-Bloch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𝑎𝑟𝑔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dirty="0"/>
                  <a:t>Use PDG to find each parameter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(density effect) is also taken into account though the equation is not given above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62E83D-DD52-2513-2971-60581A958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0" t="-1754" r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C6D48FF-6577-3D1F-8EC3-92EE947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loss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03DEB-8100-8F5A-396B-1ACC9BA61D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C1407-13F7-E357-A3E7-C5FDA03BE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58CDF-C196-82F1-BF86-B366F45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E76BF-E0E3-C6C1-8D13-85B4FA5E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PDG data and my estimation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7370-D703-4821-EC10-629E631EF7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2CD5-85BD-E919-63F9-CB68A7A06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4EB2-B173-3C5C-EC12-613875862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37A3D1-3AFF-BFE5-F1C0-5AB8BF33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62" y="1490317"/>
            <a:ext cx="4572000" cy="302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BC607-0FBB-DA17-D58A-EEC165D224A9}"/>
              </a:ext>
            </a:extLst>
          </p:cNvPr>
          <p:cNvSpPr txBox="1"/>
          <p:nvPr/>
        </p:nvSpPr>
        <p:spPr>
          <a:xfrm>
            <a:off x="5585791" y="4601817"/>
            <a:ext cx="14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[MeV/c]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BA775-471F-F279-31B8-D3D8693B03D8}"/>
              </a:ext>
            </a:extLst>
          </p:cNvPr>
          <p:cNvSpPr txBox="1"/>
          <p:nvPr/>
        </p:nvSpPr>
        <p:spPr>
          <a:xfrm rot="16200000">
            <a:off x="587101" y="2409890"/>
            <a:ext cx="260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</a:t>
            </a:r>
            <a:r>
              <a:rPr lang="en-US" dirty="0"/>
              <a:t>/dx [MeV/g cm2]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C6B9C-64E8-F290-04D7-40DAD83A5A03}"/>
              </a:ext>
            </a:extLst>
          </p:cNvPr>
          <p:cNvSpPr txBox="1"/>
          <p:nvPr/>
        </p:nvSpPr>
        <p:spPr>
          <a:xfrm>
            <a:off x="3513206" y="5491983"/>
            <a:ext cx="229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agreement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AB57C-B8EE-7F0B-4093-88CF8A5A79B6}"/>
              </a:ext>
            </a:extLst>
          </p:cNvPr>
          <p:cNvSpPr txBox="1"/>
          <p:nvPr/>
        </p:nvSpPr>
        <p:spPr>
          <a:xfrm>
            <a:off x="4482548" y="1339885"/>
            <a:ext cx="3268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line: My estimation</a:t>
            </a:r>
          </a:p>
          <a:p>
            <a:r>
              <a:rPr lang="en-US" dirty="0"/>
              <a:t>Point: Data from PDG</a:t>
            </a:r>
          </a:p>
        </p:txBody>
      </p:sp>
    </p:spTree>
    <p:extLst>
      <p:ext uri="{BB962C8B-B14F-4D97-AF65-F5344CB8AC3E}">
        <p14:creationId xmlns:p14="http://schemas.microsoft.com/office/powerpoint/2010/main" val="350895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AC0E40-7B91-202C-8E1C-BF4EEB9F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Muon Spectrum at Pixel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2586F-0941-7D53-A912-B951E3F4E9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E6BA-FB93-3FE9-DB17-293B36A8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63FD-2C02-3976-FCD0-3AB196E16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43A8B-0DC6-83CC-4691-1B400F82D0DE}"/>
              </a:ext>
            </a:extLst>
          </p:cNvPr>
          <p:cNvSpPr>
            <a:spLocks noChangeAspect="1"/>
          </p:cNvSpPr>
          <p:nvPr/>
        </p:nvSpPr>
        <p:spPr>
          <a:xfrm>
            <a:off x="52677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7E950-BAC3-79DD-414B-59E03C3525E3}"/>
              </a:ext>
            </a:extLst>
          </p:cNvPr>
          <p:cNvSpPr>
            <a:spLocks noChangeAspect="1"/>
          </p:cNvSpPr>
          <p:nvPr/>
        </p:nvSpPr>
        <p:spPr>
          <a:xfrm>
            <a:off x="99391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432CA-2652-77DF-3B29-8D674B5A5461}"/>
              </a:ext>
            </a:extLst>
          </p:cNvPr>
          <p:cNvSpPr>
            <a:spLocks noChangeAspect="1"/>
          </p:cNvSpPr>
          <p:nvPr/>
        </p:nvSpPr>
        <p:spPr>
          <a:xfrm>
            <a:off x="146105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2971-08AE-820A-73C8-430790695DD2}"/>
              </a:ext>
            </a:extLst>
          </p:cNvPr>
          <p:cNvSpPr>
            <a:spLocks noChangeAspect="1"/>
          </p:cNvSpPr>
          <p:nvPr/>
        </p:nvSpPr>
        <p:spPr>
          <a:xfrm>
            <a:off x="192819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D5DC3-71A9-C0C6-9C56-AF9D374CB72C}"/>
              </a:ext>
            </a:extLst>
          </p:cNvPr>
          <p:cNvSpPr>
            <a:spLocks noChangeAspect="1"/>
          </p:cNvSpPr>
          <p:nvPr/>
        </p:nvSpPr>
        <p:spPr>
          <a:xfrm>
            <a:off x="239533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F9951-1EC0-274A-90DF-049E6354AD2D}"/>
              </a:ext>
            </a:extLst>
          </p:cNvPr>
          <p:cNvSpPr>
            <a:spLocks noChangeAspect="1"/>
          </p:cNvSpPr>
          <p:nvPr/>
        </p:nvSpPr>
        <p:spPr>
          <a:xfrm>
            <a:off x="286247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772B0-D862-D36C-A5E1-A5382D714EB1}"/>
              </a:ext>
            </a:extLst>
          </p:cNvPr>
          <p:cNvSpPr>
            <a:spLocks noChangeAspect="1"/>
          </p:cNvSpPr>
          <p:nvPr/>
        </p:nvSpPr>
        <p:spPr>
          <a:xfrm>
            <a:off x="332961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C241F7-E7C0-F7E4-497B-5522342051BD}"/>
              </a:ext>
            </a:extLst>
          </p:cNvPr>
          <p:cNvSpPr>
            <a:spLocks noChangeAspect="1"/>
          </p:cNvSpPr>
          <p:nvPr/>
        </p:nvSpPr>
        <p:spPr>
          <a:xfrm>
            <a:off x="379675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6A552-15F3-DA35-D51B-4A7546EF8305}"/>
              </a:ext>
            </a:extLst>
          </p:cNvPr>
          <p:cNvSpPr>
            <a:spLocks noChangeAspect="1"/>
          </p:cNvSpPr>
          <p:nvPr/>
        </p:nvSpPr>
        <p:spPr>
          <a:xfrm>
            <a:off x="4263894" y="10711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7A73B-E67B-6A89-B2EE-0EDE6E1596E2}"/>
              </a:ext>
            </a:extLst>
          </p:cNvPr>
          <p:cNvSpPr>
            <a:spLocks noChangeAspect="1"/>
          </p:cNvSpPr>
          <p:nvPr/>
        </p:nvSpPr>
        <p:spPr>
          <a:xfrm>
            <a:off x="52677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9F2E09-6E03-D0A2-1360-441DF5E9DE6E}"/>
              </a:ext>
            </a:extLst>
          </p:cNvPr>
          <p:cNvSpPr>
            <a:spLocks noChangeAspect="1"/>
          </p:cNvSpPr>
          <p:nvPr/>
        </p:nvSpPr>
        <p:spPr>
          <a:xfrm>
            <a:off x="99391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4C3C8A-6BC8-6A6E-8462-18C3FB7F8A5C}"/>
              </a:ext>
            </a:extLst>
          </p:cNvPr>
          <p:cNvSpPr>
            <a:spLocks noChangeAspect="1"/>
          </p:cNvSpPr>
          <p:nvPr/>
        </p:nvSpPr>
        <p:spPr>
          <a:xfrm>
            <a:off x="146105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4543E3-94F2-9D50-1E06-57537DE0BFC0}"/>
              </a:ext>
            </a:extLst>
          </p:cNvPr>
          <p:cNvSpPr>
            <a:spLocks noChangeAspect="1"/>
          </p:cNvSpPr>
          <p:nvPr/>
        </p:nvSpPr>
        <p:spPr>
          <a:xfrm>
            <a:off x="192819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96B9B2-F028-850D-D24C-D5C2807D9A34}"/>
              </a:ext>
            </a:extLst>
          </p:cNvPr>
          <p:cNvSpPr>
            <a:spLocks noChangeAspect="1"/>
          </p:cNvSpPr>
          <p:nvPr/>
        </p:nvSpPr>
        <p:spPr>
          <a:xfrm>
            <a:off x="239533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10F25-C17B-EC89-C787-691F3A21D8F5}"/>
              </a:ext>
            </a:extLst>
          </p:cNvPr>
          <p:cNvSpPr>
            <a:spLocks noChangeAspect="1"/>
          </p:cNvSpPr>
          <p:nvPr/>
        </p:nvSpPr>
        <p:spPr>
          <a:xfrm>
            <a:off x="286247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869EAE-7629-1FB3-D88B-02A4970A5BAC}"/>
              </a:ext>
            </a:extLst>
          </p:cNvPr>
          <p:cNvSpPr>
            <a:spLocks noChangeAspect="1"/>
          </p:cNvSpPr>
          <p:nvPr/>
        </p:nvSpPr>
        <p:spPr>
          <a:xfrm>
            <a:off x="332961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A63D81-35CA-1619-92CF-A87017AAA335}"/>
              </a:ext>
            </a:extLst>
          </p:cNvPr>
          <p:cNvSpPr>
            <a:spLocks noChangeAspect="1"/>
          </p:cNvSpPr>
          <p:nvPr/>
        </p:nvSpPr>
        <p:spPr>
          <a:xfrm>
            <a:off x="379675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8232FC-D2B0-B769-B51C-07907545450D}"/>
              </a:ext>
            </a:extLst>
          </p:cNvPr>
          <p:cNvSpPr>
            <a:spLocks noChangeAspect="1"/>
          </p:cNvSpPr>
          <p:nvPr/>
        </p:nvSpPr>
        <p:spPr>
          <a:xfrm>
            <a:off x="4263893" y="15283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569DDD-AD3F-EF83-E1A0-E5C00A2D94DB}"/>
              </a:ext>
            </a:extLst>
          </p:cNvPr>
          <p:cNvSpPr>
            <a:spLocks noChangeAspect="1"/>
          </p:cNvSpPr>
          <p:nvPr/>
        </p:nvSpPr>
        <p:spPr>
          <a:xfrm>
            <a:off x="52677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8DC1CA-7D60-31AC-AC8E-30F24313F9CE}"/>
              </a:ext>
            </a:extLst>
          </p:cNvPr>
          <p:cNvSpPr>
            <a:spLocks noChangeAspect="1"/>
          </p:cNvSpPr>
          <p:nvPr/>
        </p:nvSpPr>
        <p:spPr>
          <a:xfrm>
            <a:off x="99391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7CE85C-E00F-2C53-7D2C-95F402B5FCEB}"/>
              </a:ext>
            </a:extLst>
          </p:cNvPr>
          <p:cNvSpPr>
            <a:spLocks noChangeAspect="1"/>
          </p:cNvSpPr>
          <p:nvPr/>
        </p:nvSpPr>
        <p:spPr>
          <a:xfrm>
            <a:off x="146105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F0AA60-F016-FDE3-9A14-72C64D85A420}"/>
              </a:ext>
            </a:extLst>
          </p:cNvPr>
          <p:cNvSpPr>
            <a:spLocks noChangeAspect="1"/>
          </p:cNvSpPr>
          <p:nvPr/>
        </p:nvSpPr>
        <p:spPr>
          <a:xfrm>
            <a:off x="192819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265345-7D66-3AD9-5227-ED3A071B7A58}"/>
              </a:ext>
            </a:extLst>
          </p:cNvPr>
          <p:cNvSpPr>
            <a:spLocks noChangeAspect="1"/>
          </p:cNvSpPr>
          <p:nvPr/>
        </p:nvSpPr>
        <p:spPr>
          <a:xfrm>
            <a:off x="239533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DD8BEE-A29C-E32C-9EFA-992E7FFB8103}"/>
              </a:ext>
            </a:extLst>
          </p:cNvPr>
          <p:cNvSpPr>
            <a:spLocks noChangeAspect="1"/>
          </p:cNvSpPr>
          <p:nvPr/>
        </p:nvSpPr>
        <p:spPr>
          <a:xfrm>
            <a:off x="286247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CBAF2A-CD12-DA94-CD07-7EBAFF8BFB2D}"/>
              </a:ext>
            </a:extLst>
          </p:cNvPr>
          <p:cNvSpPr>
            <a:spLocks noChangeAspect="1"/>
          </p:cNvSpPr>
          <p:nvPr/>
        </p:nvSpPr>
        <p:spPr>
          <a:xfrm>
            <a:off x="332961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A8CDDE-44DC-F155-56B8-90375FDABD50}"/>
              </a:ext>
            </a:extLst>
          </p:cNvPr>
          <p:cNvSpPr>
            <a:spLocks noChangeAspect="1"/>
          </p:cNvSpPr>
          <p:nvPr/>
        </p:nvSpPr>
        <p:spPr>
          <a:xfrm>
            <a:off x="379675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0D9206-BA9B-6D2D-1C5D-08E5B4ACAEC7}"/>
              </a:ext>
            </a:extLst>
          </p:cNvPr>
          <p:cNvSpPr>
            <a:spLocks noChangeAspect="1"/>
          </p:cNvSpPr>
          <p:nvPr/>
        </p:nvSpPr>
        <p:spPr>
          <a:xfrm>
            <a:off x="4263892" y="1985550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F1CD6F-C32F-807B-203E-BD8B129A3BA3}"/>
              </a:ext>
            </a:extLst>
          </p:cNvPr>
          <p:cNvSpPr>
            <a:spLocks noChangeAspect="1"/>
          </p:cNvSpPr>
          <p:nvPr/>
        </p:nvSpPr>
        <p:spPr>
          <a:xfrm>
            <a:off x="52677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B77B2B-7CD0-146D-4E0E-90311F0B5EB0}"/>
              </a:ext>
            </a:extLst>
          </p:cNvPr>
          <p:cNvSpPr>
            <a:spLocks noChangeAspect="1"/>
          </p:cNvSpPr>
          <p:nvPr/>
        </p:nvSpPr>
        <p:spPr>
          <a:xfrm>
            <a:off x="99391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43B84-EC19-812E-0BC9-05CCC76A1BB2}"/>
              </a:ext>
            </a:extLst>
          </p:cNvPr>
          <p:cNvSpPr>
            <a:spLocks noChangeAspect="1"/>
          </p:cNvSpPr>
          <p:nvPr/>
        </p:nvSpPr>
        <p:spPr>
          <a:xfrm>
            <a:off x="146105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C12D45-DB75-486E-CDEB-E94D05297AB6}"/>
              </a:ext>
            </a:extLst>
          </p:cNvPr>
          <p:cNvSpPr>
            <a:spLocks noChangeAspect="1"/>
          </p:cNvSpPr>
          <p:nvPr/>
        </p:nvSpPr>
        <p:spPr>
          <a:xfrm>
            <a:off x="192819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3C95C-79B0-0E3C-79F3-B66E2D5EB9BF}"/>
              </a:ext>
            </a:extLst>
          </p:cNvPr>
          <p:cNvSpPr>
            <a:spLocks noChangeAspect="1"/>
          </p:cNvSpPr>
          <p:nvPr/>
        </p:nvSpPr>
        <p:spPr>
          <a:xfrm>
            <a:off x="239533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C0A08-5A84-FF84-7BBE-9BBC33F89F50}"/>
              </a:ext>
            </a:extLst>
          </p:cNvPr>
          <p:cNvSpPr>
            <a:spLocks noChangeAspect="1"/>
          </p:cNvSpPr>
          <p:nvPr/>
        </p:nvSpPr>
        <p:spPr>
          <a:xfrm>
            <a:off x="286247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D2601D-6ADA-66CE-806D-E660D67C13B8}"/>
              </a:ext>
            </a:extLst>
          </p:cNvPr>
          <p:cNvSpPr>
            <a:spLocks noChangeAspect="1"/>
          </p:cNvSpPr>
          <p:nvPr/>
        </p:nvSpPr>
        <p:spPr>
          <a:xfrm>
            <a:off x="332961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079935-45FD-9B9C-3443-135AA6E34D5D}"/>
              </a:ext>
            </a:extLst>
          </p:cNvPr>
          <p:cNvSpPr>
            <a:spLocks noChangeAspect="1"/>
          </p:cNvSpPr>
          <p:nvPr/>
        </p:nvSpPr>
        <p:spPr>
          <a:xfrm>
            <a:off x="379675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905E69-981D-50D7-543A-B624DEF5D2B2}"/>
              </a:ext>
            </a:extLst>
          </p:cNvPr>
          <p:cNvSpPr>
            <a:spLocks noChangeAspect="1"/>
          </p:cNvSpPr>
          <p:nvPr/>
        </p:nvSpPr>
        <p:spPr>
          <a:xfrm>
            <a:off x="4263891" y="24489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9AE60C-2E6E-C14C-61C5-6C4612E1B305}"/>
              </a:ext>
            </a:extLst>
          </p:cNvPr>
          <p:cNvSpPr>
            <a:spLocks noChangeAspect="1"/>
          </p:cNvSpPr>
          <p:nvPr/>
        </p:nvSpPr>
        <p:spPr>
          <a:xfrm>
            <a:off x="52677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25C70E-6994-0E2A-E92E-0C36A7012F8F}"/>
              </a:ext>
            </a:extLst>
          </p:cNvPr>
          <p:cNvSpPr>
            <a:spLocks noChangeAspect="1"/>
          </p:cNvSpPr>
          <p:nvPr/>
        </p:nvSpPr>
        <p:spPr>
          <a:xfrm>
            <a:off x="99391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397431-3CCA-E122-1BEE-F80405BD2ADB}"/>
              </a:ext>
            </a:extLst>
          </p:cNvPr>
          <p:cNvSpPr>
            <a:spLocks noChangeAspect="1"/>
          </p:cNvSpPr>
          <p:nvPr/>
        </p:nvSpPr>
        <p:spPr>
          <a:xfrm>
            <a:off x="146105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EC3CCA-D803-14C7-732D-E94BD2337CE4}"/>
              </a:ext>
            </a:extLst>
          </p:cNvPr>
          <p:cNvSpPr>
            <a:spLocks noChangeAspect="1"/>
          </p:cNvSpPr>
          <p:nvPr/>
        </p:nvSpPr>
        <p:spPr>
          <a:xfrm>
            <a:off x="192819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9C5D56-E3BB-FF26-546C-C9A415F13D13}"/>
              </a:ext>
            </a:extLst>
          </p:cNvPr>
          <p:cNvSpPr>
            <a:spLocks noChangeAspect="1"/>
          </p:cNvSpPr>
          <p:nvPr/>
        </p:nvSpPr>
        <p:spPr>
          <a:xfrm>
            <a:off x="239533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319B45-4D59-73F3-C5AF-B96249378838}"/>
              </a:ext>
            </a:extLst>
          </p:cNvPr>
          <p:cNvSpPr>
            <a:spLocks noChangeAspect="1"/>
          </p:cNvSpPr>
          <p:nvPr/>
        </p:nvSpPr>
        <p:spPr>
          <a:xfrm>
            <a:off x="286247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81DC04-5E2F-753A-AE86-3132F468172C}"/>
              </a:ext>
            </a:extLst>
          </p:cNvPr>
          <p:cNvSpPr>
            <a:spLocks noChangeAspect="1"/>
          </p:cNvSpPr>
          <p:nvPr/>
        </p:nvSpPr>
        <p:spPr>
          <a:xfrm>
            <a:off x="332961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0F54E0-AD01-27A4-E06A-EC0D29ACA37C}"/>
              </a:ext>
            </a:extLst>
          </p:cNvPr>
          <p:cNvSpPr>
            <a:spLocks noChangeAspect="1"/>
          </p:cNvSpPr>
          <p:nvPr/>
        </p:nvSpPr>
        <p:spPr>
          <a:xfrm>
            <a:off x="379675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70D9E6-98EA-6C99-FC8F-CC160219DC40}"/>
              </a:ext>
            </a:extLst>
          </p:cNvPr>
          <p:cNvSpPr>
            <a:spLocks noChangeAspect="1"/>
          </p:cNvSpPr>
          <p:nvPr/>
        </p:nvSpPr>
        <p:spPr>
          <a:xfrm>
            <a:off x="4263890" y="29061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E86BD2-F54A-FE6E-E679-EAEBAA3FB1CB}"/>
              </a:ext>
            </a:extLst>
          </p:cNvPr>
          <p:cNvSpPr>
            <a:spLocks noChangeAspect="1"/>
          </p:cNvSpPr>
          <p:nvPr/>
        </p:nvSpPr>
        <p:spPr>
          <a:xfrm>
            <a:off x="52676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65AF4D-EC75-45F6-DF2A-D6F4E9205CC1}"/>
              </a:ext>
            </a:extLst>
          </p:cNvPr>
          <p:cNvSpPr>
            <a:spLocks noChangeAspect="1"/>
          </p:cNvSpPr>
          <p:nvPr/>
        </p:nvSpPr>
        <p:spPr>
          <a:xfrm>
            <a:off x="99390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9972D2-092B-DD53-50D2-300F8095E2CA}"/>
              </a:ext>
            </a:extLst>
          </p:cNvPr>
          <p:cNvSpPr>
            <a:spLocks noChangeAspect="1"/>
          </p:cNvSpPr>
          <p:nvPr/>
        </p:nvSpPr>
        <p:spPr>
          <a:xfrm>
            <a:off x="146104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23FDDA-8AAC-D670-B5CA-5580DC56A0B9}"/>
              </a:ext>
            </a:extLst>
          </p:cNvPr>
          <p:cNvSpPr>
            <a:spLocks noChangeAspect="1"/>
          </p:cNvSpPr>
          <p:nvPr/>
        </p:nvSpPr>
        <p:spPr>
          <a:xfrm>
            <a:off x="192818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C27253-5CAB-74CA-9B2A-F099CA287AE5}"/>
              </a:ext>
            </a:extLst>
          </p:cNvPr>
          <p:cNvSpPr>
            <a:spLocks noChangeAspect="1"/>
          </p:cNvSpPr>
          <p:nvPr/>
        </p:nvSpPr>
        <p:spPr>
          <a:xfrm>
            <a:off x="239532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72700C-3144-AF0F-5B73-B48EEFD1D990}"/>
              </a:ext>
            </a:extLst>
          </p:cNvPr>
          <p:cNvSpPr>
            <a:spLocks noChangeAspect="1"/>
          </p:cNvSpPr>
          <p:nvPr/>
        </p:nvSpPr>
        <p:spPr>
          <a:xfrm>
            <a:off x="286246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103CC9-9183-F6DE-8AC4-04BBD8A77988}"/>
              </a:ext>
            </a:extLst>
          </p:cNvPr>
          <p:cNvSpPr>
            <a:spLocks noChangeAspect="1"/>
          </p:cNvSpPr>
          <p:nvPr/>
        </p:nvSpPr>
        <p:spPr>
          <a:xfrm>
            <a:off x="332960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F0A842-2BCC-9BD3-0529-3B322D351F12}"/>
              </a:ext>
            </a:extLst>
          </p:cNvPr>
          <p:cNvSpPr>
            <a:spLocks noChangeAspect="1"/>
          </p:cNvSpPr>
          <p:nvPr/>
        </p:nvSpPr>
        <p:spPr>
          <a:xfrm>
            <a:off x="379674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0A7FB4-2F98-90ED-2D54-76F2BBEBDFE3}"/>
              </a:ext>
            </a:extLst>
          </p:cNvPr>
          <p:cNvSpPr>
            <a:spLocks noChangeAspect="1"/>
          </p:cNvSpPr>
          <p:nvPr/>
        </p:nvSpPr>
        <p:spPr>
          <a:xfrm>
            <a:off x="4263889" y="3363321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8B910C-B734-FD04-29DD-0300DAFBF90E}"/>
              </a:ext>
            </a:extLst>
          </p:cNvPr>
          <p:cNvSpPr>
            <a:spLocks noChangeAspect="1"/>
          </p:cNvSpPr>
          <p:nvPr/>
        </p:nvSpPr>
        <p:spPr>
          <a:xfrm>
            <a:off x="52676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1C6A1DD-DF49-5FD3-A59A-17B638C613D1}"/>
              </a:ext>
            </a:extLst>
          </p:cNvPr>
          <p:cNvSpPr>
            <a:spLocks noChangeAspect="1"/>
          </p:cNvSpPr>
          <p:nvPr/>
        </p:nvSpPr>
        <p:spPr>
          <a:xfrm>
            <a:off x="99390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E314201-2439-F38B-1A5A-35621A94438E}"/>
              </a:ext>
            </a:extLst>
          </p:cNvPr>
          <p:cNvSpPr>
            <a:spLocks noChangeAspect="1"/>
          </p:cNvSpPr>
          <p:nvPr/>
        </p:nvSpPr>
        <p:spPr>
          <a:xfrm>
            <a:off x="146104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D8DA2-E4EE-81C6-0076-EA5809118A56}"/>
              </a:ext>
            </a:extLst>
          </p:cNvPr>
          <p:cNvSpPr>
            <a:spLocks noChangeAspect="1"/>
          </p:cNvSpPr>
          <p:nvPr/>
        </p:nvSpPr>
        <p:spPr>
          <a:xfrm>
            <a:off x="192818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A964710-3E61-9BE8-5BD8-3ABBA5DC49B3}"/>
              </a:ext>
            </a:extLst>
          </p:cNvPr>
          <p:cNvSpPr>
            <a:spLocks noChangeAspect="1"/>
          </p:cNvSpPr>
          <p:nvPr/>
        </p:nvSpPr>
        <p:spPr>
          <a:xfrm>
            <a:off x="239532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AE209-1971-D596-709F-DAB58564E2C7}"/>
              </a:ext>
            </a:extLst>
          </p:cNvPr>
          <p:cNvSpPr>
            <a:spLocks noChangeAspect="1"/>
          </p:cNvSpPr>
          <p:nvPr/>
        </p:nvSpPr>
        <p:spPr>
          <a:xfrm>
            <a:off x="286246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BA91A0-E0A4-EADE-8F50-44FAA7CEE7D2}"/>
              </a:ext>
            </a:extLst>
          </p:cNvPr>
          <p:cNvSpPr>
            <a:spLocks noChangeAspect="1"/>
          </p:cNvSpPr>
          <p:nvPr/>
        </p:nvSpPr>
        <p:spPr>
          <a:xfrm>
            <a:off x="332960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000F5C-7DE7-7C59-95A1-9E804ED2582D}"/>
              </a:ext>
            </a:extLst>
          </p:cNvPr>
          <p:cNvSpPr>
            <a:spLocks noChangeAspect="1"/>
          </p:cNvSpPr>
          <p:nvPr/>
        </p:nvSpPr>
        <p:spPr>
          <a:xfrm>
            <a:off x="379674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BC4FF4C-B3F7-54AD-6F7B-D1C64FEB5558}"/>
              </a:ext>
            </a:extLst>
          </p:cNvPr>
          <p:cNvSpPr>
            <a:spLocks noChangeAspect="1"/>
          </p:cNvSpPr>
          <p:nvPr/>
        </p:nvSpPr>
        <p:spPr>
          <a:xfrm>
            <a:off x="4263888" y="38266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E32C061-CB79-66BF-DF8A-2A7CA6D2B62E}"/>
              </a:ext>
            </a:extLst>
          </p:cNvPr>
          <p:cNvSpPr>
            <a:spLocks noChangeAspect="1"/>
          </p:cNvSpPr>
          <p:nvPr/>
        </p:nvSpPr>
        <p:spPr>
          <a:xfrm>
            <a:off x="52676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A3ED4F1-FE2D-1AFB-C034-845B0F5D909C}"/>
              </a:ext>
            </a:extLst>
          </p:cNvPr>
          <p:cNvSpPr>
            <a:spLocks noChangeAspect="1"/>
          </p:cNvSpPr>
          <p:nvPr/>
        </p:nvSpPr>
        <p:spPr>
          <a:xfrm>
            <a:off x="99390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1CB5A8-6D7F-0366-6E20-B1569C461FF5}"/>
              </a:ext>
            </a:extLst>
          </p:cNvPr>
          <p:cNvSpPr>
            <a:spLocks noChangeAspect="1"/>
          </p:cNvSpPr>
          <p:nvPr/>
        </p:nvSpPr>
        <p:spPr>
          <a:xfrm>
            <a:off x="146104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5FCEC3-1716-C77E-82D1-38F9D281911F}"/>
              </a:ext>
            </a:extLst>
          </p:cNvPr>
          <p:cNvSpPr>
            <a:spLocks noChangeAspect="1"/>
          </p:cNvSpPr>
          <p:nvPr/>
        </p:nvSpPr>
        <p:spPr>
          <a:xfrm>
            <a:off x="192818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AF8366-D7BE-CE89-2617-A6B13F99770B}"/>
              </a:ext>
            </a:extLst>
          </p:cNvPr>
          <p:cNvSpPr>
            <a:spLocks noChangeAspect="1"/>
          </p:cNvSpPr>
          <p:nvPr/>
        </p:nvSpPr>
        <p:spPr>
          <a:xfrm>
            <a:off x="239532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BE9405-42AD-2234-29A3-203A7EB59593}"/>
              </a:ext>
            </a:extLst>
          </p:cNvPr>
          <p:cNvSpPr>
            <a:spLocks noChangeAspect="1"/>
          </p:cNvSpPr>
          <p:nvPr/>
        </p:nvSpPr>
        <p:spPr>
          <a:xfrm>
            <a:off x="286246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0822F9-14F4-57D3-8809-74A633D48520}"/>
              </a:ext>
            </a:extLst>
          </p:cNvPr>
          <p:cNvSpPr>
            <a:spLocks noChangeAspect="1"/>
          </p:cNvSpPr>
          <p:nvPr/>
        </p:nvSpPr>
        <p:spPr>
          <a:xfrm>
            <a:off x="332960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2BE7F5-6B98-65EE-588F-9CAD4A907322}"/>
              </a:ext>
            </a:extLst>
          </p:cNvPr>
          <p:cNvSpPr>
            <a:spLocks noChangeAspect="1"/>
          </p:cNvSpPr>
          <p:nvPr/>
        </p:nvSpPr>
        <p:spPr>
          <a:xfrm>
            <a:off x="379674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5DD6E9B-0175-C774-F650-9591BD4C29CE}"/>
              </a:ext>
            </a:extLst>
          </p:cNvPr>
          <p:cNvSpPr>
            <a:spLocks noChangeAspect="1"/>
          </p:cNvSpPr>
          <p:nvPr/>
        </p:nvSpPr>
        <p:spPr>
          <a:xfrm>
            <a:off x="4263887" y="42838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652F45-BD49-AD4D-DFEA-5F4F276FD817}"/>
              </a:ext>
            </a:extLst>
          </p:cNvPr>
          <p:cNvSpPr>
            <a:spLocks noChangeAspect="1"/>
          </p:cNvSpPr>
          <p:nvPr/>
        </p:nvSpPr>
        <p:spPr>
          <a:xfrm>
            <a:off x="52676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29EA0E9-C4A2-B50B-642B-762E3D8D64CC}"/>
              </a:ext>
            </a:extLst>
          </p:cNvPr>
          <p:cNvSpPr>
            <a:spLocks noChangeAspect="1"/>
          </p:cNvSpPr>
          <p:nvPr/>
        </p:nvSpPr>
        <p:spPr>
          <a:xfrm>
            <a:off x="99390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6AADCA-A84A-20A6-B458-548ECAA9DF48}"/>
              </a:ext>
            </a:extLst>
          </p:cNvPr>
          <p:cNvSpPr>
            <a:spLocks noChangeAspect="1"/>
          </p:cNvSpPr>
          <p:nvPr/>
        </p:nvSpPr>
        <p:spPr>
          <a:xfrm>
            <a:off x="146104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2E4301-6DC6-7AED-E585-70138F940EE3}"/>
              </a:ext>
            </a:extLst>
          </p:cNvPr>
          <p:cNvSpPr>
            <a:spLocks noChangeAspect="1"/>
          </p:cNvSpPr>
          <p:nvPr/>
        </p:nvSpPr>
        <p:spPr>
          <a:xfrm>
            <a:off x="192818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9DF601-5773-F22D-0E28-A4B7D2FA84F4}"/>
              </a:ext>
            </a:extLst>
          </p:cNvPr>
          <p:cNvSpPr>
            <a:spLocks noChangeAspect="1"/>
          </p:cNvSpPr>
          <p:nvPr/>
        </p:nvSpPr>
        <p:spPr>
          <a:xfrm>
            <a:off x="239532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A6075DB-DA1F-5D84-9782-32328B95C065}"/>
              </a:ext>
            </a:extLst>
          </p:cNvPr>
          <p:cNvSpPr>
            <a:spLocks noChangeAspect="1"/>
          </p:cNvSpPr>
          <p:nvPr/>
        </p:nvSpPr>
        <p:spPr>
          <a:xfrm>
            <a:off x="286246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C91F10-BB37-F490-F339-763FEAA30C7F}"/>
              </a:ext>
            </a:extLst>
          </p:cNvPr>
          <p:cNvSpPr>
            <a:spLocks noChangeAspect="1"/>
          </p:cNvSpPr>
          <p:nvPr/>
        </p:nvSpPr>
        <p:spPr>
          <a:xfrm>
            <a:off x="332960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BF20CD-B706-F254-4528-6EDD06E458EE}"/>
              </a:ext>
            </a:extLst>
          </p:cNvPr>
          <p:cNvSpPr>
            <a:spLocks noChangeAspect="1"/>
          </p:cNvSpPr>
          <p:nvPr/>
        </p:nvSpPr>
        <p:spPr>
          <a:xfrm>
            <a:off x="379674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DC15656-611B-AB50-AC42-740AB676075A}"/>
              </a:ext>
            </a:extLst>
          </p:cNvPr>
          <p:cNvSpPr>
            <a:spLocks noChangeAspect="1"/>
          </p:cNvSpPr>
          <p:nvPr/>
        </p:nvSpPr>
        <p:spPr>
          <a:xfrm>
            <a:off x="4263886" y="4741092"/>
            <a:ext cx="457200" cy="457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51FAAD-DB41-9413-4529-9C1D026C249F}"/>
              </a:ext>
            </a:extLst>
          </p:cNvPr>
          <p:cNvSpPr txBox="1"/>
          <p:nvPr/>
        </p:nvSpPr>
        <p:spPr>
          <a:xfrm>
            <a:off x="2315187" y="296266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X5/Y5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0620AF-D3CF-E1CD-8B01-5E52F1C41696}"/>
              </a:ext>
            </a:extLst>
          </p:cNvPr>
          <p:cNvSpPr txBox="1"/>
          <p:nvPr/>
        </p:nvSpPr>
        <p:spPr>
          <a:xfrm>
            <a:off x="489940" y="2907827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08BF3D-01A9-BFDD-54BE-194C498546F0}"/>
              </a:ext>
            </a:extLst>
          </p:cNvPr>
          <p:cNvSpPr txBox="1"/>
          <p:nvPr/>
        </p:nvSpPr>
        <p:spPr>
          <a:xfrm>
            <a:off x="980270" y="2901203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011661-0F48-17C7-8D76-DF13A3B9CD30}"/>
              </a:ext>
            </a:extLst>
          </p:cNvPr>
          <p:cNvSpPr txBox="1"/>
          <p:nvPr/>
        </p:nvSpPr>
        <p:spPr>
          <a:xfrm>
            <a:off x="1440783" y="2894579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172E65-6223-4186-C152-A20D3BD0EF8B}"/>
              </a:ext>
            </a:extLst>
          </p:cNvPr>
          <p:cNvSpPr txBox="1"/>
          <p:nvPr/>
        </p:nvSpPr>
        <p:spPr>
          <a:xfrm>
            <a:off x="1911235" y="2887955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9EE5F3-C8D7-B6E4-08C8-97F5CEE853C2}"/>
              </a:ext>
            </a:extLst>
          </p:cNvPr>
          <p:cNvSpPr txBox="1"/>
          <p:nvPr/>
        </p:nvSpPr>
        <p:spPr>
          <a:xfrm>
            <a:off x="2411693" y="1081170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FF36C8-87D1-82BA-0B2F-66BB925E2BF5}"/>
              </a:ext>
            </a:extLst>
          </p:cNvPr>
          <p:cNvSpPr txBox="1"/>
          <p:nvPr/>
        </p:nvSpPr>
        <p:spPr>
          <a:xfrm>
            <a:off x="2365507" y="155161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8BC8C2-1523-29F4-7BA2-75CB54E09E1D}"/>
              </a:ext>
            </a:extLst>
          </p:cNvPr>
          <p:cNvSpPr txBox="1"/>
          <p:nvPr/>
        </p:nvSpPr>
        <p:spPr>
          <a:xfrm>
            <a:off x="2369016" y="202206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6A3F959-4B6B-C2FC-BF0B-4EB0E6529DBB}"/>
              </a:ext>
            </a:extLst>
          </p:cNvPr>
          <p:cNvSpPr txBox="1"/>
          <p:nvPr/>
        </p:nvSpPr>
        <p:spPr>
          <a:xfrm>
            <a:off x="2372525" y="2492514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520BAD4-4D55-EB5A-81EB-CEED72EFD3DD}"/>
              </a:ext>
            </a:extLst>
          </p:cNvPr>
          <p:cNvSpPr txBox="1"/>
          <p:nvPr/>
        </p:nvSpPr>
        <p:spPr>
          <a:xfrm>
            <a:off x="2376034" y="337046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4AD0E1-D08B-0628-1B35-A251D98343DF}"/>
              </a:ext>
            </a:extLst>
          </p:cNvPr>
          <p:cNvSpPr txBox="1"/>
          <p:nvPr/>
        </p:nvSpPr>
        <p:spPr>
          <a:xfrm>
            <a:off x="2379543" y="382103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AE0779-657A-67DB-60E2-075C6F4249F6}"/>
              </a:ext>
            </a:extLst>
          </p:cNvPr>
          <p:cNvSpPr txBox="1"/>
          <p:nvPr/>
        </p:nvSpPr>
        <p:spPr>
          <a:xfrm>
            <a:off x="2383052" y="427160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71BBECD-5486-C055-A521-7EF014B7E61C}"/>
              </a:ext>
            </a:extLst>
          </p:cNvPr>
          <p:cNvSpPr txBox="1"/>
          <p:nvPr/>
        </p:nvSpPr>
        <p:spPr>
          <a:xfrm>
            <a:off x="2386561" y="472217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Y9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74DBE84-1D8B-9E3B-AB98-A58592B6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68" y="1984464"/>
            <a:ext cx="3787071" cy="237744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2A3B39D-9EB4-516F-B491-9584AA4AA328}"/>
              </a:ext>
            </a:extLst>
          </p:cNvPr>
          <p:cNvSpPr txBox="1"/>
          <p:nvPr/>
        </p:nvSpPr>
        <p:spPr>
          <a:xfrm>
            <a:off x="6840303" y="2483731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9C5B6F-23C9-CB11-BD0B-7FEBD0EE593B}"/>
              </a:ext>
            </a:extLst>
          </p:cNvPr>
          <p:cNvSpPr txBox="1"/>
          <p:nvPr/>
        </p:nvSpPr>
        <p:spPr>
          <a:xfrm>
            <a:off x="7472984" y="4361904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5D2E67-5A99-D60A-28DD-FCD3B5A34842}"/>
              </a:ext>
            </a:extLst>
          </p:cNvPr>
          <p:cNvSpPr txBox="1"/>
          <p:nvPr/>
        </p:nvSpPr>
        <p:spPr>
          <a:xfrm>
            <a:off x="5178287" y="4969692"/>
            <a:ext cx="246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size: 0.2 GeV/c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5B8B2FC-74E3-DE74-850B-4659885C998C}"/>
              </a:ext>
            </a:extLst>
          </p:cNvPr>
          <p:cNvSpPr txBox="1"/>
          <p:nvPr/>
        </p:nvSpPr>
        <p:spPr>
          <a:xfrm>
            <a:off x="5426765" y="1212574"/>
            <a:ext cx="348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 muon spectrum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3878533-3BF5-83FF-D7AC-1CF5B6D80DDC}"/>
              </a:ext>
            </a:extLst>
          </p:cNvPr>
          <p:cNvSpPr txBox="1"/>
          <p:nvPr/>
        </p:nvSpPr>
        <p:spPr>
          <a:xfrm>
            <a:off x="6660712" y="1696428"/>
            <a:ext cx="204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by </a:t>
            </a:r>
            <a:r>
              <a:rPr lang="en-US" dirty="0" err="1"/>
              <a:t>Yiding</a:t>
            </a:r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B7A2F4C-339F-E6BA-1DA2-FA79F5B14616}"/>
              </a:ext>
            </a:extLst>
          </p:cNvPr>
          <p:cNvSpPr txBox="1"/>
          <p:nvPr/>
        </p:nvSpPr>
        <p:spPr>
          <a:xfrm>
            <a:off x="1765747" y="5281942"/>
            <a:ext cx="15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view</a:t>
            </a:r>
          </a:p>
        </p:txBody>
      </p:sp>
    </p:spTree>
    <p:extLst>
      <p:ext uri="{BB962C8B-B14F-4D97-AF65-F5344CB8AC3E}">
        <p14:creationId xmlns:p14="http://schemas.microsoft.com/office/powerpoint/2010/main" val="176684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86A1ED-6AD8-DD2C-25C6-F03F599F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Bethe-Bloch formula is a function of momentum p</a:t>
            </a:r>
          </a:p>
          <a:p>
            <a:r>
              <a:rPr lang="en-US" dirty="0"/>
              <a:t>Multiply the output of Bethe-Bloch formula with the simulated amount of muons per bin </a:t>
            </a:r>
          </a:p>
          <a:p>
            <a:pPr lvl="1"/>
            <a:r>
              <a:rPr lang="en-US" dirty="0"/>
              <a:t>Note that bin is momentum</a:t>
            </a:r>
          </a:p>
          <a:p>
            <a:r>
              <a:rPr lang="en-US" dirty="0"/>
              <a:t>Since Bethe-Bloch value is very small, I multiply 500 to match the size of energy loss weighted value with the muon spectrum</a:t>
            </a:r>
          </a:p>
          <a:p>
            <a:r>
              <a:rPr lang="en-US" dirty="0"/>
              <a:t>Following plot is the energy loss weighted histogram and the original muon spectrum</a:t>
            </a:r>
          </a:p>
          <a:p>
            <a:pPr lvl="1"/>
            <a:r>
              <a:rPr lang="en-US" dirty="0"/>
              <a:t>Note that vertical is arbitrary</a:t>
            </a:r>
          </a:p>
          <a:p>
            <a:pPr lvl="2"/>
            <a:r>
              <a:rPr lang="en-US" dirty="0"/>
              <a:t>The energy loss weighted value always larger than the muon spectrum but it is artificial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BC509-476E-9981-DDC0-7829303E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energy loss rate into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AF282-B2C2-C8F4-BF6F-CB42EE28B5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349E-E03B-DEEA-3DCA-F488CB23E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8B68-FF07-037A-D3FA-FE4B9682C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F403-1ED4-FFFC-F1EC-90B137A60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290420"/>
            <a:ext cx="7772400" cy="481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4760843" y="2308556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</p:spTree>
    <p:extLst>
      <p:ext uri="{BB962C8B-B14F-4D97-AF65-F5344CB8AC3E}">
        <p14:creationId xmlns:p14="http://schemas.microsoft.com/office/powerpoint/2010/main" val="395601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779-7641-F4D8-FA5E-E17F1129A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80" y="1289266"/>
            <a:ext cx="7772400" cy="48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B369E3-4D90-0ED1-DB27-7C42C92D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470873"/>
            <a:ext cx="7772400" cy="48149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7F1C6B-05BB-6E0C-BD53-95333D3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735"/>
          </a:xfrm>
        </p:spPr>
        <p:txBody>
          <a:bodyPr/>
          <a:lstStyle/>
          <a:p>
            <a:r>
              <a:rPr lang="en-US" dirty="0"/>
              <a:t>Compare energy loss rate weighted muon histogram vs muon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2EA-97BB-359F-2644-E49D7F42F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10/5/22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02C7-70A4-CCE2-CAAC-36BA31FF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Apply ionization energy loss,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164E-86AB-143E-9FC9-1D7D045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6675-744A-4151-C00D-F04F256BB4E7}"/>
              </a:ext>
            </a:extLst>
          </p:cNvPr>
          <p:cNvSpPr txBox="1"/>
          <p:nvPr/>
        </p:nvSpPr>
        <p:spPr>
          <a:xfrm>
            <a:off x="6686059" y="16199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633B4-B086-4B94-5B9A-25E6A051D214}"/>
              </a:ext>
            </a:extLst>
          </p:cNvPr>
          <p:cNvSpPr txBox="1"/>
          <p:nvPr/>
        </p:nvSpPr>
        <p:spPr>
          <a:xfrm>
            <a:off x="6936288" y="6042548"/>
            <a:ext cx="135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[GeV/c]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D136D-A71A-8825-5FDD-57F506AC434A}"/>
              </a:ext>
            </a:extLst>
          </p:cNvPr>
          <p:cNvSpPr txBox="1"/>
          <p:nvPr/>
        </p:nvSpPr>
        <p:spPr>
          <a:xfrm>
            <a:off x="5068955" y="2079958"/>
            <a:ext cx="407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energy loss rate weighted </a:t>
            </a:r>
          </a:p>
          <a:p>
            <a:r>
              <a:rPr lang="en-US" dirty="0">
                <a:solidFill>
                  <a:srgbClr val="FF0000"/>
                </a:solidFill>
              </a:rPr>
              <a:t>muon histogram (arb.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3F82D-C1FD-88D4-990B-030AFFCB87D4}"/>
              </a:ext>
            </a:extLst>
          </p:cNvPr>
          <p:cNvSpPr txBox="1"/>
          <p:nvPr/>
        </p:nvSpPr>
        <p:spPr>
          <a:xfrm>
            <a:off x="1530603" y="482647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Blue: original muon spectrum</a:t>
            </a:r>
          </a:p>
        </p:txBody>
      </p:sp>
    </p:spTree>
    <p:extLst>
      <p:ext uri="{BB962C8B-B14F-4D97-AF65-F5344CB8AC3E}">
        <p14:creationId xmlns:p14="http://schemas.microsoft.com/office/powerpoint/2010/main" val="15465245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78557</TotalTime>
  <Words>1128</Words>
  <Application>Microsoft Macintosh PowerPoint</Application>
  <PresentationFormat>On-screen Show (4:3)</PresentationFormat>
  <Paragraphs>270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Helvetica</vt:lpstr>
      <vt:lpstr>Fermilab_PowerPoint_Template_090915</vt:lpstr>
      <vt:lpstr>PowerPoint Presentation</vt:lpstr>
      <vt:lpstr>Goal</vt:lpstr>
      <vt:lpstr>Energy loss rate</vt:lpstr>
      <vt:lpstr>Compare PDG data and my estimation</vt:lpstr>
      <vt:lpstr>Simulated Muon Spectrum at Pixel</vt:lpstr>
      <vt:lpstr>Apply energy loss rate into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Compare energy loss rate weighted muon histogram vs muon spectrum</vt:lpstr>
      <vt:lpstr>Integrate histogram </vt:lpstr>
      <vt:lpstr>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2301</cp:revision>
  <cp:lastPrinted>2019-10-08T19:10:15Z</cp:lastPrinted>
  <dcterms:created xsi:type="dcterms:W3CDTF">2014-01-03T20:18:13Z</dcterms:created>
  <dcterms:modified xsi:type="dcterms:W3CDTF">2022-10-05T14:47:22Z</dcterms:modified>
</cp:coreProperties>
</file>