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  <p:sldMasterId id="2147484106" r:id="rId2"/>
  </p:sldMasterIdLst>
  <p:notesMasterIdLst>
    <p:notesMasterId r:id="rId7"/>
  </p:notesMasterIdLst>
  <p:handoutMasterIdLst>
    <p:handoutMasterId r:id="rId8"/>
  </p:handoutMasterIdLst>
  <p:sldIdLst>
    <p:sldId id="299" r:id="rId3"/>
    <p:sldId id="300" r:id="rId4"/>
    <p:sldId id="302" r:id="rId5"/>
    <p:sldId id="301" r:id="rId6"/>
  </p:sldIdLst>
  <p:sldSz cx="9144000" cy="6858000" type="screen4x3"/>
  <p:notesSz cx="9283700" cy="6985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04040"/>
    <a:srgbClr val="004C97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87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0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10/12/2022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10/12/2022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6"/>
            <a:ext cx="7426960" cy="31432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34538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10/12/2021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10/12/2021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10/12/2021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10/12/2021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2393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10/12/2021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48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10/12/2021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302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10/12/2021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319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10/12/2021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256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10/12/2021</a:t>
            </a:r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10/12/2021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0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589C21-2E4D-4EBF-B1E3-E516074DC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599" y="976581"/>
            <a:ext cx="5598319" cy="49942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</a:rPr>
              <a:t>FY22 close complete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404040"/>
                </a:solidFill>
                <a:ea typeface="Geneva" charset="0"/>
              </a:rPr>
              <a:t>Mostly on budget in our B&amp;Rs.</a:t>
            </a:r>
            <a:r>
              <a:rPr lang="en-US" sz="1600" dirty="0">
                <a:solidFill>
                  <a:srgbClr val="404040"/>
                </a:solidFill>
                <a:ea typeface="Geneva" charset="0"/>
              </a:rPr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ea typeface="Geneva" charset="0"/>
              </a:rPr>
              <a:t>Yay.</a:t>
            </a:r>
            <a:br>
              <a:rPr lang="en-US" sz="1400" dirty="0">
                <a:solidFill>
                  <a:srgbClr val="404040"/>
                </a:solidFill>
                <a:ea typeface="Geneva" charset="0"/>
              </a:rPr>
            </a:br>
            <a:br>
              <a:rPr lang="en-US" sz="1200" dirty="0">
                <a:solidFill>
                  <a:srgbClr val="404040"/>
                </a:solidFill>
                <a:ea typeface="Geneva" charset="0"/>
              </a:rPr>
            </a:br>
            <a:br>
              <a:rPr lang="en-US" sz="1200" dirty="0">
                <a:solidFill>
                  <a:srgbClr val="404040"/>
                </a:solidFill>
                <a:ea typeface="Geneva" charset="0"/>
              </a:rPr>
            </a:br>
            <a:br>
              <a:rPr lang="en-US" sz="1200" dirty="0">
                <a:solidFill>
                  <a:srgbClr val="404040"/>
                </a:solidFill>
                <a:ea typeface="Geneva" charset="0"/>
              </a:rPr>
            </a:br>
            <a:br>
              <a:rPr lang="en-US" sz="1200" dirty="0">
                <a:solidFill>
                  <a:srgbClr val="404040"/>
                </a:solidFill>
                <a:ea typeface="Geneva" charset="0"/>
              </a:rPr>
            </a:br>
            <a:br>
              <a:rPr lang="en-US" sz="1200" dirty="0">
                <a:solidFill>
                  <a:srgbClr val="404040"/>
                </a:solidFill>
                <a:ea typeface="Geneva" charset="0"/>
              </a:rPr>
            </a:br>
            <a:br>
              <a:rPr lang="en-US" sz="1200" dirty="0">
                <a:solidFill>
                  <a:srgbClr val="404040"/>
                </a:solidFill>
                <a:ea typeface="Geneva" charset="0"/>
              </a:rPr>
            </a:br>
            <a:br>
              <a:rPr lang="en-US" sz="1200" dirty="0">
                <a:solidFill>
                  <a:srgbClr val="404040"/>
                </a:solidFill>
                <a:ea typeface="Geneva" charset="0"/>
              </a:rPr>
            </a:br>
            <a:br>
              <a:rPr lang="en-US" sz="1200" dirty="0">
                <a:solidFill>
                  <a:srgbClr val="404040"/>
                </a:solidFill>
                <a:ea typeface="Geneva" charset="0"/>
              </a:rPr>
            </a:br>
            <a:endParaRPr lang="en-US" sz="1200" dirty="0">
              <a:solidFill>
                <a:srgbClr val="404040"/>
              </a:solidFill>
              <a:ea typeface="Geneva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04040"/>
              </a:solidFill>
              <a:ea typeface="Geneva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04040"/>
              </a:solidFill>
              <a:ea typeface="Geneva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Content Placeholder 8" descr="Text&#10;&#10;Description automatically generated with low confidence">
            <a:extLst>
              <a:ext uri="{FF2B5EF4-FFF2-40B4-BE49-F238E27FC236}">
                <a16:creationId xmlns:a16="http://schemas.microsoft.com/office/drawing/2014/main" id="{182E11D5-7CDB-49C5-BD4B-E634BBF41682}"/>
              </a:ext>
            </a:extLst>
          </p:cNvPr>
          <p:cNvPicPr>
            <a:picLocks noGrp="1" noChangeAspect="1"/>
          </p:cNvPicPr>
          <p:nvPr>
            <p:ph sz="half" idx="15"/>
          </p:nvPr>
        </p:nvPicPr>
        <p:blipFill>
          <a:blip r:embed="rId2"/>
          <a:stretch>
            <a:fillRect/>
          </a:stretch>
        </p:blipFill>
        <p:spPr>
          <a:xfrm>
            <a:off x="676275" y="2015870"/>
            <a:ext cx="2981325" cy="2226867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59E6CF2-4E1C-466C-8980-85E81498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 Updates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B9B7F-37F1-488A-B8BC-869D2204900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/>
              <a:t>10/12/2021</a:t>
            </a:r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8907F-7CAA-4DA0-AE40-7B13EAA2D89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95B9A-7C35-40A0-B079-C9F214F450D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pic>
        <p:nvPicPr>
          <p:cNvPr id="11" name="Picture 10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DA8F5321-2D01-4BDF-BAE0-FB26A2DB9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251" y="1006619"/>
            <a:ext cx="3202908" cy="519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6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9F872B9-64E3-4B90-8D98-3D5ECB1F1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155" y="3003774"/>
            <a:ext cx="1365806" cy="91269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5C0768-3B9E-42DE-97E1-E6E3DAF28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9585" y="4928946"/>
            <a:ext cx="1365806" cy="912695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589C21-2E4D-4EBF-B1E3-E516074DC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" y="1016359"/>
            <a:ext cx="8108950" cy="49942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</a:rPr>
              <a:t>FY23			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800" dirty="0">
                <a:solidFill>
                  <a:srgbClr val="404040"/>
                </a:solidFill>
                <a:ea typeface="Geneva" charset="0"/>
              </a:rPr>
              <a:t>As always, current year rates have not been issued yet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800" dirty="0">
                <a:solidFill>
                  <a:srgbClr val="404040"/>
                </a:solidFill>
                <a:ea typeface="Geneva" charset="0"/>
              </a:rPr>
              <a:t>Resource allocations are coming along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404040"/>
                </a:solidFill>
                <a:ea typeface="Geneva" charset="0"/>
              </a:rPr>
              <a:t>Engineering/Tech departments almost complete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404040"/>
                </a:solidFill>
                <a:ea typeface="Geneva" charset="0"/>
              </a:rPr>
              <a:t>Next up: reviewing Research departments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800" dirty="0">
                <a:solidFill>
                  <a:srgbClr val="404040"/>
                </a:solidFill>
                <a:ea typeface="Geneva" charset="0"/>
              </a:rPr>
              <a:t>AFP is “at the lab” but details have not been distributed to the divisions yet</a:t>
            </a:r>
            <a:br>
              <a:rPr lang="en-US" sz="1800" dirty="0">
                <a:solidFill>
                  <a:srgbClr val="404040"/>
                </a:solidFill>
                <a:ea typeface="Geneva" charset="0"/>
              </a:rPr>
            </a:br>
            <a:endParaRPr lang="en-US" sz="1800" dirty="0">
              <a:solidFill>
                <a:srgbClr val="404040"/>
              </a:solidFill>
              <a:ea typeface="Genev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  <a:ea typeface="Geneva" charset="0"/>
              </a:rPr>
              <a:t>Carry-over: New Policy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800" dirty="0">
                <a:solidFill>
                  <a:srgbClr val="404040"/>
                </a:solidFill>
                <a:ea typeface="Geneva" charset="0"/>
              </a:rPr>
              <a:t>Pools (PS, CSS, G&amp;A) don’t get carry-over, positive or negative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404040"/>
                </a:solidFill>
                <a:ea typeface="Geneva" charset="0"/>
              </a:rPr>
              <a:t>No budget for RIPs or Open Commitments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800" dirty="0">
                <a:solidFill>
                  <a:srgbClr val="404040"/>
                </a:solidFill>
                <a:ea typeface="Geneva" charset="0"/>
              </a:rPr>
              <a:t>Everything else gets the budget balance as of the end of FY22, positive or negative</a:t>
            </a:r>
            <a:br>
              <a:rPr lang="en-US" sz="1800" dirty="0">
                <a:solidFill>
                  <a:srgbClr val="404040"/>
                </a:solidFill>
                <a:ea typeface="Geneva" charset="0"/>
              </a:rPr>
            </a:br>
            <a:endParaRPr lang="en-US" sz="1800" dirty="0">
              <a:solidFill>
                <a:srgbClr val="404040"/>
              </a:solidFill>
              <a:ea typeface="Geneva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</a:rPr>
              <a:t>Charging Practices: New Methodology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04040"/>
              </a:solidFill>
              <a:ea typeface="Geneva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04040"/>
              </a:solidFill>
              <a:ea typeface="Geneva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04040"/>
              </a:solidFill>
              <a:ea typeface="Geneva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04040"/>
              </a:solidFill>
              <a:ea typeface="Geneva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9E6CF2-4E1C-466C-8980-85E81498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 Updates – cont’d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B9B7F-37F1-488A-B8BC-869D2204900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/>
              <a:t>10/12/2021</a:t>
            </a:r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8907F-7CAA-4DA0-AE40-7B13EAA2D89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95B9A-7C35-40A0-B079-C9F214F450D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790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9E6CF2-4E1C-466C-8980-85E81498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 Updates – Charging Practices Notable Changes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B9B7F-37F1-488A-B8BC-869D2204900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/>
              <a:t>10/12/2021</a:t>
            </a:r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8907F-7CAA-4DA0-AE40-7B13EAA2D89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95B9A-7C35-40A0-B079-C9F214F450D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E16222-3668-4C5A-9A68-0191BFB4FC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5508"/>
          <a:stretch/>
        </p:blipFill>
        <p:spPr>
          <a:xfrm>
            <a:off x="3258377" y="5473064"/>
            <a:ext cx="5369451" cy="641739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CB9DA5D-8D79-4491-8005-DAAB12D70272}"/>
              </a:ext>
            </a:extLst>
          </p:cNvPr>
          <p:cNvSpPr txBox="1"/>
          <p:nvPr/>
        </p:nvSpPr>
        <p:spPr>
          <a:xfrm>
            <a:off x="228600" y="818395"/>
            <a:ext cx="814848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EDI &amp; EPE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Separate task codes for each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No longer charged to Lab Committees &amp;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Training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General training –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primary effort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Discontinued usage of General Training task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Management-specific training –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Mgmt &amp; Supervision task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Job-specific training –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direct charge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Management &amp; Supervision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Department Management &amp; Supervision –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primary effort or Mgmt &amp; Supervision task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Management &amp; Supervision of Experimental Ops, Collaborators, G&amp;V –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direct charge</a:t>
            </a: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Business Development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New task!</a:t>
            </a: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Engineering support, equipment support and tool support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Sometimes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direct charge</a:t>
            </a: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, sometimes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primary effort</a:t>
            </a: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, sometimes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burden pool</a:t>
            </a:r>
          </a:p>
        </p:txBody>
      </p:sp>
    </p:spTree>
    <p:extLst>
      <p:ext uri="{BB962C8B-B14F-4D97-AF65-F5344CB8AC3E}">
        <p14:creationId xmlns:p14="http://schemas.microsoft.com/office/powerpoint/2010/main" val="331308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 Updates – Primary Effort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506" y="1208015"/>
            <a:ext cx="7894041" cy="4848837"/>
          </a:xfrm>
        </p:spPr>
        <p:txBody>
          <a:bodyPr/>
          <a:lstStyle/>
          <a:p>
            <a:endParaRPr lang="en-US" sz="1800" dirty="0"/>
          </a:p>
          <a:p>
            <a:pPr lvl="1"/>
            <a:endParaRPr lang="en-US" sz="14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t>10/12/2021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panose="020B0604020202020204" pitchFamily="34" charset="0"/>
              <a:ea typeface="Geneva" pitchFamily="121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ＭＳ Ｐゴシック" charset="0"/>
              </a:rPr>
              <a:t>C. Vendetta &amp; K. Jones - Dpt Heads Mtg - PPD Finance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E9C158-AEF1-41A2-A6CE-6F0BAB305E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panose="020B0604020202020204" pitchFamily="34" charset="0"/>
              <a:ea typeface="Geneva" pitchFamily="121" charset="-128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D0884D-5956-4945-883C-DBB0F67A2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24" y="897193"/>
            <a:ext cx="8797954" cy="515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34271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2.xml><?xml version="1.0" encoding="utf-8"?>
<a:theme xmlns:a="http://schemas.openxmlformats.org/drawingml/2006/main" name="1_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5569</TotalTime>
  <Words>300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Helvetica</vt:lpstr>
      <vt:lpstr>Fermilab: Footer Only</vt:lpstr>
      <vt:lpstr>1_FNAL_TemplateMac_060514</vt:lpstr>
      <vt:lpstr>Finance Updates</vt:lpstr>
      <vt:lpstr>Finance Updates – cont’d</vt:lpstr>
      <vt:lpstr>Finance Updates – Charging Practices Notable Changes</vt:lpstr>
      <vt:lpstr>Finance Updates – Primary Effort code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 C. Dave x 15269N</dc:creator>
  <cp:lastModifiedBy>Corinne M. Vendetta</cp:lastModifiedBy>
  <cp:revision>332</cp:revision>
  <cp:lastPrinted>2019-05-29T16:35:36Z</cp:lastPrinted>
  <dcterms:created xsi:type="dcterms:W3CDTF">2015-04-23T14:43:20Z</dcterms:created>
  <dcterms:modified xsi:type="dcterms:W3CDTF">2022-10-12T18:24:43Z</dcterms:modified>
</cp:coreProperties>
</file>