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69" r:id="rId3"/>
    <p:sldMasterId id="2147483683" r:id="rId4"/>
  </p:sldMasterIdLst>
  <p:notesMasterIdLst>
    <p:notesMasterId r:id="rId16"/>
  </p:notesMasterIdLst>
  <p:sldIdLst>
    <p:sldId id="1132" r:id="rId5"/>
    <p:sldId id="357" r:id="rId6"/>
    <p:sldId id="1147" r:id="rId7"/>
    <p:sldId id="3291" r:id="rId8"/>
    <p:sldId id="3289" r:id="rId9"/>
    <p:sldId id="3275" r:id="rId10"/>
    <p:sldId id="304" r:id="rId11"/>
    <p:sldId id="305" r:id="rId12"/>
    <p:sldId id="3276" r:id="rId13"/>
    <p:sldId id="3281" r:id="rId14"/>
    <p:sldId id="3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wanson, 6497 12372N" initials="KSx1" lastIdx="1" clrIdx="0">
    <p:extLst>
      <p:ext uri="{19B8F6BF-5375-455C-9EA6-DF929625EA0E}">
        <p15:presenceInfo xmlns:p15="http://schemas.microsoft.com/office/powerpoint/2012/main" userId="Katie Swanson, 6497 12372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autoAdjust="0"/>
    <p:restoredTop sz="93482" autoAdjust="0"/>
  </p:normalViewPr>
  <p:slideViewPr>
    <p:cSldViewPr snapToGrid="0">
      <p:cViewPr varScale="1">
        <p:scale>
          <a:sx n="76" d="100"/>
          <a:sy n="76" d="100"/>
        </p:scale>
        <p:origin x="11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B7161-107A-40F4-AC22-DF4054CD685F}"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EFC5D-0763-41F7-8DE5-3F2C45CEEC97}" type="slidenum">
              <a:rPr lang="en-US" smtClean="0"/>
              <a:t>‹#›</a:t>
            </a:fld>
            <a:endParaRPr lang="en-US"/>
          </a:p>
        </p:txBody>
      </p:sp>
    </p:spTree>
    <p:extLst>
      <p:ext uri="{BB962C8B-B14F-4D97-AF65-F5344CB8AC3E}">
        <p14:creationId xmlns:p14="http://schemas.microsoft.com/office/powerpoint/2010/main" val="90429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E3BD72-1F9D-404A-A6D7-BFB817DCB24B}" type="slidenum">
              <a:rPr lang="en-US" altLang="en-US" smtClean="0"/>
              <a:pPr>
                <a:defRPr/>
              </a:pPr>
              <a:t>1</a:t>
            </a:fld>
            <a:endParaRPr lang="en-US" altLang="en-US"/>
          </a:p>
        </p:txBody>
      </p:sp>
    </p:spTree>
    <p:extLst>
      <p:ext uri="{BB962C8B-B14F-4D97-AF65-F5344CB8AC3E}">
        <p14:creationId xmlns:p14="http://schemas.microsoft.com/office/powerpoint/2010/main" val="5730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2</a:t>
            </a:fld>
            <a:endParaRPr lang="en-US"/>
          </a:p>
        </p:txBody>
      </p:sp>
    </p:spTree>
    <p:extLst>
      <p:ext uri="{BB962C8B-B14F-4D97-AF65-F5344CB8AC3E}">
        <p14:creationId xmlns:p14="http://schemas.microsoft.com/office/powerpoint/2010/main" val="212056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3</a:t>
            </a:fld>
            <a:endParaRPr lang="en-US"/>
          </a:p>
        </p:txBody>
      </p:sp>
    </p:spTree>
    <p:extLst>
      <p:ext uri="{BB962C8B-B14F-4D97-AF65-F5344CB8AC3E}">
        <p14:creationId xmlns:p14="http://schemas.microsoft.com/office/powerpoint/2010/main" val="114499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4</a:t>
            </a:fld>
            <a:endParaRPr lang="en-US"/>
          </a:p>
        </p:txBody>
      </p:sp>
    </p:spTree>
    <p:extLst>
      <p:ext uri="{BB962C8B-B14F-4D97-AF65-F5344CB8AC3E}">
        <p14:creationId xmlns:p14="http://schemas.microsoft.com/office/powerpoint/2010/main" val="120633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AD6E-E10F-42AD-A9EB-FDA760D59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556B6-4512-40BE-94D2-33A326E9B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1F1EC-A5DA-4541-B923-AF5572BAEFA4}"/>
              </a:ext>
            </a:extLst>
          </p:cNvPr>
          <p:cNvSpPr>
            <a:spLocks noGrp="1"/>
          </p:cNvSpPr>
          <p:nvPr>
            <p:ph type="dt" sz="half" idx="10"/>
          </p:nvPr>
        </p:nvSpPr>
        <p:spPr/>
        <p:txBody>
          <a:bodyPr/>
          <a:lstStyle/>
          <a:p>
            <a:r>
              <a:rPr lang="en-US"/>
              <a:t>10/12/2022</a:t>
            </a:r>
          </a:p>
        </p:txBody>
      </p:sp>
      <p:sp>
        <p:nvSpPr>
          <p:cNvPr id="5" name="Footer Placeholder 4">
            <a:extLst>
              <a:ext uri="{FF2B5EF4-FFF2-40B4-BE49-F238E27FC236}">
                <a16:creationId xmlns:a16="http://schemas.microsoft.com/office/drawing/2014/main" id="{B641EF8F-86AB-47CD-BB54-60BE007BADE4}"/>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4668ABAD-0863-4E6A-98FB-8E9F050859A9}"/>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4758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10AB-4AC3-4CE7-9BA9-D54F2EAF4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CB403-2B29-4A45-80E2-023384B73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4B8A-DD06-41E1-8E44-CCFE6A3E4423}"/>
              </a:ext>
            </a:extLst>
          </p:cNvPr>
          <p:cNvSpPr>
            <a:spLocks noGrp="1"/>
          </p:cNvSpPr>
          <p:nvPr>
            <p:ph type="dt" sz="half" idx="10"/>
          </p:nvPr>
        </p:nvSpPr>
        <p:spPr/>
        <p:txBody>
          <a:bodyPr/>
          <a:lstStyle/>
          <a:p>
            <a:r>
              <a:rPr lang="en-US"/>
              <a:t>10/12/2022</a:t>
            </a:r>
          </a:p>
        </p:txBody>
      </p:sp>
      <p:sp>
        <p:nvSpPr>
          <p:cNvPr id="5" name="Footer Placeholder 4">
            <a:extLst>
              <a:ext uri="{FF2B5EF4-FFF2-40B4-BE49-F238E27FC236}">
                <a16:creationId xmlns:a16="http://schemas.microsoft.com/office/drawing/2014/main" id="{22DF2D94-DE16-4901-B8FA-E37136869B4C}"/>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4632043D-2162-492E-97A0-5B31A92E66F3}"/>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3740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6296B-09D7-4CE2-B468-FF8CEB639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BFC8D-5117-4925-A67E-5668FBA0AA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83A64-49C3-4C72-8639-4DF98303B988}"/>
              </a:ext>
            </a:extLst>
          </p:cNvPr>
          <p:cNvSpPr>
            <a:spLocks noGrp="1"/>
          </p:cNvSpPr>
          <p:nvPr>
            <p:ph type="dt" sz="half" idx="10"/>
          </p:nvPr>
        </p:nvSpPr>
        <p:spPr/>
        <p:txBody>
          <a:bodyPr/>
          <a:lstStyle/>
          <a:p>
            <a:r>
              <a:rPr lang="en-US"/>
              <a:t>10/12/2022</a:t>
            </a:r>
          </a:p>
        </p:txBody>
      </p:sp>
      <p:sp>
        <p:nvSpPr>
          <p:cNvPr id="5" name="Footer Placeholder 4">
            <a:extLst>
              <a:ext uri="{FF2B5EF4-FFF2-40B4-BE49-F238E27FC236}">
                <a16:creationId xmlns:a16="http://schemas.microsoft.com/office/drawing/2014/main" id="{E2E9920F-2C46-4700-AD37-CBA7FCF62E10}"/>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2886BE10-38BC-4C70-B8BF-3ECB701106AD}"/>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331657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1439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334" y="1149350"/>
            <a:ext cx="43561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115208522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334" y="1149350"/>
            <a:ext cx="4356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0885427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00018" y="6515100"/>
            <a:ext cx="1435100" cy="241300"/>
          </a:xfrm>
        </p:spPr>
        <p:txBody>
          <a:bodyPr/>
          <a:lstStyle>
            <a:lvl1pPr>
              <a:defRPr sz="1200"/>
            </a:lvl1pPr>
          </a:lstStyle>
          <a:p>
            <a:r>
              <a:rPr lang="en-US" altLang="en-US"/>
              <a:t>10/12/2022</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b="1"/>
              <a:t>Raymond Lewis &amp; Katie Swanson | Department Heads Meeting</a:t>
            </a:r>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537635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7" name="Date Placeholder 3"/>
          <p:cNvSpPr>
            <a:spLocks noGrp="1"/>
          </p:cNvSpPr>
          <p:nvPr>
            <p:ph type="dt" sz="half" idx="19"/>
          </p:nvPr>
        </p:nvSpPr>
        <p:spPr/>
        <p:txBody>
          <a:bodyPr/>
          <a:lstStyle>
            <a:lvl1pPr>
              <a:defRPr sz="1200"/>
            </a:lvl1pPr>
          </a:lstStyle>
          <a:p>
            <a:r>
              <a:rPr lang="en-US" altLang="en-US"/>
              <a:t>10/12/2022</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b="1"/>
              <a:t>Raymond Lewis &amp; Katie Swanson | Department Heads Meeting</a:t>
            </a:r>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23198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5" name="Date Placeholder 3"/>
          <p:cNvSpPr>
            <a:spLocks noGrp="1"/>
          </p:cNvSpPr>
          <p:nvPr>
            <p:ph type="dt" sz="half" idx="16"/>
          </p:nvPr>
        </p:nvSpPr>
        <p:spPr/>
        <p:txBody>
          <a:bodyPr/>
          <a:lstStyle>
            <a:lvl1pPr>
              <a:defRPr sz="1200"/>
            </a:lvl1pPr>
          </a:lstStyle>
          <a:p>
            <a:r>
              <a:rPr lang="en-US" altLang="en-US"/>
              <a:t>10/12/2022</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b="1"/>
              <a:t>Raymond Lewis &amp; Katie Swanson | Department Heads Meeting</a:t>
            </a:r>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00561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5" name="Date Placeholder 3"/>
          <p:cNvSpPr>
            <a:spLocks noGrp="1"/>
          </p:cNvSpPr>
          <p:nvPr>
            <p:ph type="dt" sz="half" idx="10"/>
          </p:nvPr>
        </p:nvSpPr>
        <p:spPr/>
        <p:txBody>
          <a:bodyPr/>
          <a:lstStyle>
            <a:lvl1pPr>
              <a:defRPr sz="1200"/>
            </a:lvl1pPr>
          </a:lstStyle>
          <a:p>
            <a:r>
              <a:rPr lang="en-US" altLang="en-US"/>
              <a:t>10/12/2022</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b="1"/>
              <a:t>Raymond Lewis &amp; Katie Swanson | Department Heads Meeting</a:t>
            </a:r>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361256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9889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537D-F505-4BF7-8137-6B4BF9210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A0D61-B32A-436A-B1A5-21B841F14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EEF8C-5FBD-480E-ABB0-469F06BF47B8}"/>
              </a:ext>
            </a:extLst>
          </p:cNvPr>
          <p:cNvSpPr>
            <a:spLocks noGrp="1"/>
          </p:cNvSpPr>
          <p:nvPr>
            <p:ph type="dt" sz="half" idx="10"/>
          </p:nvPr>
        </p:nvSpPr>
        <p:spPr/>
        <p:txBody>
          <a:bodyPr/>
          <a:lstStyle/>
          <a:p>
            <a:r>
              <a:rPr lang="en-US"/>
              <a:t>10/12/2022</a:t>
            </a:r>
          </a:p>
        </p:txBody>
      </p:sp>
      <p:sp>
        <p:nvSpPr>
          <p:cNvPr id="5" name="Footer Placeholder 4">
            <a:extLst>
              <a:ext uri="{FF2B5EF4-FFF2-40B4-BE49-F238E27FC236}">
                <a16:creationId xmlns:a16="http://schemas.microsoft.com/office/drawing/2014/main" id="{4DC013FF-A59D-4291-8163-1388D6149574}"/>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7001475B-9927-4AE3-9305-4F1E84DF8201}"/>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44190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62917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45451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893090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28738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54438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30054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8775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5960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10/12/2022</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5242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997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A54-7EB8-442C-97C9-A1B832681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3E8CC-7AB0-47F3-BA5B-9429E95CA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6561A3-7DDB-435F-8997-940706D7474E}"/>
              </a:ext>
            </a:extLst>
          </p:cNvPr>
          <p:cNvSpPr>
            <a:spLocks noGrp="1"/>
          </p:cNvSpPr>
          <p:nvPr>
            <p:ph type="dt" sz="half" idx="10"/>
          </p:nvPr>
        </p:nvSpPr>
        <p:spPr/>
        <p:txBody>
          <a:bodyPr/>
          <a:lstStyle/>
          <a:p>
            <a:r>
              <a:rPr lang="en-US"/>
              <a:t>10/12/2022</a:t>
            </a:r>
          </a:p>
        </p:txBody>
      </p:sp>
      <p:sp>
        <p:nvSpPr>
          <p:cNvPr id="5" name="Footer Placeholder 4">
            <a:extLst>
              <a:ext uri="{FF2B5EF4-FFF2-40B4-BE49-F238E27FC236}">
                <a16:creationId xmlns:a16="http://schemas.microsoft.com/office/drawing/2014/main" id="{A507FAD2-4BB4-4FFA-B7FA-9D60C69C7FF5}"/>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9BE4CDA8-99A1-4023-AFE4-13F0A6575D66}"/>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399231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10/12/2022</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8781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10/12/2022</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11021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001400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690247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375354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82811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498597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529279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639133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052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BEF5-EE14-4D43-B158-624594AFB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20D59-B07D-46D7-AC8B-5D09FE1B9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AD23F-5870-4B67-8416-7E9858FD8B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F1A01-C376-4A6D-BE3E-14DD341CC863}"/>
              </a:ext>
            </a:extLst>
          </p:cNvPr>
          <p:cNvSpPr>
            <a:spLocks noGrp="1"/>
          </p:cNvSpPr>
          <p:nvPr>
            <p:ph type="dt" sz="half" idx="10"/>
          </p:nvPr>
        </p:nvSpPr>
        <p:spPr/>
        <p:txBody>
          <a:bodyPr/>
          <a:lstStyle/>
          <a:p>
            <a:r>
              <a:rPr lang="en-US"/>
              <a:t>10/12/2022</a:t>
            </a:r>
          </a:p>
        </p:txBody>
      </p:sp>
      <p:sp>
        <p:nvSpPr>
          <p:cNvPr id="6" name="Footer Placeholder 5">
            <a:extLst>
              <a:ext uri="{FF2B5EF4-FFF2-40B4-BE49-F238E27FC236}">
                <a16:creationId xmlns:a16="http://schemas.microsoft.com/office/drawing/2014/main" id="{2AAC2CBD-A4BB-4A8C-8630-CCD696AF25C2}"/>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5446294B-91C4-49AB-8946-16BF3D677B42}"/>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932378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7180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10/12/2022</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2866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35329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10/12/2022</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07348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10/12/2022</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1523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70D5-FB39-4F50-AC91-64FA3F915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EC51A4-A0B0-4593-AD91-E9AEEB5AF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75946F-7FC9-4F1D-91D1-9ED725FFF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E8826-99E8-48EC-92CB-5C0A64719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9D884-D571-4A0A-BA43-14FC34140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F475D-8EA7-4667-9FF9-AD556346918C}"/>
              </a:ext>
            </a:extLst>
          </p:cNvPr>
          <p:cNvSpPr>
            <a:spLocks noGrp="1"/>
          </p:cNvSpPr>
          <p:nvPr>
            <p:ph type="dt" sz="half" idx="10"/>
          </p:nvPr>
        </p:nvSpPr>
        <p:spPr/>
        <p:txBody>
          <a:bodyPr/>
          <a:lstStyle/>
          <a:p>
            <a:r>
              <a:rPr lang="en-US"/>
              <a:t>10/12/2022</a:t>
            </a:r>
          </a:p>
        </p:txBody>
      </p:sp>
      <p:sp>
        <p:nvSpPr>
          <p:cNvPr id="8" name="Footer Placeholder 7">
            <a:extLst>
              <a:ext uri="{FF2B5EF4-FFF2-40B4-BE49-F238E27FC236}">
                <a16:creationId xmlns:a16="http://schemas.microsoft.com/office/drawing/2014/main" id="{B690551C-D100-4E9E-961E-F8B1CDD871C6}"/>
              </a:ext>
            </a:extLst>
          </p:cNvPr>
          <p:cNvSpPr>
            <a:spLocks noGrp="1"/>
          </p:cNvSpPr>
          <p:nvPr>
            <p:ph type="ftr" sz="quarter" idx="11"/>
          </p:nvPr>
        </p:nvSpPr>
        <p:spPr/>
        <p:txBody>
          <a:bodyPr/>
          <a:lstStyle/>
          <a:p>
            <a:r>
              <a:rPr lang="en-US"/>
              <a:t>Raymond Lewis &amp; Katie Swanson | Department Heads Meeting</a:t>
            </a:r>
          </a:p>
        </p:txBody>
      </p:sp>
      <p:sp>
        <p:nvSpPr>
          <p:cNvPr id="9" name="Slide Number Placeholder 8">
            <a:extLst>
              <a:ext uri="{FF2B5EF4-FFF2-40B4-BE49-F238E27FC236}">
                <a16:creationId xmlns:a16="http://schemas.microsoft.com/office/drawing/2014/main" id="{67B3E2D5-AAE1-430A-AB69-C7FA86178276}"/>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36149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FD2-D313-46D8-A687-D7B3B3B1C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866334-9283-424F-86FD-27BB7A08BEB5}"/>
              </a:ext>
            </a:extLst>
          </p:cNvPr>
          <p:cNvSpPr>
            <a:spLocks noGrp="1"/>
          </p:cNvSpPr>
          <p:nvPr>
            <p:ph type="dt" sz="half" idx="10"/>
          </p:nvPr>
        </p:nvSpPr>
        <p:spPr/>
        <p:txBody>
          <a:bodyPr/>
          <a:lstStyle/>
          <a:p>
            <a:r>
              <a:rPr lang="en-US"/>
              <a:t>10/12/2022</a:t>
            </a:r>
          </a:p>
        </p:txBody>
      </p:sp>
      <p:sp>
        <p:nvSpPr>
          <p:cNvPr id="4" name="Footer Placeholder 3">
            <a:extLst>
              <a:ext uri="{FF2B5EF4-FFF2-40B4-BE49-F238E27FC236}">
                <a16:creationId xmlns:a16="http://schemas.microsoft.com/office/drawing/2014/main" id="{0420AF6D-6035-4A31-927B-A579CE9E700D}"/>
              </a:ext>
            </a:extLst>
          </p:cNvPr>
          <p:cNvSpPr>
            <a:spLocks noGrp="1"/>
          </p:cNvSpPr>
          <p:nvPr>
            <p:ph type="ftr" sz="quarter" idx="11"/>
          </p:nvPr>
        </p:nvSpPr>
        <p:spPr/>
        <p:txBody>
          <a:bodyPr/>
          <a:lstStyle/>
          <a:p>
            <a:r>
              <a:rPr lang="en-US"/>
              <a:t>Raymond Lewis &amp; Katie Swanson | Department Heads Meeting</a:t>
            </a:r>
          </a:p>
        </p:txBody>
      </p:sp>
      <p:sp>
        <p:nvSpPr>
          <p:cNvPr id="5" name="Slide Number Placeholder 4">
            <a:extLst>
              <a:ext uri="{FF2B5EF4-FFF2-40B4-BE49-F238E27FC236}">
                <a16:creationId xmlns:a16="http://schemas.microsoft.com/office/drawing/2014/main" id="{6E6EAAC4-60EA-4042-904A-66FCCD3C2884}"/>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96941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3ED69-9AD5-4F53-A524-D43AF8337769}"/>
              </a:ext>
            </a:extLst>
          </p:cNvPr>
          <p:cNvSpPr>
            <a:spLocks noGrp="1"/>
          </p:cNvSpPr>
          <p:nvPr>
            <p:ph type="dt" sz="half" idx="10"/>
          </p:nvPr>
        </p:nvSpPr>
        <p:spPr/>
        <p:txBody>
          <a:bodyPr/>
          <a:lstStyle/>
          <a:p>
            <a:r>
              <a:rPr lang="en-US"/>
              <a:t>10/12/2022</a:t>
            </a:r>
          </a:p>
        </p:txBody>
      </p:sp>
      <p:sp>
        <p:nvSpPr>
          <p:cNvPr id="3" name="Footer Placeholder 2">
            <a:extLst>
              <a:ext uri="{FF2B5EF4-FFF2-40B4-BE49-F238E27FC236}">
                <a16:creationId xmlns:a16="http://schemas.microsoft.com/office/drawing/2014/main" id="{384B47A1-39D9-43C9-8827-4F8E4A106A53}"/>
              </a:ext>
            </a:extLst>
          </p:cNvPr>
          <p:cNvSpPr>
            <a:spLocks noGrp="1"/>
          </p:cNvSpPr>
          <p:nvPr>
            <p:ph type="ftr" sz="quarter" idx="11"/>
          </p:nvPr>
        </p:nvSpPr>
        <p:spPr/>
        <p:txBody>
          <a:bodyPr/>
          <a:lstStyle/>
          <a:p>
            <a:r>
              <a:rPr lang="en-US"/>
              <a:t>Raymond Lewis &amp; Katie Swanson | Department Heads Meeting</a:t>
            </a:r>
          </a:p>
        </p:txBody>
      </p:sp>
      <p:sp>
        <p:nvSpPr>
          <p:cNvPr id="4" name="Slide Number Placeholder 3">
            <a:extLst>
              <a:ext uri="{FF2B5EF4-FFF2-40B4-BE49-F238E27FC236}">
                <a16:creationId xmlns:a16="http://schemas.microsoft.com/office/drawing/2014/main" id="{5F62FA04-51B9-4B13-8882-A6812F9A1139}"/>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20288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A747-E729-4B52-A296-54FABBCF8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7A164-CC49-4077-BF7B-EC107978E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59B5A-117B-4E33-B4EF-9EF159951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6ACC7-1F89-4B58-B983-68293851C6DC}"/>
              </a:ext>
            </a:extLst>
          </p:cNvPr>
          <p:cNvSpPr>
            <a:spLocks noGrp="1"/>
          </p:cNvSpPr>
          <p:nvPr>
            <p:ph type="dt" sz="half" idx="10"/>
          </p:nvPr>
        </p:nvSpPr>
        <p:spPr/>
        <p:txBody>
          <a:bodyPr/>
          <a:lstStyle/>
          <a:p>
            <a:r>
              <a:rPr lang="en-US"/>
              <a:t>10/12/2022</a:t>
            </a:r>
          </a:p>
        </p:txBody>
      </p:sp>
      <p:sp>
        <p:nvSpPr>
          <p:cNvPr id="6" name="Footer Placeholder 5">
            <a:extLst>
              <a:ext uri="{FF2B5EF4-FFF2-40B4-BE49-F238E27FC236}">
                <a16:creationId xmlns:a16="http://schemas.microsoft.com/office/drawing/2014/main" id="{0A4C0D19-5B49-4283-888A-5BAC1C8A0CC6}"/>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6C16023C-04A7-477C-88AD-4D49E3ED5161}"/>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13132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A37-B825-47C2-8088-C1537924D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C6198-9B72-4914-91E1-A75DC2B9A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A167F-5229-461A-A50D-2A4476343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136D3-4348-423D-B949-B9854F3961D5}"/>
              </a:ext>
            </a:extLst>
          </p:cNvPr>
          <p:cNvSpPr>
            <a:spLocks noGrp="1"/>
          </p:cNvSpPr>
          <p:nvPr>
            <p:ph type="dt" sz="half" idx="10"/>
          </p:nvPr>
        </p:nvSpPr>
        <p:spPr/>
        <p:txBody>
          <a:bodyPr/>
          <a:lstStyle/>
          <a:p>
            <a:r>
              <a:rPr lang="en-US"/>
              <a:t>10/12/2022</a:t>
            </a:r>
          </a:p>
        </p:txBody>
      </p:sp>
      <p:sp>
        <p:nvSpPr>
          <p:cNvPr id="6" name="Footer Placeholder 5">
            <a:extLst>
              <a:ext uri="{FF2B5EF4-FFF2-40B4-BE49-F238E27FC236}">
                <a16:creationId xmlns:a16="http://schemas.microsoft.com/office/drawing/2014/main" id="{4F7247A2-C48B-4A2C-B827-CD4DE3F1B5D1}"/>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EE30A016-7EC0-414A-8268-5C75427DA55B}"/>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63540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8F5EF-F669-4008-8EAE-6A04A1171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34B30-7DDC-4D0A-9166-456DA9060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7E78F-250E-43EC-80D0-C8BA0F852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10/12/2022</a:t>
            </a:r>
          </a:p>
        </p:txBody>
      </p:sp>
      <p:sp>
        <p:nvSpPr>
          <p:cNvPr id="5" name="Footer Placeholder 4">
            <a:extLst>
              <a:ext uri="{FF2B5EF4-FFF2-40B4-BE49-F238E27FC236}">
                <a16:creationId xmlns:a16="http://schemas.microsoft.com/office/drawing/2014/main" id="{54F2DE03-5926-47BC-92E8-404821F39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DB26EC7C-113A-40A3-B633-83D2675CE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FAA03-3D55-4C27-92DF-4FE97F9DCCAE}" type="slidenum">
              <a:rPr lang="en-US" smtClean="0"/>
              <a:t>‹#›</a:t>
            </a:fld>
            <a:endParaRPr lang="en-US"/>
          </a:p>
        </p:txBody>
      </p:sp>
    </p:spTree>
    <p:extLst>
      <p:ext uri="{BB962C8B-B14F-4D97-AF65-F5344CB8AC3E}">
        <p14:creationId xmlns:p14="http://schemas.microsoft.com/office/powerpoint/2010/main" val="119473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10/12/2022</a:t>
            </a:r>
          </a:p>
        </p:txBody>
      </p:sp>
      <p:sp>
        <p:nvSpPr>
          <p:cNvPr id="11" name="Footer Placeholder 4"/>
          <p:cNvSpPr>
            <a:spLocks noGrp="1"/>
          </p:cNvSpPr>
          <p:nvPr>
            <p:ph type="ftr" sz="quarter" idx="3"/>
          </p:nvPr>
        </p:nvSpPr>
        <p:spPr>
          <a:xfrm>
            <a:off x="1075267" y="6515100"/>
            <a:ext cx="7164917"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a:t>Raymond Lewis &amp; Katie Swanson | Department Heads Meeting</a:t>
            </a:r>
          </a:p>
        </p:txBody>
      </p:sp>
      <p:sp>
        <p:nvSpPr>
          <p:cNvPr id="13" name="Slide Number Placeholder 5"/>
          <p:cNvSpPr>
            <a:spLocks noGrp="1"/>
          </p:cNvSpPr>
          <p:nvPr>
            <p:ph type="sldNum" sz="quarter" idx="4"/>
          </p:nvPr>
        </p:nvSpPr>
        <p:spPr>
          <a:xfrm>
            <a:off x="304801" y="6515100"/>
            <a:ext cx="596900"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2009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3522121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10/12/2022</a:t>
            </a:r>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3132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esh-docdb.fnal.gov/cgi-bin/sso/ShowDocument?docid=2469" TargetMode="External"/><Relationship Id="rId5" Type="http://schemas.openxmlformats.org/officeDocument/2006/relationships/hyperlink" Target="https://esh-docdb.fnal.gov/cgi-bin/sso/ShowDocument?docid=6970" TargetMode="External"/><Relationship Id="rId4" Type="http://schemas.openxmlformats.org/officeDocument/2006/relationships/hyperlink" Target="https://esh-docdb.fnal.gov/cgi-bin/sso/ShowDocument?docid=5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esh-docdb.fnal.gov/cgi-bin/sso/ShowDocument?docid=2687" TargetMode="External"/><Relationship Id="rId5" Type="http://schemas.openxmlformats.org/officeDocument/2006/relationships/hyperlink" Target="https://esh-docdb.fnal.gov/cgi-bin/sso/ShowDocument?docid=415" TargetMode="External"/><Relationship Id="rId4" Type="http://schemas.openxmlformats.org/officeDocument/2006/relationships/hyperlink" Target="https://esh-docdb.fnal.gov/cgi-bin/sso/ShowDocument?docid=52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eshq.fnal.gov/atwork/safety-occupational/nts-orps/" TargetMode="External"/><Relationship Id="rId2" Type="http://schemas.openxmlformats.org/officeDocument/2006/relationships/hyperlink" Target="http://www-esh.fnal.gov/private/Occurr_Rep/2022/2022_0015.pdf" TargetMode="External"/><Relationship Id="rId1" Type="http://schemas.openxmlformats.org/officeDocument/2006/relationships/slideLayout" Target="../slideLayouts/slideLayout3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330450" y="3178176"/>
            <a:ext cx="7526338" cy="163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PPD Department Heads Meeting </a:t>
            </a:r>
            <a:br>
              <a:rPr lang="en-US" altLang="en-US" dirty="0">
                <a:latin typeface="Helvetica" panose="020B0604020202020204" pitchFamily="34" charset="0"/>
              </a:rPr>
            </a:br>
            <a:r>
              <a:rPr lang="en-US" altLang="en-US" dirty="0">
                <a:latin typeface="Helvetica" panose="020B0604020202020204" pitchFamily="34" charset="0"/>
              </a:rPr>
              <a:t>ESH</a:t>
            </a:r>
            <a:br>
              <a:rPr lang="en-US" altLang="en-US" dirty="0">
                <a:latin typeface="Helvetica" panose="020B0604020202020204" pitchFamily="34" charset="0"/>
              </a:rPr>
            </a:br>
            <a:r>
              <a:rPr lang="en-US" altLang="en-US" dirty="0">
                <a:latin typeface="Helvetica" panose="020B0604020202020204" pitchFamily="34" charset="0"/>
              </a:rPr>
              <a:t>October 12, 2022</a:t>
            </a:r>
          </a:p>
        </p:txBody>
      </p:sp>
      <p:sp>
        <p:nvSpPr>
          <p:cNvPr id="7171" name="Text Placeholder 2"/>
          <p:cNvSpPr>
            <a:spLocks noGrp="1"/>
          </p:cNvSpPr>
          <p:nvPr>
            <p:ph type="body" sz="quarter" idx="10"/>
          </p:nvPr>
        </p:nvSpPr>
        <p:spPr bwMode="auto">
          <a:xfrm>
            <a:off x="2330450" y="5194301"/>
            <a:ext cx="7526338"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Raymond Lewis and Katie Swanson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889906-4317-45D3-ABE5-8226A8549EB5}"/>
              </a:ext>
            </a:extLst>
          </p:cNvPr>
          <p:cNvSpPr>
            <a:spLocks noGrp="1"/>
          </p:cNvSpPr>
          <p:nvPr>
            <p:ph idx="1"/>
          </p:nvPr>
        </p:nvSpPr>
        <p:spPr/>
        <p:txBody>
          <a:bodyPr/>
          <a:lstStyle/>
          <a:p>
            <a:r>
              <a:rPr lang="en-US" sz="2000" dirty="0"/>
              <a:t>ICW demand was too high – this work is typically done in the cooler months so there is less demand on ICW.  Caused pumps to trip off when attempting to shut down to allow screens to be installed.</a:t>
            </a:r>
          </a:p>
          <a:p>
            <a:r>
              <a:rPr lang="en-US" sz="2000" dirty="0"/>
              <a:t>Decision was made to not cover the operating pumps intakes with a screen. (Past dive crews would do this, but ICW demands were lower. FESS offered to shut down pumps briefly to allow for screen installation, but dive crew declined.  We accepted this considering the dive crew to have more expertise.).</a:t>
            </a:r>
          </a:p>
          <a:p>
            <a:pPr lvl="1"/>
            <a:r>
              <a:rPr lang="en-US" sz="2000" dirty="0"/>
              <a:t>Critical safety decision making in the field. </a:t>
            </a:r>
          </a:p>
          <a:p>
            <a:pPr lvl="1"/>
            <a:r>
              <a:rPr lang="en-US" sz="2000" dirty="0"/>
              <a:t>This practice of utilizing screens and the LOTO process involved is not currently documented in a procedure. </a:t>
            </a:r>
          </a:p>
          <a:p>
            <a:r>
              <a:rPr lang="en-US" sz="2000" dirty="0"/>
              <a:t>Tender allowed too much slack in the hose and the communication between the diver and tender was LTA (potential delay as they were not in direct communication – comms went through diving supervisor to each).</a:t>
            </a:r>
          </a:p>
          <a:p>
            <a:endParaRPr lang="en-US" dirty="0"/>
          </a:p>
        </p:txBody>
      </p:sp>
      <p:sp>
        <p:nvSpPr>
          <p:cNvPr id="3" name="Title 2">
            <a:extLst>
              <a:ext uri="{FF2B5EF4-FFF2-40B4-BE49-F238E27FC236}">
                <a16:creationId xmlns:a16="http://schemas.microsoft.com/office/drawing/2014/main" id="{3C5038B5-BD6A-4150-A334-A8F733FB7A7A}"/>
              </a:ext>
            </a:extLst>
          </p:cNvPr>
          <p:cNvSpPr>
            <a:spLocks noGrp="1"/>
          </p:cNvSpPr>
          <p:nvPr>
            <p:ph type="title"/>
          </p:nvPr>
        </p:nvSpPr>
        <p:spPr/>
        <p:txBody>
          <a:bodyPr/>
          <a:lstStyle/>
          <a:p>
            <a:r>
              <a:rPr lang="en-US" dirty="0"/>
              <a:t>Casey’s Pond Diving Near Miss – Causes/Contributing Factors</a:t>
            </a:r>
          </a:p>
        </p:txBody>
      </p:sp>
      <p:sp>
        <p:nvSpPr>
          <p:cNvPr id="4" name="Date Placeholder 3">
            <a:extLst>
              <a:ext uri="{FF2B5EF4-FFF2-40B4-BE49-F238E27FC236}">
                <a16:creationId xmlns:a16="http://schemas.microsoft.com/office/drawing/2014/main" id="{40105332-7EA6-41E6-8EE6-A190C2285070}"/>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mn-ea"/>
              </a:rPr>
              <a:t>10/12/2022</a:t>
            </a:r>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36728DFE-D8B0-48D0-88A3-66A309572A4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BFF012C1-051D-4E40-97BC-8A4D319288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Tree>
    <p:extLst>
      <p:ext uri="{BB962C8B-B14F-4D97-AF65-F5344CB8AC3E}">
        <p14:creationId xmlns:p14="http://schemas.microsoft.com/office/powerpoint/2010/main" val="272653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33CB2-BD62-42CA-8A6B-C0540E8AA347}"/>
              </a:ext>
            </a:extLst>
          </p:cNvPr>
          <p:cNvSpPr>
            <a:spLocks noGrp="1"/>
          </p:cNvSpPr>
          <p:nvPr>
            <p:ph idx="1"/>
          </p:nvPr>
        </p:nvSpPr>
        <p:spPr/>
        <p:txBody>
          <a:bodyPr/>
          <a:lstStyle/>
          <a:p>
            <a:r>
              <a:rPr lang="en-US" dirty="0"/>
              <a:t>Paul Satti named Manager of the Work Planning and </a:t>
            </a:r>
            <a:r>
              <a:rPr lang="en-US"/>
              <a:t>Control Program</a:t>
            </a:r>
          </a:p>
          <a:p>
            <a:pPr marL="0" indent="0">
              <a:buNone/>
            </a:pPr>
            <a:endParaRPr lang="en-US"/>
          </a:p>
        </p:txBody>
      </p:sp>
      <p:sp>
        <p:nvSpPr>
          <p:cNvPr id="3" name="Title 2">
            <a:extLst>
              <a:ext uri="{FF2B5EF4-FFF2-40B4-BE49-F238E27FC236}">
                <a16:creationId xmlns:a16="http://schemas.microsoft.com/office/drawing/2014/main" id="{366B6301-6B78-4FEE-9CD7-78EC64B17170}"/>
              </a:ext>
            </a:extLst>
          </p:cNvPr>
          <p:cNvSpPr>
            <a:spLocks noGrp="1"/>
          </p:cNvSpPr>
          <p:nvPr>
            <p:ph type="title"/>
          </p:nvPr>
        </p:nvSpPr>
        <p:spPr/>
        <p:txBody>
          <a:bodyPr/>
          <a:lstStyle/>
          <a:p>
            <a:r>
              <a:rPr lang="en-US" dirty="0"/>
              <a:t>Other news…	</a:t>
            </a:r>
          </a:p>
        </p:txBody>
      </p:sp>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r>
              <a:rPr lang="en-US"/>
              <a:t>10/12/2022</a:t>
            </a:r>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44757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ESH Training and ITNA Status for employees </a:t>
            </a:r>
            <a:r>
              <a:rPr lang="mr-IN" dirty="0"/>
              <a:t>–</a:t>
            </a:r>
            <a:r>
              <a:rPr lang="en-US" dirty="0"/>
              <a:t> as of 10/11/2022</a:t>
            </a:r>
          </a:p>
        </p:txBody>
      </p:sp>
      <p:sp>
        <p:nvSpPr>
          <p:cNvPr id="4" name="Date Placeholder 3">
            <a:extLst>
              <a:ext uri="{FF2B5EF4-FFF2-40B4-BE49-F238E27FC236}">
                <a16:creationId xmlns:a16="http://schemas.microsoft.com/office/drawing/2014/main" id="{84961104-27DF-413F-BA30-C6A37C4A9C83}"/>
              </a:ext>
            </a:extLst>
          </p:cNvPr>
          <p:cNvSpPr>
            <a:spLocks noGrp="1"/>
          </p:cNvSpPr>
          <p:nvPr>
            <p:ph type="dt" sz="half" idx="10"/>
          </p:nvPr>
        </p:nvSpPr>
        <p:spPr/>
        <p:txBody>
          <a:bodyPr/>
          <a:lstStyle/>
          <a:p>
            <a:pPr>
              <a:defRPr/>
            </a:pPr>
            <a:r>
              <a:rPr lang="en-US"/>
              <a:t>10/12/2022</a:t>
            </a:r>
            <a:endParaRPr lang="en-US" dirty="0"/>
          </a:p>
        </p:txBody>
      </p:sp>
      <p:sp>
        <p:nvSpPr>
          <p:cNvPr id="5" name="Footer Placeholder 4">
            <a:extLst>
              <a:ext uri="{FF2B5EF4-FFF2-40B4-BE49-F238E27FC236}">
                <a16:creationId xmlns:a16="http://schemas.microsoft.com/office/drawing/2014/main" id="{32B8F86A-3759-4307-980F-0D55CDA2D759}"/>
              </a:ext>
            </a:extLst>
          </p:cNvPr>
          <p:cNvSpPr>
            <a:spLocks noGrp="1"/>
          </p:cNvSpPr>
          <p:nvPr>
            <p:ph type="ftr" sz="quarter" idx="11"/>
          </p:nvPr>
        </p:nvSpPr>
        <p:spPr/>
        <p:txBody>
          <a:bodyPr/>
          <a:lstStyle/>
          <a:p>
            <a:pPr>
              <a:defRPr/>
            </a:pPr>
            <a:r>
              <a:rPr lang="en-US" dirty="0"/>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2</a:t>
            </a:fld>
            <a:endParaRPr lang="en-US" altLang="en-US"/>
          </a:p>
        </p:txBody>
      </p:sp>
      <p:pic>
        <p:nvPicPr>
          <p:cNvPr id="25" name="Picture 24">
            <a:extLst>
              <a:ext uri="{FF2B5EF4-FFF2-40B4-BE49-F238E27FC236}">
                <a16:creationId xmlns:a16="http://schemas.microsoft.com/office/drawing/2014/main" id="{61D74A30-6A6F-B748-A333-DB2679997026}"/>
              </a:ext>
            </a:extLst>
          </p:cNvPr>
          <p:cNvPicPr>
            <a:picLocks noChangeAspect="1"/>
          </p:cNvPicPr>
          <p:nvPr/>
        </p:nvPicPr>
        <p:blipFill>
          <a:blip r:embed="rId3"/>
          <a:stretch>
            <a:fillRect/>
          </a:stretch>
        </p:blipFill>
        <p:spPr>
          <a:xfrm>
            <a:off x="9458326" y="3798149"/>
            <a:ext cx="1597025" cy="222616"/>
          </a:xfrm>
          <a:prstGeom prst="rect">
            <a:avLst/>
          </a:prstGeom>
        </p:spPr>
      </p:pic>
      <p:pic>
        <p:nvPicPr>
          <p:cNvPr id="3" name="Picture 2">
            <a:extLst>
              <a:ext uri="{FF2B5EF4-FFF2-40B4-BE49-F238E27FC236}">
                <a16:creationId xmlns:a16="http://schemas.microsoft.com/office/drawing/2014/main" id="{85DA854A-320D-824B-A5B2-6A5631A2B04A}"/>
              </a:ext>
            </a:extLst>
          </p:cNvPr>
          <p:cNvPicPr>
            <a:picLocks noChangeAspect="1"/>
          </p:cNvPicPr>
          <p:nvPr/>
        </p:nvPicPr>
        <p:blipFill>
          <a:blip r:embed="rId4"/>
          <a:stretch>
            <a:fillRect/>
          </a:stretch>
        </p:blipFill>
        <p:spPr>
          <a:xfrm>
            <a:off x="1508667" y="978654"/>
            <a:ext cx="846792" cy="4921316"/>
          </a:xfrm>
          <a:prstGeom prst="rect">
            <a:avLst/>
          </a:prstGeom>
        </p:spPr>
      </p:pic>
      <p:sp>
        <p:nvSpPr>
          <p:cNvPr id="15" name="TextBox 14">
            <a:extLst>
              <a:ext uri="{FF2B5EF4-FFF2-40B4-BE49-F238E27FC236}">
                <a16:creationId xmlns:a16="http://schemas.microsoft.com/office/drawing/2014/main" id="{29EC54A1-6E75-4E18-BFD9-780736E96A81}"/>
              </a:ext>
            </a:extLst>
          </p:cNvPr>
          <p:cNvSpPr txBox="1"/>
          <p:nvPr/>
        </p:nvSpPr>
        <p:spPr>
          <a:xfrm>
            <a:off x="84709" y="5975028"/>
            <a:ext cx="1435100" cy="369332"/>
          </a:xfrm>
          <a:prstGeom prst="rect">
            <a:avLst/>
          </a:prstGeom>
          <a:noFill/>
        </p:spPr>
        <p:txBody>
          <a:bodyPr wrap="square" rtlCol="0">
            <a:spAutoFit/>
          </a:bodyPr>
          <a:lstStyle/>
          <a:p>
            <a:r>
              <a:rPr lang="en-US" dirty="0"/>
              <a:t>Last month:</a:t>
            </a:r>
          </a:p>
        </p:txBody>
      </p:sp>
      <p:pic>
        <p:nvPicPr>
          <p:cNvPr id="11" name="Picture 10">
            <a:extLst>
              <a:ext uri="{FF2B5EF4-FFF2-40B4-BE49-F238E27FC236}">
                <a16:creationId xmlns:a16="http://schemas.microsoft.com/office/drawing/2014/main" id="{8FAFC7BE-539A-461B-9C92-214443BB1376}"/>
              </a:ext>
            </a:extLst>
          </p:cNvPr>
          <p:cNvPicPr>
            <a:picLocks noChangeAspect="1"/>
          </p:cNvPicPr>
          <p:nvPr/>
        </p:nvPicPr>
        <p:blipFill>
          <a:blip r:embed="rId5"/>
          <a:stretch>
            <a:fillRect/>
          </a:stretch>
        </p:blipFill>
        <p:spPr>
          <a:xfrm>
            <a:off x="1554948" y="6025638"/>
            <a:ext cx="7172325" cy="238125"/>
          </a:xfrm>
          <a:prstGeom prst="rect">
            <a:avLst/>
          </a:prstGeom>
        </p:spPr>
      </p:pic>
      <p:pic>
        <p:nvPicPr>
          <p:cNvPr id="16" name="Picture 15">
            <a:extLst>
              <a:ext uri="{FF2B5EF4-FFF2-40B4-BE49-F238E27FC236}">
                <a16:creationId xmlns:a16="http://schemas.microsoft.com/office/drawing/2014/main" id="{4BC2AC75-5CA2-4CE5-B88D-AFC78925CAAF}"/>
              </a:ext>
            </a:extLst>
          </p:cNvPr>
          <p:cNvPicPr>
            <a:picLocks noChangeAspect="1"/>
          </p:cNvPicPr>
          <p:nvPr/>
        </p:nvPicPr>
        <p:blipFill>
          <a:blip r:embed="rId6"/>
          <a:stretch>
            <a:fillRect/>
          </a:stretch>
        </p:blipFill>
        <p:spPr>
          <a:xfrm>
            <a:off x="2355459" y="1003102"/>
            <a:ext cx="6566342" cy="4971926"/>
          </a:xfrm>
          <a:prstGeom prst="rect">
            <a:avLst/>
          </a:prstGeom>
        </p:spPr>
      </p:pic>
      <p:sp>
        <p:nvSpPr>
          <p:cNvPr id="9" name="Rectangle: Rounded Corners 15">
            <a:extLst>
              <a:ext uri="{FF2B5EF4-FFF2-40B4-BE49-F238E27FC236}">
                <a16:creationId xmlns:a16="http://schemas.microsoft.com/office/drawing/2014/main" id="{67FE0B4B-7F66-7946-B23F-2DF374D08394}"/>
              </a:ext>
            </a:extLst>
          </p:cNvPr>
          <p:cNvSpPr/>
          <p:nvPr/>
        </p:nvSpPr>
        <p:spPr>
          <a:xfrm>
            <a:off x="1356708" y="4885357"/>
            <a:ext cx="7568807" cy="241300"/>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76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efaultOcx">
            <a:extLst>
              <a:ext uri="{FF2B5EF4-FFF2-40B4-BE49-F238E27FC236}">
                <a16:creationId xmlns:a16="http://schemas.microsoft.com/office/drawing/2014/main" id="{327B4C15-59AE-2C43-BAB1-889BC2AA1A99}"/>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0CFA7A72-F4DC-4C6E-8359-F29AB74AAC24}"/>
              </a:ext>
            </a:extLst>
          </p:cNvPr>
          <p:cNvSpPr>
            <a:spLocks noGrp="1"/>
          </p:cNvSpPr>
          <p:nvPr>
            <p:ph idx="1"/>
          </p:nvPr>
        </p:nvSpPr>
        <p:spPr>
          <a:xfrm>
            <a:off x="417689" y="1413051"/>
            <a:ext cx="10920666" cy="5594144"/>
          </a:xfrm>
        </p:spPr>
        <p:txBody>
          <a:bodyPr>
            <a:normAutofit/>
          </a:bodyPr>
          <a:lstStyle/>
          <a:p>
            <a:pPr marL="0" marR="704850" indent="0">
              <a:spcBef>
                <a:spcPts val="0"/>
              </a:spcBef>
              <a:spcAft>
                <a:spcPts val="0"/>
              </a:spcAft>
              <a:buNone/>
            </a:pPr>
            <a:r>
              <a:rPr lang="en-US" sz="1800" u="sng" dirty="0">
                <a:solidFill>
                  <a:srgbClr val="0070C0"/>
                </a:solidFill>
                <a:effectLst/>
                <a:latin typeface="Times New Roman" panose="02020603050405020304" pitchFamily="18" charset="0"/>
                <a:ea typeface="Calibri" panose="020F0502020204030204" pitchFamily="34" charset="0"/>
                <a:hlinkClick r:id="rId4"/>
              </a:rPr>
              <a:t>FESHM Chapter 9170 - Uninterruptible Alternating Current Power Back-Up Systems</a:t>
            </a:r>
            <a:endParaRPr lang="en-US" sz="1800" dirty="0">
              <a:effectLst/>
              <a:latin typeface="Calibri" panose="020F0502020204030204" pitchFamily="34" charset="0"/>
              <a:ea typeface="Calibri" panose="020F0502020204030204" pitchFamily="34" charset="0"/>
            </a:endParaRPr>
          </a:p>
          <a:p>
            <a:pPr marL="342900" marR="70485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Revised title and added sections covering facility generator sets and transfer switches.</a:t>
            </a:r>
          </a:p>
          <a:p>
            <a:pPr marL="342900" marR="70485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Added last paragraph to section 4.2 making the provision of a bypass switch for a UPS a default requirement.</a:t>
            </a:r>
          </a:p>
          <a:p>
            <a:pPr marL="342900" marR="704850" lvl="0" indent="-342900" algn="just">
              <a:spcBef>
                <a:spcPts val="0"/>
              </a:spcBef>
              <a:spcAft>
                <a:spcPts val="0"/>
              </a:spcAft>
              <a:buFont typeface="Symbol" panose="05050102010706020507" pitchFamily="18" charset="2"/>
              <a:buChar char=""/>
            </a:pPr>
            <a:endParaRPr lang="en-US" sz="1800" b="0" u="sng" dirty="0">
              <a:solidFill>
                <a:srgbClr val="000000"/>
              </a:solidFill>
              <a:latin typeface="Times New Roman" panose="02020603050405020304" pitchFamily="18" charset="0"/>
              <a:ea typeface="Times New Roman" panose="02020603050405020304" pitchFamily="18" charset="0"/>
              <a:hlinkClick r:id="rId5"/>
            </a:endParaRPr>
          </a:p>
          <a:p>
            <a:pPr marL="0" marR="704850" lvl="0" indent="0" algn="just">
              <a:spcBef>
                <a:spcPts val="0"/>
              </a:spcBef>
              <a:spcAft>
                <a:spcPts val="0"/>
              </a:spcAft>
              <a:buNone/>
            </a:pPr>
            <a:r>
              <a:rPr lang="en-US" sz="1800" b="0" u="sng" dirty="0">
                <a:solidFill>
                  <a:srgbClr val="000000"/>
                </a:solidFill>
                <a:effectLst/>
                <a:latin typeface="Times New Roman" panose="02020603050405020304" pitchFamily="18" charset="0"/>
                <a:ea typeface="Times New Roman" panose="02020603050405020304" pitchFamily="18" charset="0"/>
                <a:hlinkClick r:id="rId5"/>
              </a:rPr>
              <a:t>FESHM Chapter 10210 – Equipment Transport</a:t>
            </a:r>
            <a:endParaRPr lang="en-US" sz="1800" b="1" u="sng" dirty="0">
              <a:solidFill>
                <a:srgbClr val="000000"/>
              </a:solidFill>
              <a:effectLst/>
              <a:latin typeface="Calibri" panose="020F0502020204030204" pitchFamily="34" charset="0"/>
              <a:ea typeface="Times New Roman" panose="02020603050405020304" pitchFamily="18" charset="0"/>
            </a:endParaRPr>
          </a:p>
          <a:p>
            <a:pPr marL="0" marR="704850" lvl="0" indent="0" algn="just">
              <a:spcBef>
                <a:spcPts val="0"/>
              </a:spcBef>
              <a:spcAft>
                <a:spcPts val="0"/>
              </a:spcAft>
              <a:buNone/>
            </a:pPr>
            <a:endParaRPr lang="en-US" sz="1800" b="1" u="sng" dirty="0">
              <a:solidFill>
                <a:srgbClr val="000000"/>
              </a:solidFill>
              <a:latin typeface="Calibri" panose="020F0502020204030204" pitchFamily="34" charset="0"/>
              <a:ea typeface="Times New Roman" panose="02020603050405020304" pitchFamily="18" charset="0"/>
            </a:endParaRPr>
          </a:p>
          <a:p>
            <a:pPr marL="0" marR="704850" lvl="0" indent="0" algn="just">
              <a:spcBef>
                <a:spcPts val="0"/>
              </a:spcBef>
              <a:spcAft>
                <a:spcPts val="0"/>
              </a:spcAft>
              <a:buNone/>
            </a:pPr>
            <a:r>
              <a:rPr lang="en-US" sz="1800" b="0" dirty="0">
                <a:solidFill>
                  <a:srgbClr val="000000"/>
                </a:solidFill>
                <a:effectLst/>
                <a:latin typeface="Times New Roman" panose="02020603050405020304" pitchFamily="18" charset="0"/>
                <a:ea typeface="Times New Roman" panose="02020603050405020304" pitchFamily="18" charset="0"/>
              </a:rPr>
              <a:t>Initial Release.</a:t>
            </a:r>
            <a:endParaRPr lang="en-US" sz="1800" b="1" dirty="0">
              <a:latin typeface="Calibri" panose="020F0502020204030204" pitchFamily="34" charset="0"/>
              <a:ea typeface="Times New Roman" panose="02020603050405020304" pitchFamily="18" charset="0"/>
            </a:endParaRPr>
          </a:p>
          <a:p>
            <a:pPr marL="0" marR="704850" lvl="0" indent="0">
              <a:spcBef>
                <a:spcPts val="0"/>
              </a:spcBef>
              <a:spcAft>
                <a:spcPts val="0"/>
              </a:spcAft>
              <a:buNone/>
            </a:pPr>
            <a:endParaRPr lang="en-US" sz="1800" b="1" u="sng" dirty="0">
              <a:solidFill>
                <a:srgbClr val="000000"/>
              </a:solidFill>
              <a:effectLst/>
              <a:latin typeface="Calibri" panose="020F0502020204030204" pitchFamily="34" charset="0"/>
              <a:ea typeface="Times New Roman" panose="02020603050405020304" pitchFamily="18" charset="0"/>
              <a:hlinkClick r:id="rId6"/>
            </a:endParaRPr>
          </a:p>
          <a:p>
            <a:pPr marL="0" marR="704850" lvl="0" indent="0">
              <a:spcBef>
                <a:spcPts val="0"/>
              </a:spcBef>
              <a:spcAft>
                <a:spcPts val="0"/>
              </a:spcAft>
              <a:buNone/>
            </a:pPr>
            <a:r>
              <a:rPr lang="en-US" sz="1800" b="0" u="sng" dirty="0">
                <a:solidFill>
                  <a:srgbClr val="000000"/>
                </a:solidFill>
                <a:effectLst/>
                <a:latin typeface="Times New Roman" panose="02020603050405020304" pitchFamily="18" charset="0"/>
                <a:ea typeface="Times New Roman" panose="02020603050405020304" pitchFamily="18" charset="0"/>
                <a:hlinkClick r:id="rId6"/>
              </a:rPr>
              <a:t>QAM Chapter 12002 – Fermilab Quality Assurance Program</a:t>
            </a:r>
            <a:endParaRPr lang="en-US" sz="1800" b="1" dirty="0">
              <a:effectLst/>
              <a:latin typeface="Calibri" panose="020F0502020204030204" pitchFamily="34" charset="0"/>
              <a:ea typeface="Calibri" panose="020F0502020204030204" pitchFamily="34" charset="0"/>
            </a:endParaRPr>
          </a:p>
          <a:p>
            <a:pPr marL="342900" marR="70485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Integrated references to DOE Order 414.1D, Quality Assurance, as the Order has been reintegrated into the FRA Prime Contract.</a:t>
            </a:r>
          </a:p>
          <a:p>
            <a:pPr marL="342900" marR="70485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Updates throughout the document to reflect minor functional changes and references in the organization.</a:t>
            </a:r>
          </a:p>
          <a:p>
            <a:pPr marL="342900" marR="70485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Minor language updates to references and definitions for clarity.</a:t>
            </a:r>
          </a:p>
          <a:p>
            <a:pPr marL="457200" marR="70485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R="0" indent="0">
              <a:spcBef>
                <a:spcPts val="0"/>
              </a:spcBef>
              <a:spcAft>
                <a:spcPts val="0"/>
              </a:spcAft>
              <a:buNone/>
            </a:pPr>
            <a:endParaRPr lang="en-US" sz="1800" dirty="0">
              <a:effectLst/>
              <a:latin typeface="Times" panose="02020603050405020304" pitchFamily="18" charset="0"/>
              <a:ea typeface="Calibri" panose="020F0502020204030204" pitchFamily="34" charset="0"/>
            </a:endParaRPr>
          </a:p>
        </p:txBody>
      </p:sp>
      <p:sp>
        <p:nvSpPr>
          <p:cNvPr id="3" name="Title 2">
            <a:extLst>
              <a:ext uri="{FF2B5EF4-FFF2-40B4-BE49-F238E27FC236}">
                <a16:creationId xmlns:a16="http://schemas.microsoft.com/office/drawing/2014/main" id="{2A8664EB-6932-4FED-B02A-4E3DC81C2B9C}"/>
              </a:ext>
            </a:extLst>
          </p:cNvPr>
          <p:cNvSpPr>
            <a:spLocks noGrp="1"/>
          </p:cNvSpPr>
          <p:nvPr>
            <p:ph type="title"/>
          </p:nvPr>
        </p:nvSpPr>
        <p:spPr>
          <a:xfrm>
            <a:off x="417689" y="274638"/>
            <a:ext cx="11582400" cy="427877"/>
          </a:xfrm>
        </p:spPr>
        <p:txBody>
          <a:bodyPr>
            <a:normAutofit/>
          </a:bodyPr>
          <a:lstStyle/>
          <a:p>
            <a:r>
              <a:rPr lang="en-US" sz="2400" b="1" dirty="0">
                <a:latin typeface="Helvetica" pitchFamily="2" charset="0"/>
              </a:rPr>
              <a:t>FESHM/QAM/FRCM Chapters Updated in August</a:t>
            </a:r>
            <a:endParaRPr lang="en-US" sz="2400" b="1" i="1" dirty="0">
              <a:latin typeface="Helvetica" pitchFamily="2" charset="0"/>
            </a:endParaRPr>
          </a:p>
        </p:txBody>
      </p:sp>
      <p:sp>
        <p:nvSpPr>
          <p:cNvPr id="4" name="Date Placeholder 3">
            <a:extLst>
              <a:ext uri="{FF2B5EF4-FFF2-40B4-BE49-F238E27FC236}">
                <a16:creationId xmlns:a16="http://schemas.microsoft.com/office/drawing/2014/main" id="{4814C235-93C9-4B8D-B67C-27DA446EEAD7}"/>
              </a:ext>
            </a:extLst>
          </p:cNvPr>
          <p:cNvSpPr>
            <a:spLocks noGrp="1"/>
          </p:cNvSpPr>
          <p:nvPr>
            <p:ph type="dt" sz="half" idx="2"/>
          </p:nvPr>
        </p:nvSpPr>
        <p:spPr/>
        <p:txBody>
          <a:bodyPr/>
          <a:lstStyle/>
          <a:p>
            <a:pPr>
              <a:defRPr/>
            </a:pPr>
            <a:r>
              <a:rPr lang="en-US"/>
              <a:t>10/12/2022</a:t>
            </a:r>
            <a:endParaRPr lang="en-US" dirty="0"/>
          </a:p>
        </p:txBody>
      </p:sp>
      <p:sp>
        <p:nvSpPr>
          <p:cNvPr id="5" name="Footer Placeholder 4">
            <a:extLst>
              <a:ext uri="{FF2B5EF4-FFF2-40B4-BE49-F238E27FC236}">
                <a16:creationId xmlns:a16="http://schemas.microsoft.com/office/drawing/2014/main" id="{0AA5D361-3E28-4ABD-ADEF-5D63B30695ED}"/>
              </a:ext>
            </a:extLst>
          </p:cNvPr>
          <p:cNvSpPr>
            <a:spLocks noGrp="1"/>
          </p:cNvSpPr>
          <p:nvPr>
            <p:ph type="ftr" sz="quarter" idx="3"/>
          </p:nvPr>
        </p:nvSpPr>
        <p:spPr/>
        <p:txBody>
          <a:bodyPr/>
          <a:lstStyle/>
          <a:p>
            <a:pPr>
              <a:defRPr/>
            </a:pPr>
            <a:r>
              <a:rPr lang="en-US" dirty="0"/>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522CFB2-81C8-4E9F-9664-59BBC975A8C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17773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efaultOcx">
            <a:extLst>
              <a:ext uri="{FF2B5EF4-FFF2-40B4-BE49-F238E27FC236}">
                <a16:creationId xmlns:a16="http://schemas.microsoft.com/office/drawing/2014/main" id="{327B4C15-59AE-2C43-BAB1-889BC2AA1A99}"/>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0CFA7A72-F4DC-4C6E-8359-F29AB74AAC24}"/>
              </a:ext>
            </a:extLst>
          </p:cNvPr>
          <p:cNvSpPr>
            <a:spLocks noGrp="1"/>
          </p:cNvSpPr>
          <p:nvPr>
            <p:ph idx="1"/>
          </p:nvPr>
        </p:nvSpPr>
        <p:spPr>
          <a:xfrm>
            <a:off x="417689" y="1413051"/>
            <a:ext cx="10920666" cy="5594144"/>
          </a:xfrm>
        </p:spPr>
        <p:txBody>
          <a:bodyPr>
            <a:normAutofit/>
          </a:bodyPr>
          <a:lstStyle/>
          <a:p>
            <a:pPr marL="457200" marR="70485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R="0" indent="0">
              <a:spcBef>
                <a:spcPts val="0"/>
              </a:spcBef>
              <a:spcAft>
                <a:spcPts val="0"/>
              </a:spcAft>
              <a:buNone/>
            </a:pPr>
            <a:endParaRPr lang="en-US" sz="1800" dirty="0">
              <a:effectLst/>
              <a:latin typeface="Times" panose="02020603050405020304" pitchFamily="18" charset="0"/>
              <a:ea typeface="Calibri" panose="020F0502020204030204" pitchFamily="34" charset="0"/>
            </a:endParaRPr>
          </a:p>
        </p:txBody>
      </p:sp>
      <p:sp>
        <p:nvSpPr>
          <p:cNvPr id="3" name="Title 2">
            <a:extLst>
              <a:ext uri="{FF2B5EF4-FFF2-40B4-BE49-F238E27FC236}">
                <a16:creationId xmlns:a16="http://schemas.microsoft.com/office/drawing/2014/main" id="{2A8664EB-6932-4FED-B02A-4E3DC81C2B9C}"/>
              </a:ext>
            </a:extLst>
          </p:cNvPr>
          <p:cNvSpPr>
            <a:spLocks noGrp="1"/>
          </p:cNvSpPr>
          <p:nvPr>
            <p:ph type="title"/>
          </p:nvPr>
        </p:nvSpPr>
        <p:spPr>
          <a:xfrm>
            <a:off x="417689" y="274638"/>
            <a:ext cx="11582400" cy="427877"/>
          </a:xfrm>
        </p:spPr>
        <p:txBody>
          <a:bodyPr>
            <a:normAutofit/>
          </a:bodyPr>
          <a:lstStyle/>
          <a:p>
            <a:r>
              <a:rPr lang="en-US" sz="2400" b="1" dirty="0">
                <a:latin typeface="Helvetica" pitchFamily="2" charset="0"/>
              </a:rPr>
              <a:t>FESHM/QAM/FRCM Chapters Updated in September</a:t>
            </a:r>
            <a:endParaRPr lang="en-US" sz="2400" b="1" i="1" dirty="0">
              <a:latin typeface="Helvetica" pitchFamily="2" charset="0"/>
            </a:endParaRPr>
          </a:p>
        </p:txBody>
      </p:sp>
      <p:sp>
        <p:nvSpPr>
          <p:cNvPr id="4" name="Date Placeholder 3">
            <a:extLst>
              <a:ext uri="{FF2B5EF4-FFF2-40B4-BE49-F238E27FC236}">
                <a16:creationId xmlns:a16="http://schemas.microsoft.com/office/drawing/2014/main" id="{4814C235-93C9-4B8D-B67C-27DA446EEAD7}"/>
              </a:ext>
            </a:extLst>
          </p:cNvPr>
          <p:cNvSpPr>
            <a:spLocks noGrp="1"/>
          </p:cNvSpPr>
          <p:nvPr>
            <p:ph type="dt" sz="half" idx="2"/>
          </p:nvPr>
        </p:nvSpPr>
        <p:spPr/>
        <p:txBody>
          <a:bodyPr/>
          <a:lstStyle/>
          <a:p>
            <a:pPr>
              <a:defRPr/>
            </a:pPr>
            <a:r>
              <a:rPr lang="en-US"/>
              <a:t>10/12/2022</a:t>
            </a:r>
            <a:endParaRPr lang="en-US" dirty="0"/>
          </a:p>
        </p:txBody>
      </p:sp>
      <p:sp>
        <p:nvSpPr>
          <p:cNvPr id="5" name="Footer Placeholder 4">
            <a:extLst>
              <a:ext uri="{FF2B5EF4-FFF2-40B4-BE49-F238E27FC236}">
                <a16:creationId xmlns:a16="http://schemas.microsoft.com/office/drawing/2014/main" id="{0AA5D361-3E28-4ABD-ADEF-5D63B30695ED}"/>
              </a:ext>
            </a:extLst>
          </p:cNvPr>
          <p:cNvSpPr>
            <a:spLocks noGrp="1"/>
          </p:cNvSpPr>
          <p:nvPr>
            <p:ph type="ftr" sz="quarter" idx="3"/>
          </p:nvPr>
        </p:nvSpPr>
        <p:spPr/>
        <p:txBody>
          <a:bodyPr/>
          <a:lstStyle/>
          <a:p>
            <a:pPr>
              <a:defRPr/>
            </a:pPr>
            <a:r>
              <a:rPr lang="en-US" dirty="0"/>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522CFB2-81C8-4E9F-9664-59BBC975A8C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Rectangle 3">
            <a:extLst>
              <a:ext uri="{FF2B5EF4-FFF2-40B4-BE49-F238E27FC236}">
                <a16:creationId xmlns:a16="http://schemas.microsoft.com/office/drawing/2014/main" id="{D85B1518-4F27-415D-95C0-BAE7504DA782}"/>
              </a:ext>
            </a:extLst>
          </p:cNvPr>
          <p:cNvSpPr>
            <a:spLocks noChangeArrowheads="1"/>
          </p:cNvSpPr>
          <p:nvPr/>
        </p:nvSpPr>
        <p:spPr bwMode="auto">
          <a:xfrm>
            <a:off x="79835" y="1127268"/>
            <a:ext cx="11582400"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152352"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r>
              <a:rPr lang="en-US" altLang="en-US" sz="1400" dirty="0">
                <a:solidFill>
                  <a:srgbClr val="0070C0"/>
                </a:solidFill>
                <a:hlinkClick r:id="rId4">
                  <a:extLst>
                    <a:ext uri="{A12FA001-AC4F-418D-AE19-62706E023703}">
                      <ahyp:hlinkClr xmlns:ahyp="http://schemas.microsoft.com/office/drawing/2018/hyperlinkcolor" val="tx"/>
                    </a:ext>
                  </a:extLst>
                </a:hlinkClick>
              </a:rPr>
              <a:t>F</a:t>
            </a:r>
            <a:r>
              <a:rPr lang="en-US" altLang="en-US" sz="1400" dirty="0">
                <a:solidFill>
                  <a:srgbClr val="0070C0"/>
                </a:solidFill>
                <a:hlinkClick r:id="rId4">
                  <a:extLst>
                    <a:ext uri="{A12FA001-AC4F-418D-AE19-62706E023703}">
                      <ahyp:hlinkClr xmlns:ahyp="http://schemas.microsoft.com/office/drawing/2018/hyperlinkcolor" val="tx"/>
                    </a:ext>
                  </a:extLst>
                </a:hlinkClick>
              </a:rPr>
              <a:t>ESHM Chapter 2060 - Work Planning and Control</a:t>
            </a:r>
            <a:endParaRPr lang="en-US" altLang="en-US" sz="1400" dirty="0">
              <a:solidFill>
                <a:srgbClr val="0070C0"/>
              </a:solidFill>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definitions for work group and loaned worker.</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communication steps to incorporate FESHM 2020 Work Planning and Notification elements.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language to ensure 2+ persons for hazardous work in remote locations.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and clarified language about multiple work groups, cross divisional/dept work.</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section Integrated Work Planning.</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Risk Matrix – Clarified heading language. Added Fall exposure section, updated green hazard to include work from mobile elevating work platforms (MEWPs).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Equipment Transportation Risks.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Addition of Technical Appendix to capture the Hazard Specification Sheets for enclosures accessed via the MCR.</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hlinkClick r:id="rId5"/>
              </a:rPr>
              <a:t>FESHM Chapter 7010 – Construction ES&amp;H Program</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Modified Section 6, Trainings Requirements for CC/TM and added another category, Low and High Voltage tasks.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Tweaked document throughout from ESH&amp;Q to ES&amp;H.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Clarified 6-ft fall rule for scaffolding and steel erection.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a paragraph in Section 5.4, Subcontractor’s training records and Fermilab’s right to verify.</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hlinkClick r:id="rId6"/>
              </a:rPr>
              <a:t>QAM Chapter 12050 – Fermilab Quality Assurance Program</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Added definition and guidance for “apparent cause.”</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Clarified language regarding “causal analysis” and “root cause analysis.”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Updated language referencing “investigation” to “event.”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546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96BA1-D104-4A74-872F-35F2EDD61B67}"/>
              </a:ext>
            </a:extLst>
          </p:cNvPr>
          <p:cNvSpPr>
            <a:spLocks noGrp="1"/>
          </p:cNvSpPr>
          <p:nvPr>
            <p:ph idx="1"/>
          </p:nvPr>
        </p:nvSpPr>
        <p:spPr/>
        <p:txBody>
          <a:bodyPr/>
          <a:lstStyle/>
          <a:p>
            <a:r>
              <a:rPr lang="en-US" sz="1800" dirty="0"/>
              <a:t>August 3</a:t>
            </a:r>
            <a:r>
              <a:rPr lang="en-US" sz="1800" baseline="30000" dirty="0"/>
              <a:t>rd</a:t>
            </a:r>
            <a:r>
              <a:rPr lang="en-US" sz="1800" dirty="0"/>
              <a:t> – First Aid, APS-TD</a:t>
            </a:r>
          </a:p>
          <a:p>
            <a:pPr lvl="1"/>
            <a:r>
              <a:rPr lang="en-US" sz="1600" dirty="0"/>
              <a:t>On 8/3/2022 in IB1, the employee was assisting with loosening a rusted/seized bolt on a pipe clamp.  The employee was using pliers to hold one side of the bolt as another employee was utilizing a wrench to loosen it. As this was occurring the pliers lost grip and the employees left index finger got pinched between the pliers’ handles.  </a:t>
            </a:r>
          </a:p>
          <a:p>
            <a:r>
              <a:rPr lang="en-US" sz="1800" dirty="0"/>
              <a:t>August 16</a:t>
            </a:r>
            <a:r>
              <a:rPr lang="en-US" sz="1800" baseline="30000" dirty="0"/>
              <a:t>th</a:t>
            </a:r>
            <a:r>
              <a:rPr lang="en-US" sz="1800" dirty="0"/>
              <a:t> – Recordable, FESS</a:t>
            </a:r>
          </a:p>
          <a:p>
            <a:pPr lvl="1"/>
            <a:r>
              <a:rPr lang="en-US" sz="1600" dirty="0"/>
              <a:t>The employee was handing a small step ladder over components to a coworker when the ladder swung open and pinched his finger in the top of the ladder.  The braces engaged and locked, trapping his thumb in the opening.  The top design of the ladder was two steps and when folded, the ladder allowed enough room for the employee to grasp the ladder with his thumb between the two steps.  When it opened, the gap decreased to pinch his thumb.  The employee was sent for x-rays, which were negative, but given an antibiotic.</a:t>
            </a:r>
          </a:p>
          <a:p>
            <a:r>
              <a:rPr lang="en-US" sz="1800" dirty="0"/>
              <a:t>August 18</a:t>
            </a:r>
            <a:r>
              <a:rPr lang="en-US" sz="1800" baseline="30000" dirty="0"/>
              <a:t>th</a:t>
            </a:r>
            <a:r>
              <a:rPr lang="en-US" sz="1800" dirty="0"/>
              <a:t>  – DART, APS-TD</a:t>
            </a:r>
          </a:p>
          <a:p>
            <a:pPr lvl="1"/>
            <a:r>
              <a:rPr lang="en-US" sz="1600" dirty="0"/>
              <a:t>On August 18th an employee was assisting in setting up a display for a tour. The employee had moved a display table and was placing a mini magnet display coil on the table using both arms. The display coil weighs approximately 24 pounds. While placing the display coil on the table the employee felt an odd sensation in their right bicep and upper arm. The employee worked a full day the following day. On August 23rd the employee notified their supervisor of the injury. They were seen at Fermilab's Occupational Medical Office and later sent to an orthopedic physician. The employee received an MRI which revealed the employee had multiple tendon tears. Fermilab Occupational Medical Office learned on September 20th that the employee will need surgery.</a:t>
            </a:r>
          </a:p>
        </p:txBody>
      </p:sp>
      <p:sp>
        <p:nvSpPr>
          <p:cNvPr id="3" name="Title 2">
            <a:extLst>
              <a:ext uri="{FF2B5EF4-FFF2-40B4-BE49-F238E27FC236}">
                <a16:creationId xmlns:a16="http://schemas.microsoft.com/office/drawing/2014/main" id="{24D41760-7805-4EAF-A12D-C82A43437BCC}"/>
              </a:ext>
            </a:extLst>
          </p:cNvPr>
          <p:cNvSpPr>
            <a:spLocks noGrp="1"/>
          </p:cNvSpPr>
          <p:nvPr>
            <p:ph type="title"/>
          </p:nvPr>
        </p:nvSpPr>
        <p:spPr/>
        <p:txBody>
          <a:bodyPr/>
          <a:lstStyle/>
          <a:p>
            <a:r>
              <a:rPr lang="en-US" dirty="0"/>
              <a:t>Unplanned Events/ Injuries in August</a:t>
            </a:r>
          </a:p>
        </p:txBody>
      </p:sp>
      <p:sp>
        <p:nvSpPr>
          <p:cNvPr id="4" name="Date Placeholder 3">
            <a:extLst>
              <a:ext uri="{FF2B5EF4-FFF2-40B4-BE49-F238E27FC236}">
                <a16:creationId xmlns:a16="http://schemas.microsoft.com/office/drawing/2014/main" id="{513D8D1A-AE61-4487-B7D2-05A336028FE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mn-ea"/>
              </a:rPr>
              <a:t>10/12/2022</a:t>
            </a:r>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A6CD96B7-AD22-4E23-BDA4-1544D647D5A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28BD1CD7-4EB3-409D-86A5-6F5842276DE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Tree>
    <p:extLst>
      <p:ext uri="{BB962C8B-B14F-4D97-AF65-F5344CB8AC3E}">
        <p14:creationId xmlns:p14="http://schemas.microsoft.com/office/powerpoint/2010/main" val="199604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0D7F70-56F0-4824-AD30-28BEC3997B39}"/>
              </a:ext>
            </a:extLst>
          </p:cNvPr>
          <p:cNvSpPr>
            <a:spLocks noGrp="1"/>
          </p:cNvSpPr>
          <p:nvPr>
            <p:ph idx="1"/>
          </p:nvPr>
        </p:nvSpPr>
        <p:spPr/>
        <p:txBody>
          <a:bodyPr/>
          <a:lstStyle/>
          <a:p>
            <a:r>
              <a:rPr lang="en-US" sz="1800" dirty="0"/>
              <a:t>August 29</a:t>
            </a:r>
            <a:r>
              <a:rPr lang="en-US" sz="1800" baseline="30000" dirty="0"/>
              <a:t>th</a:t>
            </a:r>
            <a:r>
              <a:rPr lang="en-US" sz="1800" dirty="0"/>
              <a:t> – Recordable, APS-TD</a:t>
            </a:r>
          </a:p>
          <a:p>
            <a:pPr lvl="1"/>
            <a:r>
              <a:rPr lang="en-US" sz="1600" dirty="0"/>
              <a:t>Employee was driving in lab vehicle when he felt a sting to his left forearm from a wasp. Employee went home and self treated. Reported to FOMO on 8/30/22, when the arm was swollen and tight. Rx was given.</a:t>
            </a:r>
            <a:endParaRPr lang="en-US" sz="1800" dirty="0"/>
          </a:p>
          <a:p>
            <a:r>
              <a:rPr lang="en-US" sz="2000" dirty="0">
                <a:latin typeface="+mn-lt"/>
              </a:rPr>
              <a:t>Unplanned Dose at AD Test Stand </a:t>
            </a:r>
          </a:p>
          <a:p>
            <a:pPr lvl="1"/>
            <a:r>
              <a:rPr lang="en-US" sz="1800" dirty="0">
                <a:latin typeface="+mn-lt"/>
              </a:rPr>
              <a:t>Upon receipt of the lab’s second quarter (CY) dosimetry results one badge was flagged with a dose of 530 mrem for an AD employee.  The test stand where the individual works contains a radiation generating device, and the initial exposure investigation indicates there was exposure to x-rays from this test stand. </a:t>
            </a:r>
          </a:p>
          <a:p>
            <a:pPr lvl="1"/>
            <a:r>
              <a:rPr lang="en-US" sz="1800" dirty="0">
                <a:latin typeface="+mn-lt"/>
              </a:rPr>
              <a:t>Review underway</a:t>
            </a:r>
          </a:p>
          <a:p>
            <a:pPr>
              <a:spcBef>
                <a:spcPts val="0"/>
              </a:spcBef>
            </a:pPr>
            <a:endParaRPr lang="en-US" sz="1800" dirty="0"/>
          </a:p>
        </p:txBody>
      </p:sp>
      <p:sp>
        <p:nvSpPr>
          <p:cNvPr id="3" name="Title 2">
            <a:extLst>
              <a:ext uri="{FF2B5EF4-FFF2-40B4-BE49-F238E27FC236}">
                <a16:creationId xmlns:a16="http://schemas.microsoft.com/office/drawing/2014/main" id="{F8F2014A-D2EB-4614-A93E-8FE6523D2232}"/>
              </a:ext>
            </a:extLst>
          </p:cNvPr>
          <p:cNvSpPr>
            <a:spLocks noGrp="1"/>
          </p:cNvSpPr>
          <p:nvPr>
            <p:ph type="title"/>
          </p:nvPr>
        </p:nvSpPr>
        <p:spPr/>
        <p:txBody>
          <a:bodyPr/>
          <a:lstStyle/>
          <a:p>
            <a:r>
              <a:rPr lang="en-US" dirty="0"/>
              <a:t>Injuries/Illnesses in August, continued</a:t>
            </a:r>
          </a:p>
        </p:txBody>
      </p:sp>
      <p:sp>
        <p:nvSpPr>
          <p:cNvPr id="4" name="Date Placeholder 3">
            <a:extLst>
              <a:ext uri="{FF2B5EF4-FFF2-40B4-BE49-F238E27FC236}">
                <a16:creationId xmlns:a16="http://schemas.microsoft.com/office/drawing/2014/main" id="{6982DD34-14C3-44B2-834E-F01B50587CD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mn-ea"/>
              </a:rPr>
              <a:t>10/12/2022</a:t>
            </a:r>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68A77FF9-9812-45EC-B702-131F7CEA08D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48DB4359-7637-4F2E-97A1-C3AD6CB5630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Tree>
    <p:extLst>
      <p:ext uri="{BB962C8B-B14F-4D97-AF65-F5344CB8AC3E}">
        <p14:creationId xmlns:p14="http://schemas.microsoft.com/office/powerpoint/2010/main" val="57919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96BA1-D104-4A74-872F-35F2EDD61B67}"/>
              </a:ext>
            </a:extLst>
          </p:cNvPr>
          <p:cNvSpPr>
            <a:spLocks noGrp="1"/>
          </p:cNvSpPr>
          <p:nvPr>
            <p:ph idx="1"/>
          </p:nvPr>
        </p:nvSpPr>
        <p:spPr/>
        <p:txBody>
          <a:bodyPr/>
          <a:lstStyle/>
          <a:p>
            <a:r>
              <a:rPr lang="en-US" sz="1800" dirty="0"/>
              <a:t>Sept 8</a:t>
            </a:r>
            <a:r>
              <a:rPr lang="en-US" sz="1800" baseline="30000" dirty="0"/>
              <a:t>th</a:t>
            </a:r>
            <a:r>
              <a:rPr lang="en-US" sz="1800" dirty="0"/>
              <a:t> – First Aid, LBNF</a:t>
            </a:r>
          </a:p>
          <a:p>
            <a:pPr lvl="1"/>
            <a:r>
              <a:rPr lang="en-US" sz="1600" dirty="0"/>
              <a:t>The employee was walking in the 4850 level and was proceeding to return a Class 3R laser pointer to the chest pocket of their reflective vest. As the employee placed the laser into the pocket, light from the laser shone up towards the employee’s right eye. The employee felt discomfort on the right side of their eye. Immediately upon returning to surface, the employee reported the incident to the FRA Project Manager and to the ESH Coordinator. The employee was taken to the Lead Deadwood Occupational Health Clinic where they were examined by a doctor. No damage to the eye was discovered, no treatment was delivered, and the employee was released to full duty. </a:t>
            </a:r>
          </a:p>
          <a:p>
            <a:r>
              <a:rPr lang="en-US" sz="1800" dirty="0"/>
              <a:t>Sept 13</a:t>
            </a:r>
            <a:r>
              <a:rPr lang="en-US" sz="1800" baseline="30000" dirty="0"/>
              <a:t>th</a:t>
            </a:r>
            <a:r>
              <a:rPr lang="en-US" sz="1800" dirty="0"/>
              <a:t> – First Aid, AD</a:t>
            </a:r>
          </a:p>
          <a:p>
            <a:pPr lvl="1"/>
            <a:r>
              <a:rPr lang="en-US" sz="1600" dirty="0"/>
              <a:t>The employee had been working with an engineer and another technician on a CMTF RF isolator for 2 months.  The work involved testing different component arrangements which required frequent bolting and unbolting of flanges on the isolator using manual wrenches.  The initial phase of the work occurred at F0 Service Building.  The final phase occurred when the isolator was installed at CMTF.  While tightening a bolt on a flange at CMTF, the employee heard and felt a 'pop' in his right shoulder and felt some pain in the shoulder.  He paused the task briefly and then completed the final bolting task.  The pain continued the next day, and he reported the incident to the Fermilab Occupational Medicine Office where he was diagnosed with a shoulder strain.  At FOMO he received first aid treatment and was returned to work with limitations that did not prevent him from performing his routine job functions.</a:t>
            </a:r>
          </a:p>
        </p:txBody>
      </p:sp>
      <p:sp>
        <p:nvSpPr>
          <p:cNvPr id="3" name="Title 2">
            <a:extLst>
              <a:ext uri="{FF2B5EF4-FFF2-40B4-BE49-F238E27FC236}">
                <a16:creationId xmlns:a16="http://schemas.microsoft.com/office/drawing/2014/main" id="{24D41760-7805-4EAF-A12D-C82A43437BCC}"/>
              </a:ext>
            </a:extLst>
          </p:cNvPr>
          <p:cNvSpPr>
            <a:spLocks noGrp="1"/>
          </p:cNvSpPr>
          <p:nvPr>
            <p:ph type="title"/>
          </p:nvPr>
        </p:nvSpPr>
        <p:spPr/>
        <p:txBody>
          <a:bodyPr/>
          <a:lstStyle/>
          <a:p>
            <a:r>
              <a:rPr lang="en-US" dirty="0"/>
              <a:t>Unplanned Events/ Injuries in September</a:t>
            </a:r>
          </a:p>
        </p:txBody>
      </p:sp>
      <p:sp>
        <p:nvSpPr>
          <p:cNvPr id="4" name="Date Placeholder 3">
            <a:extLst>
              <a:ext uri="{FF2B5EF4-FFF2-40B4-BE49-F238E27FC236}">
                <a16:creationId xmlns:a16="http://schemas.microsoft.com/office/drawing/2014/main" id="{513D8D1A-AE61-4487-B7D2-05A336028FE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mn-ea"/>
              </a:rPr>
              <a:t>10/12/2022</a:t>
            </a:r>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A6CD96B7-AD22-4E23-BDA4-1544D647D5A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28BD1CD7-4EB3-409D-86A5-6F5842276DE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Tree>
    <p:extLst>
      <p:ext uri="{BB962C8B-B14F-4D97-AF65-F5344CB8AC3E}">
        <p14:creationId xmlns:p14="http://schemas.microsoft.com/office/powerpoint/2010/main" val="194032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CADA3-50A3-4E1D-B28C-EE128DBBDA70}"/>
              </a:ext>
            </a:extLst>
          </p:cNvPr>
          <p:cNvSpPr>
            <a:spLocks noGrp="1"/>
          </p:cNvSpPr>
          <p:nvPr>
            <p:ph idx="1"/>
          </p:nvPr>
        </p:nvSpPr>
        <p:spPr>
          <a:xfrm>
            <a:off x="304801" y="971551"/>
            <a:ext cx="11582399" cy="5059363"/>
          </a:xfrm>
        </p:spPr>
        <p:txBody>
          <a:bodyPr/>
          <a:lstStyle/>
          <a:p>
            <a:r>
              <a:rPr lang="en-US" sz="2000" dirty="0">
                <a:latin typeface="+mn-lt"/>
              </a:rPr>
              <a:t>Small Fire at SBN-Far Impacts Restart of Experiment Cryogenic Operations </a:t>
            </a:r>
          </a:p>
          <a:p>
            <a:pPr lvl="1"/>
            <a:r>
              <a:rPr lang="en-US" sz="1400" dirty="0"/>
              <a:t>View ORPS report here: </a:t>
            </a:r>
            <a:r>
              <a:rPr lang="en-US" sz="1800" u="sng" dirty="0">
                <a:solidFill>
                  <a:srgbClr val="0563C1"/>
                </a:solidFill>
                <a:effectLst/>
                <a:latin typeface="Calibri" panose="020F0502020204030204" pitchFamily="34" charset="0"/>
                <a:ea typeface="Calibri" panose="020F0502020204030204" pitchFamily="34" charset="0"/>
                <a:hlinkClick r:id="rId2"/>
              </a:rPr>
              <a:t>http://www-esh.fnal.gov/private/Occurr_Rep/2022/2022_0015.pdf</a:t>
            </a:r>
            <a:endParaRPr lang="en-US" sz="1800" u="sng" dirty="0">
              <a:solidFill>
                <a:srgbClr val="0563C1"/>
              </a:solidFill>
              <a:effectLst/>
              <a:latin typeface="Calibri" panose="020F0502020204030204" pitchFamily="34" charset="0"/>
              <a:ea typeface="Calibri" panose="020F0502020204030204" pitchFamily="34" charset="0"/>
            </a:endParaRPr>
          </a:p>
          <a:p>
            <a:pPr lvl="2"/>
            <a:r>
              <a:rPr lang="en-US" sz="1200" dirty="0">
                <a:solidFill>
                  <a:srgbClr val="0563C1"/>
                </a:solidFill>
                <a:latin typeface="Calibri" panose="020F0502020204030204" pitchFamily="34" charset="0"/>
              </a:rPr>
              <a:t>Found on this page</a:t>
            </a:r>
            <a:r>
              <a:rPr lang="en-US" sz="1200" u="sng" dirty="0">
                <a:solidFill>
                  <a:srgbClr val="0563C1"/>
                </a:solidFill>
                <a:latin typeface="Calibri" panose="020F0502020204030204" pitchFamily="34" charset="0"/>
              </a:rPr>
              <a:t>: </a:t>
            </a:r>
            <a:r>
              <a:rPr lang="en-US" sz="1800" u="sng" dirty="0">
                <a:solidFill>
                  <a:srgbClr val="000000"/>
                </a:solidFill>
                <a:effectLst/>
                <a:latin typeface="Calibri" panose="020F0502020204030204" pitchFamily="34" charset="0"/>
                <a:ea typeface="Calibri" panose="020F0502020204030204" pitchFamily="34" charset="0"/>
                <a:hlinkClick r:id="rId3"/>
              </a:rPr>
              <a:t>https://eshq.fnal.gov/atwork/safety-occupational/nts-orps/</a:t>
            </a:r>
            <a:endParaRPr lang="en-US" sz="1800" dirty="0">
              <a:effectLst/>
              <a:latin typeface="Calibri" panose="020F0502020204030204" pitchFamily="34" charset="0"/>
              <a:ea typeface="Calibri" panose="020F0502020204030204" pitchFamily="34" charset="0"/>
            </a:endParaRPr>
          </a:p>
          <a:p>
            <a:pPr lvl="2"/>
            <a:endParaRPr lang="en-US" sz="1200" dirty="0"/>
          </a:p>
          <a:p>
            <a:pPr lvl="1"/>
            <a:endParaRPr lang="en-US" sz="1400" dirty="0"/>
          </a:p>
          <a:p>
            <a:pPr lvl="1"/>
            <a:r>
              <a:rPr lang="en-US" sz="1400" dirty="0"/>
              <a:t>Email sent out: </a:t>
            </a:r>
          </a:p>
        </p:txBody>
      </p:sp>
      <p:sp>
        <p:nvSpPr>
          <p:cNvPr id="3" name="Title 2">
            <a:extLst>
              <a:ext uri="{FF2B5EF4-FFF2-40B4-BE49-F238E27FC236}">
                <a16:creationId xmlns:a16="http://schemas.microsoft.com/office/drawing/2014/main" id="{DB45DB54-8996-4055-A1E4-7E8BE39CD6D2}"/>
              </a:ext>
            </a:extLst>
          </p:cNvPr>
          <p:cNvSpPr>
            <a:spLocks noGrp="1"/>
          </p:cNvSpPr>
          <p:nvPr>
            <p:ph type="title"/>
          </p:nvPr>
        </p:nvSpPr>
        <p:spPr/>
        <p:txBody>
          <a:bodyPr/>
          <a:lstStyle/>
          <a:p>
            <a:r>
              <a:rPr lang="en-US" dirty="0"/>
              <a:t>Fire at SBN-FD in September</a:t>
            </a:r>
          </a:p>
        </p:txBody>
      </p:sp>
      <p:sp>
        <p:nvSpPr>
          <p:cNvPr id="4" name="Date Placeholder 3">
            <a:extLst>
              <a:ext uri="{FF2B5EF4-FFF2-40B4-BE49-F238E27FC236}">
                <a16:creationId xmlns:a16="http://schemas.microsoft.com/office/drawing/2014/main" id="{94F0DB91-F16B-4B5F-A46C-390DD55611E4}"/>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mn-ea"/>
              </a:rPr>
              <a:t>10/12/2022</a:t>
            </a:r>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1679C296-CDA1-4F66-8073-BE04C1CD464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DECE2F96-6187-4B6F-98D9-21FD1DE1D50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pic>
        <p:nvPicPr>
          <p:cNvPr id="8" name="Picture 7">
            <a:extLst>
              <a:ext uri="{FF2B5EF4-FFF2-40B4-BE49-F238E27FC236}">
                <a16:creationId xmlns:a16="http://schemas.microsoft.com/office/drawing/2014/main" id="{8A1D5F7B-58E6-4D1C-8B22-006B7F0A5351}"/>
              </a:ext>
            </a:extLst>
          </p:cNvPr>
          <p:cNvPicPr>
            <a:picLocks noChangeAspect="1"/>
          </p:cNvPicPr>
          <p:nvPr/>
        </p:nvPicPr>
        <p:blipFill>
          <a:blip r:embed="rId4"/>
          <a:stretch>
            <a:fillRect/>
          </a:stretch>
        </p:blipFill>
        <p:spPr>
          <a:xfrm>
            <a:off x="2869181" y="2912408"/>
            <a:ext cx="5951220" cy="2606040"/>
          </a:xfrm>
          <a:prstGeom prst="rect">
            <a:avLst/>
          </a:prstGeom>
        </p:spPr>
      </p:pic>
    </p:spTree>
    <p:extLst>
      <p:ext uri="{BB962C8B-B14F-4D97-AF65-F5344CB8AC3E}">
        <p14:creationId xmlns:p14="http://schemas.microsoft.com/office/powerpoint/2010/main" val="254950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D02340-4786-4D42-97BD-0C8DA078A798}"/>
              </a:ext>
            </a:extLst>
          </p:cNvPr>
          <p:cNvSpPr>
            <a:spLocks noGrp="1"/>
          </p:cNvSpPr>
          <p:nvPr>
            <p:ph idx="1"/>
          </p:nvPr>
        </p:nvSpPr>
        <p:spPr>
          <a:xfrm>
            <a:off x="304801" y="971551"/>
            <a:ext cx="6770421" cy="5059363"/>
          </a:xfrm>
        </p:spPr>
        <p:txBody>
          <a:bodyPr/>
          <a:lstStyle/>
          <a:p>
            <a:r>
              <a:rPr lang="en-US" sz="1600" dirty="0"/>
              <a:t>July 25</a:t>
            </a:r>
            <a:r>
              <a:rPr lang="en-US" sz="1600" baseline="30000" dirty="0"/>
              <a:t>th</a:t>
            </a:r>
            <a:r>
              <a:rPr lang="en-US" sz="1600" dirty="0"/>
              <a:t>, diving crew on-site to remove zebra mussels and silt from 80-foot long pond intakes and then replace chemical lines used to treat water with chlorine to control zebra mussels.</a:t>
            </a:r>
          </a:p>
          <a:p>
            <a:r>
              <a:rPr lang="en-US" sz="1600" dirty="0"/>
              <a:t>Casey’s Pond Pump House supplies water to the lab’s fire suppression system, as well as cooling water for chillers, </a:t>
            </a:r>
            <a:r>
              <a:rPr lang="en-US" sz="1600" dirty="0" err="1"/>
              <a:t>cryo</a:t>
            </a:r>
            <a:r>
              <a:rPr lang="en-US" sz="1600" dirty="0"/>
              <a:t> compressors, and magnet test stands. </a:t>
            </a:r>
          </a:p>
          <a:p>
            <a:pPr lvl="1"/>
            <a:r>
              <a:rPr lang="en-US" sz="1600" dirty="0"/>
              <a:t>ICW demand was high that day, could not shut down two of the 400-hp pumps b/c of the high demand.  Diving crew elected to not put screens on the pump intakes and were confident they could avoid the area.</a:t>
            </a:r>
          </a:p>
          <a:p>
            <a:r>
              <a:rPr lang="en-US" sz="1600" dirty="0"/>
              <a:t>Towards the end of zebra mussel cleaning, the diver felt themselves be pulled through the pipe intake back into the wet well.  The diver realized their air supply had been cut off, quickly made decision to bail out.  Left helmet, bailout bottle and harness at bottom of wet well and swam to surface. </a:t>
            </a:r>
          </a:p>
          <a:p>
            <a:r>
              <a:rPr lang="en-US" sz="1600" dirty="0"/>
              <a:t>Diving supervisor was in truck monitoring comms and air supply.  Heard air alarm go off and turned on back-up air supply, then ran into pump house. </a:t>
            </a:r>
          </a:p>
        </p:txBody>
      </p:sp>
      <p:sp>
        <p:nvSpPr>
          <p:cNvPr id="3" name="Title 2">
            <a:extLst>
              <a:ext uri="{FF2B5EF4-FFF2-40B4-BE49-F238E27FC236}">
                <a16:creationId xmlns:a16="http://schemas.microsoft.com/office/drawing/2014/main" id="{64E112C3-D0CD-40CB-A930-46F9A69E4D07}"/>
              </a:ext>
            </a:extLst>
          </p:cNvPr>
          <p:cNvSpPr>
            <a:spLocks noGrp="1"/>
          </p:cNvSpPr>
          <p:nvPr>
            <p:ph type="title"/>
          </p:nvPr>
        </p:nvSpPr>
        <p:spPr/>
        <p:txBody>
          <a:bodyPr/>
          <a:lstStyle/>
          <a:p>
            <a:r>
              <a:rPr lang="en-US" dirty="0"/>
              <a:t>Casey’s Pond Diving Near Miss Event Summary</a:t>
            </a:r>
          </a:p>
        </p:txBody>
      </p:sp>
      <p:sp>
        <p:nvSpPr>
          <p:cNvPr id="4" name="Date Placeholder 3">
            <a:extLst>
              <a:ext uri="{FF2B5EF4-FFF2-40B4-BE49-F238E27FC236}">
                <a16:creationId xmlns:a16="http://schemas.microsoft.com/office/drawing/2014/main" id="{28FEF9F5-2C8D-4D67-8379-476BA035AC6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mn-ea"/>
              </a:rPr>
              <a:t>10/12/2022</a:t>
            </a:r>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sp>
        <p:nvSpPr>
          <p:cNvPr id="5" name="Footer Placeholder 4">
            <a:extLst>
              <a:ext uri="{FF2B5EF4-FFF2-40B4-BE49-F238E27FC236}">
                <a16:creationId xmlns:a16="http://schemas.microsoft.com/office/drawing/2014/main" id="{64438A5D-39BF-416B-B44E-9F57F47D38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Raymond Lewis &amp; Katie Swanson | Department Heads Meeting</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9550FE51-B496-4C3B-98E3-61FEE5435B0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4C97"/>
              </a:solidFill>
              <a:effectLst/>
              <a:uLnTx/>
              <a:uFillTx/>
              <a:latin typeface="Helvetica" charset="0"/>
              <a:ea typeface="+mn-ea"/>
            </a:endParaRPr>
          </a:p>
        </p:txBody>
      </p:sp>
      <p:pic>
        <p:nvPicPr>
          <p:cNvPr id="7" name="Picture 6">
            <a:extLst>
              <a:ext uri="{FF2B5EF4-FFF2-40B4-BE49-F238E27FC236}">
                <a16:creationId xmlns:a16="http://schemas.microsoft.com/office/drawing/2014/main" id="{2B577DBB-1E3B-42A6-B144-6FDC0A1A3496}"/>
              </a:ext>
            </a:extLst>
          </p:cNvPr>
          <p:cNvPicPr>
            <a:picLocks noChangeAspect="1"/>
          </p:cNvPicPr>
          <p:nvPr/>
        </p:nvPicPr>
        <p:blipFill rotWithShape="1">
          <a:blip r:embed="rId2"/>
          <a:srcRect l="12556" r="29140"/>
          <a:stretch/>
        </p:blipFill>
        <p:spPr>
          <a:xfrm>
            <a:off x="7352438" y="916887"/>
            <a:ext cx="4658888" cy="3601389"/>
          </a:xfrm>
          <a:prstGeom prst="rect">
            <a:avLst/>
          </a:prstGeom>
        </p:spPr>
      </p:pic>
      <p:pic>
        <p:nvPicPr>
          <p:cNvPr id="9" name="Picture 8">
            <a:extLst>
              <a:ext uri="{FF2B5EF4-FFF2-40B4-BE49-F238E27FC236}">
                <a16:creationId xmlns:a16="http://schemas.microsoft.com/office/drawing/2014/main" id="{8CB28A96-C7ED-48DC-9233-53F2AC60371A}"/>
              </a:ext>
            </a:extLst>
          </p:cNvPr>
          <p:cNvPicPr>
            <a:picLocks noChangeAspect="1"/>
          </p:cNvPicPr>
          <p:nvPr/>
        </p:nvPicPr>
        <p:blipFill>
          <a:blip r:embed="rId3"/>
          <a:stretch>
            <a:fillRect/>
          </a:stretch>
        </p:blipFill>
        <p:spPr>
          <a:xfrm>
            <a:off x="7501390" y="3961635"/>
            <a:ext cx="2084898" cy="2779864"/>
          </a:xfrm>
          <a:prstGeom prst="rect">
            <a:avLst/>
          </a:prstGeom>
        </p:spPr>
      </p:pic>
    </p:spTree>
    <p:extLst>
      <p:ext uri="{BB962C8B-B14F-4D97-AF65-F5344CB8AC3E}">
        <p14:creationId xmlns:p14="http://schemas.microsoft.com/office/powerpoint/2010/main" val="4032679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4.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13624</TotalTime>
  <Words>1695</Words>
  <Application>Microsoft Office PowerPoint</Application>
  <PresentationFormat>Widescreen</PresentationFormat>
  <Paragraphs>111</Paragraphs>
  <Slides>11</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Arial</vt:lpstr>
      <vt:lpstr>Calibri</vt:lpstr>
      <vt:lpstr>Calibri Light</vt:lpstr>
      <vt:lpstr>Helvetica</vt:lpstr>
      <vt:lpstr>Symbol</vt:lpstr>
      <vt:lpstr>Times</vt:lpstr>
      <vt:lpstr>Times New Roman</vt:lpstr>
      <vt:lpstr>Office Theme</vt:lpstr>
      <vt:lpstr>Blank</vt:lpstr>
      <vt:lpstr>Fermilab_PPT_090815</vt:lpstr>
      <vt:lpstr>1_Fermilab_PPT_090815</vt:lpstr>
      <vt:lpstr>PPD Department Heads Meeting  ESH October 12, 2022</vt:lpstr>
      <vt:lpstr>ESH Training and ITNA Status for employees – as of 10/11/2022</vt:lpstr>
      <vt:lpstr>FESHM/QAM/FRCM Chapters Updated in August</vt:lpstr>
      <vt:lpstr>FESHM/QAM/FRCM Chapters Updated in September</vt:lpstr>
      <vt:lpstr>Unplanned Events/ Injuries in August</vt:lpstr>
      <vt:lpstr>Injuries/Illnesses in August, continued</vt:lpstr>
      <vt:lpstr>Unplanned Events/ Injuries in September</vt:lpstr>
      <vt:lpstr>Fire at SBN-FD in September</vt:lpstr>
      <vt:lpstr>Casey’s Pond Diving Near Miss Event Summary</vt:lpstr>
      <vt:lpstr>Casey’s Pond Diving Near Miss – Causes/Contributing Factors</vt:lpstr>
      <vt:lpstr>Other news…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Swanson, 6497 12372N</dc:creator>
  <cp:lastModifiedBy>Katie Swanson</cp:lastModifiedBy>
  <cp:revision>164</cp:revision>
  <dcterms:created xsi:type="dcterms:W3CDTF">2021-01-26T19:10:05Z</dcterms:created>
  <dcterms:modified xsi:type="dcterms:W3CDTF">2022-10-12T13:12:11Z</dcterms:modified>
</cp:coreProperties>
</file>