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33"/>
  </p:notesMasterIdLst>
  <p:handoutMasterIdLst>
    <p:handoutMasterId r:id="rId34"/>
  </p:handoutMasterIdLst>
  <p:sldIdLst>
    <p:sldId id="263" r:id="rId6"/>
    <p:sldId id="1857" r:id="rId7"/>
    <p:sldId id="1949" r:id="rId8"/>
    <p:sldId id="1950" r:id="rId9"/>
    <p:sldId id="1951" r:id="rId10"/>
    <p:sldId id="1952" r:id="rId11"/>
    <p:sldId id="1953" r:id="rId12"/>
    <p:sldId id="1954" r:id="rId13"/>
    <p:sldId id="1955" r:id="rId14"/>
    <p:sldId id="1956" r:id="rId15"/>
    <p:sldId id="1957" r:id="rId16"/>
    <p:sldId id="1964" r:id="rId17"/>
    <p:sldId id="1966" r:id="rId18"/>
    <p:sldId id="1923" r:id="rId19"/>
    <p:sldId id="1540" r:id="rId20"/>
    <p:sldId id="1147" r:id="rId21"/>
    <p:sldId id="1148" r:id="rId22"/>
    <p:sldId id="1963" r:id="rId23"/>
    <p:sldId id="1961" r:id="rId24"/>
    <p:sldId id="1962" r:id="rId25"/>
    <p:sldId id="1958" r:id="rId26"/>
    <p:sldId id="1965" r:id="rId27"/>
    <p:sldId id="531" r:id="rId28"/>
    <p:sldId id="524" r:id="rId29"/>
    <p:sldId id="519" r:id="rId30"/>
    <p:sldId id="1960" r:id="rId31"/>
    <p:sldId id="1846" r:id="rId32"/>
  </p:sldIdLst>
  <p:sldSz cx="9144000" cy="6858000" type="screen4x3"/>
  <p:notesSz cx="6985000" cy="92837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ben H Carcagno" initials="RHC" lastIdx="8"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CC00"/>
    <a:srgbClr val="F1FEE2"/>
    <a:srgbClr val="FFF6B9"/>
    <a:srgbClr val="FFE699"/>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ACD04F-CD64-4101-AFCF-939968FEC1E8}" v="6" dt="2022-10-17T13:09:14.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08" autoAdjust="0"/>
    <p:restoredTop sz="96407" autoAdjust="0"/>
  </p:normalViewPr>
  <p:slideViewPr>
    <p:cSldViewPr snapToObjects="1" showGuides="1">
      <p:cViewPr varScale="1">
        <p:scale>
          <a:sx n="162" d="100"/>
          <a:sy n="162" d="100"/>
        </p:scale>
        <p:origin x="1662" y="144"/>
      </p:cViewPr>
      <p:guideLst>
        <p:guide orient="horz" pos="4080"/>
        <p:guide pos="2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ben H Carcagno" userId="17a3d739-0f64-4485-a2dd-47c820303c38" providerId="ADAL" clId="{BFACD04F-CD64-4101-AFCF-939968FEC1E8}"/>
    <pc:docChg chg="custSel addSld delSld modSld">
      <pc:chgData name="Ruben H Carcagno" userId="17a3d739-0f64-4485-a2dd-47c820303c38" providerId="ADAL" clId="{BFACD04F-CD64-4101-AFCF-939968FEC1E8}" dt="2022-10-18T15:43:59.134" v="696" actId="20577"/>
      <pc:docMkLst>
        <pc:docMk/>
      </pc:docMkLst>
      <pc:sldChg chg="modSp del mod">
        <pc:chgData name="Ruben H Carcagno" userId="17a3d739-0f64-4485-a2dd-47c820303c38" providerId="ADAL" clId="{BFACD04F-CD64-4101-AFCF-939968FEC1E8}" dt="2022-10-18T13:01:52.953" v="471" actId="47"/>
        <pc:sldMkLst>
          <pc:docMk/>
          <pc:sldMk cId="555693816" sldId="523"/>
        </pc:sldMkLst>
        <pc:spChg chg="mod">
          <ac:chgData name="Ruben H Carcagno" userId="17a3d739-0f64-4485-a2dd-47c820303c38" providerId="ADAL" clId="{BFACD04F-CD64-4101-AFCF-939968FEC1E8}" dt="2022-10-18T12:54:29.164" v="250" actId="14100"/>
          <ac:spMkLst>
            <pc:docMk/>
            <pc:sldMk cId="555693816" sldId="523"/>
            <ac:spMk id="7" creationId="{2CEBCE0D-A7B7-4852-9D0E-FD9AF6187104}"/>
          </ac:spMkLst>
        </pc:spChg>
      </pc:sldChg>
      <pc:sldChg chg="addSp delSp modSp mod">
        <pc:chgData name="Ruben H Carcagno" userId="17a3d739-0f64-4485-a2dd-47c820303c38" providerId="ADAL" clId="{BFACD04F-CD64-4101-AFCF-939968FEC1E8}" dt="2022-10-18T14:57:43.050" v="601" actId="1036"/>
        <pc:sldMkLst>
          <pc:docMk/>
          <pc:sldMk cId="3304779880" sldId="1540"/>
        </pc:sldMkLst>
        <pc:spChg chg="del">
          <ac:chgData name="Ruben H Carcagno" userId="17a3d739-0f64-4485-a2dd-47c820303c38" providerId="ADAL" clId="{BFACD04F-CD64-4101-AFCF-939968FEC1E8}" dt="2022-10-18T14:57:23.617" v="597" actId="478"/>
          <ac:spMkLst>
            <pc:docMk/>
            <pc:sldMk cId="3304779880" sldId="1540"/>
            <ac:spMk id="8" creationId="{5D52EC3D-E438-4367-9726-B83DB288C0CA}"/>
          </ac:spMkLst>
        </pc:spChg>
        <pc:spChg chg="mod">
          <ac:chgData name="Ruben H Carcagno" userId="17a3d739-0f64-4485-a2dd-47c820303c38" providerId="ADAL" clId="{BFACD04F-CD64-4101-AFCF-939968FEC1E8}" dt="2022-10-18T14:57:43.050" v="601" actId="1036"/>
          <ac:spMkLst>
            <pc:docMk/>
            <pc:sldMk cId="3304779880" sldId="1540"/>
            <ac:spMk id="11" creationId="{0863C14A-2A2C-874E-90B4-4ED4C469B781}"/>
          </ac:spMkLst>
        </pc:spChg>
        <pc:spChg chg="mod">
          <ac:chgData name="Ruben H Carcagno" userId="17a3d739-0f64-4485-a2dd-47c820303c38" providerId="ADAL" clId="{BFACD04F-CD64-4101-AFCF-939968FEC1E8}" dt="2022-10-18T14:57:43.050" v="601" actId="1036"/>
          <ac:spMkLst>
            <pc:docMk/>
            <pc:sldMk cId="3304779880" sldId="1540"/>
            <ac:spMk id="14" creationId="{526FC7B9-62E9-4961-BCE8-1B7E03E69FB2}"/>
          </ac:spMkLst>
        </pc:spChg>
        <pc:spChg chg="mod">
          <ac:chgData name="Ruben H Carcagno" userId="17a3d739-0f64-4485-a2dd-47c820303c38" providerId="ADAL" clId="{BFACD04F-CD64-4101-AFCF-939968FEC1E8}" dt="2022-10-18T14:57:43.050" v="601" actId="1036"/>
          <ac:spMkLst>
            <pc:docMk/>
            <pc:sldMk cId="3304779880" sldId="1540"/>
            <ac:spMk id="15" creationId="{E7C6F112-1BCF-4B6E-A58B-A5EF76F868E8}"/>
          </ac:spMkLst>
        </pc:spChg>
        <pc:picChg chg="add mod ord">
          <ac:chgData name="Ruben H Carcagno" userId="17a3d739-0f64-4485-a2dd-47c820303c38" providerId="ADAL" clId="{BFACD04F-CD64-4101-AFCF-939968FEC1E8}" dt="2022-10-18T14:57:43.050" v="601" actId="1036"/>
          <ac:picMkLst>
            <pc:docMk/>
            <pc:sldMk cId="3304779880" sldId="1540"/>
            <ac:picMk id="6" creationId="{15B9E971-7FD8-475B-B74B-F1441A439F5B}"/>
          </ac:picMkLst>
        </pc:picChg>
        <pc:picChg chg="del">
          <ac:chgData name="Ruben H Carcagno" userId="17a3d739-0f64-4485-a2dd-47c820303c38" providerId="ADAL" clId="{BFACD04F-CD64-4101-AFCF-939968FEC1E8}" dt="2022-10-18T14:51:27.291" v="588" actId="478"/>
          <ac:picMkLst>
            <pc:docMk/>
            <pc:sldMk cId="3304779880" sldId="1540"/>
            <ac:picMk id="7" creationId="{1D4042C7-08C5-43CC-BABC-F97E204706D1}"/>
          </ac:picMkLst>
        </pc:picChg>
        <pc:cxnChg chg="mod">
          <ac:chgData name="Ruben H Carcagno" userId="17a3d739-0f64-4485-a2dd-47c820303c38" providerId="ADAL" clId="{BFACD04F-CD64-4101-AFCF-939968FEC1E8}" dt="2022-10-18T14:57:43.050" v="601" actId="1036"/>
          <ac:cxnSpMkLst>
            <pc:docMk/>
            <pc:sldMk cId="3304779880" sldId="1540"/>
            <ac:cxnSpMk id="17" creationId="{8A029DDF-A62C-4DBB-BAB9-AF9190C43325}"/>
          </ac:cxnSpMkLst>
        </pc:cxnChg>
      </pc:sldChg>
      <pc:sldChg chg="modSp mod">
        <pc:chgData name="Ruben H Carcagno" userId="17a3d739-0f64-4485-a2dd-47c820303c38" providerId="ADAL" clId="{BFACD04F-CD64-4101-AFCF-939968FEC1E8}" dt="2022-10-18T15:36:06.201" v="684" actId="20577"/>
        <pc:sldMkLst>
          <pc:docMk/>
          <pc:sldMk cId="3970472016" sldId="1857"/>
        </pc:sldMkLst>
        <pc:spChg chg="mod">
          <ac:chgData name="Ruben H Carcagno" userId="17a3d739-0f64-4485-a2dd-47c820303c38" providerId="ADAL" clId="{BFACD04F-CD64-4101-AFCF-939968FEC1E8}" dt="2022-10-18T15:36:06.201" v="684" actId="20577"/>
          <ac:spMkLst>
            <pc:docMk/>
            <pc:sldMk cId="3970472016" sldId="1857"/>
            <ac:spMk id="3" creationId="{00000000-0000-0000-0000-000000000000}"/>
          </ac:spMkLst>
        </pc:spChg>
      </pc:sldChg>
      <pc:sldChg chg="modSp mod">
        <pc:chgData name="Ruben H Carcagno" userId="17a3d739-0f64-4485-a2dd-47c820303c38" providerId="ADAL" clId="{BFACD04F-CD64-4101-AFCF-939968FEC1E8}" dt="2022-10-18T15:36:59.585" v="686" actId="20577"/>
        <pc:sldMkLst>
          <pc:docMk/>
          <pc:sldMk cId="1781221687" sldId="1951"/>
        </pc:sldMkLst>
        <pc:spChg chg="mod">
          <ac:chgData name="Ruben H Carcagno" userId="17a3d739-0f64-4485-a2dd-47c820303c38" providerId="ADAL" clId="{BFACD04F-CD64-4101-AFCF-939968FEC1E8}" dt="2022-10-18T15:36:59.585" v="686" actId="20577"/>
          <ac:spMkLst>
            <pc:docMk/>
            <pc:sldMk cId="1781221687" sldId="1951"/>
            <ac:spMk id="16" creationId="{0E2EBC4B-DC0A-4298-ABE0-88FA362C96C7}"/>
          </ac:spMkLst>
        </pc:spChg>
      </pc:sldChg>
      <pc:sldChg chg="addSp delSp modSp mod">
        <pc:chgData name="Ruben H Carcagno" userId="17a3d739-0f64-4485-a2dd-47c820303c38" providerId="ADAL" clId="{BFACD04F-CD64-4101-AFCF-939968FEC1E8}" dt="2022-10-17T16:20:18.437" v="167" actId="1076"/>
        <pc:sldMkLst>
          <pc:docMk/>
          <pc:sldMk cId="1587643386" sldId="1954"/>
        </pc:sldMkLst>
        <pc:spChg chg="mod">
          <ac:chgData name="Ruben H Carcagno" userId="17a3d739-0f64-4485-a2dd-47c820303c38" providerId="ADAL" clId="{BFACD04F-CD64-4101-AFCF-939968FEC1E8}" dt="2022-10-17T13:10:11.714" v="66" actId="27636"/>
          <ac:spMkLst>
            <pc:docMk/>
            <pc:sldMk cId="1587643386" sldId="1954"/>
            <ac:spMk id="3" creationId="{9D2A705F-7DED-4AC7-8518-119248DA0793}"/>
          </ac:spMkLst>
        </pc:spChg>
        <pc:spChg chg="mod">
          <ac:chgData name="Ruben H Carcagno" userId="17a3d739-0f64-4485-a2dd-47c820303c38" providerId="ADAL" clId="{BFACD04F-CD64-4101-AFCF-939968FEC1E8}" dt="2022-10-17T13:10:48.632" v="73" actId="1076"/>
          <ac:spMkLst>
            <pc:docMk/>
            <pc:sldMk cId="1587643386" sldId="1954"/>
            <ac:spMk id="8" creationId="{69C29B9E-0C45-4C2C-B403-62ED74D11D27}"/>
          </ac:spMkLst>
        </pc:spChg>
        <pc:spChg chg="mod">
          <ac:chgData name="Ruben H Carcagno" userId="17a3d739-0f64-4485-a2dd-47c820303c38" providerId="ADAL" clId="{BFACD04F-CD64-4101-AFCF-939968FEC1E8}" dt="2022-10-17T13:10:31.534" v="69" actId="1076"/>
          <ac:spMkLst>
            <pc:docMk/>
            <pc:sldMk cId="1587643386" sldId="1954"/>
            <ac:spMk id="9" creationId="{E504DF26-9CD0-41BB-8E75-8E34BCCDCE3B}"/>
          </ac:spMkLst>
        </pc:spChg>
        <pc:spChg chg="add mod">
          <ac:chgData name="Ruben H Carcagno" userId="17a3d739-0f64-4485-a2dd-47c820303c38" providerId="ADAL" clId="{BFACD04F-CD64-4101-AFCF-939968FEC1E8}" dt="2022-10-17T16:20:12.530" v="166" actId="20577"/>
          <ac:spMkLst>
            <pc:docMk/>
            <pc:sldMk cId="1587643386" sldId="1954"/>
            <ac:spMk id="12" creationId="{96AAAC22-FFEF-4137-B6AA-BF52B86FB83C}"/>
          </ac:spMkLst>
        </pc:spChg>
        <pc:picChg chg="mod">
          <ac:chgData name="Ruben H Carcagno" userId="17a3d739-0f64-4485-a2dd-47c820303c38" providerId="ADAL" clId="{BFACD04F-CD64-4101-AFCF-939968FEC1E8}" dt="2022-10-17T13:11:16.441" v="74" actId="14100"/>
          <ac:picMkLst>
            <pc:docMk/>
            <pc:sldMk cId="1587643386" sldId="1954"/>
            <ac:picMk id="7" creationId="{658E98BF-EDE8-43E5-AF8D-FA97AE8BECD5}"/>
          </ac:picMkLst>
        </pc:picChg>
        <pc:picChg chg="add mod">
          <ac:chgData name="Ruben H Carcagno" userId="17a3d739-0f64-4485-a2dd-47c820303c38" providerId="ADAL" clId="{BFACD04F-CD64-4101-AFCF-939968FEC1E8}" dt="2022-10-17T16:20:18.437" v="167" actId="1076"/>
          <ac:picMkLst>
            <pc:docMk/>
            <pc:sldMk cId="1587643386" sldId="1954"/>
            <ac:picMk id="1026" creationId="{418C50A7-C601-4A56-A0CC-EE72E3A1571F}"/>
          </ac:picMkLst>
        </pc:picChg>
        <pc:picChg chg="add del">
          <ac:chgData name="Ruben H Carcagno" userId="17a3d739-0f64-4485-a2dd-47c820303c38" providerId="ADAL" clId="{BFACD04F-CD64-4101-AFCF-939968FEC1E8}" dt="2022-10-17T13:09:18.171" v="28"/>
          <ac:picMkLst>
            <pc:docMk/>
            <pc:sldMk cId="1587643386" sldId="1954"/>
            <ac:picMk id="1027" creationId="{F0E872AF-581D-4C96-B194-FC3DBA554695}"/>
          </ac:picMkLst>
        </pc:picChg>
      </pc:sldChg>
      <pc:sldChg chg="addSp delSp modSp mod">
        <pc:chgData name="Ruben H Carcagno" userId="17a3d739-0f64-4485-a2dd-47c820303c38" providerId="ADAL" clId="{BFACD04F-CD64-4101-AFCF-939968FEC1E8}" dt="2022-10-18T14:00:44.381" v="587" actId="1076"/>
        <pc:sldMkLst>
          <pc:docMk/>
          <pc:sldMk cId="3118950311" sldId="1961"/>
        </pc:sldMkLst>
        <pc:spChg chg="mod">
          <ac:chgData name="Ruben H Carcagno" userId="17a3d739-0f64-4485-a2dd-47c820303c38" providerId="ADAL" clId="{BFACD04F-CD64-4101-AFCF-939968FEC1E8}" dt="2022-10-17T15:25:22.800" v="132" actId="20577"/>
          <ac:spMkLst>
            <pc:docMk/>
            <pc:sldMk cId="3118950311" sldId="1961"/>
            <ac:spMk id="2" creationId="{ACAD3F2D-CF84-4CB1-A9BA-F2D804A3ED11}"/>
          </ac:spMkLst>
        </pc:spChg>
        <pc:spChg chg="mod">
          <ac:chgData name="Ruben H Carcagno" userId="17a3d739-0f64-4485-a2dd-47c820303c38" providerId="ADAL" clId="{BFACD04F-CD64-4101-AFCF-939968FEC1E8}" dt="2022-10-18T13:58:41.370" v="582" actId="20577"/>
          <ac:spMkLst>
            <pc:docMk/>
            <pc:sldMk cId="3118950311" sldId="1961"/>
            <ac:spMk id="3" creationId="{1D76BFEA-D059-4B40-972F-C93B4D275AA1}"/>
          </ac:spMkLst>
        </pc:spChg>
        <pc:spChg chg="add mod">
          <ac:chgData name="Ruben H Carcagno" userId="17a3d739-0f64-4485-a2dd-47c820303c38" providerId="ADAL" clId="{BFACD04F-CD64-4101-AFCF-939968FEC1E8}" dt="2022-10-18T14:00:44.381" v="587" actId="1076"/>
          <ac:spMkLst>
            <pc:docMk/>
            <pc:sldMk cId="3118950311" sldId="1961"/>
            <ac:spMk id="11" creationId="{0FC76535-D459-4CB0-999F-593D4CE03F81}"/>
          </ac:spMkLst>
        </pc:spChg>
        <pc:picChg chg="mod">
          <ac:chgData name="Ruben H Carcagno" userId="17a3d739-0f64-4485-a2dd-47c820303c38" providerId="ADAL" clId="{BFACD04F-CD64-4101-AFCF-939968FEC1E8}" dt="2022-10-18T14:00:39.139" v="586" actId="14100"/>
          <ac:picMkLst>
            <pc:docMk/>
            <pc:sldMk cId="3118950311" sldId="1961"/>
            <ac:picMk id="5" creationId="{974FD358-F60C-4205-9E85-F611D0C0ED7F}"/>
          </ac:picMkLst>
        </pc:picChg>
        <pc:picChg chg="del mod">
          <ac:chgData name="Ruben H Carcagno" userId="17a3d739-0f64-4485-a2dd-47c820303c38" providerId="ADAL" clId="{BFACD04F-CD64-4101-AFCF-939968FEC1E8}" dt="2022-10-17T22:53:30.963" v="211" actId="478"/>
          <ac:picMkLst>
            <pc:docMk/>
            <pc:sldMk cId="3118950311" sldId="1961"/>
            <ac:picMk id="5" creationId="{B12F1EE3-3E34-4D74-B412-B89753C620C8}"/>
          </ac:picMkLst>
        </pc:picChg>
        <pc:picChg chg="mod">
          <ac:chgData name="Ruben H Carcagno" userId="17a3d739-0f64-4485-a2dd-47c820303c38" providerId="ADAL" clId="{BFACD04F-CD64-4101-AFCF-939968FEC1E8}" dt="2022-10-18T13:56:03.536" v="486" actId="1076"/>
          <ac:picMkLst>
            <pc:docMk/>
            <pc:sldMk cId="3118950311" sldId="1961"/>
            <ac:picMk id="6" creationId="{7CC0A969-370F-4A83-8DAC-B94F65DB993A}"/>
          </ac:picMkLst>
        </pc:picChg>
        <pc:picChg chg="add del mod">
          <ac:chgData name="Ruben H Carcagno" userId="17a3d739-0f64-4485-a2dd-47c820303c38" providerId="ADAL" clId="{BFACD04F-CD64-4101-AFCF-939968FEC1E8}" dt="2022-10-18T13:59:58.489" v="583" actId="478"/>
          <ac:picMkLst>
            <pc:docMk/>
            <pc:sldMk cId="3118950311" sldId="1961"/>
            <ac:picMk id="9" creationId="{2364FD93-59E5-4021-961B-26981D472FF0}"/>
          </ac:picMkLst>
        </pc:picChg>
        <pc:picChg chg="del">
          <ac:chgData name="Ruben H Carcagno" userId="17a3d739-0f64-4485-a2dd-47c820303c38" providerId="ADAL" clId="{BFACD04F-CD64-4101-AFCF-939968FEC1E8}" dt="2022-10-17T22:53:17.273" v="208" actId="478"/>
          <ac:picMkLst>
            <pc:docMk/>
            <pc:sldMk cId="3118950311" sldId="1961"/>
            <ac:picMk id="1026" creationId="{54772A84-4307-418F-ADC9-C5C0187752B6}"/>
          </ac:picMkLst>
        </pc:picChg>
      </pc:sldChg>
      <pc:sldChg chg="modSp mod">
        <pc:chgData name="Ruben H Carcagno" userId="17a3d739-0f64-4485-a2dd-47c820303c38" providerId="ADAL" clId="{BFACD04F-CD64-4101-AFCF-939968FEC1E8}" dt="2022-10-17T15:25:38.575" v="158" actId="20577"/>
        <pc:sldMkLst>
          <pc:docMk/>
          <pc:sldMk cId="1824882240" sldId="1962"/>
        </pc:sldMkLst>
        <pc:spChg chg="mod">
          <ac:chgData name="Ruben H Carcagno" userId="17a3d739-0f64-4485-a2dd-47c820303c38" providerId="ADAL" clId="{BFACD04F-CD64-4101-AFCF-939968FEC1E8}" dt="2022-10-17T15:25:38.575" v="158" actId="20577"/>
          <ac:spMkLst>
            <pc:docMk/>
            <pc:sldMk cId="1824882240" sldId="1962"/>
            <ac:spMk id="2" creationId="{ACAD3F2D-CF84-4CB1-A9BA-F2D804A3ED11}"/>
          </ac:spMkLst>
        </pc:spChg>
      </pc:sldChg>
      <pc:sldChg chg="addSp modSp mod">
        <pc:chgData name="Ruben H Carcagno" userId="17a3d739-0f64-4485-a2dd-47c820303c38" providerId="ADAL" clId="{BFACD04F-CD64-4101-AFCF-939968FEC1E8}" dt="2022-10-18T15:43:59.134" v="696" actId="20577"/>
        <pc:sldMkLst>
          <pc:docMk/>
          <pc:sldMk cId="1797594791" sldId="1964"/>
        </pc:sldMkLst>
        <pc:spChg chg="mod">
          <ac:chgData name="Ruben H Carcagno" userId="17a3d739-0f64-4485-a2dd-47c820303c38" providerId="ADAL" clId="{BFACD04F-CD64-4101-AFCF-939968FEC1E8}" dt="2022-10-18T15:43:46.661" v="691" actId="20577"/>
          <ac:spMkLst>
            <pc:docMk/>
            <pc:sldMk cId="1797594791" sldId="1964"/>
            <ac:spMk id="3" creationId="{9EA9BE5E-8EE0-4745-B6C9-A177B1A4C2A3}"/>
          </ac:spMkLst>
        </pc:spChg>
        <pc:spChg chg="add mod">
          <ac:chgData name="Ruben H Carcagno" userId="17a3d739-0f64-4485-a2dd-47c820303c38" providerId="ADAL" clId="{BFACD04F-CD64-4101-AFCF-939968FEC1E8}" dt="2022-10-18T15:43:59.134" v="696" actId="20577"/>
          <ac:spMkLst>
            <pc:docMk/>
            <pc:sldMk cId="1797594791" sldId="1964"/>
            <ac:spMk id="11" creationId="{6641A2DB-BA0B-4E48-AC01-50055EEBF5D9}"/>
          </ac:spMkLst>
        </pc:spChg>
        <pc:picChg chg="add mod">
          <ac:chgData name="Ruben H Carcagno" userId="17a3d739-0f64-4485-a2dd-47c820303c38" providerId="ADAL" clId="{BFACD04F-CD64-4101-AFCF-939968FEC1E8}" dt="2022-10-17T16:27:20.530" v="207" actId="1076"/>
          <ac:picMkLst>
            <pc:docMk/>
            <pc:sldMk cId="1797594791" sldId="1964"/>
            <ac:picMk id="7" creationId="{EC0C3E3E-935D-4D2D-A021-1E7B9F8AD2EE}"/>
          </ac:picMkLst>
        </pc:picChg>
        <pc:picChg chg="mod">
          <ac:chgData name="Ruben H Carcagno" userId="17a3d739-0f64-4485-a2dd-47c820303c38" providerId="ADAL" clId="{BFACD04F-CD64-4101-AFCF-939968FEC1E8}" dt="2022-10-17T16:26:47.705" v="196" actId="1076"/>
          <ac:picMkLst>
            <pc:docMk/>
            <pc:sldMk cId="1797594791" sldId="1964"/>
            <ac:picMk id="9" creationId="{0239639A-F0A9-4813-B81D-F2CD57F4E4F8}"/>
          </ac:picMkLst>
        </pc:picChg>
      </pc:sldChg>
      <pc:sldChg chg="addSp modSp mod">
        <pc:chgData name="Ruben H Carcagno" userId="17a3d739-0f64-4485-a2dd-47c820303c38" providerId="ADAL" clId="{BFACD04F-CD64-4101-AFCF-939968FEC1E8}" dt="2022-10-17T15:20:21.816" v="117" actId="1076"/>
        <pc:sldMkLst>
          <pc:docMk/>
          <pc:sldMk cId="927994720" sldId="1965"/>
        </pc:sldMkLst>
        <pc:spChg chg="mod">
          <ac:chgData name="Ruben H Carcagno" userId="17a3d739-0f64-4485-a2dd-47c820303c38" providerId="ADAL" clId="{BFACD04F-CD64-4101-AFCF-939968FEC1E8}" dt="2022-10-17T15:20:09.702" v="114" actId="1076"/>
          <ac:spMkLst>
            <pc:docMk/>
            <pc:sldMk cId="927994720" sldId="1965"/>
            <ac:spMk id="7" creationId="{AC09F3C9-FF90-45B5-9FB0-2B133A137316}"/>
          </ac:spMkLst>
        </pc:spChg>
        <pc:picChg chg="mod">
          <ac:chgData name="Ruben H Carcagno" userId="17a3d739-0f64-4485-a2dd-47c820303c38" providerId="ADAL" clId="{BFACD04F-CD64-4101-AFCF-939968FEC1E8}" dt="2022-10-17T15:20:03.365" v="113" actId="14100"/>
          <ac:picMkLst>
            <pc:docMk/>
            <pc:sldMk cId="927994720" sldId="1965"/>
            <ac:picMk id="6" creationId="{740988EA-B364-4F1F-AF41-A026A4621D11}"/>
          </ac:picMkLst>
        </pc:picChg>
        <pc:picChg chg="add mod">
          <ac:chgData name="Ruben H Carcagno" userId="17a3d739-0f64-4485-a2dd-47c820303c38" providerId="ADAL" clId="{BFACD04F-CD64-4101-AFCF-939968FEC1E8}" dt="2022-10-17T15:20:21.816" v="117" actId="1076"/>
          <ac:picMkLst>
            <pc:docMk/>
            <pc:sldMk cId="927994720" sldId="1965"/>
            <ac:picMk id="11" creationId="{1262222E-6D99-4BFC-A9EB-553439A730DE}"/>
          </ac:picMkLst>
        </pc:picChg>
        <pc:cxnChg chg="mod">
          <ac:chgData name="Ruben H Carcagno" userId="17a3d739-0f64-4485-a2dd-47c820303c38" providerId="ADAL" clId="{BFACD04F-CD64-4101-AFCF-939968FEC1E8}" dt="2022-10-17T15:20:09.702" v="114" actId="1076"/>
          <ac:cxnSpMkLst>
            <pc:docMk/>
            <pc:sldMk cId="927994720" sldId="1965"/>
            <ac:cxnSpMk id="9" creationId="{73BE3BD7-4E28-455E-99CD-720DAF48A11E}"/>
          </ac:cxnSpMkLst>
        </pc:cxnChg>
      </pc:sldChg>
      <pc:sldChg chg="addSp modSp new mod">
        <pc:chgData name="Ruben H Carcagno" userId="17a3d739-0f64-4485-a2dd-47c820303c38" providerId="ADAL" clId="{BFACD04F-CD64-4101-AFCF-939968FEC1E8}" dt="2022-10-18T13:02:36.810" v="482" actId="20577"/>
        <pc:sldMkLst>
          <pc:docMk/>
          <pc:sldMk cId="563569190" sldId="1966"/>
        </pc:sldMkLst>
        <pc:spChg chg="mod">
          <ac:chgData name="Ruben H Carcagno" userId="17a3d739-0f64-4485-a2dd-47c820303c38" providerId="ADAL" clId="{BFACD04F-CD64-4101-AFCF-939968FEC1E8}" dt="2022-10-18T12:56:50.017" v="343" actId="20577"/>
          <ac:spMkLst>
            <pc:docMk/>
            <pc:sldMk cId="563569190" sldId="1966"/>
            <ac:spMk id="2" creationId="{ED1435F1-8DDA-4ECC-81BB-02F3DEF573B6}"/>
          </ac:spMkLst>
        </pc:spChg>
        <pc:spChg chg="mod">
          <ac:chgData name="Ruben H Carcagno" userId="17a3d739-0f64-4485-a2dd-47c820303c38" providerId="ADAL" clId="{BFACD04F-CD64-4101-AFCF-939968FEC1E8}" dt="2022-10-18T13:02:36.810" v="482" actId="20577"/>
          <ac:spMkLst>
            <pc:docMk/>
            <pc:sldMk cId="563569190" sldId="1966"/>
            <ac:spMk id="3" creationId="{0A58954D-FFEA-42AA-9972-3BE5CA59FE5C}"/>
          </ac:spMkLst>
        </pc:spChg>
        <pc:spChg chg="add mod">
          <ac:chgData name="Ruben H Carcagno" userId="17a3d739-0f64-4485-a2dd-47c820303c38" providerId="ADAL" clId="{BFACD04F-CD64-4101-AFCF-939968FEC1E8}" dt="2022-10-18T13:00:48.445" v="461" actId="1076"/>
          <ac:spMkLst>
            <pc:docMk/>
            <pc:sldMk cId="563569190" sldId="1966"/>
            <ac:spMk id="9" creationId="{668A1179-25D7-7BD6-FED6-9A1BC4962436}"/>
          </ac:spMkLst>
        </pc:spChg>
        <pc:spChg chg="add mod">
          <ac:chgData name="Ruben H Carcagno" userId="17a3d739-0f64-4485-a2dd-47c820303c38" providerId="ADAL" clId="{BFACD04F-CD64-4101-AFCF-939968FEC1E8}" dt="2022-10-18T13:01:35.573" v="469" actId="1076"/>
          <ac:spMkLst>
            <pc:docMk/>
            <pc:sldMk cId="563569190" sldId="1966"/>
            <ac:spMk id="10" creationId="{7CE2F97D-8B29-4E19-BDE2-D443AD6B0DD6}"/>
          </ac:spMkLst>
        </pc:spChg>
        <pc:spChg chg="add mod">
          <ac:chgData name="Ruben H Carcagno" userId="17a3d739-0f64-4485-a2dd-47c820303c38" providerId="ADAL" clId="{BFACD04F-CD64-4101-AFCF-939968FEC1E8}" dt="2022-10-18T13:01:45.211" v="470" actId="1076"/>
          <ac:spMkLst>
            <pc:docMk/>
            <pc:sldMk cId="563569190" sldId="1966"/>
            <ac:spMk id="12" creationId="{BC36926A-BC1E-455A-A832-446DC7AF2272}"/>
          </ac:spMkLst>
        </pc:spChg>
        <pc:picChg chg="add mod">
          <ac:chgData name="Ruben H Carcagno" userId="17a3d739-0f64-4485-a2dd-47c820303c38" providerId="ADAL" clId="{BFACD04F-CD64-4101-AFCF-939968FEC1E8}" dt="2022-10-18T13:01:30.691" v="468" actId="1076"/>
          <ac:picMkLst>
            <pc:docMk/>
            <pc:sldMk cId="563569190" sldId="1966"/>
            <ac:picMk id="7" creationId="{F189EE88-BDE9-4F75-A3F1-7AB98026A71E}"/>
          </ac:picMkLst>
        </pc:picChg>
        <pc:picChg chg="add mod">
          <ac:chgData name="Ruben H Carcagno" userId="17a3d739-0f64-4485-a2dd-47c820303c38" providerId="ADAL" clId="{BFACD04F-CD64-4101-AFCF-939968FEC1E8}" dt="2022-10-18T13:01:21.886" v="465" actId="1076"/>
          <ac:picMkLst>
            <pc:docMk/>
            <pc:sldMk cId="563569190" sldId="1966"/>
            <ac:picMk id="8" creationId="{14980C95-0B6E-78C4-7598-F9EF3EA894C2}"/>
          </ac:picMkLst>
        </pc:picChg>
        <pc:picChg chg="add mod">
          <ac:chgData name="Ruben H Carcagno" userId="17a3d739-0f64-4485-a2dd-47c820303c38" providerId="ADAL" clId="{BFACD04F-CD64-4101-AFCF-939968FEC1E8}" dt="2022-10-18T13:02:04.374" v="472"/>
          <ac:picMkLst>
            <pc:docMk/>
            <pc:sldMk cId="563569190" sldId="1966"/>
            <ac:picMk id="13" creationId="{ECDB9544-DB76-4DB9-84EA-A9EFACD0545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fr-FR"/>
          </a:p>
        </p:txBody>
      </p:sp>
      <p:sp>
        <p:nvSpPr>
          <p:cNvPr id="3" name="Espace réservé de la date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B3F5CDDF-3246-6843-A314-FDDEB3F3DF8E}" type="datetimeFigureOut">
              <a:rPr lang="fr-FR" smtClean="0"/>
              <a:pPr/>
              <a:t>18/10/2022</a:t>
            </a:fld>
            <a:endParaRPr lang="fr-FR"/>
          </a:p>
        </p:txBody>
      </p:sp>
      <p:sp>
        <p:nvSpPr>
          <p:cNvPr id="4" name="Espace réservé du pied de page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fr-FR"/>
          </a:p>
        </p:txBody>
      </p:sp>
      <p:sp>
        <p:nvSpPr>
          <p:cNvPr id="3" name="Espace réservé de la date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781D8F6D-3354-BF4D-834B-467E3215D30A}" type="datetimeFigureOut">
              <a:rPr lang="fr-FR" smtClean="0"/>
              <a:pPr/>
              <a:t>18/10/2022</a:t>
            </a:fld>
            <a:endParaRPr lang="fr-FR"/>
          </a:p>
        </p:txBody>
      </p:sp>
      <p:sp>
        <p:nvSpPr>
          <p:cNvPr id="4" name="Espace réservé de l'image des diapositives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fr-FR"/>
          </a:p>
        </p:txBody>
      </p:sp>
      <p:sp>
        <p:nvSpPr>
          <p:cNvPr id="5" name="Espace réservé des commentaires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85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Failure Mode Analysis </a:t>
            </a:r>
          </a:p>
          <a:p>
            <a:r>
              <a:rPr lang="en-US" sz="1800" b="0" i="0" u="none" strike="noStrike" baseline="0" dirty="0">
                <a:latin typeface="CIDFont+F2"/>
              </a:rPr>
              <a:t>Magnet disassembly and reassembly needed to meet the requirements</a:t>
            </a:r>
          </a:p>
          <a:p>
            <a:pPr algn="l"/>
            <a:r>
              <a:rPr lang="en-US" sz="1800" b="0" i="0" u="none" strike="noStrike" baseline="0" dirty="0">
                <a:latin typeface="CIDFont+F2"/>
              </a:rPr>
              <a:t>- Structure Fabrication and Magnet Assembly Threat RT-302-2-07-007 Magnet disassembly and reassembly needed to meet the requirements If after a magnet is assembled, and the magnet does not meet requirements then disassembly and</a:t>
            </a:r>
          </a:p>
          <a:p>
            <a:pPr algn="l"/>
            <a:r>
              <a:rPr lang="en-US" sz="1800" b="0" i="0" u="none" strike="noStrike" baseline="0" dirty="0">
                <a:latin typeface="CIDFont+F2"/>
              </a:rPr>
              <a:t>reassembly are needed, which will increase labor cost and cause delay to the schedule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B141A-D04E-DD49-88DC-EFA90428BA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657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n-US" noProof="0"/>
              <a:t>PMG Meeting 8/18/2022</a:t>
            </a:r>
            <a:endParaRPr lang="en-GB" noProof="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a:p>
        </p:txBody>
      </p:sp>
      <p:pic>
        <p:nvPicPr>
          <p:cNvPr id="12" name="Image 11" descr="HLU-logoN-tit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9592" y="673710"/>
            <a:ext cx="3785364" cy="1534388"/>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457200" y="60714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a:t>logo</a:t>
              </a:r>
            </a:p>
            <a:p>
              <a:pPr algn="ctr"/>
              <a:r>
                <a:rPr lang="en-GB" sz="900"/>
                <a:t>area</a:t>
              </a: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16577" y="6356350"/>
            <a:ext cx="6627000" cy="360000"/>
          </a:xfrm>
        </p:spPr>
        <p:txBody>
          <a:bodyPr/>
          <a:lstStyle/>
          <a:p>
            <a:r>
              <a:rPr lang="en-US" noProof="0"/>
              <a:t>PMG Meeting 8/18/2022</a:t>
            </a:r>
            <a:endParaRPr lang="en-GB" noProof="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grpSp>
        <p:nvGrpSpPr>
          <p:cNvPr id="8" name="Grouper 7"/>
          <p:cNvGrpSpPr/>
          <p:nvPr userDrawn="1"/>
        </p:nvGrpSpPr>
        <p:grpSpPr>
          <a:xfrm>
            <a:off x="1440000" y="6300000"/>
            <a:ext cx="457200" cy="457200"/>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ZoneTexte 9"/>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a:t>logo</a:t>
              </a:r>
            </a:p>
            <a:p>
              <a:pPr algn="ctr"/>
              <a:r>
                <a:rPr lang="en-GB" sz="900"/>
                <a:t>area</a:t>
              </a: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p>
            <a:r>
              <a:rPr lang="en-US" noProof="0"/>
              <a:t>PMG Meeting 8/18/2022</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grpSp>
        <p:nvGrpSpPr>
          <p:cNvPr id="11" name="Grouper 10"/>
          <p:cNvGrpSpPr/>
          <p:nvPr userDrawn="1"/>
        </p:nvGrpSpPr>
        <p:grpSpPr>
          <a:xfrm>
            <a:off x="1440000" y="6300000"/>
            <a:ext cx="457200" cy="457200"/>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a:t>logo</a:t>
              </a:r>
            </a:p>
            <a:p>
              <a:pPr algn="ctr"/>
              <a:r>
                <a:rPr lang="en-GB" sz="900"/>
                <a:t>area</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p>
            <a:r>
              <a:rPr lang="en-US" noProof="0"/>
              <a:t>PMG Meeting 8/18/2022</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grpSp>
        <p:nvGrpSpPr>
          <p:cNvPr id="7" name="Grouper 6"/>
          <p:cNvGrpSpPr/>
          <p:nvPr userDrawn="1"/>
        </p:nvGrpSpPr>
        <p:grpSpPr>
          <a:xfrm>
            <a:off x="1440000" y="6300000"/>
            <a:ext cx="457200" cy="457200"/>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ZoneTexte 8"/>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a:t>logo</a:t>
              </a:r>
            </a:p>
            <a:p>
              <a:pPr algn="ctr"/>
              <a:r>
                <a:rPr lang="en-GB" sz="900"/>
                <a:t>area</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n-US" noProof="0"/>
              <a:t>PMG Meeting 8/18/2022</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grpSp>
        <p:nvGrpSpPr>
          <p:cNvPr id="6" name="Grouper 5"/>
          <p:cNvGrpSpPr/>
          <p:nvPr userDrawn="1"/>
        </p:nvGrpSpPr>
        <p:grpSpPr>
          <a:xfrm>
            <a:off x="1440000" y="6300000"/>
            <a:ext cx="457200" cy="457200"/>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ZoneTexte 7"/>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a:t>logo</a:t>
              </a:r>
            </a:p>
            <a:p>
              <a:pPr algn="ctr"/>
              <a:r>
                <a:rPr lang="en-GB" sz="900"/>
                <a:t>area</a:t>
              </a: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p>
            <a:r>
              <a:rPr lang="en-US" noProof="0"/>
              <a:t>PMG Meeting 8/18/2022</a:t>
            </a:r>
            <a:endParaRPr lang="en-GB" noProof="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grpSp>
        <p:nvGrpSpPr>
          <p:cNvPr id="10" name="Grouper 9"/>
          <p:cNvGrpSpPr/>
          <p:nvPr userDrawn="1"/>
        </p:nvGrpSpPr>
        <p:grpSpPr>
          <a:xfrm>
            <a:off x="1440000" y="63000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a:t>logo</a:t>
              </a:r>
            </a:p>
            <a:p>
              <a:pPr algn="ctr"/>
              <a:r>
                <a:rPr lang="en-GB" sz="900"/>
                <a:t>area</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p:spPr>
        <p:txBody>
          <a:bodyPr/>
          <a:lstStyle/>
          <a:p>
            <a:r>
              <a:rPr lang="en-US" noProof="0"/>
              <a:t>PMG Meeting 8/18/2022</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pic>
        <p:nvPicPr>
          <p:cNvPr id="12" name="Image 11" descr="HLU-logoN-tit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grpSp>
        <p:nvGrpSpPr>
          <p:cNvPr id="9" name="Grouper 8"/>
          <p:cNvGrpSpPr/>
          <p:nvPr userDrawn="1"/>
        </p:nvGrpSpPr>
        <p:grpSpPr>
          <a:xfrm>
            <a:off x="457200" y="6071400"/>
            <a:ext cx="457200" cy="457200"/>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a:t>logo</a:t>
              </a:r>
            </a:p>
            <a:p>
              <a:pPr algn="ctr"/>
              <a:r>
                <a:rPr lang="en-GB" sz="900"/>
                <a:t>area</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noProof="0"/>
              <a:t>PMG Meeting 8/18/2022</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 id="2147483658"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atap.lbl.gov/safety-week-2022/"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7.wdp"/><Relationship Id="rId7" Type="http://schemas.openxmlformats.org/officeDocument/2006/relationships/image" Target="../media/image40.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3105253"/>
            <a:ext cx="7200000" cy="825624"/>
          </a:xfrm>
        </p:spPr>
        <p:txBody>
          <a:bodyPr/>
          <a:lstStyle/>
          <a:p>
            <a:r>
              <a:rPr lang="en-GB" dirty="0"/>
              <a:t>HL-LHC Accelerator Upgrade Project </a:t>
            </a:r>
            <a:br>
              <a:rPr lang="en-GB" dirty="0"/>
            </a:br>
            <a:r>
              <a:rPr lang="en-GB" dirty="0"/>
              <a:t>PMG #48</a:t>
            </a:r>
          </a:p>
        </p:txBody>
      </p:sp>
      <p:sp>
        <p:nvSpPr>
          <p:cNvPr id="3" name="Sous-titre 2"/>
          <p:cNvSpPr>
            <a:spLocks noGrp="1"/>
          </p:cNvSpPr>
          <p:nvPr>
            <p:ph type="subTitle" idx="1"/>
          </p:nvPr>
        </p:nvSpPr>
        <p:spPr>
          <a:xfrm>
            <a:off x="1371600" y="4607902"/>
            <a:ext cx="6480000" cy="1341378"/>
          </a:xfrm>
        </p:spPr>
        <p:txBody>
          <a:bodyPr>
            <a:normAutofit/>
          </a:bodyPr>
          <a:lstStyle/>
          <a:p>
            <a:r>
              <a:rPr lang="en-GB" dirty="0"/>
              <a:t>Giorgio Apollinari/Ruben Carcagno</a:t>
            </a:r>
          </a:p>
          <a:p>
            <a:r>
              <a:rPr lang="en-GB" dirty="0"/>
              <a:t>Project &amp; Deputy Project Manager</a:t>
            </a:r>
          </a:p>
          <a:p>
            <a:endParaRPr lang="en-GB" dirty="0"/>
          </a:p>
        </p:txBody>
      </p:sp>
      <p:sp>
        <p:nvSpPr>
          <p:cNvPr id="4" name="Espace réservé du texte 3"/>
          <p:cNvSpPr>
            <a:spLocks noGrp="1"/>
          </p:cNvSpPr>
          <p:nvPr>
            <p:ph type="body" sz="quarter" idx="14"/>
          </p:nvPr>
        </p:nvSpPr>
        <p:spPr>
          <a:xfrm>
            <a:off x="1371600" y="6176094"/>
            <a:ext cx="6480000" cy="349250"/>
          </a:xfrm>
        </p:spPr>
        <p:txBody>
          <a:bodyPr>
            <a:normAutofit/>
          </a:bodyPr>
          <a:lstStyle/>
          <a:p>
            <a:r>
              <a:rPr lang="en-US" dirty="0"/>
              <a:t>PMG – October 18, 2022</a:t>
            </a:r>
            <a:endParaRPr lang="en-GB" dirty="0"/>
          </a:p>
        </p:txBody>
      </p:sp>
      <p:sp>
        <p:nvSpPr>
          <p:cNvPr id="6" name="Rectangle 5"/>
          <p:cNvSpPr/>
          <p:nvPr/>
        </p:nvSpPr>
        <p:spPr>
          <a:xfrm>
            <a:off x="395536" y="6021288"/>
            <a:ext cx="576064" cy="626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73C58-358C-4D83-B000-C46C069C54B3}"/>
              </a:ext>
            </a:extLst>
          </p:cNvPr>
          <p:cNvSpPr>
            <a:spLocks noGrp="1"/>
          </p:cNvSpPr>
          <p:nvPr>
            <p:ph type="title"/>
          </p:nvPr>
        </p:nvSpPr>
        <p:spPr/>
        <p:txBody>
          <a:bodyPr/>
          <a:lstStyle/>
          <a:p>
            <a:r>
              <a:rPr lang="en-US" dirty="0"/>
              <a:t>Director’s </a:t>
            </a:r>
            <a:r>
              <a:rPr lang="en-US" dirty="0" err="1"/>
              <a:t>Rebaseline</a:t>
            </a:r>
            <a:r>
              <a:rPr lang="en-US" dirty="0"/>
              <a:t> Review </a:t>
            </a:r>
            <a:br>
              <a:rPr lang="en-US" dirty="0"/>
            </a:br>
            <a:r>
              <a:rPr lang="en-US" dirty="0"/>
              <a:t>Comments and Recommendations</a:t>
            </a:r>
          </a:p>
        </p:txBody>
      </p:sp>
      <p:sp>
        <p:nvSpPr>
          <p:cNvPr id="3" name="Content Placeholder 2">
            <a:extLst>
              <a:ext uri="{FF2B5EF4-FFF2-40B4-BE49-F238E27FC236}">
                <a16:creationId xmlns:a16="http://schemas.microsoft.com/office/drawing/2014/main" id="{F268E9A0-D404-4628-B1D0-D9BAB4855B8E}"/>
              </a:ext>
            </a:extLst>
          </p:cNvPr>
          <p:cNvSpPr>
            <a:spLocks noGrp="1"/>
          </p:cNvSpPr>
          <p:nvPr>
            <p:ph idx="1"/>
          </p:nvPr>
        </p:nvSpPr>
        <p:spPr/>
        <p:txBody>
          <a:bodyPr>
            <a:normAutofit fontScale="55000" lnSpcReduction="20000"/>
          </a:bodyPr>
          <a:lstStyle/>
          <a:p>
            <a:r>
              <a:rPr lang="en-US" dirty="0"/>
              <a:t>There were several comments highlighting strong points and providing helpful and constructive feedback to further strengthen some presentations and documents.</a:t>
            </a:r>
          </a:p>
          <a:p>
            <a:pPr marL="0" indent="0">
              <a:buNone/>
            </a:pPr>
            <a:endParaRPr lang="en-US" dirty="0"/>
          </a:p>
          <a:p>
            <a:r>
              <a:rPr lang="en-US" b="1" dirty="0"/>
              <a:t> Recommendations:</a:t>
            </a:r>
          </a:p>
          <a:p>
            <a:pPr marL="0" indent="0">
              <a:buNone/>
            </a:pPr>
            <a:endParaRPr lang="en-US" dirty="0"/>
          </a:p>
          <a:p>
            <a:r>
              <a:rPr lang="en-US" u="sng" dirty="0"/>
              <a:t>Crab Cavities</a:t>
            </a:r>
          </a:p>
          <a:p>
            <a:pPr lvl="1"/>
            <a:r>
              <a:rPr lang="en-US" dirty="0"/>
              <a:t>1. Evaluate the risk of significantly higher-than-expected costs for procuring the 11 jacketed cavities, and consider including a specific entry in the risk register to address it.</a:t>
            </a:r>
          </a:p>
          <a:p>
            <a:r>
              <a:rPr lang="en-US" u="sng" dirty="0"/>
              <a:t>Magnets and </a:t>
            </a:r>
            <a:r>
              <a:rPr lang="en-US" u="sng" dirty="0" err="1"/>
              <a:t>CryoAssemblies</a:t>
            </a:r>
            <a:endParaRPr lang="en-US" u="sng" dirty="0"/>
          </a:p>
          <a:p>
            <a:pPr lvl="1"/>
            <a:r>
              <a:rPr lang="en-US" dirty="0"/>
              <a:t>None</a:t>
            </a:r>
          </a:p>
          <a:p>
            <a:r>
              <a:rPr lang="en-US" u="sng" dirty="0"/>
              <a:t>ESH&amp;Q</a:t>
            </a:r>
          </a:p>
          <a:p>
            <a:pPr lvl="1"/>
            <a:r>
              <a:rPr lang="en-US" dirty="0"/>
              <a:t>None</a:t>
            </a:r>
          </a:p>
          <a:p>
            <a:r>
              <a:rPr lang="en-US" u="sng" dirty="0"/>
              <a:t>Cost and Schedule</a:t>
            </a:r>
          </a:p>
          <a:p>
            <a:pPr lvl="1"/>
            <a:r>
              <a:rPr lang="en-US" dirty="0"/>
              <a:t>2. Provide additional documentation explaining how non COVID costs were separated from COVID Impact and Abnormal Escalation BCRs. (before DOE review of the Baseline Change Proposal). </a:t>
            </a:r>
          </a:p>
          <a:p>
            <a:pPr lvl="1"/>
            <a:r>
              <a:rPr lang="en-US" dirty="0"/>
              <a:t>3. Proceed to DOE review of the Baseline Change Proposal.</a:t>
            </a:r>
          </a:p>
          <a:p>
            <a:r>
              <a:rPr lang="en-US" u="sng" dirty="0"/>
              <a:t>Project Management</a:t>
            </a:r>
          </a:p>
          <a:p>
            <a:pPr lvl="1"/>
            <a:r>
              <a:rPr lang="en-US" dirty="0"/>
              <a:t>4. Finalize delivery dates with CERN and TRIUMF prior to DOE </a:t>
            </a:r>
            <a:r>
              <a:rPr lang="en-US" dirty="0" err="1"/>
              <a:t>Rebaseline</a:t>
            </a:r>
            <a:r>
              <a:rPr lang="en-US" dirty="0"/>
              <a:t> Review in Dec. ‘22 </a:t>
            </a:r>
          </a:p>
          <a:p>
            <a:pPr lvl="1"/>
            <a:r>
              <a:rPr lang="en-US" dirty="0"/>
              <a:t>5. Fill the critical technical resources for cryomodule assembly and RF cavity assembly as soon as possible </a:t>
            </a:r>
          </a:p>
          <a:p>
            <a:pPr lvl="1"/>
            <a:r>
              <a:rPr lang="en-US" dirty="0"/>
              <a:t>6. Proceed to the DOE </a:t>
            </a:r>
            <a:r>
              <a:rPr lang="en-US" dirty="0" err="1"/>
              <a:t>Rebaseline</a:t>
            </a:r>
            <a:r>
              <a:rPr lang="en-US" dirty="0"/>
              <a:t> review</a:t>
            </a:r>
          </a:p>
        </p:txBody>
      </p:sp>
      <p:sp>
        <p:nvSpPr>
          <p:cNvPr id="4" name="Footer Placeholder 3">
            <a:extLst>
              <a:ext uri="{FF2B5EF4-FFF2-40B4-BE49-F238E27FC236}">
                <a16:creationId xmlns:a16="http://schemas.microsoft.com/office/drawing/2014/main" id="{F73103D7-1AA6-4E22-BEED-EF0BDB4956C6}"/>
              </a:ext>
            </a:extLst>
          </p:cNvPr>
          <p:cNvSpPr>
            <a:spLocks noGrp="1"/>
          </p:cNvSpPr>
          <p:nvPr>
            <p:ph type="ftr" sz="quarter" idx="11"/>
          </p:nvPr>
        </p:nvSpPr>
        <p:spPr/>
        <p:txBody>
          <a:bodyPr/>
          <a:lstStyle/>
          <a:p>
            <a:r>
              <a:rPr lang="en-US" noProof="0"/>
              <a:t>PMG Meeting 8/18/2022</a:t>
            </a:r>
            <a:endParaRPr lang="en-GB" noProof="0"/>
          </a:p>
        </p:txBody>
      </p:sp>
      <p:sp>
        <p:nvSpPr>
          <p:cNvPr id="5" name="Slide Number Placeholder 4">
            <a:extLst>
              <a:ext uri="{FF2B5EF4-FFF2-40B4-BE49-F238E27FC236}">
                <a16:creationId xmlns:a16="http://schemas.microsoft.com/office/drawing/2014/main" id="{B69304E4-39D0-4402-8CD5-77EC5A58BC8A}"/>
              </a:ext>
            </a:extLst>
          </p:cNvPr>
          <p:cNvSpPr>
            <a:spLocks noGrp="1"/>
          </p:cNvSpPr>
          <p:nvPr>
            <p:ph type="sldNum" sz="quarter" idx="12"/>
          </p:nvPr>
        </p:nvSpPr>
        <p:spPr/>
        <p:txBody>
          <a:bodyPr/>
          <a:lstStyle/>
          <a:p>
            <a:fld id="{BFDCA1C4-9514-7B4F-976F-D92F7E296653}" type="slidenum">
              <a:rPr lang="fr-FR" smtClean="0">
                <a:solidFill>
                  <a:schemeClr val="bg1"/>
                </a:solidFill>
              </a:rPr>
              <a:pPr/>
              <a:t>10</a:t>
            </a:fld>
            <a:endParaRPr lang="fr-FR" dirty="0">
              <a:solidFill>
                <a:schemeClr val="bg1"/>
              </a:solidFill>
            </a:endParaRPr>
          </a:p>
        </p:txBody>
      </p:sp>
      <p:pic>
        <p:nvPicPr>
          <p:cNvPr id="6" name="Picture 5">
            <a:extLst>
              <a:ext uri="{FF2B5EF4-FFF2-40B4-BE49-F238E27FC236}">
                <a16:creationId xmlns:a16="http://schemas.microsoft.com/office/drawing/2014/main" id="{91C49DBC-08B7-43A1-83A2-1394B2761B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1974493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52E7F-BF28-4825-A28D-38D75E6642AF}"/>
              </a:ext>
            </a:extLst>
          </p:cNvPr>
          <p:cNvSpPr>
            <a:spLocks noGrp="1"/>
          </p:cNvSpPr>
          <p:nvPr>
            <p:ph type="title"/>
          </p:nvPr>
        </p:nvSpPr>
        <p:spPr/>
        <p:txBody>
          <a:bodyPr/>
          <a:lstStyle/>
          <a:p>
            <a:r>
              <a:rPr lang="en-US" dirty="0"/>
              <a:t>DOE </a:t>
            </a:r>
            <a:r>
              <a:rPr lang="en-US" dirty="0" err="1"/>
              <a:t>Rebaseline</a:t>
            </a:r>
            <a:r>
              <a:rPr lang="en-US" dirty="0"/>
              <a:t> Review Preparations</a:t>
            </a:r>
          </a:p>
        </p:txBody>
      </p:sp>
      <p:sp>
        <p:nvSpPr>
          <p:cNvPr id="3" name="Content Placeholder 2">
            <a:extLst>
              <a:ext uri="{FF2B5EF4-FFF2-40B4-BE49-F238E27FC236}">
                <a16:creationId xmlns:a16="http://schemas.microsoft.com/office/drawing/2014/main" id="{1F3B2924-B31F-417F-BD05-669D9596ED6A}"/>
              </a:ext>
            </a:extLst>
          </p:cNvPr>
          <p:cNvSpPr>
            <a:spLocks noGrp="1"/>
          </p:cNvSpPr>
          <p:nvPr>
            <p:ph idx="1"/>
          </p:nvPr>
        </p:nvSpPr>
        <p:spPr/>
        <p:txBody>
          <a:bodyPr/>
          <a:lstStyle/>
          <a:p>
            <a:r>
              <a:rPr lang="en-US" dirty="0"/>
              <a:t>Scheduled for December 12-15, 2022</a:t>
            </a:r>
          </a:p>
          <a:p>
            <a:r>
              <a:rPr lang="en-US" dirty="0"/>
              <a:t>Based on September 2022 closing</a:t>
            </a:r>
          </a:p>
          <a:p>
            <a:r>
              <a:rPr lang="en-US" dirty="0"/>
              <a:t>Charges received on 10/12/2022:</a:t>
            </a:r>
          </a:p>
        </p:txBody>
      </p:sp>
      <p:sp>
        <p:nvSpPr>
          <p:cNvPr id="4" name="Footer Placeholder 3">
            <a:extLst>
              <a:ext uri="{FF2B5EF4-FFF2-40B4-BE49-F238E27FC236}">
                <a16:creationId xmlns:a16="http://schemas.microsoft.com/office/drawing/2014/main" id="{6E3D3633-651F-4493-8BE1-F5640668F543}"/>
              </a:ext>
            </a:extLst>
          </p:cNvPr>
          <p:cNvSpPr>
            <a:spLocks noGrp="1"/>
          </p:cNvSpPr>
          <p:nvPr>
            <p:ph type="ftr" sz="quarter" idx="11"/>
          </p:nvPr>
        </p:nvSpPr>
        <p:spPr/>
        <p:txBody>
          <a:bodyPr/>
          <a:lstStyle/>
          <a:p>
            <a:r>
              <a:rPr lang="en-US" noProof="0"/>
              <a:t>PMG Meeting 8/18/2022</a:t>
            </a:r>
            <a:endParaRPr lang="en-GB" noProof="0"/>
          </a:p>
        </p:txBody>
      </p:sp>
      <p:sp>
        <p:nvSpPr>
          <p:cNvPr id="5" name="Slide Number Placeholder 4">
            <a:extLst>
              <a:ext uri="{FF2B5EF4-FFF2-40B4-BE49-F238E27FC236}">
                <a16:creationId xmlns:a16="http://schemas.microsoft.com/office/drawing/2014/main" id="{338C6F64-4F0D-46A9-8BD8-17E1E02B498B}"/>
              </a:ext>
            </a:extLst>
          </p:cNvPr>
          <p:cNvSpPr>
            <a:spLocks noGrp="1"/>
          </p:cNvSpPr>
          <p:nvPr>
            <p:ph type="sldNum" sz="quarter" idx="12"/>
          </p:nvPr>
        </p:nvSpPr>
        <p:spPr/>
        <p:txBody>
          <a:bodyPr/>
          <a:lstStyle/>
          <a:p>
            <a:fld id="{BFDCA1C4-9514-7B4F-976F-D92F7E296653}" type="slidenum">
              <a:rPr lang="fr-FR" smtClean="0">
                <a:solidFill>
                  <a:schemeClr val="bg1"/>
                </a:solidFill>
              </a:rPr>
              <a:pPr/>
              <a:t>11</a:t>
            </a:fld>
            <a:endParaRPr lang="fr-FR" dirty="0">
              <a:solidFill>
                <a:schemeClr val="bg1"/>
              </a:solidFill>
            </a:endParaRPr>
          </a:p>
        </p:txBody>
      </p:sp>
      <p:pic>
        <p:nvPicPr>
          <p:cNvPr id="7" name="Picture 6">
            <a:extLst>
              <a:ext uri="{FF2B5EF4-FFF2-40B4-BE49-F238E27FC236}">
                <a16:creationId xmlns:a16="http://schemas.microsoft.com/office/drawing/2014/main" id="{F36E5179-61C6-4E84-B8BC-6A29FA832085}"/>
              </a:ext>
            </a:extLst>
          </p:cNvPr>
          <p:cNvPicPr>
            <a:picLocks noChangeAspect="1"/>
          </p:cNvPicPr>
          <p:nvPr/>
        </p:nvPicPr>
        <p:blipFill>
          <a:blip r:embed="rId2"/>
          <a:stretch>
            <a:fillRect/>
          </a:stretch>
        </p:blipFill>
        <p:spPr>
          <a:xfrm>
            <a:off x="1887499" y="2790212"/>
            <a:ext cx="2581609" cy="3335951"/>
          </a:xfrm>
          <a:prstGeom prst="rect">
            <a:avLst/>
          </a:prstGeom>
        </p:spPr>
      </p:pic>
      <p:pic>
        <p:nvPicPr>
          <p:cNvPr id="9" name="Picture 8">
            <a:extLst>
              <a:ext uri="{FF2B5EF4-FFF2-40B4-BE49-F238E27FC236}">
                <a16:creationId xmlns:a16="http://schemas.microsoft.com/office/drawing/2014/main" id="{39AE82DC-E682-4A94-8A25-23EE3D8928AF}"/>
              </a:ext>
            </a:extLst>
          </p:cNvPr>
          <p:cNvPicPr>
            <a:picLocks noChangeAspect="1"/>
          </p:cNvPicPr>
          <p:nvPr/>
        </p:nvPicPr>
        <p:blipFill>
          <a:blip r:embed="rId3"/>
          <a:stretch>
            <a:fillRect/>
          </a:stretch>
        </p:blipFill>
        <p:spPr>
          <a:xfrm>
            <a:off x="4860032" y="2790212"/>
            <a:ext cx="2597486" cy="3335951"/>
          </a:xfrm>
          <a:prstGeom prst="rect">
            <a:avLst/>
          </a:prstGeom>
        </p:spPr>
      </p:pic>
      <p:pic>
        <p:nvPicPr>
          <p:cNvPr id="12" name="Picture 11">
            <a:extLst>
              <a:ext uri="{FF2B5EF4-FFF2-40B4-BE49-F238E27FC236}">
                <a16:creationId xmlns:a16="http://schemas.microsoft.com/office/drawing/2014/main" id="{D245F46F-2BB0-4FC3-8012-07A218D392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16192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6976B-9724-4B5C-A725-772C1F78CF03}"/>
              </a:ext>
            </a:extLst>
          </p:cNvPr>
          <p:cNvSpPr>
            <a:spLocks noGrp="1"/>
          </p:cNvSpPr>
          <p:nvPr>
            <p:ph type="title"/>
          </p:nvPr>
        </p:nvSpPr>
        <p:spPr/>
        <p:txBody>
          <a:bodyPr/>
          <a:lstStyle/>
          <a:p>
            <a:r>
              <a:rPr lang="en-US" dirty="0"/>
              <a:t>DOE </a:t>
            </a:r>
            <a:r>
              <a:rPr lang="en-US" dirty="0" err="1"/>
              <a:t>Rebaseline</a:t>
            </a:r>
            <a:r>
              <a:rPr lang="en-US" dirty="0"/>
              <a:t> Review (and RCA Review)</a:t>
            </a:r>
          </a:p>
        </p:txBody>
      </p:sp>
      <p:sp>
        <p:nvSpPr>
          <p:cNvPr id="3" name="Content Placeholder 2">
            <a:extLst>
              <a:ext uri="{FF2B5EF4-FFF2-40B4-BE49-F238E27FC236}">
                <a16:creationId xmlns:a16="http://schemas.microsoft.com/office/drawing/2014/main" id="{9EA9BE5E-8EE0-4745-B6C9-A177B1A4C2A3}"/>
              </a:ext>
            </a:extLst>
          </p:cNvPr>
          <p:cNvSpPr>
            <a:spLocks noGrp="1"/>
          </p:cNvSpPr>
          <p:nvPr>
            <p:ph idx="1"/>
          </p:nvPr>
        </p:nvSpPr>
        <p:spPr>
          <a:xfrm>
            <a:off x="623577" y="921860"/>
            <a:ext cx="7920000" cy="2147100"/>
          </a:xfrm>
        </p:spPr>
        <p:txBody>
          <a:bodyPr>
            <a:normAutofit fontScale="62500" lnSpcReduction="20000"/>
          </a:bodyPr>
          <a:lstStyle/>
          <a:p>
            <a:r>
              <a:rPr lang="en-US" dirty="0"/>
              <a:t>Charges similar to Director’s review, with one surprise in Charge #1 (highlighted):</a:t>
            </a:r>
          </a:p>
          <a:p>
            <a:endParaRPr lang="en-US" dirty="0"/>
          </a:p>
          <a:p>
            <a:endParaRPr lang="en-US" dirty="0"/>
          </a:p>
          <a:p>
            <a:endParaRPr lang="en-US" dirty="0"/>
          </a:p>
          <a:p>
            <a:endParaRPr lang="en-US" dirty="0"/>
          </a:p>
          <a:p>
            <a:r>
              <a:rPr lang="en-US" dirty="0"/>
              <a:t>DOE encouraged FNAL CPO/AUP to conduct this independent review focused on the Root Cause Analysis prior to the DOE review in December.</a:t>
            </a:r>
          </a:p>
          <a:p>
            <a:pPr marL="0" indent="0">
              <a:buNone/>
            </a:pPr>
            <a:endParaRPr lang="en-US" dirty="0"/>
          </a:p>
        </p:txBody>
      </p:sp>
      <p:sp>
        <p:nvSpPr>
          <p:cNvPr id="4" name="Footer Placeholder 3">
            <a:extLst>
              <a:ext uri="{FF2B5EF4-FFF2-40B4-BE49-F238E27FC236}">
                <a16:creationId xmlns:a16="http://schemas.microsoft.com/office/drawing/2014/main" id="{D606D943-08C8-41C7-A10A-7FAA7B43269F}"/>
              </a:ext>
            </a:extLst>
          </p:cNvPr>
          <p:cNvSpPr>
            <a:spLocks noGrp="1"/>
          </p:cNvSpPr>
          <p:nvPr>
            <p:ph type="ftr" sz="quarter" idx="11"/>
          </p:nvPr>
        </p:nvSpPr>
        <p:spPr/>
        <p:txBody>
          <a:bodyPr/>
          <a:lstStyle/>
          <a:p>
            <a:r>
              <a:rPr lang="en-US" noProof="0"/>
              <a:t>PMG Meeting 8/18/2022</a:t>
            </a:r>
            <a:endParaRPr lang="en-GB" noProof="0"/>
          </a:p>
        </p:txBody>
      </p:sp>
      <p:sp>
        <p:nvSpPr>
          <p:cNvPr id="5" name="Slide Number Placeholder 4">
            <a:extLst>
              <a:ext uri="{FF2B5EF4-FFF2-40B4-BE49-F238E27FC236}">
                <a16:creationId xmlns:a16="http://schemas.microsoft.com/office/drawing/2014/main" id="{A368A2F0-A8E0-4779-98F1-6CE8D1E53169}"/>
              </a:ext>
            </a:extLst>
          </p:cNvPr>
          <p:cNvSpPr>
            <a:spLocks noGrp="1"/>
          </p:cNvSpPr>
          <p:nvPr>
            <p:ph type="sldNum" sz="quarter" idx="12"/>
          </p:nvPr>
        </p:nvSpPr>
        <p:spPr/>
        <p:txBody>
          <a:bodyPr/>
          <a:lstStyle/>
          <a:p>
            <a:fld id="{BFDCA1C4-9514-7B4F-976F-D92F7E296653}" type="slidenum">
              <a:rPr lang="fr-FR" smtClean="0">
                <a:solidFill>
                  <a:schemeClr val="bg1"/>
                </a:solidFill>
              </a:rPr>
              <a:pPr/>
              <a:t>12</a:t>
            </a:fld>
            <a:endParaRPr lang="fr-FR" dirty="0">
              <a:solidFill>
                <a:schemeClr val="bg1"/>
              </a:solidFill>
            </a:endParaRPr>
          </a:p>
        </p:txBody>
      </p:sp>
      <p:pic>
        <p:nvPicPr>
          <p:cNvPr id="9" name="Picture 8">
            <a:extLst>
              <a:ext uri="{FF2B5EF4-FFF2-40B4-BE49-F238E27FC236}">
                <a16:creationId xmlns:a16="http://schemas.microsoft.com/office/drawing/2014/main" id="{0239639A-F0A9-4813-B81D-F2CD57F4E4F8}"/>
              </a:ext>
            </a:extLst>
          </p:cNvPr>
          <p:cNvPicPr>
            <a:picLocks noChangeAspect="1"/>
          </p:cNvPicPr>
          <p:nvPr/>
        </p:nvPicPr>
        <p:blipFill>
          <a:blip r:embed="rId2"/>
          <a:stretch>
            <a:fillRect/>
          </a:stretch>
        </p:blipFill>
        <p:spPr>
          <a:xfrm>
            <a:off x="1259632" y="1508347"/>
            <a:ext cx="5688632" cy="827549"/>
          </a:xfrm>
          <a:prstGeom prst="rect">
            <a:avLst/>
          </a:prstGeom>
        </p:spPr>
      </p:pic>
      <p:pic>
        <p:nvPicPr>
          <p:cNvPr id="10" name="Picture 9">
            <a:extLst>
              <a:ext uri="{FF2B5EF4-FFF2-40B4-BE49-F238E27FC236}">
                <a16:creationId xmlns:a16="http://schemas.microsoft.com/office/drawing/2014/main" id="{E649F5A7-BFB8-4C89-9A62-D31347F188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7" name="Picture 6">
            <a:extLst>
              <a:ext uri="{FF2B5EF4-FFF2-40B4-BE49-F238E27FC236}">
                <a16:creationId xmlns:a16="http://schemas.microsoft.com/office/drawing/2014/main" id="{EC0C3E3E-935D-4D2D-A021-1E7B9F8AD2EE}"/>
              </a:ext>
            </a:extLst>
          </p:cNvPr>
          <p:cNvPicPr>
            <a:picLocks noChangeAspect="1"/>
          </p:cNvPicPr>
          <p:nvPr/>
        </p:nvPicPr>
        <p:blipFill>
          <a:blip r:embed="rId4"/>
          <a:stretch>
            <a:fillRect/>
          </a:stretch>
        </p:blipFill>
        <p:spPr>
          <a:xfrm>
            <a:off x="4788024" y="3275853"/>
            <a:ext cx="3898962" cy="2743282"/>
          </a:xfrm>
          <a:prstGeom prst="rect">
            <a:avLst/>
          </a:prstGeom>
        </p:spPr>
      </p:pic>
      <p:sp>
        <p:nvSpPr>
          <p:cNvPr id="11" name="Content Placeholder 2">
            <a:extLst>
              <a:ext uri="{FF2B5EF4-FFF2-40B4-BE49-F238E27FC236}">
                <a16:creationId xmlns:a16="http://schemas.microsoft.com/office/drawing/2014/main" id="{6641A2DB-BA0B-4E48-AC01-50055EEBF5D9}"/>
              </a:ext>
            </a:extLst>
          </p:cNvPr>
          <p:cNvSpPr txBox="1">
            <a:spLocks/>
          </p:cNvSpPr>
          <p:nvPr/>
        </p:nvSpPr>
        <p:spPr>
          <a:xfrm>
            <a:off x="623577" y="3189112"/>
            <a:ext cx="3960440" cy="2832176"/>
          </a:xfrm>
          <a:prstGeom prst="rect">
            <a:avLst/>
          </a:prstGeom>
        </p:spPr>
        <p:txBody>
          <a:bodyPr vert="horz" lIns="0" tIns="0" rIns="0" bIns="0" rtlCol="0">
            <a:normAutofit fontScale="625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FNAL CPO organized this review as an “asynchronous” review to be conducted over a couple of weeks starting Oct. 19</a:t>
            </a:r>
            <a:r>
              <a:rPr lang="en-US" baseline="30000" dirty="0"/>
              <a:t>th</a:t>
            </a:r>
            <a:r>
              <a:rPr lang="en-US" dirty="0"/>
              <a:t> .</a:t>
            </a:r>
          </a:p>
          <a:p>
            <a:pPr lvl="1"/>
            <a:r>
              <a:rPr lang="en-US" dirty="0"/>
              <a:t>Will use the July ‘22 closing data presented at the Director’s review</a:t>
            </a:r>
          </a:p>
          <a:p>
            <a:pPr lvl="1"/>
            <a:r>
              <a:rPr lang="en-US" dirty="0"/>
              <a:t>Minor changes expected for the DOE review as a result of normal project execution business (BCRs, etc.)</a:t>
            </a:r>
          </a:p>
          <a:p>
            <a:pPr lvl="1"/>
            <a:r>
              <a:rPr lang="en-US" dirty="0"/>
              <a:t>RCA conclusion not expected to change</a:t>
            </a:r>
          </a:p>
          <a:p>
            <a:r>
              <a:rPr lang="en-US" dirty="0"/>
              <a:t>RCA Review Committee: Stephen Meador, Jim </a:t>
            </a:r>
            <a:r>
              <a:rPr lang="en-US" dirty="0" err="1"/>
              <a:t>Krupnick</a:t>
            </a:r>
            <a:r>
              <a:rPr lang="en-US" dirty="0"/>
              <a:t>, Greg Bock</a:t>
            </a:r>
          </a:p>
        </p:txBody>
      </p:sp>
    </p:spTree>
    <p:extLst>
      <p:ext uri="{BB962C8B-B14F-4D97-AF65-F5344CB8AC3E}">
        <p14:creationId xmlns:p14="http://schemas.microsoft.com/office/powerpoint/2010/main" val="1797594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35F1-8DDA-4ECC-81BB-02F3DEF573B6}"/>
              </a:ext>
            </a:extLst>
          </p:cNvPr>
          <p:cNvSpPr>
            <a:spLocks noGrp="1"/>
          </p:cNvSpPr>
          <p:nvPr>
            <p:ph type="title"/>
          </p:nvPr>
        </p:nvSpPr>
        <p:spPr/>
        <p:txBody>
          <a:bodyPr/>
          <a:lstStyle/>
          <a:p>
            <a:r>
              <a:rPr lang="en-US" dirty="0"/>
              <a:t>ES&amp;H – Multi-Lab Safety Week 2022</a:t>
            </a:r>
          </a:p>
        </p:txBody>
      </p:sp>
      <p:sp>
        <p:nvSpPr>
          <p:cNvPr id="3" name="Content Placeholder 2">
            <a:extLst>
              <a:ext uri="{FF2B5EF4-FFF2-40B4-BE49-F238E27FC236}">
                <a16:creationId xmlns:a16="http://schemas.microsoft.com/office/drawing/2014/main" id="{0A58954D-FFEA-42AA-9972-3BE5CA59FE5C}"/>
              </a:ext>
            </a:extLst>
          </p:cNvPr>
          <p:cNvSpPr>
            <a:spLocks noGrp="1"/>
          </p:cNvSpPr>
          <p:nvPr>
            <p:ph idx="1"/>
          </p:nvPr>
        </p:nvSpPr>
        <p:spPr>
          <a:xfrm>
            <a:off x="605509" y="1015243"/>
            <a:ext cx="5328152" cy="1273696"/>
          </a:xfrm>
        </p:spPr>
        <p:txBody>
          <a:bodyPr>
            <a:normAutofit fontScale="55000" lnSpcReduction="20000"/>
          </a:bodyPr>
          <a:lstStyle/>
          <a:p>
            <a:pPr marL="285750" indent="-285750">
              <a:buClr>
                <a:srgbClr val="FFC000"/>
              </a:buClr>
              <a:buFont typeface="Wingdings" panose="05000000000000000000" pitchFamily="2" charset="2"/>
              <a:buChar char="§"/>
            </a:pPr>
            <a:r>
              <a:rPr lang="en-US" b="1" dirty="0"/>
              <a:t>Oct 31</a:t>
            </a:r>
            <a:r>
              <a:rPr lang="en-US" b="1" baseline="30000" dirty="0"/>
              <a:t>st</a:t>
            </a:r>
            <a:r>
              <a:rPr lang="en-US" b="1" dirty="0"/>
              <a:t>  – Nov 4</a:t>
            </a:r>
            <a:r>
              <a:rPr lang="en-US" b="1" baseline="30000" dirty="0"/>
              <a:t>th</a:t>
            </a:r>
            <a:r>
              <a:rPr lang="en-US" b="1" dirty="0"/>
              <a:t>, 2022</a:t>
            </a:r>
          </a:p>
          <a:p>
            <a:pPr marL="285750" indent="-285750">
              <a:buClr>
                <a:srgbClr val="FFC000"/>
              </a:buClr>
              <a:buFont typeface="Wingdings" panose="05000000000000000000" pitchFamily="2" charset="2"/>
              <a:buChar char="§"/>
            </a:pPr>
            <a:r>
              <a:rPr lang="en-US" dirty="0"/>
              <a:t>Multi-lab activity</a:t>
            </a:r>
          </a:p>
          <a:p>
            <a:pPr marL="742950" lvl="1" indent="-285750">
              <a:buClr>
                <a:srgbClr val="FFC000"/>
              </a:buClr>
              <a:buFont typeface="Wingdings" panose="05000000000000000000" pitchFamily="2" charset="2"/>
              <a:buChar char="§"/>
            </a:pPr>
            <a:r>
              <a:rPr lang="en-US" dirty="0"/>
              <a:t>First of its kind!</a:t>
            </a:r>
          </a:p>
          <a:p>
            <a:pPr marL="285750" indent="-285750">
              <a:buClr>
                <a:srgbClr val="FFC000"/>
              </a:buClr>
              <a:buFont typeface="Wingdings" panose="05000000000000000000" pitchFamily="2" charset="2"/>
              <a:buChar char="§"/>
            </a:pPr>
            <a:r>
              <a:rPr lang="en-US" dirty="0"/>
              <a:t>Began at LBNL/ATAP in 2015 and has taken place every year </a:t>
            </a:r>
          </a:p>
          <a:p>
            <a:pPr marL="285750" indent="-285750">
              <a:buClr>
                <a:srgbClr val="FFC000"/>
              </a:buClr>
              <a:buFont typeface="Wingdings" panose="05000000000000000000" pitchFamily="2" charset="2"/>
              <a:buChar char="§"/>
            </a:pPr>
            <a:r>
              <a:rPr lang="en-US" dirty="0"/>
              <a:t>This year AUP team will participate at BNL and FNAL</a:t>
            </a:r>
          </a:p>
        </p:txBody>
      </p:sp>
      <p:sp>
        <p:nvSpPr>
          <p:cNvPr id="4" name="Footer Placeholder 3">
            <a:extLst>
              <a:ext uri="{FF2B5EF4-FFF2-40B4-BE49-F238E27FC236}">
                <a16:creationId xmlns:a16="http://schemas.microsoft.com/office/drawing/2014/main" id="{3ED6D9EA-8C70-4D54-9990-2BDCD7A9163C}"/>
              </a:ext>
            </a:extLst>
          </p:cNvPr>
          <p:cNvSpPr>
            <a:spLocks noGrp="1"/>
          </p:cNvSpPr>
          <p:nvPr>
            <p:ph type="ftr" sz="quarter" idx="11"/>
          </p:nvPr>
        </p:nvSpPr>
        <p:spPr/>
        <p:txBody>
          <a:bodyPr/>
          <a:lstStyle/>
          <a:p>
            <a:r>
              <a:rPr lang="en-US" noProof="0" dirty="0"/>
              <a:t>PMG Meeting 8/18/2022</a:t>
            </a:r>
            <a:endParaRPr lang="en-GB" noProof="0" dirty="0"/>
          </a:p>
        </p:txBody>
      </p:sp>
      <p:sp>
        <p:nvSpPr>
          <p:cNvPr id="5" name="Slide Number Placeholder 4">
            <a:extLst>
              <a:ext uri="{FF2B5EF4-FFF2-40B4-BE49-F238E27FC236}">
                <a16:creationId xmlns:a16="http://schemas.microsoft.com/office/drawing/2014/main" id="{D1180A9A-D2B9-4AE0-9015-2CA454B8F752}"/>
              </a:ext>
            </a:extLst>
          </p:cNvPr>
          <p:cNvSpPr>
            <a:spLocks noGrp="1"/>
          </p:cNvSpPr>
          <p:nvPr>
            <p:ph type="sldNum" sz="quarter" idx="12"/>
          </p:nvPr>
        </p:nvSpPr>
        <p:spPr/>
        <p:txBody>
          <a:bodyPr/>
          <a:lstStyle/>
          <a:p>
            <a:fld id="{BFDCA1C4-9514-7B4F-976F-D92F7E296653}" type="slidenum">
              <a:rPr lang="fr-FR" smtClean="0"/>
              <a:pPr/>
              <a:t>13</a:t>
            </a:fld>
            <a:endParaRPr lang="fr-FR"/>
          </a:p>
        </p:txBody>
      </p:sp>
      <p:pic>
        <p:nvPicPr>
          <p:cNvPr id="7" name="Picture 6">
            <a:extLst>
              <a:ext uri="{FF2B5EF4-FFF2-40B4-BE49-F238E27FC236}">
                <a16:creationId xmlns:a16="http://schemas.microsoft.com/office/drawing/2014/main" id="{F189EE88-BDE9-4F75-A3F1-7AB98026A71E}"/>
              </a:ext>
            </a:extLst>
          </p:cNvPr>
          <p:cNvPicPr>
            <a:picLocks noChangeAspect="1"/>
          </p:cNvPicPr>
          <p:nvPr/>
        </p:nvPicPr>
        <p:blipFill>
          <a:blip r:embed="rId2"/>
          <a:stretch>
            <a:fillRect/>
          </a:stretch>
        </p:blipFill>
        <p:spPr>
          <a:xfrm>
            <a:off x="5924497" y="936159"/>
            <a:ext cx="2725640" cy="3501008"/>
          </a:xfrm>
          <a:prstGeom prst="rect">
            <a:avLst/>
          </a:prstGeom>
        </p:spPr>
      </p:pic>
      <p:pic>
        <p:nvPicPr>
          <p:cNvPr id="8" name="Picture 7">
            <a:extLst>
              <a:ext uri="{FF2B5EF4-FFF2-40B4-BE49-F238E27FC236}">
                <a16:creationId xmlns:a16="http://schemas.microsoft.com/office/drawing/2014/main" id="{14980C95-0B6E-78C4-7598-F9EF3EA894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5153" y="3040879"/>
            <a:ext cx="3855490" cy="2231526"/>
          </a:xfrm>
          <a:prstGeom prst="rect">
            <a:avLst/>
          </a:prstGeom>
        </p:spPr>
      </p:pic>
      <p:sp>
        <p:nvSpPr>
          <p:cNvPr id="9" name="TextBox 4">
            <a:extLst>
              <a:ext uri="{FF2B5EF4-FFF2-40B4-BE49-F238E27FC236}">
                <a16:creationId xmlns:a16="http://schemas.microsoft.com/office/drawing/2014/main" id="{668A1179-25D7-7BD6-FED6-9A1BC4962436}"/>
              </a:ext>
            </a:extLst>
          </p:cNvPr>
          <p:cNvSpPr txBox="1"/>
          <p:nvPr/>
        </p:nvSpPr>
        <p:spPr>
          <a:xfrm>
            <a:off x="718207" y="5491212"/>
            <a:ext cx="3853794" cy="646331"/>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err="1"/>
              <a:t>Multilab</a:t>
            </a:r>
            <a:r>
              <a:rPr lang="en-US" sz="1200" dirty="0"/>
              <a:t> organizing committee for Safety Week 2022 - Pat Thomas and Asmita Patel/LBNL,</a:t>
            </a:r>
          </a:p>
          <a:p>
            <a:r>
              <a:rPr lang="en-US" sz="1200" dirty="0"/>
              <a:t>Marteenio Samms/BNL and Amy Pavnica/FNAL</a:t>
            </a:r>
          </a:p>
        </p:txBody>
      </p:sp>
      <p:sp>
        <p:nvSpPr>
          <p:cNvPr id="10" name="Content Placeholder 2">
            <a:extLst>
              <a:ext uri="{FF2B5EF4-FFF2-40B4-BE49-F238E27FC236}">
                <a16:creationId xmlns:a16="http://schemas.microsoft.com/office/drawing/2014/main" id="{7CE2F97D-8B29-4E19-BDE2-D443AD6B0DD6}"/>
              </a:ext>
            </a:extLst>
          </p:cNvPr>
          <p:cNvSpPr txBox="1">
            <a:spLocks/>
          </p:cNvSpPr>
          <p:nvPr/>
        </p:nvSpPr>
        <p:spPr>
          <a:xfrm>
            <a:off x="4932041" y="4655974"/>
            <a:ext cx="3930132" cy="1820310"/>
          </a:xfrm>
          <a:prstGeom prst="rect">
            <a:avLst/>
          </a:prstGeom>
        </p:spPr>
        <p:txBody>
          <a:bodyPr vert="horz" lIns="0" tIns="0" rIns="0" bIns="0" rtlCol="0">
            <a:normAutofit fontScale="55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FFC000"/>
              </a:buClr>
              <a:buFont typeface="Wingdings" panose="05000000000000000000" pitchFamily="2" charset="2"/>
              <a:buChar char="§"/>
            </a:pPr>
            <a:r>
              <a:rPr lang="en-US" dirty="0"/>
              <a:t>Activities include safety seminars, workplace cleanups, management walkthroughs</a:t>
            </a:r>
          </a:p>
          <a:p>
            <a:pPr marL="285750" indent="-285750">
              <a:buClr>
                <a:srgbClr val="FFC000"/>
              </a:buClr>
              <a:buFont typeface="Wingdings" panose="05000000000000000000" pitchFamily="2" charset="2"/>
              <a:buChar char="§"/>
            </a:pPr>
            <a:r>
              <a:rPr lang="en-US" dirty="0"/>
              <a:t>Safety themes focused on:</a:t>
            </a:r>
          </a:p>
          <a:p>
            <a:pPr marL="742950" lvl="1" indent="-285750">
              <a:buClr>
                <a:srgbClr val="FFC000"/>
              </a:buClr>
              <a:buFont typeface="Wingdings" panose="05000000000000000000" pitchFamily="2" charset="2"/>
              <a:buChar char="§"/>
            </a:pPr>
            <a:r>
              <a:rPr lang="en-US" dirty="0"/>
              <a:t> Housekeeping </a:t>
            </a:r>
          </a:p>
          <a:p>
            <a:pPr marL="742950" lvl="1" indent="-285750">
              <a:buClr>
                <a:srgbClr val="FFC000"/>
              </a:buClr>
              <a:buFont typeface="Wingdings" panose="05000000000000000000" pitchFamily="2" charset="2"/>
              <a:buChar char="§"/>
            </a:pPr>
            <a:r>
              <a:rPr lang="en-US" dirty="0"/>
              <a:t>Work Planning </a:t>
            </a:r>
          </a:p>
          <a:p>
            <a:pPr marL="742950" lvl="1" indent="-285750">
              <a:buClr>
                <a:srgbClr val="FFC000"/>
              </a:buClr>
              <a:buFont typeface="Wingdings" panose="05000000000000000000" pitchFamily="2" charset="2"/>
              <a:buChar char="§"/>
            </a:pPr>
            <a:r>
              <a:rPr lang="en-US" dirty="0"/>
              <a:t>LOTO </a:t>
            </a:r>
          </a:p>
          <a:p>
            <a:pPr marL="742950" lvl="1" indent="-285750">
              <a:buClr>
                <a:srgbClr val="FFC000"/>
              </a:buClr>
              <a:buFont typeface="Wingdings" panose="05000000000000000000" pitchFamily="2" charset="2"/>
              <a:buChar char="§"/>
            </a:pPr>
            <a:r>
              <a:rPr lang="en-US" dirty="0"/>
              <a:t>Electrical Safety </a:t>
            </a:r>
          </a:p>
          <a:p>
            <a:pPr marL="742950" lvl="1" indent="-285750">
              <a:buClr>
                <a:srgbClr val="FFC000"/>
              </a:buClr>
              <a:buFont typeface="Wingdings" panose="05000000000000000000" pitchFamily="2" charset="2"/>
              <a:buChar char="§"/>
            </a:pPr>
            <a:r>
              <a:rPr lang="en-US" dirty="0"/>
              <a:t>Machine Shop Maintenance</a:t>
            </a:r>
          </a:p>
        </p:txBody>
      </p:sp>
      <p:sp>
        <p:nvSpPr>
          <p:cNvPr id="12" name="TextBox 11">
            <a:extLst>
              <a:ext uri="{FF2B5EF4-FFF2-40B4-BE49-F238E27FC236}">
                <a16:creationId xmlns:a16="http://schemas.microsoft.com/office/drawing/2014/main" id="{BC36926A-BC1E-455A-A832-446DC7AF2272}"/>
              </a:ext>
            </a:extLst>
          </p:cNvPr>
          <p:cNvSpPr txBox="1"/>
          <p:nvPr/>
        </p:nvSpPr>
        <p:spPr>
          <a:xfrm>
            <a:off x="1187624" y="2391454"/>
            <a:ext cx="4572000" cy="369332"/>
          </a:xfrm>
          <a:prstGeom prst="rect">
            <a:avLst/>
          </a:prstGeom>
          <a:noFill/>
        </p:spPr>
        <p:txBody>
          <a:bodyPr wrap="square">
            <a:spAutoFit/>
          </a:bodyPr>
          <a:lstStyle/>
          <a:p>
            <a:pPr>
              <a:buClr>
                <a:srgbClr val="FFC000"/>
              </a:buClr>
            </a:pPr>
            <a:r>
              <a:rPr lang="en-US" dirty="0">
                <a:hlinkClick r:id="rId4"/>
              </a:rPr>
              <a:t>https://atap.lbl.gov/safety-week-2022/</a:t>
            </a:r>
            <a:endParaRPr lang="en-US" dirty="0"/>
          </a:p>
        </p:txBody>
      </p:sp>
      <p:pic>
        <p:nvPicPr>
          <p:cNvPr id="13" name="Picture 12">
            <a:extLst>
              <a:ext uri="{FF2B5EF4-FFF2-40B4-BE49-F238E27FC236}">
                <a16:creationId xmlns:a16="http://schemas.microsoft.com/office/drawing/2014/main" id="{ECDB9544-DB76-4DB9-84EA-A9EFACD054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563569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93F5A-B772-AD47-9359-15359C281923}"/>
              </a:ext>
            </a:extLst>
          </p:cNvPr>
          <p:cNvSpPr>
            <a:spLocks noGrp="1"/>
          </p:cNvSpPr>
          <p:nvPr>
            <p:ph type="title"/>
          </p:nvPr>
        </p:nvSpPr>
        <p:spPr>
          <a:xfrm>
            <a:off x="766800" y="2924944"/>
            <a:ext cx="7920000" cy="720000"/>
          </a:xfrm>
        </p:spPr>
        <p:txBody>
          <a:bodyPr/>
          <a:lstStyle/>
          <a:p>
            <a:r>
              <a:rPr lang="en-US" sz="3600" dirty="0"/>
              <a:t>Technical Status of the Project</a:t>
            </a:r>
            <a:endParaRPr lang="en-US" sz="2400" i="1" dirty="0"/>
          </a:p>
        </p:txBody>
      </p:sp>
      <p:sp>
        <p:nvSpPr>
          <p:cNvPr id="5" name="Slide Number Placeholder 4">
            <a:extLst>
              <a:ext uri="{FF2B5EF4-FFF2-40B4-BE49-F238E27FC236}">
                <a16:creationId xmlns:a16="http://schemas.microsoft.com/office/drawing/2014/main" id="{88F8B2E9-1C81-E94C-AF02-1AD3B8B896FD}"/>
              </a:ext>
            </a:extLst>
          </p:cNvPr>
          <p:cNvSpPr>
            <a:spLocks noGrp="1"/>
          </p:cNvSpPr>
          <p:nvPr>
            <p:ph type="sldNum" sz="quarter" idx="12"/>
          </p:nvPr>
        </p:nvSpPr>
        <p:spPr/>
        <p:txBody>
          <a:bodyPr/>
          <a:lstStyle/>
          <a:p>
            <a:fld id="{BFDCA1C4-9514-7B4F-976F-D92F7E296653}" type="slidenum">
              <a:rPr lang="fr-FR" smtClean="0">
                <a:solidFill>
                  <a:schemeClr val="bg1"/>
                </a:solidFill>
              </a:rPr>
              <a:pPr/>
              <a:t>14</a:t>
            </a:fld>
            <a:endParaRPr lang="fr-FR" dirty="0">
              <a:solidFill>
                <a:schemeClr val="bg1"/>
              </a:solidFill>
            </a:endParaRPr>
          </a:p>
        </p:txBody>
      </p:sp>
      <p:pic>
        <p:nvPicPr>
          <p:cNvPr id="6" name="Picture 5">
            <a:extLst>
              <a:ext uri="{FF2B5EF4-FFF2-40B4-BE49-F238E27FC236}">
                <a16:creationId xmlns:a16="http://schemas.microsoft.com/office/drawing/2014/main" id="{AF67269C-D096-A84B-943C-4B503A8496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3" name="Footer Placeholder 2">
            <a:extLst>
              <a:ext uri="{FF2B5EF4-FFF2-40B4-BE49-F238E27FC236}">
                <a16:creationId xmlns:a16="http://schemas.microsoft.com/office/drawing/2014/main" id="{288D91EA-B646-443B-A4BC-3C72FA64B8C5}"/>
              </a:ext>
            </a:extLst>
          </p:cNvPr>
          <p:cNvSpPr>
            <a:spLocks noGrp="1"/>
          </p:cNvSpPr>
          <p:nvPr>
            <p:ph type="ftr" sz="quarter" idx="11"/>
          </p:nvPr>
        </p:nvSpPr>
        <p:spPr/>
        <p:txBody>
          <a:bodyPr/>
          <a:lstStyle/>
          <a:p>
            <a:r>
              <a:rPr lang="en-US" noProof="0"/>
              <a:t>PMG Meeting 8/18/2022</a:t>
            </a:r>
            <a:endParaRPr lang="en-GB" noProof="0"/>
          </a:p>
        </p:txBody>
      </p:sp>
    </p:spTree>
    <p:extLst>
      <p:ext uri="{BB962C8B-B14F-4D97-AF65-F5344CB8AC3E}">
        <p14:creationId xmlns:p14="http://schemas.microsoft.com/office/powerpoint/2010/main" val="2751216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B9E971-7FD8-475B-B74B-F1441A439F5B}"/>
              </a:ext>
            </a:extLst>
          </p:cNvPr>
          <p:cNvPicPr>
            <a:picLocks noChangeAspect="1"/>
          </p:cNvPicPr>
          <p:nvPr/>
        </p:nvPicPr>
        <p:blipFill>
          <a:blip r:embed="rId2"/>
          <a:stretch>
            <a:fillRect/>
          </a:stretch>
        </p:blipFill>
        <p:spPr>
          <a:xfrm>
            <a:off x="77220" y="1926133"/>
            <a:ext cx="8774144" cy="3231059"/>
          </a:xfrm>
          <a:prstGeom prst="rect">
            <a:avLst/>
          </a:prstGeom>
        </p:spPr>
      </p:pic>
      <p:sp>
        <p:nvSpPr>
          <p:cNvPr id="2" name="Title 1">
            <a:extLst>
              <a:ext uri="{FF2B5EF4-FFF2-40B4-BE49-F238E27FC236}">
                <a16:creationId xmlns:a16="http://schemas.microsoft.com/office/drawing/2014/main" id="{20F4B30B-9C22-46FC-AF67-869EF2E33765}"/>
              </a:ext>
            </a:extLst>
          </p:cNvPr>
          <p:cNvSpPr>
            <a:spLocks noGrp="1"/>
          </p:cNvSpPr>
          <p:nvPr>
            <p:ph type="title"/>
          </p:nvPr>
        </p:nvSpPr>
        <p:spPr/>
        <p:txBody>
          <a:bodyPr/>
          <a:lstStyle/>
          <a:p>
            <a:r>
              <a:rPr lang="en-US" dirty="0"/>
              <a:t>Production Status</a:t>
            </a:r>
          </a:p>
        </p:txBody>
      </p:sp>
      <p:sp>
        <p:nvSpPr>
          <p:cNvPr id="4" name="Slide Number Placeholder 3">
            <a:extLst>
              <a:ext uri="{FF2B5EF4-FFF2-40B4-BE49-F238E27FC236}">
                <a16:creationId xmlns:a16="http://schemas.microsoft.com/office/drawing/2014/main" id="{AC7AADB3-8716-41C4-9BE7-547169961617}"/>
              </a:ext>
            </a:extLst>
          </p:cNvPr>
          <p:cNvSpPr>
            <a:spLocks noGrp="1"/>
          </p:cNvSpPr>
          <p:nvPr>
            <p:ph type="sldNum" sz="quarter" idx="12"/>
          </p:nvPr>
        </p:nvSpPr>
        <p:spPr/>
        <p:txBody>
          <a:bodyPr/>
          <a:lstStyle/>
          <a:p>
            <a:fld id="{BFDCA1C4-9514-7B4F-976F-D92F7E296653}" type="slidenum">
              <a:rPr lang="fr-FR" smtClean="0">
                <a:solidFill>
                  <a:schemeClr val="bg1"/>
                </a:solidFill>
              </a:rPr>
              <a:pPr/>
              <a:t>15</a:t>
            </a:fld>
            <a:endParaRPr lang="fr-FR" dirty="0">
              <a:solidFill>
                <a:schemeClr val="bg1"/>
              </a:solidFill>
            </a:endParaRPr>
          </a:p>
        </p:txBody>
      </p:sp>
      <p:sp>
        <p:nvSpPr>
          <p:cNvPr id="5" name="Footer Placeholder 4">
            <a:extLst>
              <a:ext uri="{FF2B5EF4-FFF2-40B4-BE49-F238E27FC236}">
                <a16:creationId xmlns:a16="http://schemas.microsoft.com/office/drawing/2014/main" id="{7E9D4ED8-6E5C-4B94-B700-031076296577}"/>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PMG Meeting 8/18/2022</a:t>
            </a:r>
            <a:endParaRPr lang="en-GB" dirty="0"/>
          </a:p>
        </p:txBody>
      </p:sp>
      <p:sp>
        <p:nvSpPr>
          <p:cNvPr id="11" name="TextBox 12">
            <a:extLst>
              <a:ext uri="{FF2B5EF4-FFF2-40B4-BE49-F238E27FC236}">
                <a16:creationId xmlns:a16="http://schemas.microsoft.com/office/drawing/2014/main" id="{0863C14A-2A2C-874E-90B4-4ED4C469B781}"/>
              </a:ext>
            </a:extLst>
          </p:cNvPr>
          <p:cNvSpPr txBox="1"/>
          <p:nvPr/>
        </p:nvSpPr>
        <p:spPr>
          <a:xfrm>
            <a:off x="3618474" y="1294994"/>
            <a:ext cx="2513830" cy="584775"/>
          </a:xfrm>
          <a:prstGeom prst="rect">
            <a:avLst/>
          </a:prstGeom>
          <a:noFill/>
        </p:spPr>
        <p:txBody>
          <a:bodyPr wrap="non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t>“Basic” deliverables</a:t>
            </a:r>
          </a:p>
          <a:p>
            <a:r>
              <a:rPr lang="en-US" sz="1600" dirty="0"/>
              <a:t>80 coils, 20 magnets, etc.</a:t>
            </a:r>
          </a:p>
        </p:txBody>
      </p:sp>
      <p:sp>
        <p:nvSpPr>
          <p:cNvPr id="14" name="Right Brace 13">
            <a:extLst>
              <a:ext uri="{FF2B5EF4-FFF2-40B4-BE49-F238E27FC236}">
                <a16:creationId xmlns:a16="http://schemas.microsoft.com/office/drawing/2014/main" id="{526FC7B9-62E9-4961-BCE8-1B7E03E69FB2}"/>
              </a:ext>
            </a:extLst>
          </p:cNvPr>
          <p:cNvSpPr/>
          <p:nvPr/>
        </p:nvSpPr>
        <p:spPr>
          <a:xfrm rot="16200000">
            <a:off x="7344308" y="589630"/>
            <a:ext cx="360040" cy="244827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2">
            <a:extLst>
              <a:ext uri="{FF2B5EF4-FFF2-40B4-BE49-F238E27FC236}">
                <a16:creationId xmlns:a16="http://schemas.microsoft.com/office/drawing/2014/main" id="{E7C6F112-1BCF-4B6E-A58B-A5EF76F868E8}"/>
              </a:ext>
            </a:extLst>
          </p:cNvPr>
          <p:cNvSpPr txBox="1"/>
          <p:nvPr/>
        </p:nvSpPr>
        <p:spPr>
          <a:xfrm>
            <a:off x="6444208" y="1032314"/>
            <a:ext cx="2376264" cy="584775"/>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t>Make up components for Yield &lt; 100%</a:t>
            </a:r>
          </a:p>
        </p:txBody>
      </p:sp>
      <p:cxnSp>
        <p:nvCxnSpPr>
          <p:cNvPr id="17" name="Connector: Elbow 16">
            <a:extLst>
              <a:ext uri="{FF2B5EF4-FFF2-40B4-BE49-F238E27FC236}">
                <a16:creationId xmlns:a16="http://schemas.microsoft.com/office/drawing/2014/main" id="{8A029DDF-A62C-4DBB-BAB9-AF9190C43325}"/>
              </a:ext>
            </a:extLst>
          </p:cNvPr>
          <p:cNvCxnSpPr/>
          <p:nvPr/>
        </p:nvCxnSpPr>
        <p:spPr>
          <a:xfrm rot="16200000" flipH="1">
            <a:off x="6009983" y="1494539"/>
            <a:ext cx="292387" cy="288032"/>
          </a:xfrm>
          <a:prstGeom prst="bentConnector3">
            <a:avLst>
              <a:gd name="adj1" fmla="val -6495"/>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C799D6D-DBB4-4A25-B146-7173A507A7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3304779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43FB-BF48-4CB6-A5CF-987E1AB3965D}"/>
              </a:ext>
            </a:extLst>
          </p:cNvPr>
          <p:cNvSpPr>
            <a:spLocks noGrp="1"/>
          </p:cNvSpPr>
          <p:nvPr>
            <p:ph type="title"/>
          </p:nvPr>
        </p:nvSpPr>
        <p:spPr>
          <a:xfrm>
            <a:off x="623577" y="0"/>
            <a:ext cx="7920000" cy="720000"/>
          </a:xfrm>
        </p:spPr>
        <p:txBody>
          <a:bodyPr/>
          <a:lstStyle/>
          <a:p>
            <a:r>
              <a:rPr lang="en-US" dirty="0"/>
              <a:t>Strand &amp; Cables</a:t>
            </a:r>
          </a:p>
        </p:txBody>
      </p:sp>
      <p:sp>
        <p:nvSpPr>
          <p:cNvPr id="7" name="Content Placeholder 6">
            <a:extLst>
              <a:ext uri="{FF2B5EF4-FFF2-40B4-BE49-F238E27FC236}">
                <a16:creationId xmlns:a16="http://schemas.microsoft.com/office/drawing/2014/main" id="{E4713BD8-4566-43E0-9912-006665649B9C}"/>
              </a:ext>
            </a:extLst>
          </p:cNvPr>
          <p:cNvSpPr>
            <a:spLocks noGrp="1"/>
          </p:cNvSpPr>
          <p:nvPr>
            <p:ph idx="1"/>
          </p:nvPr>
        </p:nvSpPr>
        <p:spPr>
          <a:xfrm>
            <a:off x="435422" y="690587"/>
            <a:ext cx="8108156" cy="5665763"/>
          </a:xfrm>
        </p:spPr>
        <p:txBody>
          <a:bodyPr>
            <a:normAutofit lnSpcReduction="10000"/>
          </a:bodyPr>
          <a:lstStyle/>
          <a:p>
            <a:pPr marL="285750">
              <a:buFont typeface="Arial" panose="020B0604020202020204" pitchFamily="34" charset="0"/>
              <a:buChar char="•"/>
            </a:pPr>
            <a:r>
              <a:rPr lang="en-US" dirty="0"/>
              <a:t>Past strand orders (2500 km):</a:t>
            </a:r>
          </a:p>
          <a:p>
            <a:pPr marL="685800" lvl="1">
              <a:buFont typeface="Arial" panose="020B0604020202020204" pitchFamily="34" charset="0"/>
              <a:buChar char="•"/>
            </a:pPr>
            <a:r>
              <a:rPr lang="en-US" dirty="0"/>
              <a:t>100% conductor has been received</a:t>
            </a:r>
          </a:p>
          <a:p>
            <a:pPr marL="285750">
              <a:buFont typeface="Arial" panose="020B0604020202020204" pitchFamily="34" charset="0"/>
              <a:buChar char="•"/>
            </a:pPr>
            <a:r>
              <a:rPr lang="en-US" dirty="0"/>
              <a:t>Last procurement (160 km for 8 cables):</a:t>
            </a:r>
          </a:p>
          <a:p>
            <a:pPr marL="685800" lvl="1">
              <a:buFont typeface="Arial" panose="020B0604020202020204" pitchFamily="34" charset="0"/>
              <a:buChar char="•"/>
            </a:pPr>
            <a:r>
              <a:rPr lang="en-US" dirty="0"/>
              <a:t>1</a:t>
            </a:r>
            <a:r>
              <a:rPr lang="en-US" baseline="30000" dirty="0"/>
              <a:t>st</a:t>
            </a:r>
            <a:r>
              <a:rPr lang="en-US" dirty="0"/>
              <a:t> batch (60 km) has been received</a:t>
            </a:r>
          </a:p>
          <a:p>
            <a:r>
              <a:rPr lang="en-US" dirty="0"/>
              <a:t>Cable Fabrication Status:</a:t>
            </a:r>
          </a:p>
          <a:p>
            <a:pPr lvl="1"/>
            <a:r>
              <a:rPr lang="en-US" dirty="0"/>
              <a:t>Fabricated:</a:t>
            </a:r>
          </a:p>
          <a:p>
            <a:pPr lvl="2"/>
            <a:r>
              <a:rPr lang="en-US" dirty="0"/>
              <a:t>Bare cables up to #98; Completed QC up to #94</a:t>
            </a:r>
          </a:p>
          <a:p>
            <a:pPr lvl="1"/>
            <a:r>
              <a:rPr lang="en-US" dirty="0"/>
              <a:t>To be fabricated:</a:t>
            </a:r>
          </a:p>
          <a:p>
            <a:pPr lvl="2"/>
            <a:r>
              <a:rPr lang="en-US" dirty="0"/>
              <a:t>11 cables (up to #109)</a:t>
            </a:r>
          </a:p>
          <a:p>
            <a:pPr lvl="1"/>
            <a:r>
              <a:rPr lang="en-US" dirty="0"/>
              <a:t>Fabrication slow down since July</a:t>
            </a:r>
          </a:p>
          <a:p>
            <a:r>
              <a:rPr lang="en-US" dirty="0"/>
              <a:t>Cable yield:</a:t>
            </a:r>
          </a:p>
          <a:p>
            <a:pPr lvl="1"/>
            <a:r>
              <a:rPr lang="en-US" dirty="0"/>
              <a:t>Yield is 91.6% (6 rejected, 4 on-hold), 90% assumed in Baseline</a:t>
            </a:r>
          </a:p>
          <a:p>
            <a:pPr marL="685800" lvl="1">
              <a:buFont typeface="Arial" panose="020B0604020202020204" pitchFamily="34" charset="0"/>
              <a:buChar char="•"/>
            </a:pPr>
            <a:endParaRPr lang="en-US" dirty="0"/>
          </a:p>
          <a:p>
            <a:pPr marL="2114550" lvl="4">
              <a:buFont typeface="Arial" panose="020B0604020202020204" pitchFamily="34" charset="0"/>
              <a:buChar char="•"/>
            </a:pPr>
            <a:endParaRPr lang="en-US" sz="2000" dirty="0"/>
          </a:p>
          <a:p>
            <a:endParaRPr lang="en-US" dirty="0"/>
          </a:p>
        </p:txBody>
      </p:sp>
      <p:sp>
        <p:nvSpPr>
          <p:cNvPr id="4" name="Slide Number Placeholder 3">
            <a:extLst>
              <a:ext uri="{FF2B5EF4-FFF2-40B4-BE49-F238E27FC236}">
                <a16:creationId xmlns:a16="http://schemas.microsoft.com/office/drawing/2014/main" id="{8837DF8A-FB17-4DEC-A196-149E00E596C6}"/>
              </a:ext>
            </a:extLst>
          </p:cNvPr>
          <p:cNvSpPr>
            <a:spLocks noGrp="1"/>
          </p:cNvSpPr>
          <p:nvPr>
            <p:ph type="sldNum" sz="quarter" idx="12"/>
          </p:nvPr>
        </p:nvSpPr>
        <p:spPr/>
        <p:txBody>
          <a:bodyPr/>
          <a:lstStyle/>
          <a:p>
            <a:fld id="{BFDCA1C4-9514-7B4F-976F-D92F7E296653}" type="slidenum">
              <a:rPr lang="fr-FR" smtClean="0">
                <a:solidFill>
                  <a:schemeClr val="bg1"/>
                </a:solidFill>
              </a:rPr>
              <a:pPr/>
              <a:t>16</a:t>
            </a:fld>
            <a:endParaRPr lang="fr-FR" dirty="0">
              <a:solidFill>
                <a:schemeClr val="bg1"/>
              </a:solidFill>
            </a:endParaRPr>
          </a:p>
        </p:txBody>
      </p:sp>
      <p:pic>
        <p:nvPicPr>
          <p:cNvPr id="8" name="Picture 7">
            <a:extLst>
              <a:ext uri="{FF2B5EF4-FFF2-40B4-BE49-F238E27FC236}">
                <a16:creationId xmlns:a16="http://schemas.microsoft.com/office/drawing/2014/main" id="{704DD86D-37CD-794E-9DDD-45A0D25C6B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0" name="Footer Placeholder 3">
            <a:extLst>
              <a:ext uri="{FF2B5EF4-FFF2-40B4-BE49-F238E27FC236}">
                <a16:creationId xmlns:a16="http://schemas.microsoft.com/office/drawing/2014/main" id="{4494D89C-AB37-8343-800C-F65D77A77ADF}"/>
              </a:ext>
            </a:extLst>
          </p:cNvPr>
          <p:cNvSpPr>
            <a:spLocks noGrp="1"/>
          </p:cNvSpPr>
          <p:nvPr>
            <p:ph type="ftr" sz="quarter" idx="11"/>
          </p:nvPr>
        </p:nvSpPr>
        <p:spPr>
          <a:xfrm>
            <a:off x="1916577" y="6356350"/>
            <a:ext cx="6627000" cy="360000"/>
          </a:xfrm>
        </p:spPr>
        <p:txBody>
          <a:bodyPr/>
          <a:lstStyle/>
          <a:p>
            <a:r>
              <a:rPr lang="en-US" noProof="0"/>
              <a:t>PMG Meeting 8/18/2022</a:t>
            </a:r>
            <a:endParaRPr lang="en-GB" noProof="0" dirty="0"/>
          </a:p>
        </p:txBody>
      </p:sp>
      <p:sp>
        <p:nvSpPr>
          <p:cNvPr id="9" name="TextBox 8">
            <a:extLst>
              <a:ext uri="{FF2B5EF4-FFF2-40B4-BE49-F238E27FC236}">
                <a16:creationId xmlns:a16="http://schemas.microsoft.com/office/drawing/2014/main" id="{34906DF0-259C-4221-A3AE-B82DC0375305}"/>
              </a:ext>
            </a:extLst>
          </p:cNvPr>
          <p:cNvSpPr txBox="1"/>
          <p:nvPr/>
        </p:nvSpPr>
        <p:spPr>
          <a:xfrm>
            <a:off x="6768224" y="57731"/>
            <a:ext cx="2278576" cy="338554"/>
          </a:xfrm>
          <a:prstGeom prst="rect">
            <a:avLst/>
          </a:prstGeom>
          <a:noFill/>
        </p:spPr>
        <p:txBody>
          <a:bodyPr wrap="square" rtlCol="0">
            <a:spAutoFit/>
          </a:bodyPr>
          <a:lstStyle/>
          <a:p>
            <a:pPr algn="r"/>
            <a:r>
              <a:rPr lang="en-US" sz="1600" i="1" dirty="0"/>
              <a:t>G. Ambrosio</a:t>
            </a:r>
          </a:p>
        </p:txBody>
      </p:sp>
    </p:spTree>
    <p:extLst>
      <p:ext uri="{BB962C8B-B14F-4D97-AF65-F5344CB8AC3E}">
        <p14:creationId xmlns:p14="http://schemas.microsoft.com/office/powerpoint/2010/main" val="535767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43FB-BF48-4CB6-A5CF-987E1AB3965D}"/>
              </a:ext>
            </a:extLst>
          </p:cNvPr>
          <p:cNvSpPr>
            <a:spLocks noGrp="1"/>
          </p:cNvSpPr>
          <p:nvPr>
            <p:ph type="title"/>
          </p:nvPr>
        </p:nvSpPr>
        <p:spPr>
          <a:xfrm>
            <a:off x="594221" y="0"/>
            <a:ext cx="7920000" cy="720000"/>
          </a:xfrm>
        </p:spPr>
        <p:txBody>
          <a:bodyPr/>
          <a:lstStyle/>
          <a:p>
            <a:r>
              <a:rPr lang="en-US" sz="2800" dirty="0"/>
              <a:t>Coil Fabrication at FNAL/BNL</a:t>
            </a:r>
          </a:p>
        </p:txBody>
      </p:sp>
      <p:sp>
        <p:nvSpPr>
          <p:cNvPr id="7" name="Content Placeholder 6">
            <a:extLst>
              <a:ext uri="{FF2B5EF4-FFF2-40B4-BE49-F238E27FC236}">
                <a16:creationId xmlns:a16="http://schemas.microsoft.com/office/drawing/2014/main" id="{E4713BD8-4566-43E0-9912-006665649B9C}"/>
              </a:ext>
            </a:extLst>
          </p:cNvPr>
          <p:cNvSpPr>
            <a:spLocks noGrp="1"/>
          </p:cNvSpPr>
          <p:nvPr>
            <p:ph idx="1"/>
          </p:nvPr>
        </p:nvSpPr>
        <p:spPr>
          <a:xfrm>
            <a:off x="130898" y="3789040"/>
            <a:ext cx="8949600" cy="2448272"/>
          </a:xfrm>
        </p:spPr>
        <p:txBody>
          <a:bodyPr>
            <a:normAutofit fontScale="92500" lnSpcReduction="10000"/>
          </a:bodyPr>
          <a:lstStyle/>
          <a:p>
            <a:r>
              <a:rPr lang="en-US" sz="2600" dirty="0"/>
              <a:t>Coils to be fabricated: 102</a:t>
            </a:r>
          </a:p>
          <a:p>
            <a:r>
              <a:rPr lang="en-US" sz="2600" dirty="0"/>
              <a:t>Simple Coil Fabrication yield computation: </a:t>
            </a:r>
          </a:p>
          <a:p>
            <a:pPr lvl="2"/>
            <a:r>
              <a:rPr lang="en-US" sz="1900" dirty="0"/>
              <a:t>In fabrication = 1/3;   On hold = ½</a:t>
            </a:r>
          </a:p>
          <a:p>
            <a:pPr lvl="3"/>
            <a:r>
              <a:rPr lang="en-US" sz="1650" dirty="0"/>
              <a:t>* Accepted for shipment; does not include QXFP06 (4 m prototype coil) </a:t>
            </a:r>
          </a:p>
          <a:p>
            <a:pPr lvl="1"/>
            <a:r>
              <a:rPr lang="en-US" sz="1900" dirty="0"/>
              <a:t>**1 coil on hold after magnet integration; 1 MQXFA09 coil rejected because of folded midplane insulation</a:t>
            </a:r>
          </a:p>
          <a:p>
            <a:pPr lvl="1"/>
            <a:r>
              <a:rPr lang="en-US" sz="1900" dirty="0"/>
              <a:t>***2 coils rejected after vertical test (MQXFA07 and MQXFA08); 1 MQXFA09 coil rejected because of folded midplane insulation</a:t>
            </a:r>
          </a:p>
        </p:txBody>
      </p:sp>
      <p:graphicFrame>
        <p:nvGraphicFramePr>
          <p:cNvPr id="5" name="Table 5">
            <a:extLst>
              <a:ext uri="{FF2B5EF4-FFF2-40B4-BE49-F238E27FC236}">
                <a16:creationId xmlns:a16="http://schemas.microsoft.com/office/drawing/2014/main" id="{B9AB8684-FC1D-C142-B7CA-6B3D106F4F19}"/>
              </a:ext>
            </a:extLst>
          </p:cNvPr>
          <p:cNvGraphicFramePr>
            <a:graphicFrameLocks noGrp="1"/>
          </p:cNvGraphicFramePr>
          <p:nvPr/>
        </p:nvGraphicFramePr>
        <p:xfrm>
          <a:off x="827584" y="720000"/>
          <a:ext cx="7385818" cy="2966720"/>
        </p:xfrm>
        <a:graphic>
          <a:graphicData uri="http://schemas.openxmlformats.org/drawingml/2006/table">
            <a:tbl>
              <a:tblPr firstRow="1" bandRow="1">
                <a:tableStyleId>{5C22544A-7EE6-4342-B048-85BDC9FD1C3A}</a:tableStyleId>
              </a:tblPr>
              <a:tblGrid>
                <a:gridCol w="2451457">
                  <a:extLst>
                    <a:ext uri="{9D8B030D-6E8A-4147-A177-3AD203B41FA5}">
                      <a16:colId xmlns:a16="http://schemas.microsoft.com/office/drawing/2014/main" val="3670578817"/>
                    </a:ext>
                  </a:extLst>
                </a:gridCol>
                <a:gridCol w="1702217">
                  <a:extLst>
                    <a:ext uri="{9D8B030D-6E8A-4147-A177-3AD203B41FA5}">
                      <a16:colId xmlns:a16="http://schemas.microsoft.com/office/drawing/2014/main" val="2570661926"/>
                    </a:ext>
                  </a:extLst>
                </a:gridCol>
                <a:gridCol w="1616072">
                  <a:extLst>
                    <a:ext uri="{9D8B030D-6E8A-4147-A177-3AD203B41FA5}">
                      <a16:colId xmlns:a16="http://schemas.microsoft.com/office/drawing/2014/main" val="2438954738"/>
                    </a:ext>
                  </a:extLst>
                </a:gridCol>
                <a:gridCol w="1616072">
                  <a:extLst>
                    <a:ext uri="{9D8B030D-6E8A-4147-A177-3AD203B41FA5}">
                      <a16:colId xmlns:a16="http://schemas.microsoft.com/office/drawing/2014/main" val="121358737"/>
                    </a:ext>
                  </a:extLst>
                </a:gridCol>
              </a:tblGrid>
              <a:tr h="370840">
                <a:tc>
                  <a:txBody>
                    <a:bodyPr/>
                    <a:lstStyle/>
                    <a:p>
                      <a:endParaRPr lang="en-US" sz="1800" dirty="0"/>
                    </a:p>
                  </a:txBody>
                  <a:tcPr/>
                </a:tc>
                <a:tc>
                  <a:txBody>
                    <a:bodyPr/>
                    <a:lstStyle/>
                    <a:p>
                      <a:r>
                        <a:rPr lang="en-US" sz="1800" dirty="0"/>
                        <a:t>Coils at FNAL</a:t>
                      </a:r>
                    </a:p>
                  </a:txBody>
                  <a:tcPr/>
                </a:tc>
                <a:tc>
                  <a:txBody>
                    <a:bodyPr/>
                    <a:lstStyle/>
                    <a:p>
                      <a:r>
                        <a:rPr lang="en-US" sz="1800" dirty="0"/>
                        <a:t>Coils at BNL</a:t>
                      </a:r>
                    </a:p>
                  </a:txBody>
                  <a:tcPr/>
                </a:tc>
                <a:tc>
                  <a:txBody>
                    <a:bodyPr/>
                    <a:lstStyle/>
                    <a:p>
                      <a:pPr algn="ctr"/>
                      <a:r>
                        <a:rPr lang="en-US" sz="1800" dirty="0"/>
                        <a:t>Total</a:t>
                      </a:r>
                    </a:p>
                  </a:txBody>
                  <a:tcPr/>
                </a:tc>
                <a:extLst>
                  <a:ext uri="{0D108BD9-81ED-4DB2-BD59-A6C34878D82A}">
                    <a16:rowId xmlns:a16="http://schemas.microsoft.com/office/drawing/2014/main" val="3285277432"/>
                  </a:ext>
                </a:extLst>
              </a:tr>
              <a:tr h="370840">
                <a:tc>
                  <a:txBody>
                    <a:bodyPr/>
                    <a:lstStyle/>
                    <a:p>
                      <a:r>
                        <a:rPr lang="en-US" sz="1800" b="1" dirty="0">
                          <a:solidFill>
                            <a:srgbClr val="009900"/>
                          </a:solidFill>
                        </a:rPr>
                        <a:t>Accepted</a:t>
                      </a:r>
                    </a:p>
                  </a:txBody>
                  <a:tcPr/>
                </a:tc>
                <a:tc>
                  <a:txBody>
                    <a:bodyPr/>
                    <a:lstStyle/>
                    <a:p>
                      <a:pPr algn="ctr"/>
                      <a:r>
                        <a:rPr lang="en-US" sz="1800" b="1" dirty="0">
                          <a:solidFill>
                            <a:srgbClr val="009900"/>
                          </a:solidFill>
                        </a:rPr>
                        <a:t>29*</a:t>
                      </a:r>
                    </a:p>
                  </a:txBody>
                  <a:tcPr/>
                </a:tc>
                <a:tc>
                  <a:txBody>
                    <a:bodyPr/>
                    <a:lstStyle/>
                    <a:p>
                      <a:pPr algn="ctr"/>
                      <a:r>
                        <a:rPr lang="en-US" sz="1800" b="1" dirty="0">
                          <a:solidFill>
                            <a:srgbClr val="00B050"/>
                          </a:solidFill>
                        </a:rPr>
                        <a:t>28</a:t>
                      </a:r>
                    </a:p>
                  </a:txBody>
                  <a:tcPr/>
                </a:tc>
                <a:tc>
                  <a:txBody>
                    <a:bodyPr/>
                    <a:lstStyle/>
                    <a:p>
                      <a:pPr algn="ctr"/>
                      <a:r>
                        <a:rPr lang="en-US" sz="1800" b="1" dirty="0">
                          <a:solidFill>
                            <a:srgbClr val="00B050"/>
                          </a:solidFill>
                        </a:rPr>
                        <a:t>57*</a:t>
                      </a:r>
                    </a:p>
                  </a:txBody>
                  <a:tcPr/>
                </a:tc>
                <a:extLst>
                  <a:ext uri="{0D108BD9-81ED-4DB2-BD59-A6C34878D82A}">
                    <a16:rowId xmlns:a16="http://schemas.microsoft.com/office/drawing/2014/main" val="1552068735"/>
                  </a:ext>
                </a:extLst>
              </a:tr>
              <a:tr h="370840">
                <a:tc>
                  <a:txBody>
                    <a:bodyPr/>
                    <a:lstStyle/>
                    <a:p>
                      <a:r>
                        <a:rPr lang="en-US" sz="1800" dirty="0"/>
                        <a:t>In Fabrication</a:t>
                      </a:r>
                    </a:p>
                  </a:txBody>
                  <a:tcPr/>
                </a:tc>
                <a:tc>
                  <a:txBody>
                    <a:bodyPr/>
                    <a:lstStyle/>
                    <a:p>
                      <a:pPr algn="ctr"/>
                      <a:r>
                        <a:rPr lang="en-US" sz="1800" dirty="0">
                          <a:solidFill>
                            <a:schemeClr val="tx1"/>
                          </a:solidFill>
                        </a:rPr>
                        <a:t>5</a:t>
                      </a:r>
                    </a:p>
                  </a:txBody>
                  <a:tcPr/>
                </a:tc>
                <a:tc>
                  <a:txBody>
                    <a:bodyPr/>
                    <a:lstStyle/>
                    <a:p>
                      <a:pPr algn="ctr"/>
                      <a:r>
                        <a:rPr lang="en-US" sz="1800" dirty="0">
                          <a:solidFill>
                            <a:schemeClr val="tx1"/>
                          </a:solidFill>
                        </a:rPr>
                        <a:t>6</a:t>
                      </a:r>
                    </a:p>
                  </a:txBody>
                  <a:tcPr/>
                </a:tc>
                <a:tc>
                  <a:txBody>
                    <a:bodyPr/>
                    <a:lstStyle/>
                    <a:p>
                      <a:pPr algn="ctr"/>
                      <a:r>
                        <a:rPr lang="en-US" sz="1800" dirty="0">
                          <a:solidFill>
                            <a:schemeClr val="tx1"/>
                          </a:solidFill>
                        </a:rPr>
                        <a:t>11</a:t>
                      </a:r>
                    </a:p>
                  </a:txBody>
                  <a:tcPr/>
                </a:tc>
                <a:extLst>
                  <a:ext uri="{0D108BD9-81ED-4DB2-BD59-A6C34878D82A}">
                    <a16:rowId xmlns:a16="http://schemas.microsoft.com/office/drawing/2014/main" val="3385320255"/>
                  </a:ext>
                </a:extLst>
              </a:tr>
              <a:tr h="370840">
                <a:tc>
                  <a:txBody>
                    <a:bodyPr/>
                    <a:lstStyle/>
                    <a:p>
                      <a:r>
                        <a:rPr lang="en-US" sz="1800" dirty="0"/>
                        <a:t>Rejected</a:t>
                      </a:r>
                    </a:p>
                  </a:txBody>
                  <a:tcPr/>
                </a:tc>
                <a:tc>
                  <a:txBody>
                    <a:bodyPr/>
                    <a:lstStyle/>
                    <a:p>
                      <a:pPr algn="ctr"/>
                      <a:r>
                        <a:rPr lang="en-US" sz="1800" dirty="0">
                          <a:solidFill>
                            <a:schemeClr val="tx1"/>
                          </a:solidFill>
                        </a:rPr>
                        <a:t>4</a:t>
                      </a:r>
                    </a:p>
                  </a:txBody>
                  <a:tcPr/>
                </a:tc>
                <a:tc>
                  <a:txBody>
                    <a:bodyPr/>
                    <a:lstStyle/>
                    <a:p>
                      <a:pPr algn="ctr"/>
                      <a:r>
                        <a:rPr lang="en-US" sz="1800" dirty="0">
                          <a:solidFill>
                            <a:schemeClr val="tx1"/>
                          </a:solidFill>
                        </a:rPr>
                        <a:t>3</a:t>
                      </a:r>
                    </a:p>
                  </a:txBody>
                  <a:tcPr/>
                </a:tc>
                <a:tc>
                  <a:txBody>
                    <a:bodyPr/>
                    <a:lstStyle/>
                    <a:p>
                      <a:pPr algn="ctr"/>
                      <a:r>
                        <a:rPr lang="en-US" sz="1800" dirty="0">
                          <a:solidFill>
                            <a:schemeClr val="tx1"/>
                          </a:solidFill>
                        </a:rPr>
                        <a:t>7</a:t>
                      </a:r>
                    </a:p>
                  </a:txBody>
                  <a:tcPr/>
                </a:tc>
                <a:extLst>
                  <a:ext uri="{0D108BD9-81ED-4DB2-BD59-A6C34878D82A}">
                    <a16:rowId xmlns:a16="http://schemas.microsoft.com/office/drawing/2014/main" val="899094863"/>
                  </a:ext>
                </a:extLst>
              </a:tr>
              <a:tr h="370840">
                <a:tc>
                  <a:txBody>
                    <a:bodyPr/>
                    <a:lstStyle/>
                    <a:p>
                      <a:r>
                        <a:rPr lang="en-US" sz="1800" dirty="0"/>
                        <a:t>On Hold</a:t>
                      </a:r>
                    </a:p>
                  </a:txBody>
                  <a:tcPr/>
                </a:tc>
                <a:tc>
                  <a:txBody>
                    <a:bodyPr/>
                    <a:lstStyle/>
                    <a:p>
                      <a:pPr algn="ctr"/>
                      <a:r>
                        <a:rPr lang="en-US" sz="1800" dirty="0">
                          <a:solidFill>
                            <a:schemeClr val="tx1"/>
                          </a:solidFill>
                        </a:rPr>
                        <a:t>6</a:t>
                      </a:r>
                    </a:p>
                  </a:txBody>
                  <a:tcPr/>
                </a:tc>
                <a:tc>
                  <a:txBody>
                    <a:bodyPr/>
                    <a:lstStyle/>
                    <a:p>
                      <a:pPr algn="ctr"/>
                      <a:r>
                        <a:rPr lang="en-US" sz="1800" dirty="0">
                          <a:solidFill>
                            <a:schemeClr val="tx1"/>
                          </a:solidFill>
                        </a:rPr>
                        <a:t>3</a:t>
                      </a:r>
                    </a:p>
                  </a:txBody>
                  <a:tcPr/>
                </a:tc>
                <a:tc>
                  <a:txBody>
                    <a:bodyPr/>
                    <a:lstStyle/>
                    <a:p>
                      <a:pPr algn="ctr"/>
                      <a:r>
                        <a:rPr lang="en-US" sz="1800" dirty="0">
                          <a:solidFill>
                            <a:schemeClr val="tx1"/>
                          </a:solidFill>
                        </a:rPr>
                        <a:t>9</a:t>
                      </a:r>
                    </a:p>
                  </a:txBody>
                  <a:tcPr/>
                </a:tc>
                <a:extLst>
                  <a:ext uri="{0D108BD9-81ED-4DB2-BD59-A6C34878D82A}">
                    <a16:rowId xmlns:a16="http://schemas.microsoft.com/office/drawing/2014/main" val="2618584910"/>
                  </a:ext>
                </a:extLst>
              </a:tr>
              <a:tr h="370840">
                <a:tc>
                  <a:txBody>
                    <a:bodyPr/>
                    <a:lstStyle/>
                    <a:p>
                      <a:pPr algn="l"/>
                      <a:r>
                        <a:rPr lang="en-US" sz="1800" b="1" dirty="0"/>
                        <a:t>Total</a:t>
                      </a:r>
                    </a:p>
                  </a:txBody>
                  <a:tcPr/>
                </a:tc>
                <a:tc>
                  <a:txBody>
                    <a:bodyPr/>
                    <a:lstStyle/>
                    <a:p>
                      <a:pPr algn="ctr"/>
                      <a:r>
                        <a:rPr lang="en-US" sz="1800" b="1" dirty="0">
                          <a:solidFill>
                            <a:schemeClr val="tx1"/>
                          </a:solidFill>
                        </a:rPr>
                        <a:t>44</a:t>
                      </a:r>
                    </a:p>
                  </a:txBody>
                  <a:tcPr/>
                </a:tc>
                <a:tc>
                  <a:txBody>
                    <a:bodyPr/>
                    <a:lstStyle/>
                    <a:p>
                      <a:pPr algn="ctr"/>
                      <a:r>
                        <a:rPr lang="en-US" sz="1800" b="1" dirty="0">
                          <a:solidFill>
                            <a:schemeClr val="tx1"/>
                          </a:solidFill>
                        </a:rPr>
                        <a:t>40</a:t>
                      </a:r>
                    </a:p>
                  </a:txBody>
                  <a:tcPr/>
                </a:tc>
                <a:tc>
                  <a:txBody>
                    <a:bodyPr/>
                    <a:lstStyle/>
                    <a:p>
                      <a:pPr algn="ctr"/>
                      <a:r>
                        <a:rPr lang="en-US" sz="1800" b="1" dirty="0">
                          <a:solidFill>
                            <a:schemeClr val="tx1"/>
                          </a:solidFill>
                        </a:rPr>
                        <a:t>84</a:t>
                      </a:r>
                    </a:p>
                  </a:txBody>
                  <a:tcPr/>
                </a:tc>
                <a:extLst>
                  <a:ext uri="{0D108BD9-81ED-4DB2-BD59-A6C34878D82A}">
                    <a16:rowId xmlns:a16="http://schemas.microsoft.com/office/drawing/2014/main" val="4226630982"/>
                  </a:ext>
                </a:extLst>
              </a:tr>
              <a:tr h="370840">
                <a:tc>
                  <a:txBody>
                    <a:bodyPr/>
                    <a:lstStyle/>
                    <a:p>
                      <a:pPr algn="l"/>
                      <a:r>
                        <a:rPr lang="en-US" sz="1800" b="1" dirty="0"/>
                        <a:t>Simple Fabric. Yield</a:t>
                      </a:r>
                    </a:p>
                  </a:txBody>
                  <a:tcPr/>
                </a:tc>
                <a:tc>
                  <a:txBody>
                    <a:bodyPr/>
                    <a:lstStyle/>
                    <a:p>
                      <a:pPr algn="ctr"/>
                      <a:r>
                        <a:rPr lang="en-US" sz="1800" b="1" dirty="0">
                          <a:solidFill>
                            <a:schemeClr val="tx1"/>
                          </a:solidFill>
                        </a:rPr>
                        <a:t>82.8%</a:t>
                      </a:r>
                    </a:p>
                  </a:txBody>
                  <a:tcPr/>
                </a:tc>
                <a:tc>
                  <a:txBody>
                    <a:bodyPr/>
                    <a:lstStyle/>
                    <a:p>
                      <a:pPr algn="ctr"/>
                      <a:r>
                        <a:rPr lang="en-US" sz="1800" b="1" dirty="0">
                          <a:solidFill>
                            <a:schemeClr val="tx1"/>
                          </a:solidFill>
                        </a:rPr>
                        <a:t>87.5%</a:t>
                      </a:r>
                    </a:p>
                  </a:txBody>
                  <a:tcPr/>
                </a:tc>
                <a:tc>
                  <a:txBody>
                    <a:bodyPr/>
                    <a:lstStyle/>
                    <a:p>
                      <a:pPr algn="ctr"/>
                      <a:r>
                        <a:rPr lang="en-US" sz="1800" b="1" dirty="0">
                          <a:solidFill>
                            <a:schemeClr val="tx1"/>
                          </a:solidFill>
                        </a:rPr>
                        <a:t>85.0%</a:t>
                      </a:r>
                    </a:p>
                  </a:txBody>
                  <a:tcPr/>
                </a:tc>
                <a:extLst>
                  <a:ext uri="{0D108BD9-81ED-4DB2-BD59-A6C34878D82A}">
                    <a16:rowId xmlns:a16="http://schemas.microsoft.com/office/drawing/2014/main" val="2591837927"/>
                  </a:ext>
                </a:extLst>
              </a:tr>
              <a:tr h="370840">
                <a:tc>
                  <a:txBody>
                    <a:bodyPr/>
                    <a:lstStyle/>
                    <a:p>
                      <a:pPr algn="l"/>
                      <a:r>
                        <a:rPr lang="en-US" sz="1800" b="1" dirty="0"/>
                        <a:t>After </a:t>
                      </a:r>
                      <a:r>
                        <a:rPr lang="en-US" sz="1800" b="1" dirty="0" err="1"/>
                        <a:t>Integrat</a:t>
                      </a:r>
                      <a:r>
                        <a:rPr lang="en-US" sz="1800" b="1" dirty="0"/>
                        <a:t>. &amp; Test</a:t>
                      </a:r>
                    </a:p>
                  </a:txBody>
                  <a:tcPr/>
                </a:tc>
                <a:tc>
                  <a:txBody>
                    <a:bodyPr/>
                    <a:lstStyle/>
                    <a:p>
                      <a:pPr algn="ctr"/>
                      <a:r>
                        <a:rPr lang="en-US" sz="1800" b="1" dirty="0">
                          <a:solidFill>
                            <a:schemeClr val="tx1"/>
                          </a:solidFill>
                        </a:rPr>
                        <a:t>79.1%**</a:t>
                      </a:r>
                    </a:p>
                  </a:txBody>
                  <a:tcPr/>
                </a:tc>
                <a:tc>
                  <a:txBody>
                    <a:bodyPr/>
                    <a:lstStyle/>
                    <a:p>
                      <a:pPr algn="ctr"/>
                      <a:r>
                        <a:rPr lang="en-US" sz="1800" b="1" dirty="0">
                          <a:solidFill>
                            <a:schemeClr val="tx1"/>
                          </a:solidFill>
                        </a:rPr>
                        <a:t>79.2%***</a:t>
                      </a:r>
                    </a:p>
                  </a:txBody>
                  <a:tcPr/>
                </a:tc>
                <a:tc>
                  <a:txBody>
                    <a:bodyPr/>
                    <a:lstStyle/>
                    <a:p>
                      <a:pPr algn="ctr"/>
                      <a:r>
                        <a:rPr lang="en-US" sz="1800" b="1" dirty="0">
                          <a:solidFill>
                            <a:schemeClr val="tx1"/>
                          </a:solidFill>
                        </a:rPr>
                        <a:t>79.1%</a:t>
                      </a:r>
                    </a:p>
                  </a:txBody>
                  <a:tcPr/>
                </a:tc>
                <a:extLst>
                  <a:ext uri="{0D108BD9-81ED-4DB2-BD59-A6C34878D82A}">
                    <a16:rowId xmlns:a16="http://schemas.microsoft.com/office/drawing/2014/main" val="1681902746"/>
                  </a:ext>
                </a:extLst>
              </a:tr>
            </a:tbl>
          </a:graphicData>
        </a:graphic>
      </p:graphicFrame>
      <p:sp>
        <p:nvSpPr>
          <p:cNvPr id="3" name="Footer Placeholder 2">
            <a:extLst>
              <a:ext uri="{FF2B5EF4-FFF2-40B4-BE49-F238E27FC236}">
                <a16:creationId xmlns:a16="http://schemas.microsoft.com/office/drawing/2014/main" id="{4050C389-8BEE-48F0-A8D3-6BEE6B4CCE59}"/>
              </a:ext>
            </a:extLst>
          </p:cNvPr>
          <p:cNvSpPr>
            <a:spLocks noGrp="1"/>
          </p:cNvSpPr>
          <p:nvPr>
            <p:ph type="ftr" sz="quarter" idx="3"/>
          </p:nvPr>
        </p:nvSpPr>
        <p:spPr>
          <a:xfrm>
            <a:off x="5004048" y="6237312"/>
            <a:ext cx="3527952" cy="479038"/>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PMG Meeting 8/18/2022</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A31E259B-6FA1-458C-BA1E-836C837595F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a:extLst>
              <a:ext uri="{FF2B5EF4-FFF2-40B4-BE49-F238E27FC236}">
                <a16:creationId xmlns:a16="http://schemas.microsoft.com/office/drawing/2014/main" id="{FD2A4917-97D3-41CF-95DC-A0C7DA0B22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9" name="TextBox 8">
            <a:extLst>
              <a:ext uri="{FF2B5EF4-FFF2-40B4-BE49-F238E27FC236}">
                <a16:creationId xmlns:a16="http://schemas.microsoft.com/office/drawing/2014/main" id="{A6FEADAA-AE08-4ED8-BE71-2DCD47423281}"/>
              </a:ext>
            </a:extLst>
          </p:cNvPr>
          <p:cNvSpPr txBox="1"/>
          <p:nvPr/>
        </p:nvSpPr>
        <p:spPr>
          <a:xfrm>
            <a:off x="6768224" y="57731"/>
            <a:ext cx="2278576" cy="338554"/>
          </a:xfrm>
          <a:prstGeom prst="rect">
            <a:avLst/>
          </a:prstGeom>
          <a:noFill/>
        </p:spPr>
        <p:txBody>
          <a:bodyPr wrap="square" rtlCol="0">
            <a:spAutoFit/>
          </a:bodyPr>
          <a:lstStyle/>
          <a:p>
            <a:pPr algn="r"/>
            <a:r>
              <a:rPr lang="en-US" sz="1600" i="1" dirty="0"/>
              <a:t>G. Ambrosio</a:t>
            </a:r>
          </a:p>
        </p:txBody>
      </p:sp>
    </p:spTree>
    <p:extLst>
      <p:ext uri="{BB962C8B-B14F-4D97-AF65-F5344CB8AC3E}">
        <p14:creationId xmlns:p14="http://schemas.microsoft.com/office/powerpoint/2010/main" val="3236276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EB92-3BFD-4E4C-93AF-3329C72201BE}"/>
              </a:ext>
            </a:extLst>
          </p:cNvPr>
          <p:cNvSpPr>
            <a:spLocks noGrp="1"/>
          </p:cNvSpPr>
          <p:nvPr>
            <p:ph type="title"/>
          </p:nvPr>
        </p:nvSpPr>
        <p:spPr>
          <a:xfrm>
            <a:off x="479692" y="159458"/>
            <a:ext cx="7920000" cy="720000"/>
          </a:xfrm>
        </p:spPr>
        <p:txBody>
          <a:bodyPr/>
          <a:lstStyle/>
          <a:p>
            <a:r>
              <a:rPr lang="en-US" dirty="0"/>
              <a:t>MQXFA Structures and Assembly</a:t>
            </a:r>
          </a:p>
        </p:txBody>
      </p:sp>
      <p:sp>
        <p:nvSpPr>
          <p:cNvPr id="5" name="Footer Placeholder 4">
            <a:extLst>
              <a:ext uri="{FF2B5EF4-FFF2-40B4-BE49-F238E27FC236}">
                <a16:creationId xmlns:a16="http://schemas.microsoft.com/office/drawing/2014/main" id="{F8FEB469-D645-FF49-8094-D2B08AE0167D}"/>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PMG Meeting 8/18/2022</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3AE111FB-1D29-454D-9B5A-5B6776DA4317}"/>
              </a:ext>
            </a:extLst>
          </p:cNvPr>
          <p:cNvSpPr>
            <a:spLocks noGrp="1"/>
          </p:cNvSpPr>
          <p:nvPr>
            <p:ph idx="1"/>
          </p:nvPr>
        </p:nvSpPr>
        <p:spPr>
          <a:xfrm>
            <a:off x="382492" y="814002"/>
            <a:ext cx="8761508" cy="3191062"/>
          </a:xfrm>
        </p:spPr>
        <p:txBody>
          <a:bodyPr>
            <a:normAutofit fontScale="77500" lnSpcReduction="20000"/>
          </a:bodyPr>
          <a:lstStyle/>
          <a:p>
            <a:pPr>
              <a:lnSpc>
                <a:spcPct val="120000"/>
              </a:lnSpc>
            </a:pPr>
            <a:r>
              <a:rPr lang="en-US" dirty="0"/>
              <a:t>Magnet assembly is at peak production with two assembly lines fully operational</a:t>
            </a:r>
          </a:p>
          <a:p>
            <a:pPr>
              <a:lnSpc>
                <a:spcPct val="120000"/>
              </a:lnSpc>
            </a:pPr>
            <a:r>
              <a:rPr lang="en-US" dirty="0"/>
              <a:t>MQXFA10 test was successfully completed at BNL</a:t>
            </a:r>
          </a:p>
          <a:p>
            <a:pPr>
              <a:lnSpc>
                <a:spcPct val="120000"/>
              </a:lnSpc>
            </a:pPr>
            <a:r>
              <a:rPr lang="en-US" dirty="0"/>
              <a:t>MQXFA11 met all requirements during 1</a:t>
            </a:r>
            <a:r>
              <a:rPr lang="en-US" baseline="30000" dirty="0"/>
              <a:t>st</a:t>
            </a:r>
            <a:r>
              <a:rPr lang="en-US" dirty="0"/>
              <a:t> thermal cycle at BNL vertical test facility  </a:t>
            </a:r>
            <a:r>
              <a:rPr lang="en-US" dirty="0">
                <a:sym typeface="Wingdings" panose="05000000000000000000" pitchFamily="2" charset="2"/>
              </a:rPr>
              <a:t>  </a:t>
            </a:r>
            <a:endParaRPr lang="en-US" dirty="0"/>
          </a:p>
          <a:p>
            <a:pPr lvl="1">
              <a:lnSpc>
                <a:spcPct val="120000"/>
              </a:lnSpc>
            </a:pPr>
            <a:r>
              <a:rPr lang="en-US" dirty="0"/>
              <a:t>It was involved in truck accident during shipment from LBNL to BNL</a:t>
            </a:r>
          </a:p>
          <a:p>
            <a:pPr>
              <a:lnSpc>
                <a:spcPct val="120000"/>
              </a:lnSpc>
            </a:pPr>
            <a:r>
              <a:rPr lang="en-US" dirty="0"/>
              <a:t>MQXFA08b is at BNL for vertical test</a:t>
            </a:r>
          </a:p>
          <a:p>
            <a:pPr>
              <a:lnSpc>
                <a:spcPct val="120000"/>
              </a:lnSpc>
            </a:pPr>
            <a:r>
              <a:rPr lang="en-US" dirty="0"/>
              <a:t>MQXFA12 assembly is in progress</a:t>
            </a:r>
          </a:p>
          <a:p>
            <a:pPr marL="457200" lvl="1" indent="0">
              <a:lnSpc>
                <a:spcPct val="120000"/>
              </a:lnSpc>
              <a:buNone/>
            </a:pPr>
            <a:endParaRPr lang="en-US" dirty="0"/>
          </a:p>
        </p:txBody>
      </p:sp>
      <p:pic>
        <p:nvPicPr>
          <p:cNvPr id="6" name="Picture 5">
            <a:extLst>
              <a:ext uri="{FF2B5EF4-FFF2-40B4-BE49-F238E27FC236}">
                <a16:creationId xmlns:a16="http://schemas.microsoft.com/office/drawing/2014/main" id="{12993D4A-CF88-49FA-B0FA-B3DBF3C44699}"/>
              </a:ext>
            </a:extLst>
          </p:cNvPr>
          <p:cNvPicPr>
            <a:picLocks noChangeAspect="1"/>
          </p:cNvPicPr>
          <p:nvPr/>
        </p:nvPicPr>
        <p:blipFill>
          <a:blip r:embed="rId3"/>
          <a:stretch>
            <a:fillRect/>
          </a:stretch>
        </p:blipFill>
        <p:spPr>
          <a:xfrm>
            <a:off x="2428821" y="4005064"/>
            <a:ext cx="3994875" cy="1948611"/>
          </a:xfrm>
          <a:prstGeom prst="rect">
            <a:avLst/>
          </a:prstGeom>
        </p:spPr>
      </p:pic>
      <p:pic>
        <p:nvPicPr>
          <p:cNvPr id="3" name="Picture 2">
            <a:extLst>
              <a:ext uri="{FF2B5EF4-FFF2-40B4-BE49-F238E27FC236}">
                <a16:creationId xmlns:a16="http://schemas.microsoft.com/office/drawing/2014/main" id="{50C411EF-9625-40A1-93FB-A3636C5A134D}"/>
              </a:ext>
            </a:extLst>
          </p:cNvPr>
          <p:cNvPicPr>
            <a:picLocks noChangeAspect="1"/>
          </p:cNvPicPr>
          <p:nvPr/>
        </p:nvPicPr>
        <p:blipFill>
          <a:blip r:embed="rId4"/>
          <a:stretch>
            <a:fillRect/>
          </a:stretch>
        </p:blipFill>
        <p:spPr>
          <a:xfrm>
            <a:off x="1331640" y="6225014"/>
            <a:ext cx="729255" cy="622672"/>
          </a:xfrm>
          <a:prstGeom prst="rect">
            <a:avLst/>
          </a:prstGeom>
        </p:spPr>
      </p:pic>
      <p:sp>
        <p:nvSpPr>
          <p:cNvPr id="13" name="TextBox 12">
            <a:extLst>
              <a:ext uri="{FF2B5EF4-FFF2-40B4-BE49-F238E27FC236}">
                <a16:creationId xmlns:a16="http://schemas.microsoft.com/office/drawing/2014/main" id="{DC94CD3F-E3FD-D64D-B428-16FCC11320CB}"/>
              </a:ext>
            </a:extLst>
          </p:cNvPr>
          <p:cNvSpPr txBox="1"/>
          <p:nvPr/>
        </p:nvSpPr>
        <p:spPr>
          <a:xfrm>
            <a:off x="3365732" y="6001331"/>
            <a:ext cx="2471687" cy="276999"/>
          </a:xfrm>
          <a:prstGeom prst="rect">
            <a:avLst/>
          </a:prstGeom>
          <a:solidFill>
            <a:schemeClr val="bg1"/>
          </a:solidFill>
          <a:ln>
            <a:solidFill>
              <a:schemeClr val="tx1">
                <a:lumMod val="50000"/>
                <a:lumOff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MQXFA08 shell-yoke assembly</a:t>
            </a:r>
          </a:p>
        </p:txBody>
      </p:sp>
      <p:sp>
        <p:nvSpPr>
          <p:cNvPr id="4" name="Slide Number Placeholder 3">
            <a:extLst>
              <a:ext uri="{FF2B5EF4-FFF2-40B4-BE49-F238E27FC236}">
                <a16:creationId xmlns:a16="http://schemas.microsoft.com/office/drawing/2014/main" id="{FD7AE1C8-761E-4C66-ADA3-E8D2EAEA51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chemeClr val="bg1"/>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schemeClr val="bg1"/>
              </a:solidFill>
              <a:effectLst/>
              <a:uLnTx/>
              <a:uFillTx/>
              <a:latin typeface="Arial"/>
              <a:ea typeface="+mn-ea"/>
              <a:cs typeface="+mn-cs"/>
            </a:endParaRPr>
          </a:p>
        </p:txBody>
      </p:sp>
      <p:sp>
        <p:nvSpPr>
          <p:cNvPr id="9" name="TextBox 8">
            <a:extLst>
              <a:ext uri="{FF2B5EF4-FFF2-40B4-BE49-F238E27FC236}">
                <a16:creationId xmlns:a16="http://schemas.microsoft.com/office/drawing/2014/main" id="{62B6BA4A-29BE-433F-AAA9-57B0897CEAB3}"/>
              </a:ext>
            </a:extLst>
          </p:cNvPr>
          <p:cNvSpPr txBox="1"/>
          <p:nvPr/>
        </p:nvSpPr>
        <p:spPr>
          <a:xfrm>
            <a:off x="6768224" y="57731"/>
            <a:ext cx="2278576" cy="338554"/>
          </a:xfrm>
          <a:prstGeom prst="rect">
            <a:avLst/>
          </a:prstGeom>
          <a:noFill/>
        </p:spPr>
        <p:txBody>
          <a:bodyPr wrap="square" rtlCol="0">
            <a:spAutoFit/>
          </a:bodyPr>
          <a:lstStyle/>
          <a:p>
            <a:pPr algn="r"/>
            <a:r>
              <a:rPr lang="en-US" sz="1600" i="1" dirty="0"/>
              <a:t>G. Ambrosio</a:t>
            </a:r>
          </a:p>
        </p:txBody>
      </p:sp>
    </p:spTree>
    <p:extLst>
      <p:ext uri="{BB962C8B-B14F-4D97-AF65-F5344CB8AC3E}">
        <p14:creationId xmlns:p14="http://schemas.microsoft.com/office/powerpoint/2010/main" val="4096652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D3F2D-CF84-4CB1-A9BA-F2D804A3ED11}"/>
              </a:ext>
            </a:extLst>
          </p:cNvPr>
          <p:cNvSpPr>
            <a:spLocks noGrp="1"/>
          </p:cNvSpPr>
          <p:nvPr>
            <p:ph type="title"/>
          </p:nvPr>
        </p:nvSpPr>
        <p:spPr>
          <a:xfrm>
            <a:off x="641865" y="35824"/>
            <a:ext cx="7920000" cy="465826"/>
          </a:xfrm>
        </p:spPr>
        <p:txBody>
          <a:bodyPr/>
          <a:lstStyle/>
          <a:p>
            <a:r>
              <a:rPr lang="en-US" dirty="0"/>
              <a:t>Magnet Testing Progress</a:t>
            </a:r>
          </a:p>
        </p:txBody>
      </p:sp>
      <p:sp>
        <p:nvSpPr>
          <p:cNvPr id="3" name="Content Placeholder 2">
            <a:extLst>
              <a:ext uri="{FF2B5EF4-FFF2-40B4-BE49-F238E27FC236}">
                <a16:creationId xmlns:a16="http://schemas.microsoft.com/office/drawing/2014/main" id="{1D76BFEA-D059-4B40-972F-C93B4D275AA1}"/>
              </a:ext>
            </a:extLst>
          </p:cNvPr>
          <p:cNvSpPr>
            <a:spLocks noGrp="1"/>
          </p:cNvSpPr>
          <p:nvPr>
            <p:ph idx="1"/>
          </p:nvPr>
        </p:nvSpPr>
        <p:spPr>
          <a:xfrm>
            <a:off x="395536" y="847300"/>
            <a:ext cx="8651264" cy="1332722"/>
          </a:xfrm>
        </p:spPr>
        <p:txBody>
          <a:bodyPr>
            <a:normAutofit fontScale="92500" lnSpcReduction="20000"/>
          </a:bodyPr>
          <a:lstStyle/>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r>
              <a:rPr kumimoji="0" lang="en-GB" sz="2000" b="0" i="0" u="none" strike="noStrike" kern="1200" cap="none" spc="0" normalizeH="0" baseline="0" noProof="0" dirty="0">
                <a:ln>
                  <a:noFill/>
                </a:ln>
                <a:solidFill>
                  <a:srgbClr val="64BCD9">
                    <a:lumMod val="50000"/>
                  </a:srgbClr>
                </a:solidFill>
                <a:effectLst/>
                <a:uLnTx/>
                <a:uFillTx/>
                <a:latin typeface="Arial"/>
                <a:ea typeface="+mn-ea"/>
                <a:cs typeface="+mn-cs"/>
              </a:rPr>
              <a:t>302.4.01  Magnet Vertical Test</a:t>
            </a:r>
          </a:p>
          <a:p>
            <a:pPr lvl="1" indent="-228600">
              <a:buClr>
                <a:srgbClr val="FB963C"/>
              </a:buClr>
              <a:defRPr/>
            </a:pPr>
            <a:r>
              <a:rPr lang="en-GB" sz="2000" dirty="0">
                <a:solidFill>
                  <a:srgbClr val="64BCD9">
                    <a:lumMod val="50000"/>
                  </a:srgbClr>
                </a:solidFill>
                <a:latin typeface="Arial"/>
              </a:rPr>
              <a:t>MQXFA11 test first Thermal Cycle and start of second thermal cycle was successful; test in progress </a:t>
            </a:r>
          </a:p>
          <a:p>
            <a:pPr lvl="1" indent="-228600">
              <a:buClr>
                <a:srgbClr val="FB963C"/>
              </a:buClr>
              <a:defRPr/>
            </a:pPr>
            <a:r>
              <a:rPr lang="en-GB" sz="2000" dirty="0">
                <a:solidFill>
                  <a:srgbClr val="64BCD9">
                    <a:lumMod val="50000"/>
                  </a:srgbClr>
                </a:solidFill>
                <a:latin typeface="Arial"/>
              </a:rPr>
              <a:t>Both the facility and the magnet performance was excellent. </a:t>
            </a:r>
          </a:p>
          <a:p>
            <a:pPr lvl="1" indent="-228600">
              <a:buClr>
                <a:srgbClr val="FB963C"/>
              </a:buClr>
              <a:defRPr/>
            </a:pPr>
            <a:r>
              <a:rPr lang="en-GB" sz="2000" dirty="0">
                <a:solidFill>
                  <a:srgbClr val="64BCD9">
                    <a:lumMod val="50000"/>
                  </a:srgbClr>
                </a:solidFill>
                <a:latin typeface="Arial"/>
              </a:rPr>
              <a:t>Second top plate repair is in progress</a:t>
            </a:r>
          </a:p>
        </p:txBody>
      </p:sp>
      <p:sp>
        <p:nvSpPr>
          <p:cNvPr id="4" name="Slide Number Placeholder 3">
            <a:extLst>
              <a:ext uri="{FF2B5EF4-FFF2-40B4-BE49-F238E27FC236}">
                <a16:creationId xmlns:a16="http://schemas.microsoft.com/office/drawing/2014/main" id="{0BB3C656-173B-45F2-88DB-BCA69D8361C2}"/>
              </a:ext>
            </a:extLst>
          </p:cNvPr>
          <p:cNvSpPr>
            <a:spLocks noGrp="1"/>
          </p:cNvSpPr>
          <p:nvPr>
            <p:ph type="sldNum" sz="quarter" idx="12"/>
          </p:nvPr>
        </p:nvSpPr>
        <p:spPr/>
        <p:txBody>
          <a:bodyPr/>
          <a:lstStyle/>
          <a:p>
            <a:fld id="{BFDCA1C4-9514-7B4F-976F-D92F7E296653}" type="slidenum">
              <a:rPr lang="fr-FR" smtClean="0">
                <a:solidFill>
                  <a:schemeClr val="bg1"/>
                </a:solidFill>
              </a:rPr>
              <a:pPr/>
              <a:t>19</a:t>
            </a:fld>
            <a:endParaRPr lang="fr-FR" dirty="0">
              <a:solidFill>
                <a:schemeClr val="bg1"/>
              </a:solidFill>
            </a:endParaRPr>
          </a:p>
        </p:txBody>
      </p:sp>
      <p:sp>
        <p:nvSpPr>
          <p:cNvPr id="8" name="TextBox 7">
            <a:extLst>
              <a:ext uri="{FF2B5EF4-FFF2-40B4-BE49-F238E27FC236}">
                <a16:creationId xmlns:a16="http://schemas.microsoft.com/office/drawing/2014/main" id="{6592B924-6FC0-4318-83ED-6CEFC4D12899}"/>
              </a:ext>
            </a:extLst>
          </p:cNvPr>
          <p:cNvSpPr txBox="1"/>
          <p:nvPr/>
        </p:nvSpPr>
        <p:spPr>
          <a:xfrm>
            <a:off x="6768224" y="93634"/>
            <a:ext cx="2278576" cy="369332"/>
          </a:xfrm>
          <a:prstGeom prst="rect">
            <a:avLst/>
          </a:prstGeom>
          <a:noFill/>
        </p:spPr>
        <p:txBody>
          <a:bodyPr wrap="square" rtlCol="0">
            <a:spAutoFit/>
          </a:bodyPr>
          <a:lstStyle/>
          <a:p>
            <a:pPr algn="r"/>
            <a:r>
              <a:rPr lang="en-US" i="1" dirty="0"/>
              <a:t>S. Feher</a:t>
            </a:r>
          </a:p>
        </p:txBody>
      </p:sp>
      <p:pic>
        <p:nvPicPr>
          <p:cNvPr id="10" name="Picture 9">
            <a:extLst>
              <a:ext uri="{FF2B5EF4-FFF2-40B4-BE49-F238E27FC236}">
                <a16:creationId xmlns:a16="http://schemas.microsoft.com/office/drawing/2014/main" id="{77BB07E2-AF57-4C86-8F92-C801AC9613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3" name="Footer Placeholder 3">
            <a:extLst>
              <a:ext uri="{FF2B5EF4-FFF2-40B4-BE49-F238E27FC236}">
                <a16:creationId xmlns:a16="http://schemas.microsoft.com/office/drawing/2014/main" id="{E7571265-8680-8748-8C30-33F69D67DB2A}"/>
              </a:ext>
            </a:extLst>
          </p:cNvPr>
          <p:cNvSpPr>
            <a:spLocks noGrp="1"/>
          </p:cNvSpPr>
          <p:nvPr>
            <p:ph type="ftr" sz="quarter" idx="11"/>
          </p:nvPr>
        </p:nvSpPr>
        <p:spPr>
          <a:xfrm>
            <a:off x="1916577" y="6356350"/>
            <a:ext cx="6627000" cy="360000"/>
          </a:xfrm>
        </p:spPr>
        <p:txBody>
          <a:bodyPr/>
          <a:lstStyle/>
          <a:p>
            <a:r>
              <a:rPr lang="en-US" noProof="0"/>
              <a:t>PMG Meeting 8/18/2022</a:t>
            </a:r>
            <a:endParaRPr lang="en-GB" noProof="0" dirty="0"/>
          </a:p>
        </p:txBody>
      </p:sp>
      <p:pic>
        <p:nvPicPr>
          <p:cNvPr id="6" name="Picture 5">
            <a:extLst>
              <a:ext uri="{FF2B5EF4-FFF2-40B4-BE49-F238E27FC236}">
                <a16:creationId xmlns:a16="http://schemas.microsoft.com/office/drawing/2014/main" id="{7CC0A969-370F-4A83-8DAC-B94F65DB993A}"/>
              </a:ext>
            </a:extLst>
          </p:cNvPr>
          <p:cNvPicPr>
            <a:picLocks noChangeAspect="1"/>
          </p:cNvPicPr>
          <p:nvPr/>
        </p:nvPicPr>
        <p:blipFill>
          <a:blip r:embed="rId3"/>
          <a:stretch>
            <a:fillRect/>
          </a:stretch>
        </p:blipFill>
        <p:spPr>
          <a:xfrm>
            <a:off x="2637276" y="2342511"/>
            <a:ext cx="6409524" cy="4161905"/>
          </a:xfrm>
          <a:prstGeom prst="rect">
            <a:avLst/>
          </a:prstGeom>
        </p:spPr>
      </p:pic>
      <p:sp>
        <p:nvSpPr>
          <p:cNvPr id="11" name="TextBox 10">
            <a:extLst>
              <a:ext uri="{FF2B5EF4-FFF2-40B4-BE49-F238E27FC236}">
                <a16:creationId xmlns:a16="http://schemas.microsoft.com/office/drawing/2014/main" id="{0FC76535-D459-4CB0-999F-593D4CE03F81}"/>
              </a:ext>
            </a:extLst>
          </p:cNvPr>
          <p:cNvSpPr txBox="1"/>
          <p:nvPr/>
        </p:nvSpPr>
        <p:spPr>
          <a:xfrm>
            <a:off x="179512" y="4237759"/>
            <a:ext cx="2376264" cy="400110"/>
          </a:xfrm>
          <a:prstGeom prst="rect">
            <a:avLst/>
          </a:prstGeom>
          <a:solidFill>
            <a:schemeClr val="bg1"/>
          </a:solidFill>
          <a:ln>
            <a:solidFill>
              <a:schemeClr val="tx1"/>
            </a:solidFill>
          </a:ln>
        </p:spPr>
        <p:txBody>
          <a:bodyPr wrap="square" rtlCol="0">
            <a:spAutoFit/>
          </a:bodyPr>
          <a:lstStyle/>
          <a:p>
            <a:r>
              <a:rPr lang="en-US" sz="1000" i="1" dirty="0"/>
              <a:t>MQXFA11 was involved in the truck accident reported previously</a:t>
            </a:r>
            <a:endParaRPr lang="en-US" sz="1000" dirty="0"/>
          </a:p>
        </p:txBody>
      </p:sp>
      <p:pic>
        <p:nvPicPr>
          <p:cNvPr id="5" name="Picture 4">
            <a:extLst>
              <a:ext uri="{FF2B5EF4-FFF2-40B4-BE49-F238E27FC236}">
                <a16:creationId xmlns:a16="http://schemas.microsoft.com/office/drawing/2014/main" id="{974FD358-F60C-4205-9E85-F611D0C0ED7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7682" y="2337846"/>
            <a:ext cx="2510989" cy="1883242"/>
          </a:xfrm>
          <a:prstGeom prst="rect">
            <a:avLst/>
          </a:prstGeom>
        </p:spPr>
      </p:pic>
    </p:spTree>
    <p:extLst>
      <p:ext uri="{BB962C8B-B14F-4D97-AF65-F5344CB8AC3E}">
        <p14:creationId xmlns:p14="http://schemas.microsoft.com/office/powerpoint/2010/main" val="3118950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44704"/>
            <a:ext cx="7920000" cy="720000"/>
          </a:xfrm>
        </p:spPr>
        <p:txBody>
          <a:bodyPr/>
          <a:lstStyle/>
          <a:p>
            <a:r>
              <a:rPr lang="en-US" sz="3200" dirty="0"/>
              <a:t>Plans for Today</a:t>
            </a:r>
            <a:endParaRPr lang="en-US" sz="3200" i="1" dirty="0"/>
          </a:p>
        </p:txBody>
      </p:sp>
      <p:sp>
        <p:nvSpPr>
          <p:cNvPr id="3" name="Content Placeholder 2"/>
          <p:cNvSpPr>
            <a:spLocks noGrp="1"/>
          </p:cNvSpPr>
          <p:nvPr>
            <p:ph idx="1"/>
          </p:nvPr>
        </p:nvSpPr>
        <p:spPr>
          <a:xfrm>
            <a:off x="323529" y="1124744"/>
            <a:ext cx="8363271" cy="5088156"/>
          </a:xfrm>
          <a:solidFill>
            <a:schemeClr val="bg1"/>
          </a:solidFill>
        </p:spPr>
        <p:txBody>
          <a:bodyPr>
            <a:normAutofit fontScale="92500" lnSpcReduction="10000"/>
          </a:bodyPr>
          <a:lstStyle/>
          <a:p>
            <a:r>
              <a:rPr lang="en-US" dirty="0">
                <a:solidFill>
                  <a:schemeClr val="tx1"/>
                </a:solidFill>
              </a:rPr>
              <a:t>AUP Status – </a:t>
            </a:r>
            <a:r>
              <a:rPr lang="en-US" dirty="0" err="1">
                <a:solidFill>
                  <a:schemeClr val="tx1"/>
                </a:solidFill>
              </a:rPr>
              <a:t>Apollinari</a:t>
            </a:r>
            <a:r>
              <a:rPr lang="en-US" dirty="0">
                <a:solidFill>
                  <a:schemeClr val="tx1"/>
                </a:solidFill>
              </a:rPr>
              <a:t>/</a:t>
            </a:r>
            <a:r>
              <a:rPr lang="en-US" dirty="0" err="1">
                <a:solidFill>
                  <a:schemeClr val="tx1"/>
                </a:solidFill>
              </a:rPr>
              <a:t>Carcagno</a:t>
            </a:r>
            <a:endParaRPr lang="en-US" dirty="0">
              <a:solidFill>
                <a:schemeClr val="tx1"/>
              </a:solidFill>
            </a:endParaRPr>
          </a:p>
          <a:p>
            <a:pPr lvl="1"/>
            <a:r>
              <a:rPr lang="en-US" dirty="0">
                <a:solidFill>
                  <a:schemeClr val="tx1"/>
                </a:solidFill>
              </a:rPr>
              <a:t>Funding</a:t>
            </a:r>
            <a:endParaRPr lang="en-US" i="1" dirty="0">
              <a:solidFill>
                <a:schemeClr val="tx1"/>
              </a:solidFill>
            </a:endParaRPr>
          </a:p>
          <a:p>
            <a:pPr lvl="1"/>
            <a:r>
              <a:rPr lang="en-US" dirty="0">
                <a:solidFill>
                  <a:schemeClr val="tx1"/>
                </a:solidFill>
              </a:rPr>
              <a:t>Cost and Schedule Performance (August Update)</a:t>
            </a:r>
          </a:p>
          <a:p>
            <a:pPr lvl="1"/>
            <a:r>
              <a:rPr lang="en-US" dirty="0">
                <a:solidFill>
                  <a:schemeClr val="tx1"/>
                </a:solidFill>
              </a:rPr>
              <a:t>HL-LHC Collaboration Meeting in Uppsala</a:t>
            </a:r>
          </a:p>
          <a:p>
            <a:pPr lvl="1"/>
            <a:r>
              <a:rPr lang="en-US" dirty="0" err="1">
                <a:solidFill>
                  <a:schemeClr val="tx1"/>
                </a:solidFill>
              </a:rPr>
              <a:t>Rebaseline</a:t>
            </a:r>
            <a:r>
              <a:rPr lang="en-US" dirty="0">
                <a:solidFill>
                  <a:schemeClr val="tx1"/>
                </a:solidFill>
              </a:rPr>
              <a:t> Director’s Review outcome</a:t>
            </a:r>
          </a:p>
          <a:p>
            <a:pPr lvl="1"/>
            <a:r>
              <a:rPr lang="en-US" dirty="0" err="1">
                <a:solidFill>
                  <a:schemeClr val="tx1"/>
                </a:solidFill>
              </a:rPr>
              <a:t>Rebaseline</a:t>
            </a:r>
            <a:r>
              <a:rPr lang="en-US" dirty="0">
                <a:solidFill>
                  <a:schemeClr val="tx1"/>
                </a:solidFill>
              </a:rPr>
              <a:t> DOE review preparations</a:t>
            </a:r>
          </a:p>
          <a:p>
            <a:pPr lvl="2"/>
            <a:r>
              <a:rPr lang="en-US" dirty="0">
                <a:solidFill>
                  <a:schemeClr val="tx1"/>
                </a:solidFill>
              </a:rPr>
              <a:t>Root Cause Analysis (RCA) review</a:t>
            </a:r>
          </a:p>
          <a:p>
            <a:pPr lvl="1"/>
            <a:r>
              <a:rPr lang="en-US" dirty="0">
                <a:solidFill>
                  <a:schemeClr val="tx1"/>
                </a:solidFill>
              </a:rPr>
              <a:t>ES&amp;H Safety Week 2022</a:t>
            </a:r>
          </a:p>
          <a:p>
            <a:pPr lvl="1"/>
            <a:r>
              <a:rPr lang="en-US" dirty="0">
                <a:solidFill>
                  <a:schemeClr val="tx1"/>
                </a:solidFill>
              </a:rPr>
              <a:t>Technical Status</a:t>
            </a:r>
          </a:p>
          <a:p>
            <a:r>
              <a:rPr lang="en-US" dirty="0">
                <a:solidFill>
                  <a:schemeClr val="tx1"/>
                </a:solidFill>
              </a:rPr>
              <a:t>Next PMG Considerations: </a:t>
            </a:r>
            <a:endParaRPr lang="en-US" i="1" dirty="0">
              <a:solidFill>
                <a:schemeClr val="tx1"/>
              </a:solidFill>
            </a:endParaRPr>
          </a:p>
          <a:p>
            <a:pPr lvl="1"/>
            <a:r>
              <a:rPr lang="en-US" dirty="0">
                <a:solidFill>
                  <a:schemeClr val="tx1"/>
                </a:solidFill>
              </a:rPr>
              <a:t>Propose to skip Nov 15</a:t>
            </a:r>
            <a:r>
              <a:rPr lang="en-US" baseline="30000" dirty="0">
                <a:solidFill>
                  <a:schemeClr val="tx1"/>
                </a:solidFill>
              </a:rPr>
              <a:t>th</a:t>
            </a:r>
            <a:r>
              <a:rPr lang="en-US" dirty="0">
                <a:solidFill>
                  <a:schemeClr val="tx1"/>
                </a:solidFill>
              </a:rPr>
              <a:t> PMG to allow continued preparation for DOE Review</a:t>
            </a:r>
          </a:p>
          <a:p>
            <a:pPr lvl="1"/>
            <a:r>
              <a:rPr lang="en-US" dirty="0">
                <a:solidFill>
                  <a:schemeClr val="tx1"/>
                </a:solidFill>
              </a:rPr>
              <a:t>Next PMG: Dec 20</a:t>
            </a:r>
            <a:r>
              <a:rPr lang="en-US" baseline="30000" dirty="0">
                <a:solidFill>
                  <a:schemeClr val="tx1"/>
                </a:solidFill>
              </a:rPr>
              <a:t>th</a:t>
            </a:r>
            <a:r>
              <a:rPr lang="en-US" dirty="0">
                <a:solidFill>
                  <a:schemeClr val="tx1"/>
                </a:solidFill>
              </a:rPr>
              <a:t> (PMG after the DOE </a:t>
            </a:r>
            <a:r>
              <a:rPr lang="en-US" dirty="0" err="1">
                <a:solidFill>
                  <a:schemeClr val="tx1"/>
                </a:solidFill>
              </a:rPr>
              <a:t>Rebaseline</a:t>
            </a:r>
            <a:r>
              <a:rPr lang="en-US" dirty="0">
                <a:solidFill>
                  <a:schemeClr val="tx1"/>
                </a:solidFill>
              </a:rPr>
              <a:t> Review)</a:t>
            </a:r>
            <a:endParaRPr lang="en-US" i="1" dirty="0">
              <a:solidFill>
                <a:schemeClr val="tx1"/>
              </a:solidFill>
            </a:endParaRPr>
          </a:p>
          <a:p>
            <a:pPr lvl="1"/>
            <a:endParaRPr lang="en-US" i="1" dirty="0">
              <a:solidFill>
                <a:schemeClr val="tx1"/>
              </a:solidFill>
            </a:endParaRPr>
          </a:p>
          <a:p>
            <a:pPr marL="0" indent="0">
              <a:buNone/>
            </a:pPr>
            <a:endParaRPr lang="en-US" dirty="0"/>
          </a:p>
          <a:p>
            <a:pPr marL="0" indent="0">
              <a:buNone/>
            </a:pPr>
            <a:endParaRPr lang="en-US" dirty="0"/>
          </a:p>
          <a:p>
            <a:endParaRPr lang="en-US" dirty="0"/>
          </a:p>
        </p:txBody>
      </p:sp>
      <p:sp>
        <p:nvSpPr>
          <p:cNvPr id="7" name="Slide Number Placeholder 6"/>
          <p:cNvSpPr>
            <a:spLocks noGrp="1"/>
          </p:cNvSpPr>
          <p:nvPr>
            <p:ph type="sldNum" sz="quarter" idx="12"/>
          </p:nvPr>
        </p:nvSpPr>
        <p:spPr>
          <a:ln>
            <a:noFill/>
          </a:ln>
        </p:spPr>
        <p:txBody>
          <a:bodyPr/>
          <a:lstStyle/>
          <a:p>
            <a:fld id="{BFDCA1C4-9514-7B4F-976F-D92F7E296653}" type="slidenum">
              <a:rPr lang="fr-FR" smtClean="0">
                <a:solidFill>
                  <a:schemeClr val="bg1"/>
                </a:solidFill>
              </a:rPr>
              <a:pPr/>
              <a:t>2</a:t>
            </a:fld>
            <a:endParaRPr lang="fr-FR">
              <a:solidFill>
                <a:schemeClr val="bg1"/>
              </a:solidFill>
            </a:endParaRP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9" name="Footer Placeholder 2">
            <a:extLst>
              <a:ext uri="{FF2B5EF4-FFF2-40B4-BE49-F238E27FC236}">
                <a16:creationId xmlns:a16="http://schemas.microsoft.com/office/drawing/2014/main" id="{1C25ED92-6801-914F-A8A2-28FEBB1F68B7}"/>
              </a:ext>
            </a:extLst>
          </p:cNvPr>
          <p:cNvSpPr>
            <a:spLocks noGrp="1"/>
          </p:cNvSpPr>
          <p:nvPr>
            <p:ph type="ftr" sz="quarter" idx="11"/>
          </p:nvPr>
        </p:nvSpPr>
        <p:spPr>
          <a:xfrm>
            <a:off x="1916577" y="6356350"/>
            <a:ext cx="6627000" cy="360000"/>
          </a:xfrm>
        </p:spPr>
        <p:txBody>
          <a:bodyPr/>
          <a:lstStyle/>
          <a:p>
            <a:r>
              <a:rPr lang="en-US" noProof="0" dirty="0"/>
              <a:t>PMG Meeting 8/18/2022</a:t>
            </a:r>
            <a:endParaRPr lang="en-GB" noProof="0" dirty="0"/>
          </a:p>
        </p:txBody>
      </p:sp>
    </p:spTree>
    <p:extLst>
      <p:ext uri="{BB962C8B-B14F-4D97-AF65-F5344CB8AC3E}">
        <p14:creationId xmlns:p14="http://schemas.microsoft.com/office/powerpoint/2010/main" val="3970472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D3F2D-CF84-4CB1-A9BA-F2D804A3ED11}"/>
              </a:ext>
            </a:extLst>
          </p:cNvPr>
          <p:cNvSpPr>
            <a:spLocks noGrp="1"/>
          </p:cNvSpPr>
          <p:nvPr>
            <p:ph type="title"/>
          </p:nvPr>
        </p:nvSpPr>
        <p:spPr>
          <a:xfrm>
            <a:off x="641865" y="35824"/>
            <a:ext cx="7920000" cy="465826"/>
          </a:xfrm>
        </p:spPr>
        <p:txBody>
          <a:bodyPr/>
          <a:lstStyle/>
          <a:p>
            <a:r>
              <a:rPr lang="en-US" dirty="0"/>
              <a:t>Cold Mass and </a:t>
            </a:r>
            <a:r>
              <a:rPr lang="en-US" dirty="0" err="1"/>
              <a:t>CryoAssembly</a:t>
            </a:r>
            <a:r>
              <a:rPr lang="en-US" dirty="0"/>
              <a:t> Progress</a:t>
            </a:r>
          </a:p>
        </p:txBody>
      </p:sp>
      <p:sp>
        <p:nvSpPr>
          <p:cNvPr id="3" name="Content Placeholder 2">
            <a:extLst>
              <a:ext uri="{FF2B5EF4-FFF2-40B4-BE49-F238E27FC236}">
                <a16:creationId xmlns:a16="http://schemas.microsoft.com/office/drawing/2014/main" id="{1D76BFEA-D059-4B40-972F-C93B4D275AA1}"/>
              </a:ext>
            </a:extLst>
          </p:cNvPr>
          <p:cNvSpPr>
            <a:spLocks noGrp="1"/>
          </p:cNvSpPr>
          <p:nvPr>
            <p:ph idx="1"/>
          </p:nvPr>
        </p:nvSpPr>
        <p:spPr>
          <a:xfrm>
            <a:off x="395536" y="580849"/>
            <a:ext cx="8679578" cy="5736817"/>
          </a:xfrm>
        </p:spPr>
        <p:txBody>
          <a:bodyPr>
            <a:normAutofit lnSpcReduction="10000"/>
          </a:bodyPr>
          <a:lstStyle/>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r>
              <a:rPr kumimoji="0" lang="en-GB" sz="2000" b="0" i="0" u="none" strike="noStrike" kern="1200" cap="none" spc="0" normalizeH="0" baseline="0" noProof="0" dirty="0">
                <a:ln>
                  <a:noFill/>
                </a:ln>
                <a:solidFill>
                  <a:srgbClr val="64BCD9">
                    <a:lumMod val="50000"/>
                  </a:srgbClr>
                </a:solidFill>
                <a:effectLst/>
                <a:uLnTx/>
                <a:uFillTx/>
                <a:latin typeface="Arial"/>
                <a:ea typeface="+mn-ea"/>
                <a:cs typeface="+mn-cs"/>
              </a:rPr>
              <a:t>302.4.02  Cold Mass Assembly Fabrication</a:t>
            </a:r>
          </a:p>
          <a:p>
            <a:pPr lvl="1">
              <a:buClr>
                <a:srgbClr val="FB963C"/>
              </a:buClr>
              <a:defRPr/>
            </a:pPr>
            <a:r>
              <a:rPr lang="en-GB" sz="2000" dirty="0">
                <a:solidFill>
                  <a:srgbClr val="64BCD9">
                    <a:lumMod val="50000"/>
                  </a:srgbClr>
                </a:solidFill>
                <a:latin typeface="Arial"/>
              </a:rPr>
              <a:t>MQXFA05 and MQXFA06 (magnets for CM02) are being prepared for installation to CM02 – resolving both magnet’s non-conformities are in progress</a:t>
            </a:r>
          </a:p>
          <a:p>
            <a:pPr lvl="1">
              <a:buClr>
                <a:srgbClr val="FB963C"/>
              </a:buClr>
              <a:defRPr/>
            </a:pPr>
            <a:r>
              <a:rPr kumimoji="0" lang="en-GB" sz="2000" b="0" i="0" u="none" strike="noStrike" kern="1200" cap="none" spc="0" normalizeH="0" baseline="0" noProof="0" dirty="0">
                <a:ln>
                  <a:noFill/>
                </a:ln>
                <a:solidFill>
                  <a:srgbClr val="64BCD9">
                    <a:lumMod val="50000"/>
                  </a:srgbClr>
                </a:solidFill>
                <a:effectLst/>
                <a:uLnTx/>
                <a:uFillTx/>
                <a:latin typeface="Arial"/>
                <a:ea typeface="+mn-ea"/>
                <a:cs typeface="+mn-cs"/>
              </a:rPr>
              <a:t>Alignment station has been re-aligned and it is ready for CA02 installation</a:t>
            </a:r>
          </a:p>
          <a:p>
            <a:pPr lvl="1">
              <a:buClr>
                <a:srgbClr val="FB963C"/>
              </a:buClr>
              <a:defRPr/>
            </a:pPr>
            <a:r>
              <a:rPr kumimoji="0" lang="en-GB" sz="2000" b="0" i="0" u="none" strike="noStrike" kern="1200" cap="none" spc="0" normalizeH="0" baseline="0" noProof="0" dirty="0">
                <a:ln>
                  <a:noFill/>
                </a:ln>
                <a:solidFill>
                  <a:srgbClr val="64BCD9">
                    <a:lumMod val="50000"/>
                  </a:srgbClr>
                </a:solidFill>
                <a:effectLst/>
                <a:uLnTx/>
                <a:uFillTx/>
                <a:latin typeface="Arial"/>
                <a:ea typeface="+mn-ea"/>
                <a:cs typeface="+mn-cs"/>
              </a:rPr>
              <a:t>Pressure Vessel note has been revised and it is under a review process</a:t>
            </a:r>
          </a:p>
          <a:p>
            <a:r>
              <a:rPr lang="en-GB" sz="2000" dirty="0">
                <a:solidFill>
                  <a:schemeClr val="accent1">
                    <a:lumMod val="50000"/>
                  </a:schemeClr>
                </a:solidFill>
              </a:rPr>
              <a:t>302.4.03 Cryo-Assemblies Fabrication </a:t>
            </a:r>
          </a:p>
          <a:p>
            <a:pPr lvl="1"/>
            <a:r>
              <a:rPr lang="en-GB" sz="2000" dirty="0">
                <a:solidFill>
                  <a:schemeClr val="accent1">
                    <a:lumMod val="50000"/>
                  </a:schemeClr>
                </a:solidFill>
              </a:rPr>
              <a:t>Instrumentation Feedthrough System (IFS) and CLIQ/</a:t>
            </a:r>
            <a:r>
              <a:rPr lang="en-GB" sz="2000" dirty="0" err="1">
                <a:solidFill>
                  <a:schemeClr val="accent1">
                    <a:lumMod val="50000"/>
                  </a:schemeClr>
                </a:solidFill>
              </a:rPr>
              <a:t>Kmod</a:t>
            </a:r>
            <a:r>
              <a:rPr lang="en-GB" sz="2000" dirty="0">
                <a:solidFill>
                  <a:schemeClr val="accent1">
                    <a:lumMod val="50000"/>
                  </a:schemeClr>
                </a:solidFill>
              </a:rPr>
              <a:t> assembly final welding completed and successfully RT was completed</a:t>
            </a:r>
          </a:p>
          <a:p>
            <a:pPr lvl="1"/>
            <a:r>
              <a:rPr lang="en-GB" sz="2000" dirty="0">
                <a:solidFill>
                  <a:schemeClr val="accent1">
                    <a:lumMod val="50000"/>
                  </a:schemeClr>
                </a:solidFill>
              </a:rPr>
              <a:t>Cold Mass Position Monitoring system has been installed and ready for the CA cold test</a:t>
            </a:r>
          </a:p>
          <a:p>
            <a:pPr lvl="1"/>
            <a:r>
              <a:rPr lang="en-GB" sz="2000" dirty="0">
                <a:solidFill>
                  <a:srgbClr val="64BCD9">
                    <a:lumMod val="50000"/>
                  </a:srgbClr>
                </a:solidFill>
              </a:rPr>
              <a:t>Preparation for the final pressure test is in progress</a:t>
            </a:r>
            <a:endParaRPr lang="en-GB" sz="2000" dirty="0">
              <a:solidFill>
                <a:schemeClr val="accent1">
                  <a:lumMod val="50000"/>
                </a:schemeClr>
              </a:solidFill>
            </a:endParaRPr>
          </a:p>
          <a:p>
            <a:pPr lvl="1"/>
            <a:r>
              <a:rPr lang="en-GB" sz="2000" dirty="0">
                <a:solidFill>
                  <a:schemeClr val="accent1">
                    <a:lumMod val="50000"/>
                  </a:schemeClr>
                </a:solidFill>
              </a:rPr>
              <a:t>IFS and CLIQ/</a:t>
            </a:r>
            <a:r>
              <a:rPr lang="en-GB" sz="2000" dirty="0" err="1">
                <a:solidFill>
                  <a:schemeClr val="accent1">
                    <a:lumMod val="50000"/>
                  </a:schemeClr>
                </a:solidFill>
              </a:rPr>
              <a:t>Kmod</a:t>
            </a:r>
            <a:r>
              <a:rPr lang="en-GB" sz="2000" dirty="0">
                <a:solidFill>
                  <a:schemeClr val="accent1">
                    <a:lumMod val="50000"/>
                  </a:schemeClr>
                </a:solidFill>
              </a:rPr>
              <a:t> assembly </a:t>
            </a:r>
            <a:r>
              <a:rPr lang="en-GB" sz="2000" dirty="0">
                <a:solidFill>
                  <a:srgbClr val="64BCD9">
                    <a:lumMod val="50000"/>
                  </a:srgbClr>
                </a:solidFill>
              </a:rPr>
              <a:t>instrumentation wiring is in progress </a:t>
            </a:r>
          </a:p>
          <a:p>
            <a:pPr>
              <a:buClr>
                <a:srgbClr val="FB963C"/>
              </a:buClr>
              <a:defRPr/>
            </a:pPr>
            <a:r>
              <a:rPr lang="en-GB" sz="2000" dirty="0">
                <a:solidFill>
                  <a:srgbClr val="64BCD9">
                    <a:lumMod val="50000"/>
                  </a:srgbClr>
                </a:solidFill>
              </a:rPr>
              <a:t>302.4.04 Cryo-assembly Testing</a:t>
            </a:r>
          </a:p>
          <a:p>
            <a:pPr lvl="1"/>
            <a:r>
              <a:rPr lang="en-US" sz="2000" dirty="0">
                <a:solidFill>
                  <a:schemeClr val="accent1">
                    <a:lumMod val="50000"/>
                  </a:schemeClr>
                </a:solidFill>
              </a:rPr>
              <a:t>All the fabrication processes are completed </a:t>
            </a:r>
          </a:p>
          <a:p>
            <a:pPr lvl="1"/>
            <a:r>
              <a:rPr lang="en-US" sz="2000" dirty="0">
                <a:solidFill>
                  <a:schemeClr val="accent1">
                    <a:lumMod val="50000"/>
                  </a:schemeClr>
                </a:solidFill>
              </a:rPr>
              <a:t>ORC is complete</a:t>
            </a:r>
          </a:p>
        </p:txBody>
      </p:sp>
      <p:sp>
        <p:nvSpPr>
          <p:cNvPr id="4" name="Slide Number Placeholder 3">
            <a:extLst>
              <a:ext uri="{FF2B5EF4-FFF2-40B4-BE49-F238E27FC236}">
                <a16:creationId xmlns:a16="http://schemas.microsoft.com/office/drawing/2014/main" id="{0BB3C656-173B-45F2-88DB-BCA69D8361C2}"/>
              </a:ext>
            </a:extLst>
          </p:cNvPr>
          <p:cNvSpPr>
            <a:spLocks noGrp="1"/>
          </p:cNvSpPr>
          <p:nvPr>
            <p:ph type="sldNum" sz="quarter" idx="12"/>
          </p:nvPr>
        </p:nvSpPr>
        <p:spPr/>
        <p:txBody>
          <a:bodyPr/>
          <a:lstStyle/>
          <a:p>
            <a:fld id="{BFDCA1C4-9514-7B4F-976F-D92F7E296653}" type="slidenum">
              <a:rPr lang="fr-FR" smtClean="0">
                <a:solidFill>
                  <a:schemeClr val="bg1"/>
                </a:solidFill>
              </a:rPr>
              <a:pPr/>
              <a:t>20</a:t>
            </a:fld>
            <a:endParaRPr lang="fr-FR" dirty="0">
              <a:solidFill>
                <a:schemeClr val="bg1"/>
              </a:solidFill>
            </a:endParaRPr>
          </a:p>
        </p:txBody>
      </p:sp>
      <p:sp>
        <p:nvSpPr>
          <p:cNvPr id="8" name="TextBox 7">
            <a:extLst>
              <a:ext uri="{FF2B5EF4-FFF2-40B4-BE49-F238E27FC236}">
                <a16:creationId xmlns:a16="http://schemas.microsoft.com/office/drawing/2014/main" id="{6592B924-6FC0-4318-83ED-6CEFC4D12899}"/>
              </a:ext>
            </a:extLst>
          </p:cNvPr>
          <p:cNvSpPr txBox="1"/>
          <p:nvPr/>
        </p:nvSpPr>
        <p:spPr>
          <a:xfrm>
            <a:off x="6768224" y="93634"/>
            <a:ext cx="2278576" cy="369332"/>
          </a:xfrm>
          <a:prstGeom prst="rect">
            <a:avLst/>
          </a:prstGeom>
          <a:noFill/>
        </p:spPr>
        <p:txBody>
          <a:bodyPr wrap="square" rtlCol="0">
            <a:spAutoFit/>
          </a:bodyPr>
          <a:lstStyle/>
          <a:p>
            <a:pPr algn="r"/>
            <a:r>
              <a:rPr lang="en-US" i="1" dirty="0"/>
              <a:t>S. Feher</a:t>
            </a:r>
          </a:p>
        </p:txBody>
      </p:sp>
      <p:pic>
        <p:nvPicPr>
          <p:cNvPr id="10" name="Picture 9">
            <a:extLst>
              <a:ext uri="{FF2B5EF4-FFF2-40B4-BE49-F238E27FC236}">
                <a16:creationId xmlns:a16="http://schemas.microsoft.com/office/drawing/2014/main" id="{77BB07E2-AF57-4C86-8F92-C801AC9613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3" name="Footer Placeholder 3">
            <a:extLst>
              <a:ext uri="{FF2B5EF4-FFF2-40B4-BE49-F238E27FC236}">
                <a16:creationId xmlns:a16="http://schemas.microsoft.com/office/drawing/2014/main" id="{E7571265-8680-8748-8C30-33F69D67DB2A}"/>
              </a:ext>
            </a:extLst>
          </p:cNvPr>
          <p:cNvSpPr>
            <a:spLocks noGrp="1"/>
          </p:cNvSpPr>
          <p:nvPr>
            <p:ph type="ftr" sz="quarter" idx="11"/>
          </p:nvPr>
        </p:nvSpPr>
        <p:spPr>
          <a:xfrm>
            <a:off x="1916577" y="6356350"/>
            <a:ext cx="6627000" cy="360000"/>
          </a:xfrm>
        </p:spPr>
        <p:txBody>
          <a:bodyPr/>
          <a:lstStyle/>
          <a:p>
            <a:r>
              <a:rPr lang="en-US" noProof="0"/>
              <a:t>PMG Meeting 8/18/2022</a:t>
            </a:r>
            <a:endParaRPr lang="en-GB" noProof="0" dirty="0"/>
          </a:p>
        </p:txBody>
      </p:sp>
    </p:spTree>
    <p:extLst>
      <p:ext uri="{BB962C8B-B14F-4D97-AF65-F5344CB8AC3E}">
        <p14:creationId xmlns:p14="http://schemas.microsoft.com/office/powerpoint/2010/main" val="1824882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8D89C-C776-45C1-8D03-614F0E9A94D0}"/>
              </a:ext>
            </a:extLst>
          </p:cNvPr>
          <p:cNvSpPr>
            <a:spLocks noGrp="1"/>
          </p:cNvSpPr>
          <p:nvPr>
            <p:ph type="title"/>
          </p:nvPr>
        </p:nvSpPr>
        <p:spPr/>
        <p:txBody>
          <a:bodyPr/>
          <a:lstStyle/>
          <a:p>
            <a:r>
              <a:rPr lang="en-US" dirty="0"/>
              <a:t>Cold Mass Insertion in Cryostat</a:t>
            </a:r>
          </a:p>
        </p:txBody>
      </p:sp>
      <p:sp>
        <p:nvSpPr>
          <p:cNvPr id="3" name="Content Placeholder 2">
            <a:extLst>
              <a:ext uri="{FF2B5EF4-FFF2-40B4-BE49-F238E27FC236}">
                <a16:creationId xmlns:a16="http://schemas.microsoft.com/office/drawing/2014/main" id="{2E26FA0F-6C8D-41C6-82EF-D8C8C229901B}"/>
              </a:ext>
            </a:extLst>
          </p:cNvPr>
          <p:cNvSpPr>
            <a:spLocks noGrp="1"/>
          </p:cNvSpPr>
          <p:nvPr>
            <p:ph idx="1"/>
          </p:nvPr>
        </p:nvSpPr>
        <p:spPr>
          <a:xfrm>
            <a:off x="612000" y="1219201"/>
            <a:ext cx="7920000" cy="769640"/>
          </a:xfrm>
        </p:spPr>
        <p:txBody>
          <a:bodyPr>
            <a:normAutofit fontScale="92500" lnSpcReduction="10000"/>
          </a:bodyPr>
          <a:lstStyle/>
          <a:p>
            <a:r>
              <a:rPr lang="en-US" sz="2800" dirty="0"/>
              <a:t>August 31</a:t>
            </a:r>
            <a:r>
              <a:rPr lang="en-US" sz="2800" baseline="30000" dirty="0"/>
              <a:t>st</a:t>
            </a:r>
            <a:r>
              <a:rPr lang="en-US" sz="2800" dirty="0"/>
              <a:t>, 2022:  successful first insertion of an AUP HL LHC cold mass into a vacuum vessel</a:t>
            </a:r>
          </a:p>
          <a:p>
            <a:endParaRPr lang="en-US" dirty="0"/>
          </a:p>
        </p:txBody>
      </p:sp>
      <p:sp>
        <p:nvSpPr>
          <p:cNvPr id="4" name="Footer Placeholder 3">
            <a:extLst>
              <a:ext uri="{FF2B5EF4-FFF2-40B4-BE49-F238E27FC236}">
                <a16:creationId xmlns:a16="http://schemas.microsoft.com/office/drawing/2014/main" id="{E9847E1A-D372-471B-B0BD-E473D8B81AC0}"/>
              </a:ext>
            </a:extLst>
          </p:cNvPr>
          <p:cNvSpPr>
            <a:spLocks noGrp="1"/>
          </p:cNvSpPr>
          <p:nvPr>
            <p:ph type="ftr" sz="quarter" idx="11"/>
          </p:nvPr>
        </p:nvSpPr>
        <p:spPr/>
        <p:txBody>
          <a:bodyPr/>
          <a:lstStyle/>
          <a:p>
            <a:r>
              <a:rPr lang="en-US" noProof="0"/>
              <a:t>PMG Meeting 8/18/2022</a:t>
            </a:r>
            <a:endParaRPr lang="en-GB" noProof="0"/>
          </a:p>
        </p:txBody>
      </p:sp>
      <p:sp>
        <p:nvSpPr>
          <p:cNvPr id="5" name="Slide Number Placeholder 4">
            <a:extLst>
              <a:ext uri="{FF2B5EF4-FFF2-40B4-BE49-F238E27FC236}">
                <a16:creationId xmlns:a16="http://schemas.microsoft.com/office/drawing/2014/main" id="{3408786E-A56F-4BFC-9A91-182ED5F484D5}"/>
              </a:ext>
            </a:extLst>
          </p:cNvPr>
          <p:cNvSpPr>
            <a:spLocks noGrp="1"/>
          </p:cNvSpPr>
          <p:nvPr>
            <p:ph type="sldNum" sz="quarter" idx="12"/>
          </p:nvPr>
        </p:nvSpPr>
        <p:spPr/>
        <p:txBody>
          <a:bodyPr/>
          <a:lstStyle/>
          <a:p>
            <a:fld id="{BFDCA1C4-9514-7B4F-976F-D92F7E296653}" type="slidenum">
              <a:rPr lang="fr-FR" smtClean="0">
                <a:solidFill>
                  <a:schemeClr val="bg1"/>
                </a:solidFill>
              </a:rPr>
              <a:pPr/>
              <a:t>21</a:t>
            </a:fld>
            <a:endParaRPr lang="fr-FR" dirty="0">
              <a:solidFill>
                <a:schemeClr val="bg1"/>
              </a:solidFill>
            </a:endParaRPr>
          </a:p>
        </p:txBody>
      </p:sp>
      <p:pic>
        <p:nvPicPr>
          <p:cNvPr id="7" name="Picture 6">
            <a:extLst>
              <a:ext uri="{FF2B5EF4-FFF2-40B4-BE49-F238E27FC236}">
                <a16:creationId xmlns:a16="http://schemas.microsoft.com/office/drawing/2014/main" id="{98FD35F8-FC88-40F9-B70D-6037854AAF77}"/>
              </a:ext>
            </a:extLst>
          </p:cNvPr>
          <p:cNvPicPr>
            <a:picLocks noChangeAspect="1"/>
          </p:cNvPicPr>
          <p:nvPr/>
        </p:nvPicPr>
        <p:blipFill>
          <a:blip r:embed="rId2"/>
          <a:stretch>
            <a:fillRect/>
          </a:stretch>
        </p:blipFill>
        <p:spPr>
          <a:xfrm>
            <a:off x="1680889" y="2204864"/>
            <a:ext cx="5782221" cy="3225648"/>
          </a:xfrm>
          <a:prstGeom prst="rect">
            <a:avLst/>
          </a:prstGeom>
        </p:spPr>
      </p:pic>
      <p:sp>
        <p:nvSpPr>
          <p:cNvPr id="8" name="TextBox 7">
            <a:extLst>
              <a:ext uri="{FF2B5EF4-FFF2-40B4-BE49-F238E27FC236}">
                <a16:creationId xmlns:a16="http://schemas.microsoft.com/office/drawing/2014/main" id="{79450EC9-E7E4-457F-91DE-1213D206D851}"/>
              </a:ext>
            </a:extLst>
          </p:cNvPr>
          <p:cNvSpPr txBox="1"/>
          <p:nvPr/>
        </p:nvSpPr>
        <p:spPr>
          <a:xfrm>
            <a:off x="6768224" y="93634"/>
            <a:ext cx="2278576" cy="369332"/>
          </a:xfrm>
          <a:prstGeom prst="rect">
            <a:avLst/>
          </a:prstGeom>
          <a:noFill/>
        </p:spPr>
        <p:txBody>
          <a:bodyPr wrap="square" rtlCol="0">
            <a:spAutoFit/>
          </a:bodyPr>
          <a:lstStyle/>
          <a:p>
            <a:pPr algn="r"/>
            <a:r>
              <a:rPr lang="en-US" i="1" dirty="0"/>
              <a:t>S. Feher</a:t>
            </a:r>
          </a:p>
        </p:txBody>
      </p:sp>
      <p:pic>
        <p:nvPicPr>
          <p:cNvPr id="9" name="Picture 8">
            <a:extLst>
              <a:ext uri="{FF2B5EF4-FFF2-40B4-BE49-F238E27FC236}">
                <a16:creationId xmlns:a16="http://schemas.microsoft.com/office/drawing/2014/main" id="{83F52DDE-34AA-4012-AEAC-B4999FADC3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4067667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285A-69BE-43DB-BE13-8A85F1822176}"/>
              </a:ext>
            </a:extLst>
          </p:cNvPr>
          <p:cNvSpPr>
            <a:spLocks noGrp="1"/>
          </p:cNvSpPr>
          <p:nvPr>
            <p:ph type="title"/>
          </p:nvPr>
        </p:nvSpPr>
        <p:spPr/>
        <p:txBody>
          <a:bodyPr/>
          <a:lstStyle/>
          <a:p>
            <a:r>
              <a:rPr lang="en-US" dirty="0" err="1"/>
              <a:t>CryoAssembly</a:t>
            </a:r>
            <a:r>
              <a:rPr lang="en-US" dirty="0"/>
              <a:t> 01 Fabrication</a:t>
            </a:r>
          </a:p>
        </p:txBody>
      </p:sp>
      <p:sp>
        <p:nvSpPr>
          <p:cNvPr id="3" name="Content Placeholder 2">
            <a:extLst>
              <a:ext uri="{FF2B5EF4-FFF2-40B4-BE49-F238E27FC236}">
                <a16:creationId xmlns:a16="http://schemas.microsoft.com/office/drawing/2014/main" id="{6D0A2E83-9315-4268-8866-2572BD42D7F7}"/>
              </a:ext>
            </a:extLst>
          </p:cNvPr>
          <p:cNvSpPr>
            <a:spLocks noGrp="1"/>
          </p:cNvSpPr>
          <p:nvPr>
            <p:ph idx="1"/>
          </p:nvPr>
        </p:nvSpPr>
        <p:spPr>
          <a:xfrm>
            <a:off x="648004" y="1055196"/>
            <a:ext cx="7920000" cy="4906963"/>
          </a:xfrm>
        </p:spPr>
        <p:txBody>
          <a:bodyPr/>
          <a:lstStyle/>
          <a:p>
            <a:r>
              <a:rPr lang="en-US" dirty="0"/>
              <a:t>Fabrication near completion, expected delivery to FNAL test facility by the end of October</a:t>
            </a:r>
          </a:p>
        </p:txBody>
      </p:sp>
      <p:sp>
        <p:nvSpPr>
          <p:cNvPr id="4" name="Footer Placeholder 3">
            <a:extLst>
              <a:ext uri="{FF2B5EF4-FFF2-40B4-BE49-F238E27FC236}">
                <a16:creationId xmlns:a16="http://schemas.microsoft.com/office/drawing/2014/main" id="{74DB564A-7157-4EE0-9CCE-33691048479E}"/>
              </a:ext>
            </a:extLst>
          </p:cNvPr>
          <p:cNvSpPr>
            <a:spLocks noGrp="1"/>
          </p:cNvSpPr>
          <p:nvPr>
            <p:ph type="ftr" sz="quarter" idx="11"/>
          </p:nvPr>
        </p:nvSpPr>
        <p:spPr/>
        <p:txBody>
          <a:bodyPr/>
          <a:lstStyle/>
          <a:p>
            <a:r>
              <a:rPr lang="en-US" noProof="0"/>
              <a:t>PMG Meeting 8/18/2022</a:t>
            </a:r>
            <a:endParaRPr lang="en-GB" noProof="0"/>
          </a:p>
        </p:txBody>
      </p:sp>
      <p:sp>
        <p:nvSpPr>
          <p:cNvPr id="5" name="Slide Number Placeholder 4">
            <a:extLst>
              <a:ext uri="{FF2B5EF4-FFF2-40B4-BE49-F238E27FC236}">
                <a16:creationId xmlns:a16="http://schemas.microsoft.com/office/drawing/2014/main" id="{C08D704F-1976-4A06-B40D-CA48B7A6C1C9}"/>
              </a:ext>
            </a:extLst>
          </p:cNvPr>
          <p:cNvSpPr>
            <a:spLocks noGrp="1"/>
          </p:cNvSpPr>
          <p:nvPr>
            <p:ph type="sldNum" sz="quarter" idx="12"/>
          </p:nvPr>
        </p:nvSpPr>
        <p:spPr/>
        <p:txBody>
          <a:bodyPr/>
          <a:lstStyle/>
          <a:p>
            <a:fld id="{BFDCA1C4-9514-7B4F-976F-D92F7E296653}" type="slidenum">
              <a:rPr lang="fr-FR" smtClean="0">
                <a:solidFill>
                  <a:schemeClr val="bg1"/>
                </a:solidFill>
              </a:rPr>
              <a:pPr/>
              <a:t>22</a:t>
            </a:fld>
            <a:endParaRPr lang="fr-FR" dirty="0">
              <a:solidFill>
                <a:schemeClr val="bg1"/>
              </a:solidFill>
            </a:endParaRPr>
          </a:p>
        </p:txBody>
      </p:sp>
      <p:pic>
        <p:nvPicPr>
          <p:cNvPr id="6" name="4B0E3F39-8E23-4CED-A107-51874CA8AB14" descr="IMG_5868.jpg">
            <a:extLst>
              <a:ext uri="{FF2B5EF4-FFF2-40B4-BE49-F238E27FC236}">
                <a16:creationId xmlns:a16="http://schemas.microsoft.com/office/drawing/2014/main" id="{740988EA-B364-4F1F-AF41-A026A4621D11}"/>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690586" y="2132856"/>
            <a:ext cx="4218556"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C09F3C9-FF90-45B5-9FB0-2B133A137316}"/>
              </a:ext>
            </a:extLst>
          </p:cNvPr>
          <p:cNvSpPr txBox="1"/>
          <p:nvPr/>
        </p:nvSpPr>
        <p:spPr>
          <a:xfrm>
            <a:off x="3851920" y="2519452"/>
            <a:ext cx="1151688" cy="338554"/>
          </a:xfrm>
          <a:prstGeom prst="rect">
            <a:avLst/>
          </a:prstGeom>
          <a:solidFill>
            <a:schemeClr val="bg1"/>
          </a:solidFill>
        </p:spPr>
        <p:txBody>
          <a:bodyPr wrap="square" rtlCol="0">
            <a:spAutoFit/>
          </a:bodyPr>
          <a:lstStyle/>
          <a:p>
            <a:r>
              <a:rPr lang="en-US" sz="800" dirty="0"/>
              <a:t>Cold Mass Position Monitoring System</a:t>
            </a:r>
          </a:p>
        </p:txBody>
      </p:sp>
      <p:cxnSp>
        <p:nvCxnSpPr>
          <p:cNvPr id="9" name="Straight Arrow Connector 8">
            <a:extLst>
              <a:ext uri="{FF2B5EF4-FFF2-40B4-BE49-F238E27FC236}">
                <a16:creationId xmlns:a16="http://schemas.microsoft.com/office/drawing/2014/main" id="{73BE3BD7-4E28-455E-99CD-720DAF48A11E}"/>
              </a:ext>
            </a:extLst>
          </p:cNvPr>
          <p:cNvCxnSpPr>
            <a:cxnSpLocks/>
          </p:cNvCxnSpPr>
          <p:nvPr/>
        </p:nvCxnSpPr>
        <p:spPr>
          <a:xfrm flipH="1">
            <a:off x="3462893" y="2688729"/>
            <a:ext cx="360040" cy="1692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49FF99A4-AB10-4341-9910-3DCA435DF2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4" name="TextBox 13">
            <a:extLst>
              <a:ext uri="{FF2B5EF4-FFF2-40B4-BE49-F238E27FC236}">
                <a16:creationId xmlns:a16="http://schemas.microsoft.com/office/drawing/2014/main" id="{AC439149-316E-4389-8010-B00707CDFE35}"/>
              </a:ext>
            </a:extLst>
          </p:cNvPr>
          <p:cNvSpPr txBox="1"/>
          <p:nvPr/>
        </p:nvSpPr>
        <p:spPr>
          <a:xfrm>
            <a:off x="6768224" y="93634"/>
            <a:ext cx="2278576" cy="369332"/>
          </a:xfrm>
          <a:prstGeom prst="rect">
            <a:avLst/>
          </a:prstGeom>
          <a:noFill/>
        </p:spPr>
        <p:txBody>
          <a:bodyPr wrap="square" rtlCol="0">
            <a:spAutoFit/>
          </a:bodyPr>
          <a:lstStyle/>
          <a:p>
            <a:pPr algn="r"/>
            <a:r>
              <a:rPr lang="en-US" i="1" dirty="0"/>
              <a:t>S. Feher</a:t>
            </a:r>
          </a:p>
        </p:txBody>
      </p:sp>
      <p:pic>
        <p:nvPicPr>
          <p:cNvPr id="11" name="Picture 10">
            <a:extLst>
              <a:ext uri="{FF2B5EF4-FFF2-40B4-BE49-F238E27FC236}">
                <a16:creationId xmlns:a16="http://schemas.microsoft.com/office/drawing/2014/main" id="{1262222E-6D99-4BFC-A9EB-553439A730DE}"/>
              </a:ext>
            </a:extLst>
          </p:cNvPr>
          <p:cNvPicPr>
            <a:picLocks noChangeAspect="1"/>
          </p:cNvPicPr>
          <p:nvPr/>
        </p:nvPicPr>
        <p:blipFill>
          <a:blip r:embed="rId4"/>
          <a:stretch>
            <a:fillRect/>
          </a:stretch>
        </p:blipFill>
        <p:spPr>
          <a:xfrm>
            <a:off x="3642913" y="4074256"/>
            <a:ext cx="4985369" cy="2251938"/>
          </a:xfrm>
          <a:prstGeom prst="rect">
            <a:avLst/>
          </a:prstGeom>
        </p:spPr>
      </p:pic>
    </p:spTree>
    <p:extLst>
      <p:ext uri="{BB962C8B-B14F-4D97-AF65-F5344CB8AC3E}">
        <p14:creationId xmlns:p14="http://schemas.microsoft.com/office/powerpoint/2010/main" val="927994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6B88-640D-402A-90A1-A1D1C3454C75}"/>
              </a:ext>
            </a:extLst>
          </p:cNvPr>
          <p:cNvSpPr>
            <a:spLocks noGrp="1"/>
          </p:cNvSpPr>
          <p:nvPr>
            <p:ph type="title"/>
          </p:nvPr>
        </p:nvSpPr>
        <p:spPr>
          <a:xfrm>
            <a:off x="612000" y="575"/>
            <a:ext cx="7920000" cy="720000"/>
          </a:xfrm>
        </p:spPr>
        <p:txBody>
          <a:bodyPr/>
          <a:lstStyle/>
          <a:p>
            <a:r>
              <a:rPr lang="en-US" sz="3200" dirty="0"/>
              <a:t>Pre-series End Caps and Waveguides</a:t>
            </a:r>
            <a:endParaRPr lang="en-US" dirty="0"/>
          </a:p>
        </p:txBody>
      </p:sp>
      <p:pic>
        <p:nvPicPr>
          <p:cNvPr id="4" name="Picture 3" descr="A picture containing indoor&#10;&#10;Description automatically generated">
            <a:extLst>
              <a:ext uri="{FF2B5EF4-FFF2-40B4-BE49-F238E27FC236}">
                <a16:creationId xmlns:a16="http://schemas.microsoft.com/office/drawing/2014/main" id="{3514DD0F-113B-437F-A314-B26B9007986B}"/>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15000"/>
                    </a14:imgEffect>
                    <a14:imgEffect>
                      <a14:colorTemperature colorTemp="5500"/>
                    </a14:imgEffect>
                  </a14:imgLayer>
                </a14:imgProps>
              </a:ext>
              <a:ext uri="{28A0092B-C50C-407E-A947-70E740481C1C}">
                <a14:useLocalDpi xmlns:a14="http://schemas.microsoft.com/office/drawing/2010/main"/>
              </a:ext>
            </a:extLst>
          </a:blip>
          <a:srcRect/>
          <a:stretch/>
        </p:blipFill>
        <p:spPr>
          <a:xfrm>
            <a:off x="4937761" y="881939"/>
            <a:ext cx="3907527" cy="1904092"/>
          </a:xfrm>
          <a:prstGeom prst="rect">
            <a:avLst/>
          </a:prstGeom>
        </p:spPr>
      </p:pic>
      <p:pic>
        <p:nvPicPr>
          <p:cNvPr id="7" name="Picture 6" descr="A picture containing indoor, dirty&#10;&#10;Description automatically generated">
            <a:extLst>
              <a:ext uri="{FF2B5EF4-FFF2-40B4-BE49-F238E27FC236}">
                <a16:creationId xmlns:a16="http://schemas.microsoft.com/office/drawing/2014/main" id="{F2CBAC3B-A465-40C0-BF1B-D4450E92C867}"/>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15000"/>
                    </a14:imgEffect>
                    <a14:imgEffect>
                      <a14:colorTemperature colorTemp="5500"/>
                    </a14:imgEffect>
                  </a14:imgLayer>
                </a14:imgProps>
              </a:ext>
              <a:ext uri="{28A0092B-C50C-407E-A947-70E740481C1C}">
                <a14:useLocalDpi xmlns:a14="http://schemas.microsoft.com/office/drawing/2010/main"/>
              </a:ext>
            </a:extLst>
          </a:blip>
          <a:srcRect/>
          <a:stretch/>
        </p:blipFill>
        <p:spPr>
          <a:xfrm>
            <a:off x="478715" y="870982"/>
            <a:ext cx="4187282" cy="1915049"/>
          </a:xfrm>
          <a:prstGeom prst="rect">
            <a:avLst/>
          </a:prstGeom>
        </p:spPr>
      </p:pic>
      <p:pic>
        <p:nvPicPr>
          <p:cNvPr id="3" name="Picture 2" descr="A picture containing indoor, wall, several&#10;&#10;Description automatically generated">
            <a:extLst>
              <a:ext uri="{FF2B5EF4-FFF2-40B4-BE49-F238E27FC236}">
                <a16:creationId xmlns:a16="http://schemas.microsoft.com/office/drawing/2014/main" id="{8C4790FD-06DC-6F9B-7EC0-EB90B9CB31E7}"/>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5500"/>
                    </a14:imgEffect>
                  </a14:imgLayer>
                </a14:imgProps>
              </a:ext>
              <a:ext uri="{28A0092B-C50C-407E-A947-70E740481C1C}">
                <a14:useLocalDpi xmlns:a14="http://schemas.microsoft.com/office/drawing/2010/main"/>
              </a:ext>
            </a:extLst>
          </a:blip>
          <a:srcRect/>
          <a:stretch/>
        </p:blipFill>
        <p:spPr>
          <a:xfrm>
            <a:off x="478715" y="2947395"/>
            <a:ext cx="8186569" cy="2407123"/>
          </a:xfrm>
          <a:prstGeom prst="rect">
            <a:avLst/>
          </a:prstGeom>
        </p:spPr>
      </p:pic>
      <p:sp>
        <p:nvSpPr>
          <p:cNvPr id="9" name="TextBox 8">
            <a:extLst>
              <a:ext uri="{FF2B5EF4-FFF2-40B4-BE49-F238E27FC236}">
                <a16:creationId xmlns:a16="http://schemas.microsoft.com/office/drawing/2014/main" id="{3F4884CE-6472-9AEF-F281-68713FD72FEA}"/>
              </a:ext>
            </a:extLst>
          </p:cNvPr>
          <p:cNvSpPr txBox="1"/>
          <p:nvPr/>
        </p:nvSpPr>
        <p:spPr>
          <a:xfrm>
            <a:off x="478715" y="5515882"/>
            <a:ext cx="8186569" cy="646331"/>
          </a:xfrm>
          <a:prstGeom prst="rect">
            <a:avLst/>
          </a:prstGeom>
          <a:noFill/>
        </p:spPr>
        <p:txBody>
          <a:bodyPr wrap="square" rtlCol="0">
            <a:spAutoFit/>
          </a:bodyPr>
          <a:lstStyle/>
          <a:p>
            <a:r>
              <a:rPr lang="en-US" dirty="0"/>
              <a:t>Trim-tuning operations with FNAL representatives expected before end of year.</a:t>
            </a:r>
          </a:p>
          <a:p>
            <a:r>
              <a:rPr lang="en-US" dirty="0"/>
              <a:t>First pre-series cavity expected at FNAL Feb-Mar 2023. </a:t>
            </a:r>
          </a:p>
        </p:txBody>
      </p:sp>
      <p:pic>
        <p:nvPicPr>
          <p:cNvPr id="8" name="Picture 7">
            <a:extLst>
              <a:ext uri="{FF2B5EF4-FFF2-40B4-BE49-F238E27FC236}">
                <a16:creationId xmlns:a16="http://schemas.microsoft.com/office/drawing/2014/main" id="{8BEE6DC6-1691-44C2-A9C7-0D377542472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0" name="TextBox 9">
            <a:extLst>
              <a:ext uri="{FF2B5EF4-FFF2-40B4-BE49-F238E27FC236}">
                <a16:creationId xmlns:a16="http://schemas.microsoft.com/office/drawing/2014/main" id="{4C2E697B-2756-41FE-832D-DB7A05C51372}"/>
              </a:ext>
            </a:extLst>
          </p:cNvPr>
          <p:cNvSpPr txBox="1"/>
          <p:nvPr/>
        </p:nvSpPr>
        <p:spPr>
          <a:xfrm>
            <a:off x="6768224" y="57731"/>
            <a:ext cx="2278576" cy="338554"/>
          </a:xfrm>
          <a:prstGeom prst="rect">
            <a:avLst/>
          </a:prstGeom>
          <a:noFill/>
        </p:spPr>
        <p:txBody>
          <a:bodyPr wrap="square" rtlCol="0">
            <a:spAutoFit/>
          </a:bodyPr>
          <a:lstStyle/>
          <a:p>
            <a:pPr algn="r"/>
            <a:r>
              <a:rPr lang="en-US" sz="1600" i="1" dirty="0"/>
              <a:t>L. </a:t>
            </a:r>
            <a:r>
              <a:rPr lang="en-US" sz="1600" i="1" dirty="0" err="1"/>
              <a:t>Ristori</a:t>
            </a:r>
            <a:endParaRPr lang="en-US" sz="1600" i="1" dirty="0"/>
          </a:p>
        </p:txBody>
      </p:sp>
      <p:sp>
        <p:nvSpPr>
          <p:cNvPr id="5" name="Footer Placeholder 4">
            <a:extLst>
              <a:ext uri="{FF2B5EF4-FFF2-40B4-BE49-F238E27FC236}">
                <a16:creationId xmlns:a16="http://schemas.microsoft.com/office/drawing/2014/main" id="{41F3F9EF-70DD-4191-B652-52309A660567}"/>
              </a:ext>
            </a:extLst>
          </p:cNvPr>
          <p:cNvSpPr>
            <a:spLocks noGrp="1"/>
          </p:cNvSpPr>
          <p:nvPr>
            <p:ph type="ftr" sz="quarter" idx="11"/>
          </p:nvPr>
        </p:nvSpPr>
        <p:spPr/>
        <p:txBody>
          <a:bodyPr/>
          <a:lstStyle/>
          <a:p>
            <a:r>
              <a:rPr lang="en-US" noProof="0"/>
              <a:t>PMG Meeting 8/18/2022</a:t>
            </a:r>
            <a:endParaRPr lang="en-GB" noProof="0"/>
          </a:p>
        </p:txBody>
      </p:sp>
      <p:sp>
        <p:nvSpPr>
          <p:cNvPr id="6" name="Slide Number Placeholder 5">
            <a:extLst>
              <a:ext uri="{FF2B5EF4-FFF2-40B4-BE49-F238E27FC236}">
                <a16:creationId xmlns:a16="http://schemas.microsoft.com/office/drawing/2014/main" id="{6E04728F-FEDE-44EF-B476-59B0F52E1528}"/>
              </a:ext>
            </a:extLst>
          </p:cNvPr>
          <p:cNvSpPr>
            <a:spLocks noGrp="1"/>
          </p:cNvSpPr>
          <p:nvPr>
            <p:ph type="sldNum" sz="quarter" idx="12"/>
          </p:nvPr>
        </p:nvSpPr>
        <p:spPr/>
        <p:txBody>
          <a:bodyPr/>
          <a:lstStyle/>
          <a:p>
            <a:fld id="{BFDCA1C4-9514-7B4F-976F-D92F7E296653}" type="slidenum">
              <a:rPr lang="fr-FR" smtClean="0">
                <a:solidFill>
                  <a:schemeClr val="bg1"/>
                </a:solidFill>
              </a:rPr>
              <a:pPr/>
              <a:t>23</a:t>
            </a:fld>
            <a:endParaRPr lang="fr-FR" dirty="0">
              <a:solidFill>
                <a:schemeClr val="bg1"/>
              </a:solidFill>
            </a:endParaRPr>
          </a:p>
        </p:txBody>
      </p:sp>
    </p:spTree>
    <p:extLst>
      <p:ext uri="{BB962C8B-B14F-4D97-AF65-F5344CB8AC3E}">
        <p14:creationId xmlns:p14="http://schemas.microsoft.com/office/powerpoint/2010/main" val="4027057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3B49728-C398-4F7E-8FB8-FCC6650B15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2" name="Title 1">
            <a:extLst>
              <a:ext uri="{FF2B5EF4-FFF2-40B4-BE49-F238E27FC236}">
                <a16:creationId xmlns:a16="http://schemas.microsoft.com/office/drawing/2014/main" id="{329A6B88-640D-402A-90A1-A1D1C3454C75}"/>
              </a:ext>
            </a:extLst>
          </p:cNvPr>
          <p:cNvSpPr>
            <a:spLocks noGrp="1"/>
          </p:cNvSpPr>
          <p:nvPr>
            <p:ph type="title"/>
          </p:nvPr>
        </p:nvSpPr>
        <p:spPr>
          <a:xfrm>
            <a:off x="612000" y="575"/>
            <a:ext cx="7920000" cy="720000"/>
          </a:xfrm>
        </p:spPr>
        <p:txBody>
          <a:bodyPr/>
          <a:lstStyle/>
          <a:p>
            <a:r>
              <a:rPr lang="en-US" sz="3200" dirty="0"/>
              <a:t>RFD Pre-series BOWLs (Pole + Corner)</a:t>
            </a:r>
            <a:endParaRPr lang="en-US" dirty="0"/>
          </a:p>
        </p:txBody>
      </p:sp>
      <p:grpSp>
        <p:nvGrpSpPr>
          <p:cNvPr id="6" name="Group 5">
            <a:extLst>
              <a:ext uri="{FF2B5EF4-FFF2-40B4-BE49-F238E27FC236}">
                <a16:creationId xmlns:a16="http://schemas.microsoft.com/office/drawing/2014/main" id="{22053758-7B08-59D5-2543-2A4A24FC9BE8}"/>
              </a:ext>
            </a:extLst>
          </p:cNvPr>
          <p:cNvGrpSpPr/>
          <p:nvPr/>
        </p:nvGrpSpPr>
        <p:grpSpPr>
          <a:xfrm>
            <a:off x="468250" y="1921643"/>
            <a:ext cx="3084013" cy="2177020"/>
            <a:chOff x="1106668" y="1824720"/>
            <a:chExt cx="6860345" cy="4134624"/>
          </a:xfrm>
        </p:grpSpPr>
        <p:pic>
          <p:nvPicPr>
            <p:cNvPr id="3" name="Picture 2">
              <a:extLst>
                <a:ext uri="{FF2B5EF4-FFF2-40B4-BE49-F238E27FC236}">
                  <a16:creationId xmlns:a16="http://schemas.microsoft.com/office/drawing/2014/main" id="{54D5E71C-648D-9945-8895-1257B968CA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6668" y="1824720"/>
              <a:ext cx="6860345" cy="4134624"/>
            </a:xfrm>
            <a:prstGeom prst="rect">
              <a:avLst/>
            </a:prstGeom>
          </p:spPr>
        </p:pic>
        <p:sp>
          <p:nvSpPr>
            <p:cNvPr id="20" name="Oval 19">
              <a:extLst>
                <a:ext uri="{FF2B5EF4-FFF2-40B4-BE49-F238E27FC236}">
                  <a16:creationId xmlns:a16="http://schemas.microsoft.com/office/drawing/2014/main" id="{A0B73C98-0E02-E740-9C58-694C0F1DFFA5}"/>
                </a:ext>
              </a:extLst>
            </p:cNvPr>
            <p:cNvSpPr/>
            <p:nvPr/>
          </p:nvSpPr>
          <p:spPr>
            <a:xfrm rot="2064044">
              <a:off x="2999973" y="2325904"/>
              <a:ext cx="1511978" cy="556157"/>
            </a:xfrm>
            <a:prstGeom prst="ellipse">
              <a:avLst/>
            </a:prstGeom>
            <a:noFill/>
            <a:ln w="28575">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73353B-C40C-8C4A-AA96-AA04876AC70E}"/>
                </a:ext>
              </a:extLst>
            </p:cNvPr>
            <p:cNvSpPr/>
            <p:nvPr/>
          </p:nvSpPr>
          <p:spPr>
            <a:xfrm rot="2287224">
              <a:off x="2786924" y="3994316"/>
              <a:ext cx="1770011" cy="88886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F7928CC-F4CD-FA4E-9BB2-361272BCDC0B}"/>
                </a:ext>
              </a:extLst>
            </p:cNvPr>
            <p:cNvSpPr/>
            <p:nvPr/>
          </p:nvSpPr>
          <p:spPr>
            <a:xfrm rot="4373861">
              <a:off x="5467220" y="4942434"/>
              <a:ext cx="1122836" cy="49729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6086891-E0DB-4E52-B5E7-AEF969FFFA6B}"/>
              </a:ext>
            </a:extLst>
          </p:cNvPr>
          <p:cNvSpPr txBox="1"/>
          <p:nvPr/>
        </p:nvSpPr>
        <p:spPr>
          <a:xfrm>
            <a:off x="839095" y="572203"/>
            <a:ext cx="7546915" cy="1231106"/>
          </a:xfrm>
          <a:prstGeom prst="rect">
            <a:avLst/>
          </a:prstGeom>
          <a:noFill/>
        </p:spPr>
        <p:txBody>
          <a:bodyPr wrap="square" rtlCol="0">
            <a:spAutoFit/>
          </a:bodyPr>
          <a:lstStyle/>
          <a:p>
            <a:r>
              <a:rPr lang="en-US" sz="2000" dirty="0">
                <a:solidFill>
                  <a:srgbClr val="5F5F5F"/>
                </a:solidFill>
                <a:latin typeface="Helvetica" panose="020B0604020202020204" pitchFamily="34" charset="0"/>
              </a:rPr>
              <a:t>Metrology results improved compared to prototypes:</a:t>
            </a:r>
          </a:p>
          <a:p>
            <a:pPr marL="285750" indent="-285750">
              <a:buFont typeface="Arial" panose="020B0604020202020204" pitchFamily="34" charset="0"/>
              <a:buChar char="•"/>
            </a:pPr>
            <a:r>
              <a:rPr lang="en-US" dirty="0">
                <a:solidFill>
                  <a:srgbClr val="5F5F5F"/>
                </a:solidFill>
                <a:latin typeface="Helvetica" panose="020B0604020202020204" pitchFamily="34" charset="0"/>
              </a:rPr>
              <a:t>BOWL Prototypes shape accuracy 1.19 - 2.34mm</a:t>
            </a:r>
          </a:p>
          <a:p>
            <a:pPr marL="285750" indent="-285750">
              <a:buFont typeface="Arial" panose="020B0604020202020204" pitchFamily="34" charset="0"/>
              <a:buChar char="•"/>
            </a:pPr>
            <a:r>
              <a:rPr lang="en-US" dirty="0">
                <a:solidFill>
                  <a:srgbClr val="5F5F5F"/>
                </a:solidFill>
                <a:latin typeface="Helvetica" panose="020B0604020202020204" pitchFamily="34" charset="0"/>
              </a:rPr>
              <a:t>BOWL Pre-series shape accuracy 0.88 - 0.95mm</a:t>
            </a:r>
            <a:endParaRPr lang="en-US" dirty="0">
              <a:solidFill>
                <a:srgbClr val="5A5A5A"/>
              </a:solidFill>
              <a:latin typeface="Helvetica" panose="020B0604020202020204" pitchFamily="34" charset="0"/>
            </a:endParaRPr>
          </a:p>
          <a:p>
            <a:pPr marL="285750" indent="-285750">
              <a:buFont typeface="Arial" panose="020B0604020202020204" pitchFamily="34" charset="0"/>
              <a:buChar char="•"/>
            </a:pPr>
            <a:r>
              <a:rPr lang="en-US" sz="1800" dirty="0">
                <a:solidFill>
                  <a:srgbClr val="FFC000"/>
                </a:solidFill>
                <a:latin typeface="Helvetica" panose="020B0604020202020204" pitchFamily="34" charset="0"/>
              </a:rPr>
              <a:t>Still Slightly Out-Of-Tolerance</a:t>
            </a:r>
            <a:r>
              <a:rPr lang="en-US" sz="1800" dirty="0">
                <a:solidFill>
                  <a:srgbClr val="5F5F5F"/>
                </a:solidFill>
                <a:latin typeface="Helvetica" panose="020B0604020202020204" pitchFamily="34" charset="0"/>
              </a:rPr>
              <a:t>: </a:t>
            </a:r>
            <a:r>
              <a:rPr lang="en-US" dirty="0">
                <a:solidFill>
                  <a:srgbClr val="5A5A5A"/>
                </a:solidFill>
                <a:latin typeface="Helvetica" panose="020B0604020202020204" pitchFamily="34" charset="0"/>
              </a:rPr>
              <a:t>NCR submitted to CERN</a:t>
            </a:r>
          </a:p>
        </p:txBody>
      </p:sp>
      <p:pic>
        <p:nvPicPr>
          <p:cNvPr id="7" name="Picture 6">
            <a:extLst>
              <a:ext uri="{FF2B5EF4-FFF2-40B4-BE49-F238E27FC236}">
                <a16:creationId xmlns:a16="http://schemas.microsoft.com/office/drawing/2014/main" id="{68313AC3-3B55-3C67-FCE1-393EC63096C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colorTemperature colorTemp="5500"/>
                    </a14:imgEffect>
                  </a14:imgLayer>
                </a14:imgProps>
              </a:ext>
              <a:ext uri="{28A0092B-C50C-407E-A947-70E740481C1C}">
                <a14:useLocalDpi xmlns:a14="http://schemas.microsoft.com/office/drawing/2010/main"/>
              </a:ext>
            </a:extLst>
          </a:blip>
          <a:srcRect/>
          <a:stretch/>
        </p:blipFill>
        <p:spPr>
          <a:xfrm>
            <a:off x="3793950" y="1903095"/>
            <a:ext cx="4881800" cy="2214115"/>
          </a:xfrm>
          <a:prstGeom prst="rect">
            <a:avLst/>
          </a:prstGeom>
        </p:spPr>
      </p:pic>
      <p:pic>
        <p:nvPicPr>
          <p:cNvPr id="9" name="Picture 8" descr="A picture containing metalware&#10;&#10;Description automatically generated">
            <a:extLst>
              <a:ext uri="{FF2B5EF4-FFF2-40B4-BE49-F238E27FC236}">
                <a16:creationId xmlns:a16="http://schemas.microsoft.com/office/drawing/2014/main" id="{62846F6E-593F-4DCA-0A50-4A571778B5F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5500"/>
                    </a14:imgEffect>
                  </a14:imgLayer>
                </a14:imgProps>
              </a:ext>
              <a:ext uri="{28A0092B-C50C-407E-A947-70E740481C1C}">
                <a14:useLocalDpi xmlns:a14="http://schemas.microsoft.com/office/drawing/2010/main"/>
              </a:ext>
            </a:extLst>
          </a:blip>
          <a:srcRect/>
          <a:stretch/>
        </p:blipFill>
        <p:spPr>
          <a:xfrm rot="5400000">
            <a:off x="1647261" y="4399365"/>
            <a:ext cx="1962423" cy="1808125"/>
          </a:xfrm>
          <a:prstGeom prst="rect">
            <a:avLst/>
          </a:prstGeom>
        </p:spPr>
      </p:pic>
      <p:pic>
        <p:nvPicPr>
          <p:cNvPr id="10" name="Picture 9" descr="A close up of a ring&#10;&#10;Description automatically generated with low confidence">
            <a:extLst>
              <a:ext uri="{FF2B5EF4-FFF2-40B4-BE49-F238E27FC236}">
                <a16:creationId xmlns:a16="http://schemas.microsoft.com/office/drawing/2014/main" id="{4ACA31AD-88C8-CAE4-C525-AFBEB7300869}"/>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colorTemperature colorTemp="5500"/>
                    </a14:imgEffect>
                  </a14:imgLayer>
                </a14:imgProps>
              </a:ext>
              <a:ext uri="{28A0092B-C50C-407E-A947-70E740481C1C}">
                <a14:useLocalDpi xmlns:a14="http://schemas.microsoft.com/office/drawing/2010/main"/>
              </a:ext>
            </a:extLst>
          </a:blip>
          <a:srcRect/>
          <a:stretch/>
        </p:blipFill>
        <p:spPr>
          <a:xfrm>
            <a:off x="3855652" y="4318517"/>
            <a:ext cx="3511630" cy="1962425"/>
          </a:xfrm>
          <a:prstGeom prst="rect">
            <a:avLst/>
          </a:prstGeom>
        </p:spPr>
      </p:pic>
      <p:sp>
        <p:nvSpPr>
          <p:cNvPr id="13" name="TextBox 12">
            <a:extLst>
              <a:ext uri="{FF2B5EF4-FFF2-40B4-BE49-F238E27FC236}">
                <a16:creationId xmlns:a16="http://schemas.microsoft.com/office/drawing/2014/main" id="{8748A6E7-C047-4913-9B26-C60ABEA149F3}"/>
              </a:ext>
            </a:extLst>
          </p:cNvPr>
          <p:cNvSpPr txBox="1"/>
          <p:nvPr/>
        </p:nvSpPr>
        <p:spPr>
          <a:xfrm>
            <a:off x="6768224" y="57731"/>
            <a:ext cx="2278576" cy="338554"/>
          </a:xfrm>
          <a:prstGeom prst="rect">
            <a:avLst/>
          </a:prstGeom>
          <a:noFill/>
        </p:spPr>
        <p:txBody>
          <a:bodyPr wrap="square" rtlCol="0">
            <a:spAutoFit/>
          </a:bodyPr>
          <a:lstStyle/>
          <a:p>
            <a:pPr algn="r"/>
            <a:r>
              <a:rPr lang="en-US" sz="1600" i="1" dirty="0"/>
              <a:t>L. </a:t>
            </a:r>
            <a:r>
              <a:rPr lang="en-US" sz="1600" i="1" dirty="0" err="1"/>
              <a:t>Ristori</a:t>
            </a:r>
            <a:endParaRPr lang="en-US" sz="1600" i="1" dirty="0"/>
          </a:p>
        </p:txBody>
      </p:sp>
      <p:sp>
        <p:nvSpPr>
          <p:cNvPr id="5" name="Footer Placeholder 4">
            <a:extLst>
              <a:ext uri="{FF2B5EF4-FFF2-40B4-BE49-F238E27FC236}">
                <a16:creationId xmlns:a16="http://schemas.microsoft.com/office/drawing/2014/main" id="{54D05D2E-0CDB-4C83-BCAF-8B6C48ACCCDB}"/>
              </a:ext>
            </a:extLst>
          </p:cNvPr>
          <p:cNvSpPr>
            <a:spLocks noGrp="1"/>
          </p:cNvSpPr>
          <p:nvPr>
            <p:ph type="ftr" sz="quarter" idx="11"/>
          </p:nvPr>
        </p:nvSpPr>
        <p:spPr/>
        <p:txBody>
          <a:bodyPr/>
          <a:lstStyle/>
          <a:p>
            <a:r>
              <a:rPr lang="en-US" noProof="0"/>
              <a:t>PMG Meeting 8/18/2022</a:t>
            </a:r>
            <a:endParaRPr lang="en-GB" noProof="0"/>
          </a:p>
        </p:txBody>
      </p:sp>
      <p:sp>
        <p:nvSpPr>
          <p:cNvPr id="8" name="Slide Number Placeholder 7">
            <a:extLst>
              <a:ext uri="{FF2B5EF4-FFF2-40B4-BE49-F238E27FC236}">
                <a16:creationId xmlns:a16="http://schemas.microsoft.com/office/drawing/2014/main" id="{678755F9-3783-408E-8B6B-92C1BAFF26D9}"/>
              </a:ext>
            </a:extLst>
          </p:cNvPr>
          <p:cNvSpPr>
            <a:spLocks noGrp="1"/>
          </p:cNvSpPr>
          <p:nvPr>
            <p:ph type="sldNum" sz="quarter" idx="12"/>
          </p:nvPr>
        </p:nvSpPr>
        <p:spPr/>
        <p:txBody>
          <a:bodyPr/>
          <a:lstStyle/>
          <a:p>
            <a:fld id="{BFDCA1C4-9514-7B4F-976F-D92F7E296653}" type="slidenum">
              <a:rPr lang="fr-FR" smtClean="0">
                <a:solidFill>
                  <a:schemeClr val="bg1"/>
                </a:solidFill>
              </a:rPr>
              <a:pPr/>
              <a:t>24</a:t>
            </a:fld>
            <a:endParaRPr lang="fr-FR" dirty="0">
              <a:solidFill>
                <a:schemeClr val="bg1"/>
              </a:solidFill>
            </a:endParaRPr>
          </a:p>
        </p:txBody>
      </p:sp>
    </p:spTree>
    <p:extLst>
      <p:ext uri="{BB962C8B-B14F-4D97-AF65-F5344CB8AC3E}">
        <p14:creationId xmlns:p14="http://schemas.microsoft.com/office/powerpoint/2010/main" val="3420983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424C1D-5891-E96C-8DB2-DCC31EE3374E}"/>
              </a:ext>
            </a:extLst>
          </p:cNvPr>
          <p:cNvSpPr>
            <a:spLocks noGrp="1"/>
          </p:cNvSpPr>
          <p:nvPr>
            <p:ph type="title"/>
          </p:nvPr>
        </p:nvSpPr>
        <p:spPr/>
        <p:txBody>
          <a:bodyPr/>
          <a:lstStyle/>
          <a:p>
            <a:r>
              <a:rPr lang="en-US" dirty="0"/>
              <a:t>Prototypes Jacketing, Processing and Tests</a:t>
            </a:r>
          </a:p>
        </p:txBody>
      </p:sp>
      <p:sp>
        <p:nvSpPr>
          <p:cNvPr id="7" name="Content Placeholder 2">
            <a:extLst>
              <a:ext uri="{FF2B5EF4-FFF2-40B4-BE49-F238E27FC236}">
                <a16:creationId xmlns:a16="http://schemas.microsoft.com/office/drawing/2014/main" id="{8EFC2483-2458-477C-AFF7-A0047435F294}"/>
              </a:ext>
            </a:extLst>
          </p:cNvPr>
          <p:cNvSpPr>
            <a:spLocks noGrp="1"/>
          </p:cNvSpPr>
          <p:nvPr>
            <p:ph idx="1"/>
          </p:nvPr>
        </p:nvSpPr>
        <p:spPr>
          <a:xfrm>
            <a:off x="612000" y="926894"/>
            <a:ext cx="6289206" cy="2872634"/>
          </a:xfrm>
        </p:spPr>
        <p:txBody>
          <a:bodyPr>
            <a:normAutofit fontScale="92500" lnSpcReduction="10000"/>
          </a:bodyPr>
          <a:lstStyle/>
          <a:p>
            <a:pPr>
              <a:buFont typeface="Wingdings" pitchFamily="2" charset="2"/>
              <a:buChar char="§"/>
            </a:pPr>
            <a:r>
              <a:rPr lang="en-US" sz="1800" dirty="0"/>
              <a:t>Proto #1 is at Zanon, Proto #2 is at Jlab for cold test with HOM dampers. </a:t>
            </a:r>
          </a:p>
          <a:p>
            <a:pPr>
              <a:buFont typeface="Wingdings" pitchFamily="2" charset="2"/>
              <a:buChar char="§"/>
            </a:pPr>
            <a:r>
              <a:rPr lang="en-US" sz="1800" dirty="0"/>
              <a:t>Contract is in place for 2 He Tank prototypes at Zanon. Most of the sub-components have been manufactured (see Titanium plates below).</a:t>
            </a:r>
          </a:p>
          <a:p>
            <a:pPr>
              <a:buFont typeface="Wingdings" pitchFamily="2" charset="2"/>
              <a:buChar char="§"/>
            </a:pPr>
            <a:r>
              <a:rPr lang="en-US" sz="1800" dirty="0"/>
              <a:t>Proto #1 will receive a full processing cycle (Bulk BCP, 600C bake, light BCP), it will be outfitted with cold magnetic shields (right) and outfitted with the Helium Tank. </a:t>
            </a:r>
          </a:p>
          <a:p>
            <a:pPr>
              <a:buFont typeface="Wingdings" pitchFamily="2" charset="2"/>
              <a:buChar char="§"/>
            </a:pPr>
            <a:r>
              <a:rPr lang="en-US" sz="1800" dirty="0"/>
              <a:t>Finally, it will be fully prepared at Zanon by means of HPR, clean room assembly + RF antennas, and shipped to FNAL for a cold test.</a:t>
            </a:r>
            <a:endParaRPr lang="en-US" sz="1600" b="1" dirty="0">
              <a:sym typeface="Wingdings" pitchFamily="2" charset="2"/>
            </a:endParaRPr>
          </a:p>
          <a:p>
            <a:pPr lvl="2"/>
            <a:endParaRPr lang="en-US" sz="1200" dirty="0">
              <a:sym typeface="Wingdings" pitchFamily="2" charset="2"/>
            </a:endParaRPr>
          </a:p>
          <a:p>
            <a:pPr lvl="0">
              <a:buFont typeface="Wingdings" panose="05000000000000000000" pitchFamily="2" charset="2"/>
              <a:buChar char="§"/>
            </a:pPr>
            <a:endParaRPr lang="it-IT" sz="1600" dirty="0">
              <a:solidFill>
                <a:srgbClr val="5F5F5F"/>
              </a:solidFill>
              <a:latin typeface="Helvetica" panose="020B0604020202020204" pitchFamily="34" charset="0"/>
            </a:endParaRPr>
          </a:p>
          <a:p>
            <a:pPr marL="0" indent="0">
              <a:buNone/>
            </a:pPr>
            <a:endParaRPr lang="en-US" sz="1400" u="sng" dirty="0">
              <a:solidFill>
                <a:srgbClr val="5F5F5F"/>
              </a:solidFill>
              <a:latin typeface="Helvetica" panose="020B0604020202020204" pitchFamily="34" charset="0"/>
            </a:endParaRPr>
          </a:p>
        </p:txBody>
      </p:sp>
      <p:sp>
        <p:nvSpPr>
          <p:cNvPr id="3" name="Slide Number Placeholder 2">
            <a:extLst>
              <a:ext uri="{FF2B5EF4-FFF2-40B4-BE49-F238E27FC236}">
                <a16:creationId xmlns:a16="http://schemas.microsoft.com/office/drawing/2014/main" id="{4AD5861D-2B71-478C-82C8-3ADBA3457366}"/>
              </a:ext>
            </a:extLst>
          </p:cNvPr>
          <p:cNvSpPr>
            <a:spLocks noGrp="1"/>
          </p:cNvSpPr>
          <p:nvPr>
            <p:ph type="sldNum" sz="quarter" idx="12"/>
          </p:nvPr>
        </p:nvSpPr>
        <p:spPr/>
        <p:txBody>
          <a:bodyPr/>
          <a:lstStyle/>
          <a:p>
            <a:fld id="{BFDCA1C4-9514-7B4F-976F-D92F7E296653}" type="slidenum">
              <a:rPr lang="fr-FR" smtClean="0">
                <a:solidFill>
                  <a:schemeClr val="bg1"/>
                </a:solidFill>
              </a:rPr>
              <a:pPr/>
              <a:t>25</a:t>
            </a:fld>
            <a:endParaRPr lang="fr-FR" dirty="0">
              <a:solidFill>
                <a:schemeClr val="bg1"/>
              </a:solidFill>
            </a:endParaRPr>
          </a:p>
        </p:txBody>
      </p:sp>
      <p:pic>
        <p:nvPicPr>
          <p:cNvPr id="12" name="Picture 11" descr="A picture containing indoor&#10;&#10;Description automatically generated">
            <a:extLst>
              <a:ext uri="{FF2B5EF4-FFF2-40B4-BE49-F238E27FC236}">
                <a16:creationId xmlns:a16="http://schemas.microsoft.com/office/drawing/2014/main" id="{C02ADEB9-CF7C-4EC2-95DB-DAFA1982E19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4400"/>
                    </a14:imgEffect>
                    <a14:imgEffect>
                      <a14:saturation sat="66000"/>
                    </a14:imgEffect>
                    <a14:imgEffect>
                      <a14:brightnessContrast bright="30000"/>
                    </a14:imgEffect>
                  </a14:imgLayer>
                </a14:imgProps>
              </a:ext>
              <a:ext uri="{28A0092B-C50C-407E-A947-70E740481C1C}">
                <a14:useLocalDpi xmlns:a14="http://schemas.microsoft.com/office/drawing/2010/main"/>
              </a:ext>
            </a:extLst>
          </a:blip>
          <a:srcRect/>
          <a:stretch/>
        </p:blipFill>
        <p:spPr>
          <a:xfrm>
            <a:off x="2736492" y="3853313"/>
            <a:ext cx="3027287" cy="2361564"/>
          </a:xfrm>
          <a:prstGeom prst="rect">
            <a:avLst/>
          </a:prstGeom>
          <a:effectLst>
            <a:softEdge rad="12700"/>
          </a:effectLst>
        </p:spPr>
      </p:pic>
      <p:pic>
        <p:nvPicPr>
          <p:cNvPr id="14" name="Picture 13" descr="A picture containing indoor, oven, metal, stove&#10;&#10;Description automatically generated">
            <a:extLst>
              <a:ext uri="{FF2B5EF4-FFF2-40B4-BE49-F238E27FC236}">
                <a16:creationId xmlns:a16="http://schemas.microsoft.com/office/drawing/2014/main" id="{7CF12359-F698-4873-A14F-37B2C539346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4400"/>
                    </a14:imgEffect>
                    <a14:imgEffect>
                      <a14:saturation sat="64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5763779" y="3826420"/>
            <a:ext cx="3084167" cy="2361564"/>
          </a:xfrm>
          <a:prstGeom prst="rect">
            <a:avLst/>
          </a:prstGeom>
          <a:effectLst>
            <a:softEdge rad="12700"/>
          </a:effectLst>
        </p:spPr>
      </p:pic>
      <p:pic>
        <p:nvPicPr>
          <p:cNvPr id="15" name="Picture 14">
            <a:extLst>
              <a:ext uri="{FF2B5EF4-FFF2-40B4-BE49-F238E27FC236}">
                <a16:creationId xmlns:a16="http://schemas.microsoft.com/office/drawing/2014/main" id="{FE1C2115-98EB-4B10-8C41-336A42E5F8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54" y="3844349"/>
            <a:ext cx="2775688" cy="2361564"/>
          </a:xfrm>
          <a:prstGeom prst="rect">
            <a:avLst/>
          </a:prstGeom>
        </p:spPr>
      </p:pic>
      <p:pic>
        <p:nvPicPr>
          <p:cNvPr id="2" name="Content Placeholder 6">
            <a:extLst>
              <a:ext uri="{FF2B5EF4-FFF2-40B4-BE49-F238E27FC236}">
                <a16:creationId xmlns:a16="http://schemas.microsoft.com/office/drawing/2014/main" id="{F6A367CA-DFA0-E0E7-7D97-42CF4CC866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74312" y="894624"/>
            <a:ext cx="2080702" cy="2145997"/>
          </a:xfrm>
          <a:prstGeom prst="rect">
            <a:avLst/>
          </a:prstGeom>
        </p:spPr>
      </p:pic>
      <p:sp>
        <p:nvSpPr>
          <p:cNvPr id="4" name="TextBox 3">
            <a:extLst>
              <a:ext uri="{FF2B5EF4-FFF2-40B4-BE49-F238E27FC236}">
                <a16:creationId xmlns:a16="http://schemas.microsoft.com/office/drawing/2014/main" id="{69331C8F-46D7-C9FC-962A-E78174CF736F}"/>
              </a:ext>
            </a:extLst>
          </p:cNvPr>
          <p:cNvSpPr txBox="1"/>
          <p:nvPr/>
        </p:nvSpPr>
        <p:spPr>
          <a:xfrm>
            <a:off x="7596337" y="2912243"/>
            <a:ext cx="1358678" cy="400110"/>
          </a:xfrm>
          <a:prstGeom prst="rect">
            <a:avLst/>
          </a:prstGeom>
          <a:solidFill>
            <a:schemeClr val="bg1"/>
          </a:solidFill>
          <a:ln>
            <a:solidFill>
              <a:schemeClr val="tx1"/>
            </a:solidFill>
          </a:ln>
        </p:spPr>
        <p:txBody>
          <a:bodyPr wrap="square" rtlCol="0">
            <a:spAutoFit/>
          </a:bodyPr>
          <a:lstStyle/>
          <a:p>
            <a:r>
              <a:rPr lang="en-US" sz="1000" i="1" dirty="0"/>
              <a:t>3 Shield Assemblies are at Zanon</a:t>
            </a:r>
            <a:endParaRPr lang="en-US" sz="1000" dirty="0"/>
          </a:p>
        </p:txBody>
      </p:sp>
      <p:sp>
        <p:nvSpPr>
          <p:cNvPr id="6" name="Footer Placeholder 3">
            <a:extLst>
              <a:ext uri="{FF2B5EF4-FFF2-40B4-BE49-F238E27FC236}">
                <a16:creationId xmlns:a16="http://schemas.microsoft.com/office/drawing/2014/main" id="{39E9FCA2-C858-FCAB-27D5-6D4D737A68DC}"/>
              </a:ext>
            </a:extLst>
          </p:cNvPr>
          <p:cNvSpPr>
            <a:spLocks noGrp="1"/>
          </p:cNvSpPr>
          <p:nvPr>
            <p:ph type="ftr" sz="quarter" idx="11"/>
          </p:nvPr>
        </p:nvSpPr>
        <p:spPr>
          <a:xfrm>
            <a:off x="1916577" y="6356350"/>
            <a:ext cx="6627000" cy="360000"/>
          </a:xfrm>
        </p:spPr>
        <p:txBody>
          <a:bodyPr/>
          <a:lstStyle/>
          <a:p>
            <a:r>
              <a:rPr lang="en-US" noProof="0"/>
              <a:t>PMG Meeting 8/18/2022</a:t>
            </a:r>
            <a:endParaRPr lang="en-GB" noProof="0" dirty="0"/>
          </a:p>
        </p:txBody>
      </p:sp>
      <p:pic>
        <p:nvPicPr>
          <p:cNvPr id="8" name="Picture 7">
            <a:extLst>
              <a:ext uri="{FF2B5EF4-FFF2-40B4-BE49-F238E27FC236}">
                <a16:creationId xmlns:a16="http://schemas.microsoft.com/office/drawing/2014/main" id="{D8B534A3-BA89-0ED9-9945-5AD96065029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0" name="TextBox 9">
            <a:extLst>
              <a:ext uri="{FF2B5EF4-FFF2-40B4-BE49-F238E27FC236}">
                <a16:creationId xmlns:a16="http://schemas.microsoft.com/office/drawing/2014/main" id="{D4C81C0C-B0E8-943A-BC38-16415C1F1D9F}"/>
              </a:ext>
            </a:extLst>
          </p:cNvPr>
          <p:cNvSpPr txBox="1"/>
          <p:nvPr/>
        </p:nvSpPr>
        <p:spPr>
          <a:xfrm>
            <a:off x="6768224" y="57731"/>
            <a:ext cx="2278576" cy="338554"/>
          </a:xfrm>
          <a:prstGeom prst="rect">
            <a:avLst/>
          </a:prstGeom>
          <a:noFill/>
        </p:spPr>
        <p:txBody>
          <a:bodyPr wrap="square" rtlCol="0">
            <a:spAutoFit/>
          </a:bodyPr>
          <a:lstStyle/>
          <a:p>
            <a:pPr algn="r"/>
            <a:r>
              <a:rPr lang="en-US" sz="1600" i="1" dirty="0"/>
              <a:t>L. </a:t>
            </a:r>
            <a:r>
              <a:rPr lang="en-US" sz="1600" i="1" dirty="0" err="1"/>
              <a:t>Ristori</a:t>
            </a:r>
            <a:endParaRPr lang="en-US" sz="1600" i="1" dirty="0"/>
          </a:p>
        </p:txBody>
      </p:sp>
    </p:spTree>
    <p:extLst>
      <p:ext uri="{BB962C8B-B14F-4D97-AF65-F5344CB8AC3E}">
        <p14:creationId xmlns:p14="http://schemas.microsoft.com/office/powerpoint/2010/main" val="2668880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F4BF-62EA-DB8C-E6BA-1AB30FE662C3}"/>
              </a:ext>
            </a:extLst>
          </p:cNvPr>
          <p:cNvSpPr>
            <a:spLocks noGrp="1"/>
          </p:cNvSpPr>
          <p:nvPr>
            <p:ph type="title"/>
          </p:nvPr>
        </p:nvSpPr>
        <p:spPr/>
        <p:txBody>
          <a:bodyPr/>
          <a:lstStyle/>
          <a:p>
            <a:r>
              <a:rPr lang="en-US" dirty="0"/>
              <a:t>HOM Dampers - Status</a:t>
            </a:r>
          </a:p>
        </p:txBody>
      </p:sp>
      <p:sp>
        <p:nvSpPr>
          <p:cNvPr id="3" name="Content Placeholder 2">
            <a:extLst>
              <a:ext uri="{FF2B5EF4-FFF2-40B4-BE49-F238E27FC236}">
                <a16:creationId xmlns:a16="http://schemas.microsoft.com/office/drawing/2014/main" id="{4280DC46-2330-3A36-62F1-0F24E7A30E3B}"/>
              </a:ext>
            </a:extLst>
          </p:cNvPr>
          <p:cNvSpPr>
            <a:spLocks noGrp="1"/>
          </p:cNvSpPr>
          <p:nvPr>
            <p:ph idx="1"/>
          </p:nvPr>
        </p:nvSpPr>
        <p:spPr>
          <a:xfrm>
            <a:off x="612000" y="959999"/>
            <a:ext cx="7920000" cy="2753122"/>
          </a:xfrm>
        </p:spPr>
        <p:txBody>
          <a:bodyPr>
            <a:normAutofit fontScale="92500" lnSpcReduction="10000"/>
          </a:bodyPr>
          <a:lstStyle/>
          <a:p>
            <a:r>
              <a:rPr lang="en-US" sz="2000" dirty="0"/>
              <a:t>Continued troubleshooting prototype ancillaries that caused leaks at FNAL during cold tests.</a:t>
            </a:r>
          </a:p>
          <a:p>
            <a:r>
              <a:rPr lang="en-US" sz="2000" dirty="0"/>
              <a:t>Achieved leak tightness for 1 set at liquid nitrogen temperature on test bench (see pictures below).</a:t>
            </a:r>
          </a:p>
          <a:p>
            <a:r>
              <a:rPr lang="en-US" sz="2000" dirty="0"/>
              <a:t>Thanks to CERN for sending test spool piece (pictured below).</a:t>
            </a:r>
          </a:p>
          <a:p>
            <a:r>
              <a:rPr lang="en-US" sz="2000" u="sng" dirty="0"/>
              <a:t>Jlab will be installing this set on Prototype #2 and perform a cold test at Jlab vertical test facility.</a:t>
            </a:r>
          </a:p>
          <a:p>
            <a:r>
              <a:rPr lang="en-US" sz="2000" dirty="0"/>
              <a:t>Minor interface tooling being finalized to allow the cold test in the next month.</a:t>
            </a:r>
          </a:p>
        </p:txBody>
      </p:sp>
      <p:sp>
        <p:nvSpPr>
          <p:cNvPr id="4" name="Slide Number Placeholder 3">
            <a:extLst>
              <a:ext uri="{FF2B5EF4-FFF2-40B4-BE49-F238E27FC236}">
                <a16:creationId xmlns:a16="http://schemas.microsoft.com/office/drawing/2014/main" id="{167002F1-76B3-98FC-D686-3EE458D16A01}"/>
              </a:ext>
            </a:extLst>
          </p:cNvPr>
          <p:cNvSpPr>
            <a:spLocks noGrp="1"/>
          </p:cNvSpPr>
          <p:nvPr>
            <p:ph type="sldNum" sz="quarter" idx="12"/>
          </p:nvPr>
        </p:nvSpPr>
        <p:spPr/>
        <p:txBody>
          <a:bodyPr/>
          <a:lstStyle/>
          <a:p>
            <a:fld id="{BFDCA1C4-9514-7B4F-976F-D92F7E296653}" type="slidenum">
              <a:rPr lang="fr-FR" smtClean="0">
                <a:solidFill>
                  <a:schemeClr val="bg1"/>
                </a:solidFill>
              </a:rPr>
              <a:pPr/>
              <a:t>26</a:t>
            </a:fld>
            <a:endParaRPr lang="fr-FR" dirty="0">
              <a:solidFill>
                <a:schemeClr val="bg1"/>
              </a:solidFill>
            </a:endParaRPr>
          </a:p>
        </p:txBody>
      </p:sp>
      <p:pic>
        <p:nvPicPr>
          <p:cNvPr id="6" name="Picture 5">
            <a:extLst>
              <a:ext uri="{FF2B5EF4-FFF2-40B4-BE49-F238E27FC236}">
                <a16:creationId xmlns:a16="http://schemas.microsoft.com/office/drawing/2014/main" id="{888A5D4B-B21C-9B4D-DDE7-2CEE600FD6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774290" y="4611455"/>
            <a:ext cx="871997" cy="1701097"/>
          </a:xfrm>
          <a:prstGeom prst="rect">
            <a:avLst/>
          </a:prstGeom>
        </p:spPr>
      </p:pic>
      <p:pic>
        <p:nvPicPr>
          <p:cNvPr id="7" name="Picture 6">
            <a:extLst>
              <a:ext uri="{FF2B5EF4-FFF2-40B4-BE49-F238E27FC236}">
                <a16:creationId xmlns:a16="http://schemas.microsoft.com/office/drawing/2014/main" id="{9C62C0F0-120E-1A28-3373-14414975A5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610873" y="3540588"/>
            <a:ext cx="1199412" cy="1700515"/>
          </a:xfrm>
          <a:prstGeom prst="rect">
            <a:avLst/>
          </a:prstGeom>
        </p:spPr>
      </p:pic>
      <p:pic>
        <p:nvPicPr>
          <p:cNvPr id="8" name="Picture 7">
            <a:extLst>
              <a:ext uri="{FF2B5EF4-FFF2-40B4-BE49-F238E27FC236}">
                <a16:creationId xmlns:a16="http://schemas.microsoft.com/office/drawing/2014/main" id="{C0CC1F71-68E0-CFA4-08D9-AE5B1CCD5F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05235" y="4054497"/>
            <a:ext cx="2106863" cy="1580147"/>
          </a:xfrm>
          <a:prstGeom prst="rect">
            <a:avLst/>
          </a:prstGeom>
        </p:spPr>
      </p:pic>
      <p:pic>
        <p:nvPicPr>
          <p:cNvPr id="9" name="Picture 8">
            <a:extLst>
              <a:ext uri="{FF2B5EF4-FFF2-40B4-BE49-F238E27FC236}">
                <a16:creationId xmlns:a16="http://schemas.microsoft.com/office/drawing/2014/main" id="{DE75497A-9363-6AB1-2DCE-E2CD786391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54768" y="3791138"/>
            <a:ext cx="2583586" cy="2105144"/>
          </a:xfrm>
          <a:prstGeom prst="rect">
            <a:avLst/>
          </a:prstGeom>
        </p:spPr>
      </p:pic>
      <p:pic>
        <p:nvPicPr>
          <p:cNvPr id="10" name="Picture 9">
            <a:extLst>
              <a:ext uri="{FF2B5EF4-FFF2-40B4-BE49-F238E27FC236}">
                <a16:creationId xmlns:a16="http://schemas.microsoft.com/office/drawing/2014/main" id="{D56FD4F5-30AC-5F53-4B93-31117D4E019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4028305" y="3956804"/>
            <a:ext cx="2106863" cy="1772092"/>
          </a:xfrm>
          <a:prstGeom prst="rect">
            <a:avLst/>
          </a:prstGeom>
        </p:spPr>
      </p:pic>
      <p:sp>
        <p:nvSpPr>
          <p:cNvPr id="11" name="TextBox 10">
            <a:extLst>
              <a:ext uri="{FF2B5EF4-FFF2-40B4-BE49-F238E27FC236}">
                <a16:creationId xmlns:a16="http://schemas.microsoft.com/office/drawing/2014/main" id="{32B6D313-893D-9525-DAEB-DAF56AAD47EA}"/>
              </a:ext>
            </a:extLst>
          </p:cNvPr>
          <p:cNvSpPr txBox="1"/>
          <p:nvPr/>
        </p:nvSpPr>
        <p:spPr>
          <a:xfrm>
            <a:off x="4438264" y="5972580"/>
            <a:ext cx="3433008" cy="307777"/>
          </a:xfrm>
          <a:prstGeom prst="rect">
            <a:avLst/>
          </a:prstGeom>
          <a:noFill/>
        </p:spPr>
        <p:txBody>
          <a:bodyPr wrap="square" rtlCol="0">
            <a:spAutoFit/>
          </a:bodyPr>
          <a:lstStyle/>
          <a:p>
            <a:pPr algn="ctr"/>
            <a:r>
              <a:rPr lang="en-US" sz="1400" dirty="0">
                <a:solidFill>
                  <a:schemeClr val="accent5"/>
                </a:solidFill>
              </a:rPr>
              <a:t>Cold leak-checks</a:t>
            </a:r>
          </a:p>
        </p:txBody>
      </p:sp>
      <p:sp>
        <p:nvSpPr>
          <p:cNvPr id="12" name="TextBox 11">
            <a:extLst>
              <a:ext uri="{FF2B5EF4-FFF2-40B4-BE49-F238E27FC236}">
                <a16:creationId xmlns:a16="http://schemas.microsoft.com/office/drawing/2014/main" id="{24133621-A5C8-4957-07A6-1DB512FABD89}"/>
              </a:ext>
            </a:extLst>
          </p:cNvPr>
          <p:cNvSpPr txBox="1"/>
          <p:nvPr/>
        </p:nvSpPr>
        <p:spPr>
          <a:xfrm>
            <a:off x="839630" y="5940217"/>
            <a:ext cx="2818220" cy="307777"/>
          </a:xfrm>
          <a:prstGeom prst="rect">
            <a:avLst/>
          </a:prstGeom>
          <a:noFill/>
        </p:spPr>
        <p:txBody>
          <a:bodyPr wrap="square" rtlCol="0">
            <a:spAutoFit/>
          </a:bodyPr>
          <a:lstStyle/>
          <a:p>
            <a:pPr algn="ctr"/>
            <a:r>
              <a:rPr lang="en-US" sz="1400" dirty="0">
                <a:solidFill>
                  <a:schemeClr val="accent5"/>
                </a:solidFill>
              </a:rPr>
              <a:t>Cold shocks</a:t>
            </a:r>
          </a:p>
        </p:txBody>
      </p:sp>
      <p:sp>
        <p:nvSpPr>
          <p:cNvPr id="13" name="Footer Placeholder 3">
            <a:extLst>
              <a:ext uri="{FF2B5EF4-FFF2-40B4-BE49-F238E27FC236}">
                <a16:creationId xmlns:a16="http://schemas.microsoft.com/office/drawing/2014/main" id="{693CE6ED-0A15-5469-68A4-92F61CCA14C5}"/>
              </a:ext>
            </a:extLst>
          </p:cNvPr>
          <p:cNvSpPr>
            <a:spLocks noGrp="1"/>
          </p:cNvSpPr>
          <p:nvPr>
            <p:ph type="ftr" sz="quarter" idx="11"/>
          </p:nvPr>
        </p:nvSpPr>
        <p:spPr>
          <a:xfrm>
            <a:off x="1916577" y="6356350"/>
            <a:ext cx="6627000" cy="360000"/>
          </a:xfrm>
        </p:spPr>
        <p:txBody>
          <a:bodyPr/>
          <a:lstStyle/>
          <a:p>
            <a:r>
              <a:rPr lang="en-US" noProof="0"/>
              <a:t>PMG Meeting 8/18/2022</a:t>
            </a:r>
            <a:endParaRPr lang="en-GB" noProof="0" dirty="0"/>
          </a:p>
        </p:txBody>
      </p:sp>
      <p:pic>
        <p:nvPicPr>
          <p:cNvPr id="14" name="Picture 13">
            <a:extLst>
              <a:ext uri="{FF2B5EF4-FFF2-40B4-BE49-F238E27FC236}">
                <a16:creationId xmlns:a16="http://schemas.microsoft.com/office/drawing/2014/main" id="{C5674810-A963-ACA0-934E-2C54ACE1783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5" name="TextBox 14">
            <a:extLst>
              <a:ext uri="{FF2B5EF4-FFF2-40B4-BE49-F238E27FC236}">
                <a16:creationId xmlns:a16="http://schemas.microsoft.com/office/drawing/2014/main" id="{96C7905C-4FCC-1CF8-E67F-B4D4987CF5C6}"/>
              </a:ext>
            </a:extLst>
          </p:cNvPr>
          <p:cNvSpPr txBox="1"/>
          <p:nvPr/>
        </p:nvSpPr>
        <p:spPr>
          <a:xfrm>
            <a:off x="6768224" y="57731"/>
            <a:ext cx="2278576" cy="338554"/>
          </a:xfrm>
          <a:prstGeom prst="rect">
            <a:avLst/>
          </a:prstGeom>
          <a:noFill/>
        </p:spPr>
        <p:txBody>
          <a:bodyPr wrap="square" rtlCol="0">
            <a:spAutoFit/>
          </a:bodyPr>
          <a:lstStyle/>
          <a:p>
            <a:pPr algn="r"/>
            <a:r>
              <a:rPr lang="en-US" sz="1600" i="1" dirty="0"/>
              <a:t>L. </a:t>
            </a:r>
            <a:r>
              <a:rPr lang="en-US" sz="1600" i="1" dirty="0" err="1"/>
              <a:t>Ristori</a:t>
            </a:r>
            <a:endParaRPr lang="en-US" sz="1600" i="1" dirty="0"/>
          </a:p>
        </p:txBody>
      </p:sp>
    </p:spTree>
    <p:extLst>
      <p:ext uri="{BB962C8B-B14F-4D97-AF65-F5344CB8AC3E}">
        <p14:creationId xmlns:p14="http://schemas.microsoft.com/office/powerpoint/2010/main" val="1643120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6AD9-BF57-4129-9B11-674A5A88EF90}"/>
              </a:ext>
            </a:extLst>
          </p:cNvPr>
          <p:cNvSpPr>
            <a:spLocks noGrp="1"/>
          </p:cNvSpPr>
          <p:nvPr>
            <p:ph type="title"/>
          </p:nvPr>
        </p:nvSpPr>
        <p:spPr>
          <a:xfrm>
            <a:off x="612000" y="44624"/>
            <a:ext cx="7920000" cy="720000"/>
          </a:xfrm>
        </p:spPr>
        <p:txBody>
          <a:bodyPr/>
          <a:lstStyle/>
          <a:p>
            <a:r>
              <a:rPr lang="en-US" dirty="0"/>
              <a:t>Summary</a:t>
            </a:r>
          </a:p>
        </p:txBody>
      </p:sp>
      <p:sp>
        <p:nvSpPr>
          <p:cNvPr id="3" name="Content Placeholder 2">
            <a:extLst>
              <a:ext uri="{FF2B5EF4-FFF2-40B4-BE49-F238E27FC236}">
                <a16:creationId xmlns:a16="http://schemas.microsoft.com/office/drawing/2014/main" id="{A7563701-0E5D-4097-9934-2243C6DA3A85}"/>
              </a:ext>
            </a:extLst>
          </p:cNvPr>
          <p:cNvSpPr>
            <a:spLocks noGrp="1"/>
          </p:cNvSpPr>
          <p:nvPr>
            <p:ph idx="1"/>
          </p:nvPr>
        </p:nvSpPr>
        <p:spPr>
          <a:xfrm>
            <a:off x="599706" y="980728"/>
            <a:ext cx="7920000" cy="5544656"/>
          </a:xfrm>
        </p:spPr>
        <p:txBody>
          <a:bodyPr>
            <a:normAutofit fontScale="70000" lnSpcReduction="20000"/>
          </a:bodyPr>
          <a:lstStyle/>
          <a:p>
            <a:r>
              <a:rPr lang="en-US" dirty="0"/>
              <a:t>Received $38.4M in IRA funding. FY23 funding disbursement plan ($30M) communicated to DOE and confirmed by FPM.</a:t>
            </a:r>
          </a:p>
          <a:p>
            <a:r>
              <a:rPr lang="en-US" dirty="0"/>
              <a:t>Successful AUP </a:t>
            </a:r>
            <a:r>
              <a:rPr lang="en-US" dirty="0" err="1"/>
              <a:t>Rebaseline</a:t>
            </a:r>
            <a:r>
              <a:rPr lang="en-US" dirty="0"/>
              <a:t> Director’s Review. Charges received for DOE </a:t>
            </a:r>
            <a:r>
              <a:rPr lang="en-US" dirty="0" err="1"/>
              <a:t>Rebaseline</a:t>
            </a:r>
            <a:r>
              <a:rPr lang="en-US" dirty="0"/>
              <a:t> Review in December</a:t>
            </a:r>
          </a:p>
          <a:p>
            <a:pPr lvl="1"/>
            <a:r>
              <a:rPr lang="en-US" dirty="0"/>
              <a:t>An independent Root Cause Analysis (RCA) review will be conducted in advance of the DOE review</a:t>
            </a:r>
          </a:p>
          <a:p>
            <a:r>
              <a:rPr lang="en-US" dirty="0"/>
              <a:t>Magnet assembly at peak production at LBNL. First re-worked production magnet (MQXFA08b) delivered to BNL for testing.</a:t>
            </a:r>
          </a:p>
          <a:p>
            <a:r>
              <a:rPr lang="en-US" dirty="0"/>
              <a:t>Successful first thermal cycle of Magnet 11 (the one that was involved in a truck accident). Second thermal cycle in progress at BNL.</a:t>
            </a:r>
          </a:p>
          <a:p>
            <a:r>
              <a:rPr lang="en-US" dirty="0"/>
              <a:t>First Cryo-Assembly fabrication near completion at FNAL, delivery to the FNAL test facility expected by the end of October.</a:t>
            </a:r>
          </a:p>
          <a:p>
            <a:r>
              <a:rPr lang="en-US" dirty="0"/>
              <a:t>Pre-series bare cavities fabrication proceeding at </a:t>
            </a:r>
            <a:r>
              <a:rPr lang="en-US" dirty="0" err="1"/>
              <a:t>Zanon</a:t>
            </a:r>
            <a:r>
              <a:rPr lang="en-US" dirty="0"/>
              <a:t>. </a:t>
            </a:r>
            <a:r>
              <a:rPr lang="en-US" dirty="0" err="1"/>
              <a:t>Zanon</a:t>
            </a:r>
            <a:r>
              <a:rPr lang="en-US" dirty="0"/>
              <a:t> also started machining helium tank components for the first dressed cavity prototype</a:t>
            </a:r>
          </a:p>
          <a:p>
            <a:r>
              <a:rPr lang="en-US" dirty="0"/>
              <a:t>HOM dampers </a:t>
            </a:r>
            <a:r>
              <a:rPr lang="en-US" dirty="0" err="1"/>
              <a:t>prototyes</a:t>
            </a:r>
            <a:r>
              <a:rPr lang="en-US" dirty="0"/>
              <a:t> being prepared for cold testing in a prototype cavity at </a:t>
            </a:r>
            <a:r>
              <a:rPr lang="en-US" dirty="0" err="1"/>
              <a:t>Jlab</a:t>
            </a:r>
            <a:endParaRPr lang="en-US" dirty="0"/>
          </a:p>
          <a:p>
            <a:pPr marL="0" indent="0">
              <a:buNone/>
            </a:pPr>
            <a:endParaRPr lang="en-US" dirty="0"/>
          </a:p>
        </p:txBody>
      </p:sp>
      <p:pic>
        <p:nvPicPr>
          <p:cNvPr id="6" name="Picture 5">
            <a:extLst>
              <a:ext uri="{FF2B5EF4-FFF2-40B4-BE49-F238E27FC236}">
                <a16:creationId xmlns:a16="http://schemas.microsoft.com/office/drawing/2014/main" id="{9D2DCC0A-CF91-4A6B-A042-EC72A053AD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5" name="Slide Number Placeholder 4">
            <a:extLst>
              <a:ext uri="{FF2B5EF4-FFF2-40B4-BE49-F238E27FC236}">
                <a16:creationId xmlns:a16="http://schemas.microsoft.com/office/drawing/2014/main" id="{EFEDF1A7-B6CF-49DA-B6EE-5B72E21C659D}"/>
              </a:ext>
            </a:extLst>
          </p:cNvPr>
          <p:cNvSpPr>
            <a:spLocks noGrp="1"/>
          </p:cNvSpPr>
          <p:nvPr>
            <p:ph type="sldNum" sz="quarter" idx="12"/>
          </p:nvPr>
        </p:nvSpPr>
        <p:spPr/>
        <p:txBody>
          <a:bodyPr/>
          <a:lstStyle/>
          <a:p>
            <a:fld id="{BFDCA1C4-9514-7B4F-976F-D92F7E296653}" type="slidenum">
              <a:rPr lang="fr-FR" smtClean="0">
                <a:solidFill>
                  <a:schemeClr val="bg1"/>
                </a:solidFill>
              </a:rPr>
              <a:pPr/>
              <a:t>27</a:t>
            </a:fld>
            <a:endParaRPr lang="fr-FR" dirty="0">
              <a:solidFill>
                <a:schemeClr val="bg1"/>
              </a:solidFill>
            </a:endParaRPr>
          </a:p>
        </p:txBody>
      </p:sp>
      <p:sp>
        <p:nvSpPr>
          <p:cNvPr id="7" name="Footer Placeholder 2">
            <a:extLst>
              <a:ext uri="{FF2B5EF4-FFF2-40B4-BE49-F238E27FC236}">
                <a16:creationId xmlns:a16="http://schemas.microsoft.com/office/drawing/2014/main" id="{8629B0FD-4041-3EBC-6791-187E5378ABB7}"/>
              </a:ext>
            </a:extLst>
          </p:cNvPr>
          <p:cNvSpPr>
            <a:spLocks noGrp="1"/>
          </p:cNvSpPr>
          <p:nvPr>
            <p:ph type="ftr" sz="quarter" idx="11"/>
          </p:nvPr>
        </p:nvSpPr>
        <p:spPr>
          <a:xfrm>
            <a:off x="1916577" y="6356350"/>
            <a:ext cx="6627000" cy="360000"/>
          </a:xfrm>
        </p:spPr>
        <p:txBody>
          <a:bodyPr/>
          <a:lstStyle/>
          <a:p>
            <a:r>
              <a:rPr lang="en-US" noProof="0"/>
              <a:t>PMG Meeting 8/18/2022</a:t>
            </a:r>
            <a:endParaRPr lang="en-GB" noProof="0" dirty="0"/>
          </a:p>
        </p:txBody>
      </p:sp>
    </p:spTree>
    <p:extLst>
      <p:ext uri="{BB962C8B-B14F-4D97-AF65-F5344CB8AC3E}">
        <p14:creationId xmlns:p14="http://schemas.microsoft.com/office/powerpoint/2010/main" val="3744209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23DCE-EB0B-7641-A619-A124A61B1B8F}"/>
              </a:ext>
            </a:extLst>
          </p:cNvPr>
          <p:cNvSpPr>
            <a:spLocks noGrp="1"/>
          </p:cNvSpPr>
          <p:nvPr>
            <p:ph type="sldNum" sz="quarter" idx="12"/>
          </p:nvPr>
        </p:nvSpPr>
        <p:spPr/>
        <p:txBody>
          <a:bodyPr/>
          <a:lstStyle/>
          <a:p>
            <a:fld id="{BFDCA1C4-9514-7B4F-976F-D92F7E296653}" type="slidenum">
              <a:rPr lang="fr-FR" smtClean="0">
                <a:solidFill>
                  <a:schemeClr val="bg1"/>
                </a:solidFill>
              </a:rPr>
              <a:pPr/>
              <a:t>3</a:t>
            </a:fld>
            <a:endParaRPr lang="fr-FR" dirty="0">
              <a:solidFill>
                <a:schemeClr val="bg1"/>
              </a:solidFill>
            </a:endParaRPr>
          </a:p>
        </p:txBody>
      </p:sp>
      <p:sp>
        <p:nvSpPr>
          <p:cNvPr id="5" name="Content Placeholder 2">
            <a:extLst>
              <a:ext uri="{FF2B5EF4-FFF2-40B4-BE49-F238E27FC236}">
                <a16:creationId xmlns:a16="http://schemas.microsoft.com/office/drawing/2014/main" id="{9CD150E2-05B9-5A48-A5CD-912DBAE69B3F}"/>
              </a:ext>
            </a:extLst>
          </p:cNvPr>
          <p:cNvSpPr txBox="1">
            <a:spLocks/>
          </p:cNvSpPr>
          <p:nvPr/>
        </p:nvSpPr>
        <p:spPr>
          <a:xfrm>
            <a:off x="398688" y="627657"/>
            <a:ext cx="8867288" cy="3809455"/>
          </a:xfrm>
          <a:prstGeom prst="rect">
            <a:avLst/>
          </a:prstGeom>
        </p:spPr>
        <p:txBody>
          <a:bodyPr>
            <a:normAutofit fontScale="92500"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dirty="0"/>
              <a:t>FY22 Done</a:t>
            </a:r>
          </a:p>
          <a:p>
            <a:pPr lvl="1">
              <a:buFont typeface="Arial" panose="020B0604020202020204" pitchFamily="34" charset="0"/>
              <a:buChar char="•"/>
            </a:pPr>
            <a:r>
              <a:rPr lang="en-US" sz="2000" dirty="0"/>
              <a:t>AUP received $38.355M in Inflation Reduction Act (IRA) funding on 9/23/2022:</a:t>
            </a:r>
          </a:p>
          <a:p>
            <a:pPr lvl="1"/>
            <a:endParaRPr lang="en-US" sz="2000" dirty="0"/>
          </a:p>
          <a:p>
            <a:pPr lvl="1"/>
            <a:endParaRPr lang="en-US" sz="2000" dirty="0"/>
          </a:p>
          <a:p>
            <a:pPr lvl="1"/>
            <a:endParaRPr lang="en-US" sz="2000" dirty="0"/>
          </a:p>
          <a:p>
            <a:pPr lvl="1"/>
            <a:endParaRPr lang="en-US" sz="2000" dirty="0"/>
          </a:p>
          <a:p>
            <a:pPr lvl="1"/>
            <a:r>
              <a:rPr lang="en-US" sz="2000" dirty="0"/>
              <a:t>Total FY22 funding: $25M + $38.355M = $63.355M</a:t>
            </a:r>
          </a:p>
          <a:p>
            <a:pPr lvl="1"/>
            <a:r>
              <a:rPr lang="en-US" sz="2000" dirty="0"/>
              <a:t>IRA funding spending needs to be tracked separately</a:t>
            </a:r>
          </a:p>
          <a:p>
            <a:pPr lvl="2"/>
            <a:r>
              <a:rPr lang="en-US" sz="1600" dirty="0"/>
              <a:t>AUP will select some FNAL WBS elements to use this funding (task numbers will remain the same, project number will change)</a:t>
            </a:r>
          </a:p>
          <a:p>
            <a:r>
              <a:rPr lang="en-US" sz="2400" dirty="0"/>
              <a:t>FY23 Funding guidance at PBR level ($30M)</a:t>
            </a:r>
          </a:p>
        </p:txBody>
      </p:sp>
      <p:pic>
        <p:nvPicPr>
          <p:cNvPr id="6" name="Picture 5">
            <a:extLst>
              <a:ext uri="{FF2B5EF4-FFF2-40B4-BE49-F238E27FC236}">
                <a16:creationId xmlns:a16="http://schemas.microsoft.com/office/drawing/2014/main" id="{4DAEF5AD-BAA8-954A-89D0-DB0ED92517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8" name="Title 1">
            <a:extLst>
              <a:ext uri="{FF2B5EF4-FFF2-40B4-BE49-F238E27FC236}">
                <a16:creationId xmlns:a16="http://schemas.microsoft.com/office/drawing/2014/main" id="{0AE7897B-B773-F64D-91AF-F191FCF145E4}"/>
              </a:ext>
            </a:extLst>
          </p:cNvPr>
          <p:cNvSpPr txBox="1">
            <a:spLocks/>
          </p:cNvSpPr>
          <p:nvPr/>
        </p:nvSpPr>
        <p:spPr>
          <a:xfrm>
            <a:off x="612000" y="44624"/>
            <a:ext cx="792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a:t>AUP Funding</a:t>
            </a:r>
          </a:p>
        </p:txBody>
      </p:sp>
      <p:sp>
        <p:nvSpPr>
          <p:cNvPr id="10" name="Footer Placeholder 3">
            <a:extLst>
              <a:ext uri="{FF2B5EF4-FFF2-40B4-BE49-F238E27FC236}">
                <a16:creationId xmlns:a16="http://schemas.microsoft.com/office/drawing/2014/main" id="{24166D3B-1043-5F45-9BA2-9FCC358C081E}"/>
              </a:ext>
            </a:extLst>
          </p:cNvPr>
          <p:cNvSpPr>
            <a:spLocks noGrp="1"/>
          </p:cNvSpPr>
          <p:nvPr>
            <p:ph type="ftr" sz="quarter" idx="11"/>
          </p:nvPr>
        </p:nvSpPr>
        <p:spPr>
          <a:xfrm>
            <a:off x="1916577" y="6381368"/>
            <a:ext cx="6627000" cy="360000"/>
          </a:xfrm>
        </p:spPr>
        <p:txBody>
          <a:bodyPr/>
          <a:lstStyle/>
          <a:p>
            <a:r>
              <a:rPr lang="en-US" noProof="0"/>
              <a:t>PMG Meeting 8/18/2022</a:t>
            </a:r>
            <a:endParaRPr lang="en-GB" noProof="0" dirty="0"/>
          </a:p>
        </p:txBody>
      </p:sp>
      <p:pic>
        <p:nvPicPr>
          <p:cNvPr id="1026" name="x_x_x_x_Picture 1">
            <a:extLst>
              <a:ext uri="{FF2B5EF4-FFF2-40B4-BE49-F238E27FC236}">
                <a16:creationId xmlns:a16="http://schemas.microsoft.com/office/drawing/2014/main" id="{07C99B26-84B5-4C43-BA97-421AC7013B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3852" y="1573845"/>
            <a:ext cx="7191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54783EEA-7312-45ED-BC82-2DA66FC918F8}"/>
              </a:ext>
            </a:extLst>
          </p:cNvPr>
          <p:cNvSpPr>
            <a:spLocks noChangeArrowheads="1"/>
          </p:cNvSpPr>
          <p:nvPr/>
        </p:nvSpPr>
        <p:spPr bwMode="auto">
          <a:xfrm>
            <a:off x="3196307" y="4364150"/>
            <a:ext cx="32720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85800" algn="l"/>
                <a:tab pos="-457200" algn="l"/>
                <a:tab pos="0" algn="l"/>
                <a:tab pos="228600" algn="l"/>
                <a:tab pos="457200" algn="l"/>
                <a:tab pos="685800" algn="l"/>
                <a:tab pos="2514600" algn="l"/>
              </a:tabLst>
              <a:defRPr>
                <a:solidFill>
                  <a:schemeClr val="tx1"/>
                </a:solidFill>
                <a:latin typeface="Arial" panose="020B0604020202020204" pitchFamily="34" charset="0"/>
              </a:defRPr>
            </a:lvl1pPr>
            <a:lvl2pPr eaLnBrk="0" fontAlgn="base" hangingPunct="0">
              <a:spcBef>
                <a:spcPct val="0"/>
              </a:spcBef>
              <a:spcAft>
                <a:spcPct val="0"/>
              </a:spcAft>
              <a:tabLst>
                <a:tab pos="-685800" algn="l"/>
                <a:tab pos="-457200" algn="l"/>
                <a:tab pos="0" algn="l"/>
                <a:tab pos="228600" algn="l"/>
                <a:tab pos="457200" algn="l"/>
                <a:tab pos="685800" algn="l"/>
                <a:tab pos="2514600" algn="l"/>
              </a:tabLst>
              <a:defRPr>
                <a:solidFill>
                  <a:schemeClr val="tx1"/>
                </a:solidFill>
                <a:latin typeface="Arial" panose="020B0604020202020204" pitchFamily="34" charset="0"/>
              </a:defRPr>
            </a:lvl2pPr>
            <a:lvl3pPr eaLnBrk="0" fontAlgn="base" hangingPunct="0">
              <a:spcBef>
                <a:spcPct val="0"/>
              </a:spcBef>
              <a:spcAft>
                <a:spcPct val="0"/>
              </a:spcAft>
              <a:tabLst>
                <a:tab pos="-685800" algn="l"/>
                <a:tab pos="-457200" algn="l"/>
                <a:tab pos="0" algn="l"/>
                <a:tab pos="228600" algn="l"/>
                <a:tab pos="457200" algn="l"/>
                <a:tab pos="685800" algn="l"/>
                <a:tab pos="2514600" algn="l"/>
              </a:tabLst>
              <a:defRPr>
                <a:solidFill>
                  <a:schemeClr val="tx1"/>
                </a:solidFill>
                <a:latin typeface="Arial" panose="020B0604020202020204" pitchFamily="34" charset="0"/>
              </a:defRPr>
            </a:lvl3pPr>
            <a:lvl4pPr eaLnBrk="0" fontAlgn="base" hangingPunct="0">
              <a:spcBef>
                <a:spcPct val="0"/>
              </a:spcBef>
              <a:spcAft>
                <a:spcPct val="0"/>
              </a:spcAft>
              <a:tabLst>
                <a:tab pos="-685800" algn="l"/>
                <a:tab pos="-457200" algn="l"/>
                <a:tab pos="0" algn="l"/>
                <a:tab pos="228600" algn="l"/>
                <a:tab pos="457200" algn="l"/>
                <a:tab pos="685800" algn="l"/>
                <a:tab pos="2514600" algn="l"/>
              </a:tabLst>
              <a:defRPr>
                <a:solidFill>
                  <a:schemeClr val="tx1"/>
                </a:solidFill>
                <a:latin typeface="Arial" panose="020B0604020202020204" pitchFamily="34" charset="0"/>
              </a:defRPr>
            </a:lvl4pPr>
            <a:lvl5pPr eaLnBrk="0" fontAlgn="base" hangingPunct="0">
              <a:spcBef>
                <a:spcPct val="0"/>
              </a:spcBef>
              <a:spcAft>
                <a:spcPct val="0"/>
              </a:spcAft>
              <a:tabLst>
                <a:tab pos="-685800" algn="l"/>
                <a:tab pos="-457200" algn="l"/>
                <a:tab pos="0" algn="l"/>
                <a:tab pos="228600" algn="l"/>
                <a:tab pos="457200" algn="l"/>
                <a:tab pos="685800" algn="l"/>
                <a:tab pos="2514600" algn="l"/>
              </a:tabLst>
              <a:defRPr>
                <a:solidFill>
                  <a:schemeClr val="tx1"/>
                </a:solidFill>
                <a:latin typeface="Arial" panose="020B0604020202020204" pitchFamily="34" charset="0"/>
              </a:defRPr>
            </a:lvl5pPr>
            <a:lvl6pPr eaLnBrk="0" fontAlgn="base" hangingPunct="0">
              <a:spcBef>
                <a:spcPct val="0"/>
              </a:spcBef>
              <a:spcAft>
                <a:spcPct val="0"/>
              </a:spcAft>
              <a:tabLst>
                <a:tab pos="-685800" algn="l"/>
                <a:tab pos="-457200" algn="l"/>
                <a:tab pos="0" algn="l"/>
                <a:tab pos="228600" algn="l"/>
                <a:tab pos="457200" algn="l"/>
                <a:tab pos="685800" algn="l"/>
                <a:tab pos="2514600" algn="l"/>
              </a:tabLst>
              <a:defRPr>
                <a:solidFill>
                  <a:schemeClr val="tx1"/>
                </a:solidFill>
                <a:latin typeface="Arial" panose="020B0604020202020204" pitchFamily="34" charset="0"/>
              </a:defRPr>
            </a:lvl6pPr>
            <a:lvl7pPr eaLnBrk="0" fontAlgn="base" hangingPunct="0">
              <a:spcBef>
                <a:spcPct val="0"/>
              </a:spcBef>
              <a:spcAft>
                <a:spcPct val="0"/>
              </a:spcAft>
              <a:tabLst>
                <a:tab pos="-685800" algn="l"/>
                <a:tab pos="-457200" algn="l"/>
                <a:tab pos="0" algn="l"/>
                <a:tab pos="228600" algn="l"/>
                <a:tab pos="457200" algn="l"/>
                <a:tab pos="685800" algn="l"/>
                <a:tab pos="2514600" algn="l"/>
              </a:tabLst>
              <a:defRPr>
                <a:solidFill>
                  <a:schemeClr val="tx1"/>
                </a:solidFill>
                <a:latin typeface="Arial" panose="020B0604020202020204" pitchFamily="34" charset="0"/>
              </a:defRPr>
            </a:lvl7pPr>
            <a:lvl8pPr eaLnBrk="0" fontAlgn="base" hangingPunct="0">
              <a:spcBef>
                <a:spcPct val="0"/>
              </a:spcBef>
              <a:spcAft>
                <a:spcPct val="0"/>
              </a:spcAft>
              <a:tabLst>
                <a:tab pos="-685800" algn="l"/>
                <a:tab pos="-457200" algn="l"/>
                <a:tab pos="0" algn="l"/>
                <a:tab pos="228600" algn="l"/>
                <a:tab pos="457200" algn="l"/>
                <a:tab pos="685800" algn="l"/>
                <a:tab pos="2514600" algn="l"/>
              </a:tabLst>
              <a:defRPr>
                <a:solidFill>
                  <a:schemeClr val="tx1"/>
                </a:solidFill>
                <a:latin typeface="Arial" panose="020B0604020202020204" pitchFamily="34" charset="0"/>
              </a:defRPr>
            </a:lvl8pPr>
            <a:lvl9pPr eaLnBrk="0" fontAlgn="base" hangingPunct="0">
              <a:spcBef>
                <a:spcPct val="0"/>
              </a:spcBef>
              <a:spcAft>
                <a:spcPct val="0"/>
              </a:spcAft>
              <a:tabLst>
                <a:tab pos="-685800" algn="l"/>
                <a:tab pos="-457200" algn="l"/>
                <a:tab pos="0" algn="l"/>
                <a:tab pos="228600" algn="l"/>
                <a:tab pos="457200" algn="l"/>
                <a:tab pos="685800" algn="l"/>
                <a:tab pos="25146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2514600" algn="l"/>
              </a:tabLst>
            </a:pPr>
            <a: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DOE HL-LHC AUP - Funding Profile Guidance</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2514600" algn="l"/>
              </a:tabLst>
            </a:pPr>
            <a: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in Millions)</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251460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2" name="Table 11">
            <a:extLst>
              <a:ext uri="{FF2B5EF4-FFF2-40B4-BE49-F238E27FC236}">
                <a16:creationId xmlns:a16="http://schemas.microsoft.com/office/drawing/2014/main" id="{A9537A4D-2058-42F7-86F8-F1969DABA846}"/>
              </a:ext>
            </a:extLst>
          </p:cNvPr>
          <p:cNvGraphicFramePr>
            <a:graphicFrameLocks noGrp="1"/>
          </p:cNvGraphicFramePr>
          <p:nvPr>
            <p:extLst>
              <p:ext uri="{D42A27DB-BD31-4B8C-83A1-F6EECF244321}">
                <p14:modId xmlns:p14="http://schemas.microsoft.com/office/powerpoint/2010/main" val="3197160032"/>
              </p:ext>
            </p:extLst>
          </p:nvPr>
        </p:nvGraphicFramePr>
        <p:xfrm>
          <a:off x="1685925" y="4891633"/>
          <a:ext cx="5772150" cy="1013460"/>
        </p:xfrm>
        <a:graphic>
          <a:graphicData uri="http://schemas.openxmlformats.org/drawingml/2006/table">
            <a:tbl>
              <a:tblPr firstRow="1" firstCol="1" bandRow="1" bandCol="1"/>
              <a:tblGrid>
                <a:gridCol w="857250">
                  <a:extLst>
                    <a:ext uri="{9D8B030D-6E8A-4147-A177-3AD203B41FA5}">
                      <a16:colId xmlns:a16="http://schemas.microsoft.com/office/drawing/2014/main" val="3316568666"/>
                    </a:ext>
                  </a:extLst>
                </a:gridCol>
                <a:gridCol w="514350">
                  <a:extLst>
                    <a:ext uri="{9D8B030D-6E8A-4147-A177-3AD203B41FA5}">
                      <a16:colId xmlns:a16="http://schemas.microsoft.com/office/drawing/2014/main" val="1884484158"/>
                    </a:ext>
                  </a:extLst>
                </a:gridCol>
                <a:gridCol w="514350">
                  <a:extLst>
                    <a:ext uri="{9D8B030D-6E8A-4147-A177-3AD203B41FA5}">
                      <a16:colId xmlns:a16="http://schemas.microsoft.com/office/drawing/2014/main" val="567149597"/>
                    </a:ext>
                  </a:extLst>
                </a:gridCol>
                <a:gridCol w="514350">
                  <a:extLst>
                    <a:ext uri="{9D8B030D-6E8A-4147-A177-3AD203B41FA5}">
                      <a16:colId xmlns:a16="http://schemas.microsoft.com/office/drawing/2014/main" val="3301609888"/>
                    </a:ext>
                  </a:extLst>
                </a:gridCol>
                <a:gridCol w="514350">
                  <a:extLst>
                    <a:ext uri="{9D8B030D-6E8A-4147-A177-3AD203B41FA5}">
                      <a16:colId xmlns:a16="http://schemas.microsoft.com/office/drawing/2014/main" val="225622336"/>
                    </a:ext>
                  </a:extLst>
                </a:gridCol>
                <a:gridCol w="514350">
                  <a:extLst>
                    <a:ext uri="{9D8B030D-6E8A-4147-A177-3AD203B41FA5}">
                      <a16:colId xmlns:a16="http://schemas.microsoft.com/office/drawing/2014/main" val="3421410630"/>
                    </a:ext>
                  </a:extLst>
                </a:gridCol>
                <a:gridCol w="571500">
                  <a:extLst>
                    <a:ext uri="{9D8B030D-6E8A-4147-A177-3AD203B41FA5}">
                      <a16:colId xmlns:a16="http://schemas.microsoft.com/office/drawing/2014/main" val="1496326237"/>
                    </a:ext>
                  </a:extLst>
                </a:gridCol>
                <a:gridCol w="514350">
                  <a:extLst>
                    <a:ext uri="{9D8B030D-6E8A-4147-A177-3AD203B41FA5}">
                      <a16:colId xmlns:a16="http://schemas.microsoft.com/office/drawing/2014/main" val="2925971957"/>
                    </a:ext>
                  </a:extLst>
                </a:gridCol>
                <a:gridCol w="571500">
                  <a:extLst>
                    <a:ext uri="{9D8B030D-6E8A-4147-A177-3AD203B41FA5}">
                      <a16:colId xmlns:a16="http://schemas.microsoft.com/office/drawing/2014/main" val="4250270504"/>
                    </a:ext>
                  </a:extLst>
                </a:gridCol>
                <a:gridCol w="685800">
                  <a:extLst>
                    <a:ext uri="{9D8B030D-6E8A-4147-A177-3AD203B41FA5}">
                      <a16:colId xmlns:a16="http://schemas.microsoft.com/office/drawing/2014/main" val="362477865"/>
                    </a:ext>
                  </a:extLst>
                </a:gridCol>
              </a:tblGrid>
              <a:tr h="167005">
                <a:tc>
                  <a:txBody>
                    <a:bodyPr/>
                    <a:lstStyle/>
                    <a:p>
                      <a:pPr marL="0" marR="0">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762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762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50" b="1">
                          <a:effectLst/>
                          <a:latin typeface="Arial" panose="020B0604020202020204" pitchFamily="34" charset="0"/>
                          <a:ea typeface="Times New Roman" panose="02020603050405020304" pitchFamily="18" charset="0"/>
                        </a:rPr>
                        <a:t>FY16</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50" b="1">
                          <a:effectLst/>
                          <a:latin typeface="Arial" panose="020B0604020202020204" pitchFamily="34" charset="0"/>
                          <a:ea typeface="Times New Roman" panose="02020603050405020304" pitchFamily="18" charset="0"/>
                        </a:rPr>
                        <a:t>FY17</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50" b="1">
                          <a:effectLst/>
                          <a:latin typeface="Arial" panose="020B0604020202020204" pitchFamily="34" charset="0"/>
                          <a:ea typeface="Times New Roman" panose="02020603050405020304" pitchFamily="18" charset="0"/>
                        </a:rPr>
                        <a:t>FY18</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50" b="1">
                          <a:effectLst/>
                          <a:latin typeface="Arial" panose="020B0604020202020204" pitchFamily="34" charset="0"/>
                          <a:ea typeface="Times New Roman" panose="02020603050405020304" pitchFamily="18" charset="0"/>
                        </a:rPr>
                        <a:t>FY19</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50" b="1">
                          <a:effectLst/>
                          <a:latin typeface="Arial" panose="020B0604020202020204" pitchFamily="34" charset="0"/>
                          <a:ea typeface="Times New Roman" panose="02020603050405020304" pitchFamily="18" charset="0"/>
                        </a:rPr>
                        <a:t>FY20</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50" b="1">
                          <a:effectLst/>
                          <a:latin typeface="Arial" panose="020B0604020202020204" pitchFamily="34" charset="0"/>
                          <a:ea typeface="Times New Roman" panose="02020603050405020304" pitchFamily="18" charset="0"/>
                        </a:rPr>
                        <a:t>FY21</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50" b="1">
                          <a:effectLst/>
                          <a:latin typeface="Arial" panose="020B0604020202020204" pitchFamily="34" charset="0"/>
                          <a:ea typeface="Times New Roman" panose="02020603050405020304" pitchFamily="18" charset="0"/>
                        </a:rPr>
                        <a:t>FY22</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50" b="1">
                          <a:effectLst/>
                          <a:latin typeface="Arial" panose="020B0604020202020204" pitchFamily="34" charset="0"/>
                          <a:ea typeface="Times New Roman" panose="02020603050405020304" pitchFamily="18" charset="0"/>
                        </a:rPr>
                        <a:t>FY23</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50" b="1">
                          <a:effectLst/>
                          <a:latin typeface="Arial" panose="020B0604020202020204" pitchFamily="34" charset="0"/>
                          <a:ea typeface="Times New Roman" panose="02020603050405020304" pitchFamily="18" charset="0"/>
                        </a:rPr>
                        <a:t>Total</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76200" cap="flat" cmpd="dbl" algn="ctr">
                      <a:solidFill>
                        <a:srgbClr val="000000"/>
                      </a:solidFill>
                      <a:prstDash val="solid"/>
                      <a:round/>
                      <a:headEnd type="none" w="med" len="med"/>
                      <a:tailEnd type="none" w="med" len="med"/>
                    </a:lnR>
                    <a:lnT w="7620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331290700"/>
                  </a:ext>
                </a:extLst>
              </a:tr>
              <a:tr h="167005">
                <a:tc>
                  <a:txBody>
                    <a:bodyPr/>
                    <a:lstStyle/>
                    <a:p>
                      <a:pPr marL="0" marR="0">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762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7620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2331299"/>
                  </a:ext>
                </a:extLst>
              </a:tr>
              <a:tr h="167005">
                <a:tc>
                  <a:txBody>
                    <a:bodyPr/>
                    <a:lstStyle/>
                    <a:p>
                      <a:pPr marL="0" marR="0">
                        <a:spcBef>
                          <a:spcPts val="0"/>
                        </a:spcBef>
                        <a:spcAft>
                          <a:spcPts val="0"/>
                        </a:spcAft>
                      </a:pPr>
                      <a:r>
                        <a:rPr lang="en-US" sz="950" i="1">
                          <a:effectLst/>
                          <a:latin typeface="Arial" panose="020B0604020202020204" pitchFamily="34" charset="0"/>
                          <a:ea typeface="Times New Roman" panose="02020603050405020304" pitchFamily="18" charset="0"/>
                        </a:rPr>
                        <a:t>CD-2 Profile</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762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762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5694678"/>
                  </a:ext>
                </a:extLst>
              </a:tr>
              <a:tr h="167005">
                <a:tc>
                  <a:txBody>
                    <a:bodyPr/>
                    <a:lstStyle/>
                    <a:p>
                      <a:pPr marL="0" marR="0">
                        <a:spcBef>
                          <a:spcPts val="0"/>
                        </a:spcBef>
                        <a:spcAft>
                          <a:spcPts val="0"/>
                        </a:spcAft>
                      </a:pPr>
                      <a:r>
                        <a:rPr lang="en-US" sz="950">
                          <a:effectLst/>
                          <a:latin typeface="Arial" panose="020B0604020202020204" pitchFamily="34" charset="0"/>
                          <a:ea typeface="Times New Roman" panose="02020603050405020304" pitchFamily="18" charset="0"/>
                        </a:rPr>
                        <a:t>OPC-Funds</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762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0.12</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0.5</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6.4</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7.02</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762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959253"/>
                  </a:ext>
                </a:extLst>
              </a:tr>
              <a:tr h="178435">
                <a:tc>
                  <a:txBody>
                    <a:bodyPr/>
                    <a:lstStyle/>
                    <a:p>
                      <a:pPr marL="0" marR="0">
                        <a:spcBef>
                          <a:spcPts val="0"/>
                        </a:spcBef>
                        <a:spcAft>
                          <a:spcPts val="0"/>
                        </a:spcAft>
                      </a:pPr>
                      <a:r>
                        <a:rPr lang="en-US" sz="950">
                          <a:effectLst/>
                          <a:latin typeface="Arial" panose="020B0604020202020204" pitchFamily="34" charset="0"/>
                          <a:ea typeface="Times New Roman" panose="02020603050405020304" pitchFamily="18" charset="0"/>
                        </a:rPr>
                        <a:t>TEC-Const.</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762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20.6</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50</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52.02</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43</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dirty="0">
                          <a:effectLst/>
                          <a:latin typeface="Arial" panose="020B0604020202020204" pitchFamily="34" charset="0"/>
                          <a:ea typeface="Times New Roman" panose="02020603050405020304" pitchFamily="18" charset="0"/>
                        </a:rPr>
                        <a:t>63.36</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dirty="0">
                          <a:effectLst/>
                          <a:latin typeface="Arial" panose="020B0604020202020204" pitchFamily="34" charset="0"/>
                          <a:ea typeface="Times New Roman" panose="02020603050405020304" pitchFamily="18" charset="0"/>
                        </a:rPr>
                        <a:t>30</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a:effectLst/>
                          <a:latin typeface="Arial" panose="020B0604020202020204" pitchFamily="34" charset="0"/>
                          <a:ea typeface="Times New Roman" panose="02020603050405020304" pitchFamily="18" charset="0"/>
                        </a:rPr>
                        <a:t>259.98</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762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0407269"/>
                  </a:ext>
                </a:extLst>
              </a:tr>
              <a:tr h="167005">
                <a:tc>
                  <a:txBody>
                    <a:bodyPr/>
                    <a:lstStyle/>
                    <a:p>
                      <a:pPr marL="0" marR="0">
                        <a:spcBef>
                          <a:spcPts val="0"/>
                        </a:spcBef>
                        <a:spcAft>
                          <a:spcPts val="0"/>
                        </a:spcAft>
                      </a:pPr>
                      <a:r>
                        <a:rPr lang="en-US" sz="950" b="1">
                          <a:effectLst/>
                          <a:latin typeface="Arial" panose="020B0604020202020204" pitchFamily="34" charset="0"/>
                          <a:ea typeface="Times New Roman" panose="02020603050405020304" pitchFamily="18" charset="0"/>
                        </a:rPr>
                        <a:t>Total</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7620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dbl"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0.12</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dbl"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0.5</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dbl"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27.0</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dbl"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50</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dbl"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52.02</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dbl"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a:effectLst/>
                          <a:latin typeface="Arial" panose="020B0604020202020204" pitchFamily="34" charset="0"/>
                          <a:ea typeface="Times New Roman" panose="02020603050405020304" pitchFamily="18" charset="0"/>
                        </a:rPr>
                        <a:t>43</a:t>
                      </a:r>
                      <a:endParaRPr lang="en-US" sz="1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dbl"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dirty="0">
                          <a:effectLst/>
                          <a:latin typeface="Arial" panose="020B0604020202020204" pitchFamily="34" charset="0"/>
                          <a:ea typeface="Times New Roman" panose="02020603050405020304" pitchFamily="18" charset="0"/>
                        </a:rPr>
                        <a:t>63.36</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dbl"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dirty="0">
                          <a:effectLst/>
                          <a:latin typeface="Arial" panose="020B0604020202020204" pitchFamily="34" charset="0"/>
                          <a:ea typeface="Times New Roman" panose="02020603050405020304" pitchFamily="18" charset="0"/>
                        </a:rPr>
                        <a:t>30</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dbl"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950" b="1" dirty="0">
                          <a:effectLst/>
                          <a:latin typeface="Arial" panose="020B0604020202020204" pitchFamily="34" charset="0"/>
                          <a:ea typeface="Times New Roman" panose="02020603050405020304" pitchFamily="18" charset="0"/>
                        </a:rPr>
                        <a:t>266.0</a:t>
                      </a:r>
                      <a:endParaRPr lang="en-US" sz="1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762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964267037"/>
                  </a:ext>
                </a:extLst>
              </a:tr>
            </a:tbl>
          </a:graphicData>
        </a:graphic>
      </p:graphicFrame>
    </p:spTree>
    <p:extLst>
      <p:ext uri="{BB962C8B-B14F-4D97-AF65-F5344CB8AC3E}">
        <p14:creationId xmlns:p14="http://schemas.microsoft.com/office/powerpoint/2010/main" val="116871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2322B9-3323-433B-AE8F-8236F47F15B1}"/>
              </a:ext>
            </a:extLst>
          </p:cNvPr>
          <p:cNvSpPr>
            <a:spLocks noGrp="1"/>
          </p:cNvSpPr>
          <p:nvPr>
            <p:ph type="title"/>
          </p:nvPr>
        </p:nvSpPr>
        <p:spPr/>
        <p:txBody>
          <a:bodyPr/>
          <a:lstStyle/>
          <a:p>
            <a:r>
              <a:rPr lang="en-US" dirty="0"/>
              <a:t>FY23 Funding Distribution</a:t>
            </a:r>
          </a:p>
        </p:txBody>
      </p:sp>
      <p:sp>
        <p:nvSpPr>
          <p:cNvPr id="5" name="Content Placeholder 4">
            <a:extLst>
              <a:ext uri="{FF2B5EF4-FFF2-40B4-BE49-F238E27FC236}">
                <a16:creationId xmlns:a16="http://schemas.microsoft.com/office/drawing/2014/main" id="{E588A103-3BC7-4369-8150-20B99164272C}"/>
              </a:ext>
            </a:extLst>
          </p:cNvPr>
          <p:cNvSpPr>
            <a:spLocks noGrp="1"/>
          </p:cNvSpPr>
          <p:nvPr>
            <p:ph idx="1"/>
          </p:nvPr>
        </p:nvSpPr>
        <p:spPr/>
        <p:txBody>
          <a:bodyPr>
            <a:normAutofit fontScale="62500" lnSpcReduction="20000"/>
          </a:bodyPr>
          <a:lstStyle/>
          <a:p>
            <a:pPr marL="0" indent="0">
              <a:buNone/>
            </a:pPr>
            <a:endParaRPr lang="en-US" dirty="0"/>
          </a:p>
          <a:p>
            <a:r>
              <a:rPr lang="en-US" dirty="0"/>
              <a:t>AUP proposed to DOE the following distribution of FY23 funds based on labs FY23 obligations :</a:t>
            </a:r>
          </a:p>
          <a:p>
            <a:endParaRPr lang="en-US" dirty="0"/>
          </a:p>
          <a:p>
            <a:endParaRPr lang="en-US" dirty="0"/>
          </a:p>
          <a:p>
            <a:endParaRPr lang="en-US" dirty="0"/>
          </a:p>
          <a:p>
            <a:endParaRPr lang="en-US" dirty="0"/>
          </a:p>
          <a:p>
            <a:r>
              <a:rPr lang="en-US" dirty="0"/>
              <a:t>DOE confirmed the following FY23 plan, consistent with the proposed distribution:</a:t>
            </a:r>
          </a:p>
          <a:p>
            <a:endParaRPr lang="en-US" dirty="0"/>
          </a:p>
          <a:p>
            <a:endParaRPr lang="en-US" dirty="0"/>
          </a:p>
          <a:p>
            <a:endParaRPr lang="en-US" dirty="0"/>
          </a:p>
          <a:p>
            <a:endParaRPr lang="en-US" dirty="0"/>
          </a:p>
          <a:p>
            <a:endParaRPr lang="en-US" dirty="0"/>
          </a:p>
          <a:p>
            <a:r>
              <a:rPr lang="en-US" dirty="0"/>
              <a:t>The “FY 2023 AFP Change” column represents the funds DOE plan to release in October to cover the first quarter needs</a:t>
            </a:r>
          </a:p>
          <a:p>
            <a:r>
              <a:rPr lang="en-US" dirty="0"/>
              <a:t>This DOE plan is an update of the initial FY23 Annual Plan communicated to the Labs that had $3M for both BNL and LBNL </a:t>
            </a:r>
          </a:p>
        </p:txBody>
      </p:sp>
      <p:sp>
        <p:nvSpPr>
          <p:cNvPr id="2" name="Footer Placeholder 1">
            <a:extLst>
              <a:ext uri="{FF2B5EF4-FFF2-40B4-BE49-F238E27FC236}">
                <a16:creationId xmlns:a16="http://schemas.microsoft.com/office/drawing/2014/main" id="{052864EA-C331-4BBF-8D38-33FC4276AB54}"/>
              </a:ext>
            </a:extLst>
          </p:cNvPr>
          <p:cNvSpPr>
            <a:spLocks noGrp="1"/>
          </p:cNvSpPr>
          <p:nvPr>
            <p:ph type="ftr" sz="quarter" idx="11"/>
          </p:nvPr>
        </p:nvSpPr>
        <p:spPr/>
        <p:txBody>
          <a:bodyPr/>
          <a:lstStyle/>
          <a:p>
            <a:r>
              <a:rPr lang="en-US" noProof="0"/>
              <a:t>PMG Meeting 8/18/2022</a:t>
            </a:r>
            <a:endParaRPr lang="en-GB" noProof="0"/>
          </a:p>
        </p:txBody>
      </p:sp>
      <p:sp>
        <p:nvSpPr>
          <p:cNvPr id="3" name="Slide Number Placeholder 2">
            <a:extLst>
              <a:ext uri="{FF2B5EF4-FFF2-40B4-BE49-F238E27FC236}">
                <a16:creationId xmlns:a16="http://schemas.microsoft.com/office/drawing/2014/main" id="{8F9D48AB-8144-415A-A5E2-05F3818DEF4B}"/>
              </a:ext>
            </a:extLst>
          </p:cNvPr>
          <p:cNvSpPr>
            <a:spLocks noGrp="1"/>
          </p:cNvSpPr>
          <p:nvPr>
            <p:ph type="sldNum" sz="quarter" idx="12"/>
          </p:nvPr>
        </p:nvSpPr>
        <p:spPr/>
        <p:txBody>
          <a:bodyPr/>
          <a:lstStyle/>
          <a:p>
            <a:fld id="{BFDCA1C4-9514-7B4F-976F-D92F7E296653}" type="slidenum">
              <a:rPr lang="fr-FR" smtClean="0">
                <a:solidFill>
                  <a:schemeClr val="bg1"/>
                </a:solidFill>
              </a:rPr>
              <a:pPr/>
              <a:t>4</a:t>
            </a:fld>
            <a:endParaRPr lang="fr-FR" dirty="0">
              <a:solidFill>
                <a:schemeClr val="bg1"/>
              </a:solidFill>
            </a:endParaRPr>
          </a:p>
        </p:txBody>
      </p:sp>
      <p:graphicFrame>
        <p:nvGraphicFramePr>
          <p:cNvPr id="6" name="Table 5">
            <a:extLst>
              <a:ext uri="{FF2B5EF4-FFF2-40B4-BE49-F238E27FC236}">
                <a16:creationId xmlns:a16="http://schemas.microsoft.com/office/drawing/2014/main" id="{2292F4FF-E84B-44DD-9B11-A1CAAC6A5866}"/>
              </a:ext>
            </a:extLst>
          </p:cNvPr>
          <p:cNvGraphicFramePr>
            <a:graphicFrameLocks noGrp="1"/>
          </p:cNvGraphicFramePr>
          <p:nvPr>
            <p:extLst>
              <p:ext uri="{D42A27DB-BD31-4B8C-83A1-F6EECF244321}">
                <p14:modId xmlns:p14="http://schemas.microsoft.com/office/powerpoint/2010/main" val="2658396296"/>
              </p:ext>
            </p:extLst>
          </p:nvPr>
        </p:nvGraphicFramePr>
        <p:xfrm>
          <a:off x="1547664" y="2060848"/>
          <a:ext cx="5424170" cy="838200"/>
        </p:xfrm>
        <a:graphic>
          <a:graphicData uri="http://schemas.openxmlformats.org/drawingml/2006/table">
            <a:tbl>
              <a:tblPr firstRow="1" firstCol="1" bandRow="1"/>
              <a:tblGrid>
                <a:gridCol w="1475386">
                  <a:extLst>
                    <a:ext uri="{9D8B030D-6E8A-4147-A177-3AD203B41FA5}">
                      <a16:colId xmlns:a16="http://schemas.microsoft.com/office/drawing/2014/main" val="1259101803"/>
                    </a:ext>
                  </a:extLst>
                </a:gridCol>
                <a:gridCol w="1492604">
                  <a:extLst>
                    <a:ext uri="{9D8B030D-6E8A-4147-A177-3AD203B41FA5}">
                      <a16:colId xmlns:a16="http://schemas.microsoft.com/office/drawing/2014/main" val="1965048980"/>
                    </a:ext>
                  </a:extLst>
                </a:gridCol>
                <a:gridCol w="1141730">
                  <a:extLst>
                    <a:ext uri="{9D8B030D-6E8A-4147-A177-3AD203B41FA5}">
                      <a16:colId xmlns:a16="http://schemas.microsoft.com/office/drawing/2014/main" val="2456329940"/>
                    </a:ext>
                  </a:extLst>
                </a:gridCol>
                <a:gridCol w="1314450">
                  <a:extLst>
                    <a:ext uri="{9D8B030D-6E8A-4147-A177-3AD203B41FA5}">
                      <a16:colId xmlns:a16="http://schemas.microsoft.com/office/drawing/2014/main" val="1137542802"/>
                    </a:ext>
                  </a:extLst>
                </a:gridCol>
              </a:tblGrid>
              <a:tr h="0">
                <a:tc>
                  <a:txBody>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rPr>
                        <a:t> </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rPr>
                        <a:t>FY23 Ann. Plan</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rPr>
                        <a:t>IRA Funds</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rPr>
                        <a:t>Total</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0115179"/>
                  </a:ext>
                </a:extLst>
              </a:tr>
              <a:tr h="0">
                <a:tc>
                  <a:txBody>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rPr>
                        <a:t>BNL</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dirty="0">
                          <a:effectLst/>
                          <a:latin typeface="Calibri" panose="020F0502020204030204" pitchFamily="34" charset="0"/>
                          <a:ea typeface="Calibri" panose="020F0502020204030204" pitchFamily="34" charset="0"/>
                        </a:rPr>
                        <a:t>$9.1M</a:t>
                      </a: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i="1">
                          <a:effectLst/>
                          <a:latin typeface="Calibri" panose="020F0502020204030204" pitchFamily="34" charset="0"/>
                          <a:ea typeface="Calibri" panose="020F0502020204030204" pitchFamily="34" charset="0"/>
                        </a:rPr>
                        <a:t>$9.1M</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3045693"/>
                  </a:ext>
                </a:extLst>
              </a:tr>
              <a:tr h="0">
                <a:tc>
                  <a:txBody>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rPr>
                        <a:t>FNAL</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dirty="0">
                          <a:effectLst/>
                          <a:latin typeface="Calibri" panose="020F0502020204030204" pitchFamily="34" charset="0"/>
                          <a:ea typeface="Calibri" panose="020F0502020204030204" pitchFamily="34" charset="0"/>
                        </a:rPr>
                        <a:t>$16.3M</a:t>
                      </a: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dirty="0">
                          <a:effectLst/>
                          <a:latin typeface="Calibri" panose="020F0502020204030204" pitchFamily="34" charset="0"/>
                          <a:ea typeface="Calibri" panose="020F0502020204030204" pitchFamily="34" charset="0"/>
                        </a:rPr>
                        <a:t>$38.36M</a:t>
                      </a: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i="1" dirty="0">
                          <a:effectLst/>
                          <a:latin typeface="Calibri" panose="020F0502020204030204" pitchFamily="34" charset="0"/>
                          <a:ea typeface="Calibri" panose="020F0502020204030204" pitchFamily="34" charset="0"/>
                        </a:rPr>
                        <a:t>$54.66M</a:t>
                      </a: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3007073"/>
                  </a:ext>
                </a:extLst>
              </a:tr>
              <a:tr h="0">
                <a:tc>
                  <a:txBody>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rPr>
                        <a:t>LBNL</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a:effectLst/>
                          <a:latin typeface="Calibri" panose="020F0502020204030204" pitchFamily="34" charset="0"/>
                          <a:ea typeface="Calibri" panose="020F0502020204030204" pitchFamily="34" charset="0"/>
                        </a:rPr>
                        <a:t>$4.6M</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rPr>
                        <a:t> </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i="1">
                          <a:effectLst/>
                          <a:latin typeface="Calibri" panose="020F0502020204030204" pitchFamily="34" charset="0"/>
                          <a:ea typeface="Calibri" panose="020F0502020204030204" pitchFamily="34" charset="0"/>
                        </a:rPr>
                        <a:t>$4.6M</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145228"/>
                  </a:ext>
                </a:extLst>
              </a:tr>
              <a:tr h="0">
                <a:tc>
                  <a:txBody>
                    <a:bodyPr/>
                    <a:lstStyle/>
                    <a:p>
                      <a:pPr marL="0" marR="0" algn="r">
                        <a:spcBef>
                          <a:spcPts val="0"/>
                        </a:spcBef>
                        <a:spcAft>
                          <a:spcPts val="0"/>
                        </a:spcAft>
                      </a:pPr>
                      <a:r>
                        <a:rPr lang="en-US" sz="1100" b="1" i="1">
                          <a:effectLst/>
                          <a:latin typeface="Calibri" panose="020F0502020204030204" pitchFamily="34" charset="0"/>
                          <a:ea typeface="Calibri" panose="020F0502020204030204" pitchFamily="34" charset="0"/>
                        </a:rPr>
                        <a:t>Total</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b="1" i="1">
                          <a:effectLst/>
                          <a:latin typeface="Calibri" panose="020F0502020204030204" pitchFamily="34" charset="0"/>
                          <a:ea typeface="Calibri" panose="020F0502020204030204" pitchFamily="34" charset="0"/>
                        </a:rPr>
                        <a:t>$30M</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b="1" i="1">
                          <a:effectLst/>
                          <a:latin typeface="Calibri" panose="020F0502020204030204" pitchFamily="34" charset="0"/>
                          <a:ea typeface="Calibri" panose="020F0502020204030204" pitchFamily="34" charset="0"/>
                        </a:rPr>
                        <a:t>$38.36</a:t>
                      </a:r>
                      <a:endParaRPr lang="en-US" sz="1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b="1" i="1" dirty="0">
                          <a:effectLst/>
                          <a:latin typeface="Calibri" panose="020F0502020204030204" pitchFamily="34" charset="0"/>
                          <a:ea typeface="Calibri" panose="020F0502020204030204" pitchFamily="34" charset="0"/>
                        </a:rPr>
                        <a:t>$68.36M</a:t>
                      </a:r>
                      <a:endParaRPr lang="en-US" sz="10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449573"/>
                  </a:ext>
                </a:extLst>
              </a:tr>
            </a:tbl>
          </a:graphicData>
        </a:graphic>
      </p:graphicFrame>
      <p:pic>
        <p:nvPicPr>
          <p:cNvPr id="2049" name="Picture 1">
            <a:extLst>
              <a:ext uri="{FF2B5EF4-FFF2-40B4-BE49-F238E27FC236}">
                <a16:creationId xmlns:a16="http://schemas.microsoft.com/office/drawing/2014/main" id="{C9AF4499-CF0E-489A-A6F2-E35681F493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9835" y="3740696"/>
            <a:ext cx="8352928" cy="77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EB514F7-9861-4763-90F4-CF35972C20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2033562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672057-3150-4D42-83CA-1FA9EC0CF6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6" name="Content Placeholder 2">
            <a:extLst>
              <a:ext uri="{FF2B5EF4-FFF2-40B4-BE49-F238E27FC236}">
                <a16:creationId xmlns:a16="http://schemas.microsoft.com/office/drawing/2014/main" id="{0E2EBC4B-DC0A-4298-ABE0-88FA362C96C7}"/>
              </a:ext>
            </a:extLst>
          </p:cNvPr>
          <p:cNvSpPr txBox="1">
            <a:spLocks/>
          </p:cNvSpPr>
          <p:nvPr/>
        </p:nvSpPr>
        <p:spPr>
          <a:xfrm>
            <a:off x="338469" y="2464950"/>
            <a:ext cx="8499288" cy="4059215"/>
          </a:xfrm>
          <a:prstGeom prst="rect">
            <a:avLst/>
          </a:prstGeom>
        </p:spPr>
        <p:txBody>
          <a:bodyPr vert="horz" lIns="0" tIns="0" rIns="0" bIns="0" rtlCol="0">
            <a:normAutofit fontScale="925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solidFill>
                  <a:schemeClr val="tx1">
                    <a:lumMod val="65000"/>
                    <a:lumOff val="35000"/>
                  </a:schemeClr>
                </a:solidFill>
              </a:rPr>
              <a:t>August 2022 Status: </a:t>
            </a:r>
          </a:p>
          <a:p>
            <a:pPr lvl="1"/>
            <a:r>
              <a:rPr lang="en-US" sz="2200" dirty="0">
                <a:solidFill>
                  <a:schemeClr val="tx1">
                    <a:lumMod val="65000"/>
                    <a:lumOff val="35000"/>
                  </a:schemeClr>
                </a:solidFill>
              </a:rPr>
              <a:t>SPI = 0.96 (Stable), CPI = 1.05 (stable)</a:t>
            </a:r>
          </a:p>
          <a:p>
            <a:r>
              <a:rPr lang="en-US" sz="2600" dirty="0">
                <a:solidFill>
                  <a:schemeClr val="tx1">
                    <a:lumMod val="65000"/>
                    <a:lumOff val="35000"/>
                  </a:schemeClr>
                </a:solidFill>
              </a:rPr>
              <a:t>Total Project Cost (TPC): $242.7M</a:t>
            </a:r>
          </a:p>
          <a:p>
            <a:r>
              <a:rPr lang="en-US" sz="2600" dirty="0">
                <a:solidFill>
                  <a:schemeClr val="tx1">
                    <a:lumMod val="65000"/>
                    <a:lumOff val="35000"/>
                  </a:schemeClr>
                </a:solidFill>
              </a:rPr>
              <a:t>Budget At Completion (BAC): $226.4M</a:t>
            </a:r>
          </a:p>
          <a:p>
            <a:r>
              <a:rPr lang="en-US" sz="2600" dirty="0">
                <a:solidFill>
                  <a:schemeClr val="tx1">
                    <a:lumMod val="65000"/>
                    <a:lumOff val="35000"/>
                  </a:schemeClr>
                </a:solidFill>
              </a:rPr>
              <a:t>Estimate at Completion (EAC): $226.0M</a:t>
            </a:r>
          </a:p>
          <a:p>
            <a:r>
              <a:rPr lang="en-US" sz="2600" dirty="0">
                <a:solidFill>
                  <a:schemeClr val="tx1">
                    <a:lumMod val="65000"/>
                    <a:lumOff val="35000"/>
                  </a:schemeClr>
                </a:solidFill>
              </a:rPr>
              <a:t>ETC</a:t>
            </a:r>
            <a:r>
              <a:rPr lang="en-US" sz="2600" baseline="-25000" dirty="0">
                <a:solidFill>
                  <a:schemeClr val="tx1">
                    <a:lumMod val="65000"/>
                    <a:lumOff val="35000"/>
                  </a:schemeClr>
                </a:solidFill>
              </a:rPr>
              <a:t>EAC</a:t>
            </a:r>
            <a:r>
              <a:rPr lang="en-US" sz="2600" dirty="0">
                <a:solidFill>
                  <a:schemeClr val="tx1">
                    <a:lumMod val="65000"/>
                    <a:lumOff val="35000"/>
                  </a:schemeClr>
                </a:solidFill>
              </a:rPr>
              <a:t> (EAC-ACWP): $82.6M</a:t>
            </a:r>
          </a:p>
          <a:p>
            <a:r>
              <a:rPr lang="en-US" sz="2600" dirty="0" err="1">
                <a:solidFill>
                  <a:schemeClr val="tx1">
                    <a:lumMod val="65000"/>
                    <a:lumOff val="35000"/>
                  </a:schemeClr>
                </a:solidFill>
              </a:rPr>
              <a:t>Contingency</a:t>
            </a:r>
            <a:r>
              <a:rPr lang="en-US" sz="2600" baseline="-25000" dirty="0" err="1">
                <a:solidFill>
                  <a:schemeClr val="tx1">
                    <a:lumMod val="65000"/>
                    <a:lumOff val="35000"/>
                  </a:schemeClr>
                </a:solidFill>
              </a:rPr>
              <a:t>EAC</a:t>
            </a:r>
            <a:r>
              <a:rPr lang="en-US" sz="2600" dirty="0">
                <a:solidFill>
                  <a:schemeClr val="tx1">
                    <a:lumMod val="65000"/>
                    <a:lumOff val="35000"/>
                  </a:schemeClr>
                </a:solidFill>
              </a:rPr>
              <a:t> (TPC – EAC): $16.7M</a:t>
            </a:r>
          </a:p>
          <a:p>
            <a:r>
              <a:rPr lang="en-US" sz="2600" dirty="0">
                <a:solidFill>
                  <a:schemeClr val="tx1">
                    <a:lumMod val="65000"/>
                    <a:lumOff val="35000"/>
                  </a:schemeClr>
                </a:solidFill>
              </a:rPr>
              <a:t>% Complete: 66.4% </a:t>
            </a:r>
            <a:r>
              <a:rPr lang="en-US" sz="2600" i="1" dirty="0">
                <a:solidFill>
                  <a:schemeClr val="tx1">
                    <a:lumMod val="65000"/>
                    <a:lumOff val="35000"/>
                  </a:schemeClr>
                </a:solidFill>
              </a:rPr>
              <a:t>	</a:t>
            </a:r>
          </a:p>
          <a:p>
            <a:r>
              <a:rPr lang="en-US" sz="2600" dirty="0">
                <a:solidFill>
                  <a:schemeClr val="tx1">
                    <a:lumMod val="65000"/>
                    <a:lumOff val="35000"/>
                  </a:schemeClr>
                </a:solidFill>
              </a:rPr>
              <a:t>Contingency as % work-to-go: 		21.5% (on BAC)</a:t>
            </a:r>
          </a:p>
          <a:p>
            <a:pPr marL="0" indent="0">
              <a:buNone/>
            </a:pPr>
            <a:r>
              <a:rPr lang="en-US" sz="2600" dirty="0">
                <a:solidFill>
                  <a:schemeClr val="tx1">
                    <a:lumMod val="65000"/>
                    <a:lumOff val="35000"/>
                  </a:schemeClr>
                </a:solidFill>
              </a:rPr>
              <a:t>											20.2% (on EAC)</a:t>
            </a:r>
          </a:p>
          <a:p>
            <a:pPr marL="0" indent="0">
              <a:buNone/>
            </a:pPr>
            <a:r>
              <a:rPr lang="en-US" sz="2600" b="1" dirty="0">
                <a:solidFill>
                  <a:schemeClr val="tx1">
                    <a:lumMod val="65000"/>
                    <a:lumOff val="35000"/>
                  </a:schemeClr>
                </a:solidFill>
              </a:rPr>
              <a:t>					</a:t>
            </a:r>
            <a:endParaRPr lang="en-US" sz="1900" i="1" dirty="0">
              <a:solidFill>
                <a:schemeClr val="tx1">
                  <a:lumMod val="65000"/>
                  <a:lumOff val="35000"/>
                </a:schemeClr>
              </a:solidFill>
            </a:endParaRPr>
          </a:p>
          <a:p>
            <a:pPr marL="0" indent="0">
              <a:buNone/>
            </a:pPr>
            <a:endParaRPr lang="en-US" sz="2600" b="1" dirty="0">
              <a:solidFill>
                <a:srgbClr val="FF0000"/>
              </a:solidFill>
            </a:endParaRPr>
          </a:p>
        </p:txBody>
      </p:sp>
      <p:sp>
        <p:nvSpPr>
          <p:cNvPr id="2" name="Title 1">
            <a:extLst>
              <a:ext uri="{FF2B5EF4-FFF2-40B4-BE49-F238E27FC236}">
                <a16:creationId xmlns:a16="http://schemas.microsoft.com/office/drawing/2014/main" id="{50AC2EC1-4EC7-B445-B404-ACC8BFCC3A2C}"/>
              </a:ext>
            </a:extLst>
          </p:cNvPr>
          <p:cNvSpPr>
            <a:spLocks noGrp="1"/>
          </p:cNvSpPr>
          <p:nvPr>
            <p:ph type="title"/>
          </p:nvPr>
        </p:nvSpPr>
        <p:spPr>
          <a:xfrm>
            <a:off x="1382853" y="66308"/>
            <a:ext cx="6519965" cy="720000"/>
          </a:xfrm>
        </p:spPr>
        <p:txBody>
          <a:bodyPr/>
          <a:lstStyle/>
          <a:p>
            <a:r>
              <a:rPr lang="en-US" dirty="0"/>
              <a:t>Cost Performance Report</a:t>
            </a:r>
            <a:br>
              <a:rPr lang="en-US" dirty="0"/>
            </a:br>
            <a:r>
              <a:rPr lang="en-US" dirty="0"/>
              <a:t>(August 2022 Report)</a:t>
            </a:r>
          </a:p>
        </p:txBody>
      </p:sp>
      <p:sp>
        <p:nvSpPr>
          <p:cNvPr id="3" name="Slide Number Placeholder 2">
            <a:extLst>
              <a:ext uri="{FF2B5EF4-FFF2-40B4-BE49-F238E27FC236}">
                <a16:creationId xmlns:a16="http://schemas.microsoft.com/office/drawing/2014/main" id="{F496B81F-32EF-40AA-A588-40A2B68F6610}"/>
              </a:ext>
            </a:extLst>
          </p:cNvPr>
          <p:cNvSpPr>
            <a:spLocks noGrp="1"/>
          </p:cNvSpPr>
          <p:nvPr>
            <p:ph type="sldNum" sz="quarter" idx="12"/>
          </p:nvPr>
        </p:nvSpPr>
        <p:spPr/>
        <p:txBody>
          <a:bodyPr/>
          <a:lstStyle/>
          <a:p>
            <a:fld id="{BFDCA1C4-9514-7B4F-976F-D92F7E296653}" type="slidenum">
              <a:rPr lang="fr-FR" smtClean="0">
                <a:solidFill>
                  <a:schemeClr val="bg1"/>
                </a:solidFill>
              </a:rPr>
              <a:pPr/>
              <a:t>5</a:t>
            </a:fld>
            <a:endParaRPr lang="fr-FR" dirty="0">
              <a:solidFill>
                <a:schemeClr val="bg1"/>
              </a:solidFill>
            </a:endParaRPr>
          </a:p>
        </p:txBody>
      </p:sp>
      <p:sp>
        <p:nvSpPr>
          <p:cNvPr id="13" name="Rounded Rectangle 12">
            <a:extLst>
              <a:ext uri="{FF2B5EF4-FFF2-40B4-BE49-F238E27FC236}">
                <a16:creationId xmlns:a16="http://schemas.microsoft.com/office/drawing/2014/main" id="{19630D00-FDE6-8844-BDDD-4393475CBA8E}"/>
              </a:ext>
            </a:extLst>
          </p:cNvPr>
          <p:cNvSpPr/>
          <p:nvPr/>
        </p:nvSpPr>
        <p:spPr>
          <a:xfrm>
            <a:off x="5292079" y="5229200"/>
            <a:ext cx="2304257" cy="758989"/>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48F0439F-1E80-9FB9-C8F2-55C4C00C049C}"/>
              </a:ext>
            </a:extLst>
          </p:cNvPr>
          <p:cNvSpPr>
            <a:spLocks noGrp="1"/>
          </p:cNvSpPr>
          <p:nvPr>
            <p:ph type="ftr" sz="quarter" idx="11"/>
          </p:nvPr>
        </p:nvSpPr>
        <p:spPr>
          <a:xfrm>
            <a:off x="1916577" y="6381368"/>
            <a:ext cx="6627000" cy="360000"/>
          </a:xfrm>
        </p:spPr>
        <p:txBody>
          <a:bodyPr/>
          <a:lstStyle/>
          <a:p>
            <a:r>
              <a:rPr lang="en-US" noProof="0"/>
              <a:t>PMG Meeting 8/18/2022</a:t>
            </a:r>
            <a:endParaRPr lang="en-GB" noProof="0" dirty="0"/>
          </a:p>
        </p:txBody>
      </p:sp>
      <p:pic>
        <p:nvPicPr>
          <p:cNvPr id="8" name="Picture 7" descr="A picture containing text, screenshot, indoor&#10;&#10;Description automatically generated">
            <a:extLst>
              <a:ext uri="{FF2B5EF4-FFF2-40B4-BE49-F238E27FC236}">
                <a16:creationId xmlns:a16="http://schemas.microsoft.com/office/drawing/2014/main" id="{B78E9457-3837-6607-CC8B-7E1026B564F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7543" y="963585"/>
            <a:ext cx="8250815" cy="1167529"/>
          </a:xfrm>
          <a:prstGeom prst="rect">
            <a:avLst/>
          </a:prstGeom>
        </p:spPr>
      </p:pic>
      <p:sp>
        <p:nvSpPr>
          <p:cNvPr id="11" name="Rounded Rectangle 10">
            <a:extLst>
              <a:ext uri="{FF2B5EF4-FFF2-40B4-BE49-F238E27FC236}">
                <a16:creationId xmlns:a16="http://schemas.microsoft.com/office/drawing/2014/main" id="{A2BE6A99-FA8F-9F49-AB11-2560304C20F5}"/>
              </a:ext>
            </a:extLst>
          </p:cNvPr>
          <p:cNvSpPr/>
          <p:nvPr/>
        </p:nvSpPr>
        <p:spPr>
          <a:xfrm>
            <a:off x="5238609" y="1988840"/>
            <a:ext cx="701543" cy="183427"/>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221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Excel&#10;&#10;Description automatically generated">
            <a:extLst>
              <a:ext uri="{FF2B5EF4-FFF2-40B4-BE49-F238E27FC236}">
                <a16:creationId xmlns:a16="http://schemas.microsoft.com/office/drawing/2014/main" id="{7B894354-E963-B342-21EB-2E34DBA6C5F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87014" y="750505"/>
            <a:ext cx="7631968" cy="5148227"/>
          </a:xfrm>
          <a:prstGeom prst="rect">
            <a:avLst/>
          </a:prstGeom>
          <a:ln>
            <a:solidFill>
              <a:schemeClr val="tx1"/>
            </a:solidFill>
          </a:ln>
        </p:spPr>
      </p:pic>
      <p:sp>
        <p:nvSpPr>
          <p:cNvPr id="2" name="Title 1">
            <a:extLst>
              <a:ext uri="{FF2B5EF4-FFF2-40B4-BE49-F238E27FC236}">
                <a16:creationId xmlns:a16="http://schemas.microsoft.com/office/drawing/2014/main" id="{2FA8C343-67DE-0142-9F73-1E72F06D5347}"/>
              </a:ext>
            </a:extLst>
          </p:cNvPr>
          <p:cNvSpPr>
            <a:spLocks noGrp="1"/>
          </p:cNvSpPr>
          <p:nvPr>
            <p:ph type="title"/>
          </p:nvPr>
        </p:nvSpPr>
        <p:spPr>
          <a:xfrm>
            <a:off x="684448" y="44704"/>
            <a:ext cx="7920000" cy="720000"/>
          </a:xfrm>
        </p:spPr>
        <p:txBody>
          <a:bodyPr/>
          <a:lstStyle/>
          <a:p>
            <a:r>
              <a:rPr lang="en-US" dirty="0"/>
              <a:t>Financial Situation (Status)</a:t>
            </a:r>
          </a:p>
        </p:txBody>
      </p:sp>
      <p:sp>
        <p:nvSpPr>
          <p:cNvPr id="9" name="Right Brace 8">
            <a:extLst>
              <a:ext uri="{FF2B5EF4-FFF2-40B4-BE49-F238E27FC236}">
                <a16:creationId xmlns:a16="http://schemas.microsoft.com/office/drawing/2014/main" id="{247C97B7-F083-C442-8D7C-B8F6575B8EF2}"/>
              </a:ext>
            </a:extLst>
          </p:cNvPr>
          <p:cNvSpPr/>
          <p:nvPr/>
        </p:nvSpPr>
        <p:spPr>
          <a:xfrm>
            <a:off x="4473338" y="1218064"/>
            <a:ext cx="98662" cy="194785"/>
          </a:xfrm>
          <a:prstGeom prst="rightBrace">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A4F20182-3467-F048-BB8C-C9DEB97B7FDF}"/>
              </a:ext>
            </a:extLst>
          </p:cNvPr>
          <p:cNvSpPr/>
          <p:nvPr/>
        </p:nvSpPr>
        <p:spPr>
          <a:xfrm>
            <a:off x="4473337" y="1412850"/>
            <a:ext cx="98662" cy="1152054"/>
          </a:xfrm>
          <a:prstGeom prst="rightBrace">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9970E18A-6425-3746-9AAA-3B703CA56DC7}"/>
              </a:ext>
            </a:extLst>
          </p:cNvPr>
          <p:cNvSpPr txBox="1"/>
          <p:nvPr/>
        </p:nvSpPr>
        <p:spPr>
          <a:xfrm>
            <a:off x="4689362" y="1278781"/>
            <a:ext cx="1322798" cy="285469"/>
          </a:xfrm>
          <a:prstGeom prst="rect">
            <a:avLst/>
          </a:prstGeom>
          <a:solidFill>
            <a:schemeClr val="bg1"/>
          </a:solidFill>
          <a:ln>
            <a:solidFill>
              <a:schemeClr val="tx1"/>
            </a:solidFill>
          </a:ln>
        </p:spPr>
        <p:txBody>
          <a:bodyPr wrap="none" rtlCol="0">
            <a:spAutoFit/>
          </a:bodyPr>
          <a:lstStyle/>
          <a:p>
            <a:r>
              <a:rPr lang="en-US" sz="1600" i="1" dirty="0"/>
              <a:t>Contingency</a:t>
            </a:r>
          </a:p>
        </p:txBody>
      </p:sp>
      <p:sp>
        <p:nvSpPr>
          <p:cNvPr id="12" name="TextBox 11">
            <a:extLst>
              <a:ext uri="{FF2B5EF4-FFF2-40B4-BE49-F238E27FC236}">
                <a16:creationId xmlns:a16="http://schemas.microsoft.com/office/drawing/2014/main" id="{2C0AFF3D-9766-FC46-A583-82DFF9D2E511}"/>
              </a:ext>
            </a:extLst>
          </p:cNvPr>
          <p:cNvSpPr txBox="1"/>
          <p:nvPr/>
        </p:nvSpPr>
        <p:spPr>
          <a:xfrm>
            <a:off x="4711531" y="1885953"/>
            <a:ext cx="1273490" cy="285469"/>
          </a:xfrm>
          <a:prstGeom prst="rect">
            <a:avLst/>
          </a:prstGeom>
          <a:solidFill>
            <a:schemeClr val="bg1"/>
          </a:solidFill>
          <a:ln>
            <a:solidFill>
              <a:schemeClr val="tx1"/>
            </a:solidFill>
          </a:ln>
        </p:spPr>
        <p:txBody>
          <a:bodyPr wrap="none" rtlCol="0">
            <a:spAutoFit/>
          </a:bodyPr>
          <a:lstStyle/>
          <a:p>
            <a:r>
              <a:rPr lang="en-US" sz="1600" i="1" dirty="0"/>
              <a:t>Work To Go</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7CFDD70-8AD2-2243-BA3A-70334BBE40D9}"/>
                  </a:ext>
                </a:extLst>
              </p:cNvPr>
              <p:cNvSpPr txBox="1"/>
              <p:nvPr/>
            </p:nvSpPr>
            <p:spPr>
              <a:xfrm>
                <a:off x="5095528" y="3968332"/>
                <a:ext cx="2328651" cy="612796"/>
              </a:xfrm>
              <a:prstGeom prst="rect">
                <a:avLst/>
              </a:prstGeom>
              <a:solidFill>
                <a:schemeClr val="bg1"/>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𝐶𝑜𝑛𝑡𝑖𝑛𝑔𝑒𝑛𝑐𝑦</m:t>
                          </m:r>
                        </m:num>
                        <m:den>
                          <m:r>
                            <a:rPr lang="en-US" b="0" i="1" smtClean="0">
                              <a:latin typeface="Cambria Math" panose="02040503050406030204" pitchFamily="18" charset="0"/>
                            </a:rPr>
                            <m:t>𝑊𝑜𝑟𝑘</m:t>
                          </m:r>
                          <m:r>
                            <a:rPr lang="en-US" b="0" i="1" smtClean="0">
                              <a:latin typeface="Cambria Math" panose="02040503050406030204" pitchFamily="18" charset="0"/>
                            </a:rPr>
                            <m:t> </m:t>
                          </m:r>
                          <m:r>
                            <a:rPr lang="en-US" b="0" i="1" smtClean="0">
                              <a:latin typeface="Cambria Math" panose="02040503050406030204" pitchFamily="18" charset="0"/>
                            </a:rPr>
                            <m:t>𝑇𝑜</m:t>
                          </m:r>
                          <m:r>
                            <a:rPr lang="en-US" b="0" i="1" smtClean="0">
                              <a:latin typeface="Cambria Math" panose="02040503050406030204" pitchFamily="18" charset="0"/>
                            </a:rPr>
                            <m:t> </m:t>
                          </m:r>
                          <m:r>
                            <a:rPr lang="en-US" b="0" i="1" smtClean="0">
                              <a:latin typeface="Cambria Math" panose="02040503050406030204" pitchFamily="18" charset="0"/>
                            </a:rPr>
                            <m:t>𝐺𝑜</m:t>
                          </m:r>
                        </m:den>
                      </m:f>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20</m:t>
                      </m:r>
                      <m:r>
                        <a:rPr lang="en-US"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B7CFDD70-8AD2-2243-BA3A-70334BBE40D9}"/>
                  </a:ext>
                </a:extLst>
              </p:cNvPr>
              <p:cNvSpPr txBox="1">
                <a:spLocks noRot="1" noChangeAspect="1" noMove="1" noResize="1" noEditPoints="1" noAdjustHandles="1" noChangeArrowheads="1" noChangeShapeType="1" noTextEdit="1"/>
              </p:cNvSpPr>
              <p:nvPr/>
            </p:nvSpPr>
            <p:spPr>
              <a:xfrm>
                <a:off x="5095528" y="3968332"/>
                <a:ext cx="2328651" cy="612796"/>
              </a:xfrm>
              <a:prstGeom prst="rect">
                <a:avLst/>
              </a:prstGeom>
              <a:blipFill>
                <a:blip r:embed="rId3"/>
                <a:stretch>
                  <a:fillRect b="-18367"/>
                </a:stretch>
              </a:blipFill>
              <a:ln>
                <a:solidFill>
                  <a:schemeClr val="tx1"/>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99861F03-D71C-9A48-9CAA-7601881BB169}"/>
              </a:ext>
            </a:extLst>
          </p:cNvPr>
          <p:cNvSpPr txBox="1"/>
          <p:nvPr/>
        </p:nvSpPr>
        <p:spPr>
          <a:xfrm>
            <a:off x="1691680" y="2040429"/>
            <a:ext cx="2363147" cy="338554"/>
          </a:xfrm>
          <a:prstGeom prst="rect">
            <a:avLst/>
          </a:prstGeom>
          <a:solidFill>
            <a:schemeClr val="bg1"/>
          </a:solidFill>
          <a:ln>
            <a:solidFill>
              <a:schemeClr val="tx1"/>
            </a:solidFill>
          </a:ln>
        </p:spPr>
        <p:txBody>
          <a:bodyPr wrap="none" rtlCol="0">
            <a:spAutoFit/>
          </a:bodyPr>
          <a:lstStyle/>
          <a:p>
            <a:r>
              <a:rPr lang="en-US" sz="1600" i="1" dirty="0"/>
              <a:t>Estimate at Completion </a:t>
            </a:r>
          </a:p>
        </p:txBody>
      </p:sp>
      <p:cxnSp>
        <p:nvCxnSpPr>
          <p:cNvPr id="21" name="Curved Connector 20">
            <a:extLst>
              <a:ext uri="{FF2B5EF4-FFF2-40B4-BE49-F238E27FC236}">
                <a16:creationId xmlns:a16="http://schemas.microsoft.com/office/drawing/2014/main" id="{CCA1FF6B-8463-EE4B-B3F0-B8EA77C70E51}"/>
              </a:ext>
            </a:extLst>
          </p:cNvPr>
          <p:cNvCxnSpPr>
            <a:stCxn id="5" idx="3"/>
          </p:cNvCxnSpPr>
          <p:nvPr/>
        </p:nvCxnSpPr>
        <p:spPr>
          <a:xfrm flipV="1">
            <a:off x="4054827" y="1630263"/>
            <a:ext cx="261377" cy="579443"/>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95B966B-8D09-F041-8B65-F76FBDC0FC6F}"/>
              </a:ext>
            </a:extLst>
          </p:cNvPr>
          <p:cNvSpPr txBox="1"/>
          <p:nvPr/>
        </p:nvSpPr>
        <p:spPr>
          <a:xfrm>
            <a:off x="971600" y="4242574"/>
            <a:ext cx="1290738" cy="338554"/>
          </a:xfrm>
          <a:prstGeom prst="rect">
            <a:avLst/>
          </a:prstGeom>
          <a:solidFill>
            <a:schemeClr val="bg1"/>
          </a:solidFill>
          <a:ln>
            <a:solidFill>
              <a:schemeClr val="tx1"/>
            </a:solidFill>
          </a:ln>
        </p:spPr>
        <p:txBody>
          <a:bodyPr wrap="none" rtlCol="0">
            <a:spAutoFit/>
          </a:bodyPr>
          <a:lstStyle/>
          <a:p>
            <a:r>
              <a:rPr lang="en-US" sz="1600" i="1" dirty="0"/>
              <a:t>Actual Cost </a:t>
            </a:r>
          </a:p>
        </p:txBody>
      </p:sp>
      <p:cxnSp>
        <p:nvCxnSpPr>
          <p:cNvPr id="23" name="Curved Connector 22">
            <a:extLst>
              <a:ext uri="{FF2B5EF4-FFF2-40B4-BE49-F238E27FC236}">
                <a16:creationId xmlns:a16="http://schemas.microsoft.com/office/drawing/2014/main" id="{CBF18596-8AA7-474C-8595-9B26928FA46D}"/>
              </a:ext>
            </a:extLst>
          </p:cNvPr>
          <p:cNvCxnSpPr>
            <a:cxnSpLocks/>
          </p:cNvCxnSpPr>
          <p:nvPr/>
        </p:nvCxnSpPr>
        <p:spPr>
          <a:xfrm rot="5400000" flipH="1" flipV="1">
            <a:off x="2233319" y="3727059"/>
            <a:ext cx="612524" cy="554486"/>
          </a:xfrm>
          <a:prstGeom prst="curvedConnector3">
            <a:avLst>
              <a:gd name="adj1" fmla="val -654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Connector: Curved 26">
            <a:extLst>
              <a:ext uri="{FF2B5EF4-FFF2-40B4-BE49-F238E27FC236}">
                <a16:creationId xmlns:a16="http://schemas.microsoft.com/office/drawing/2014/main" id="{68CEE589-533E-499A-8891-D4F6B72D545F}"/>
              </a:ext>
            </a:extLst>
          </p:cNvPr>
          <p:cNvCxnSpPr>
            <a:cxnSpLocks/>
          </p:cNvCxnSpPr>
          <p:nvPr/>
        </p:nvCxnSpPr>
        <p:spPr>
          <a:xfrm rot="10800000">
            <a:off x="4447457" y="4098311"/>
            <a:ext cx="625157" cy="194784"/>
          </a:xfrm>
          <a:prstGeom prst="curvedConnector3">
            <a:avLst>
              <a:gd name="adj1" fmla="val 111338"/>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FCB3FF39-F4CF-46D7-BB2C-CA5D7A7F71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4" name="Slide Number Placeholder 3">
            <a:extLst>
              <a:ext uri="{FF2B5EF4-FFF2-40B4-BE49-F238E27FC236}">
                <a16:creationId xmlns:a16="http://schemas.microsoft.com/office/drawing/2014/main" id="{ED6D8A75-C121-4B95-A15C-0641AB982959}"/>
              </a:ext>
            </a:extLst>
          </p:cNvPr>
          <p:cNvSpPr>
            <a:spLocks noGrp="1"/>
          </p:cNvSpPr>
          <p:nvPr>
            <p:ph type="sldNum" sz="quarter" idx="12"/>
          </p:nvPr>
        </p:nvSpPr>
        <p:spPr/>
        <p:txBody>
          <a:bodyPr/>
          <a:lstStyle/>
          <a:p>
            <a:fld id="{BFDCA1C4-9514-7B4F-976F-D92F7E296653}" type="slidenum">
              <a:rPr lang="fr-FR" smtClean="0">
                <a:solidFill>
                  <a:schemeClr val="bg1"/>
                </a:solidFill>
              </a:rPr>
              <a:pPr/>
              <a:t>6</a:t>
            </a:fld>
            <a:endParaRPr lang="fr-FR" dirty="0">
              <a:solidFill>
                <a:schemeClr val="bg1"/>
              </a:solidFill>
            </a:endParaRPr>
          </a:p>
        </p:txBody>
      </p:sp>
      <p:sp>
        <p:nvSpPr>
          <p:cNvPr id="24" name="TextBox 23">
            <a:extLst>
              <a:ext uri="{FF2B5EF4-FFF2-40B4-BE49-F238E27FC236}">
                <a16:creationId xmlns:a16="http://schemas.microsoft.com/office/drawing/2014/main" id="{0466D998-D730-8247-84F6-620F061BF5C5}"/>
              </a:ext>
            </a:extLst>
          </p:cNvPr>
          <p:cNvSpPr txBox="1"/>
          <p:nvPr/>
        </p:nvSpPr>
        <p:spPr>
          <a:xfrm>
            <a:off x="1627720" y="5982958"/>
            <a:ext cx="6574278" cy="707886"/>
          </a:xfrm>
          <a:prstGeom prst="rect">
            <a:avLst/>
          </a:prstGeom>
          <a:solidFill>
            <a:srgbClr val="FFFF00"/>
          </a:solidFill>
        </p:spPr>
        <p:txBody>
          <a:bodyPr wrap="square" rtlCol="0">
            <a:spAutoFit/>
          </a:bodyPr>
          <a:lstStyle/>
          <a:p>
            <a:r>
              <a:rPr lang="en-US" sz="2000" dirty="0"/>
              <a:t>BAC/EAC include 12.3M$ COVID impacts (actuals and predicted through Dec. ’22).</a:t>
            </a:r>
          </a:p>
        </p:txBody>
      </p:sp>
      <p:sp>
        <p:nvSpPr>
          <p:cNvPr id="3" name="Footer Placeholder 2">
            <a:extLst>
              <a:ext uri="{FF2B5EF4-FFF2-40B4-BE49-F238E27FC236}">
                <a16:creationId xmlns:a16="http://schemas.microsoft.com/office/drawing/2014/main" id="{CD2756F3-36BA-4E75-A5D8-EA6584263ECE}"/>
              </a:ext>
            </a:extLst>
          </p:cNvPr>
          <p:cNvSpPr>
            <a:spLocks noGrp="1"/>
          </p:cNvSpPr>
          <p:nvPr>
            <p:ph type="ftr" sz="quarter" idx="11"/>
          </p:nvPr>
        </p:nvSpPr>
        <p:spPr/>
        <p:txBody>
          <a:bodyPr/>
          <a:lstStyle/>
          <a:p>
            <a:r>
              <a:rPr lang="en-US" noProof="0"/>
              <a:t>PMG Meeting 8/18/2022</a:t>
            </a:r>
            <a:endParaRPr lang="en-GB" noProof="0"/>
          </a:p>
        </p:txBody>
      </p:sp>
    </p:spTree>
    <p:extLst>
      <p:ext uri="{BB962C8B-B14F-4D97-AF65-F5344CB8AC3E}">
        <p14:creationId xmlns:p14="http://schemas.microsoft.com/office/powerpoint/2010/main" val="3362561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0E630-DABA-BC1C-06D2-1677993C5B8D}"/>
              </a:ext>
            </a:extLst>
          </p:cNvPr>
          <p:cNvSpPr>
            <a:spLocks noGrp="1"/>
          </p:cNvSpPr>
          <p:nvPr>
            <p:ph type="title"/>
          </p:nvPr>
        </p:nvSpPr>
        <p:spPr/>
        <p:txBody>
          <a:bodyPr/>
          <a:lstStyle/>
          <a:p>
            <a:r>
              <a:rPr lang="en-US" dirty="0"/>
              <a:t>2022 </a:t>
            </a:r>
            <a:r>
              <a:rPr lang="en-US" dirty="0" err="1"/>
              <a:t>HiLumi</a:t>
            </a:r>
            <a:r>
              <a:rPr lang="en-US" dirty="0"/>
              <a:t> Collaboration Meeting in Uppsala, Sweden – Sep 19-22, 2022</a:t>
            </a:r>
          </a:p>
        </p:txBody>
      </p:sp>
      <p:sp>
        <p:nvSpPr>
          <p:cNvPr id="3" name="Content Placeholder 2">
            <a:extLst>
              <a:ext uri="{FF2B5EF4-FFF2-40B4-BE49-F238E27FC236}">
                <a16:creationId xmlns:a16="http://schemas.microsoft.com/office/drawing/2014/main" id="{70539B9B-2CFD-6230-9A62-6629D7B30DDF}"/>
              </a:ext>
            </a:extLst>
          </p:cNvPr>
          <p:cNvSpPr>
            <a:spLocks noGrp="1"/>
          </p:cNvSpPr>
          <p:nvPr>
            <p:ph idx="1"/>
          </p:nvPr>
        </p:nvSpPr>
        <p:spPr>
          <a:xfrm>
            <a:off x="623577" y="1152245"/>
            <a:ext cx="7920000" cy="4906963"/>
          </a:xfrm>
        </p:spPr>
        <p:txBody>
          <a:bodyPr/>
          <a:lstStyle/>
          <a:p>
            <a:r>
              <a:rPr lang="en-US" dirty="0"/>
              <a:t>1</a:t>
            </a:r>
            <a:r>
              <a:rPr lang="en-US" baseline="30000" dirty="0"/>
              <a:t>st</a:t>
            </a:r>
            <a:r>
              <a:rPr lang="en-US" dirty="0"/>
              <a:t> in-person meeting in ~3 years !</a:t>
            </a:r>
          </a:p>
        </p:txBody>
      </p:sp>
      <p:sp>
        <p:nvSpPr>
          <p:cNvPr id="5" name="Slide Number Placeholder 4">
            <a:extLst>
              <a:ext uri="{FF2B5EF4-FFF2-40B4-BE49-F238E27FC236}">
                <a16:creationId xmlns:a16="http://schemas.microsoft.com/office/drawing/2014/main" id="{B30FBF80-DFA6-48BB-07F5-A32B70809FA8}"/>
              </a:ext>
            </a:extLst>
          </p:cNvPr>
          <p:cNvSpPr>
            <a:spLocks noGrp="1"/>
          </p:cNvSpPr>
          <p:nvPr>
            <p:ph type="sldNum" sz="quarter" idx="12"/>
          </p:nvPr>
        </p:nvSpPr>
        <p:spPr/>
        <p:txBody>
          <a:bodyPr/>
          <a:lstStyle/>
          <a:p>
            <a:fld id="{BFDCA1C4-9514-7B4F-976F-D92F7E296653}" type="slidenum">
              <a:rPr lang="fr-FR" smtClean="0">
                <a:solidFill>
                  <a:schemeClr val="bg1"/>
                </a:solidFill>
              </a:rPr>
              <a:pPr/>
              <a:t>7</a:t>
            </a:fld>
            <a:endParaRPr lang="fr-FR" dirty="0">
              <a:solidFill>
                <a:schemeClr val="bg1"/>
              </a:solidFill>
            </a:endParaRPr>
          </a:p>
        </p:txBody>
      </p:sp>
      <p:pic>
        <p:nvPicPr>
          <p:cNvPr id="7" name="Picture 6">
            <a:extLst>
              <a:ext uri="{FF2B5EF4-FFF2-40B4-BE49-F238E27FC236}">
                <a16:creationId xmlns:a16="http://schemas.microsoft.com/office/drawing/2014/main" id="{8CABF535-C40F-35C0-0461-A2F369DD269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1840" y="1988840"/>
            <a:ext cx="8075548" cy="3545887"/>
          </a:xfrm>
          <a:prstGeom prst="rect">
            <a:avLst/>
          </a:prstGeom>
        </p:spPr>
      </p:pic>
      <p:pic>
        <p:nvPicPr>
          <p:cNvPr id="8" name="Picture 7">
            <a:extLst>
              <a:ext uri="{FF2B5EF4-FFF2-40B4-BE49-F238E27FC236}">
                <a16:creationId xmlns:a16="http://schemas.microsoft.com/office/drawing/2014/main" id="{40DC4CC7-2B38-57A7-8DBD-52A438CED7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9" name="Footer Placeholder 3">
            <a:extLst>
              <a:ext uri="{FF2B5EF4-FFF2-40B4-BE49-F238E27FC236}">
                <a16:creationId xmlns:a16="http://schemas.microsoft.com/office/drawing/2014/main" id="{8A38E1A2-3E6A-5514-1D4F-7A1C8A222CA8}"/>
              </a:ext>
            </a:extLst>
          </p:cNvPr>
          <p:cNvSpPr>
            <a:spLocks noGrp="1"/>
          </p:cNvSpPr>
          <p:nvPr>
            <p:ph type="ftr" sz="quarter" idx="11"/>
          </p:nvPr>
        </p:nvSpPr>
        <p:spPr>
          <a:xfrm>
            <a:off x="1916577" y="6381368"/>
            <a:ext cx="6627000" cy="360000"/>
          </a:xfrm>
        </p:spPr>
        <p:txBody>
          <a:bodyPr/>
          <a:lstStyle/>
          <a:p>
            <a:r>
              <a:rPr lang="en-US" noProof="0"/>
              <a:t>PMG Meeting 8/18/2022</a:t>
            </a:r>
            <a:endParaRPr lang="en-GB" noProof="0" dirty="0"/>
          </a:p>
        </p:txBody>
      </p:sp>
      <p:pic>
        <p:nvPicPr>
          <p:cNvPr id="10" name="Picture 9">
            <a:extLst>
              <a:ext uri="{FF2B5EF4-FFF2-40B4-BE49-F238E27FC236}">
                <a16:creationId xmlns:a16="http://schemas.microsoft.com/office/drawing/2014/main" id="{B23F646F-77A2-C4E8-D4E2-0EB8B3C69EC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13173" y="4941168"/>
            <a:ext cx="2623323" cy="1847331"/>
          </a:xfrm>
          <a:prstGeom prst="rect">
            <a:avLst/>
          </a:prstGeom>
          <a:ln>
            <a:solidFill>
              <a:schemeClr val="tx1"/>
            </a:solidFill>
          </a:ln>
        </p:spPr>
      </p:pic>
    </p:spTree>
    <p:extLst>
      <p:ext uri="{BB962C8B-B14F-4D97-AF65-F5344CB8AC3E}">
        <p14:creationId xmlns:p14="http://schemas.microsoft.com/office/powerpoint/2010/main" val="3648665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B380-0AE1-4851-BD43-851949EB951E}"/>
              </a:ext>
            </a:extLst>
          </p:cNvPr>
          <p:cNvSpPr>
            <a:spLocks noGrp="1"/>
          </p:cNvSpPr>
          <p:nvPr>
            <p:ph type="title"/>
          </p:nvPr>
        </p:nvSpPr>
        <p:spPr/>
        <p:txBody>
          <a:bodyPr/>
          <a:lstStyle/>
          <a:p>
            <a:r>
              <a:rPr lang="en-US" dirty="0"/>
              <a:t>Director’s </a:t>
            </a:r>
            <a:r>
              <a:rPr lang="en-US" dirty="0" err="1"/>
              <a:t>Rebaseline</a:t>
            </a:r>
            <a:r>
              <a:rPr lang="en-US" dirty="0"/>
              <a:t> Review</a:t>
            </a:r>
          </a:p>
        </p:txBody>
      </p:sp>
      <p:sp>
        <p:nvSpPr>
          <p:cNvPr id="3" name="Content Placeholder 2">
            <a:extLst>
              <a:ext uri="{FF2B5EF4-FFF2-40B4-BE49-F238E27FC236}">
                <a16:creationId xmlns:a16="http://schemas.microsoft.com/office/drawing/2014/main" id="{9D2A705F-7DED-4AC7-8518-119248DA0793}"/>
              </a:ext>
            </a:extLst>
          </p:cNvPr>
          <p:cNvSpPr>
            <a:spLocks noGrp="1"/>
          </p:cNvSpPr>
          <p:nvPr>
            <p:ph idx="1"/>
          </p:nvPr>
        </p:nvSpPr>
        <p:spPr>
          <a:xfrm>
            <a:off x="539552" y="975519"/>
            <a:ext cx="8303010" cy="1013321"/>
          </a:xfrm>
        </p:spPr>
        <p:txBody>
          <a:bodyPr>
            <a:normAutofit fontScale="62500" lnSpcReduction="20000"/>
          </a:bodyPr>
          <a:lstStyle/>
          <a:p>
            <a:r>
              <a:rPr lang="en-US" dirty="0"/>
              <a:t>September 27-29, 2022 – Hybrid review</a:t>
            </a:r>
          </a:p>
          <a:p>
            <a:r>
              <a:rPr lang="en-US" dirty="0"/>
              <a:t>AUP proposed to increase the TPC to $266M (from $242.72M), and delay CD-4 by 21 months, to account for the total cost and schedule impact of </a:t>
            </a:r>
            <a:r>
              <a:rPr lang="en-US" b="1" dirty="0"/>
              <a:t>COVID</a:t>
            </a:r>
            <a:r>
              <a:rPr lang="en-US" dirty="0"/>
              <a:t> and </a:t>
            </a:r>
            <a:r>
              <a:rPr lang="en-US" b="1" dirty="0"/>
              <a:t>abnormal</a:t>
            </a:r>
            <a:r>
              <a:rPr lang="en-US" dirty="0"/>
              <a:t> </a:t>
            </a:r>
            <a:r>
              <a:rPr lang="en-US" b="1" dirty="0"/>
              <a:t>escalation</a:t>
            </a:r>
            <a:r>
              <a:rPr lang="en-US" dirty="0"/>
              <a:t>.</a:t>
            </a:r>
          </a:p>
          <a:p>
            <a:pPr lvl="1"/>
            <a:endParaRPr lang="en-US" dirty="0"/>
          </a:p>
        </p:txBody>
      </p:sp>
      <p:sp>
        <p:nvSpPr>
          <p:cNvPr id="4" name="Footer Placeholder 3">
            <a:extLst>
              <a:ext uri="{FF2B5EF4-FFF2-40B4-BE49-F238E27FC236}">
                <a16:creationId xmlns:a16="http://schemas.microsoft.com/office/drawing/2014/main" id="{381AAE5D-81AF-4333-94FE-FE9758E11A2D}"/>
              </a:ext>
            </a:extLst>
          </p:cNvPr>
          <p:cNvSpPr>
            <a:spLocks noGrp="1"/>
          </p:cNvSpPr>
          <p:nvPr>
            <p:ph type="ftr" sz="quarter" idx="11"/>
          </p:nvPr>
        </p:nvSpPr>
        <p:spPr/>
        <p:txBody>
          <a:bodyPr/>
          <a:lstStyle/>
          <a:p>
            <a:r>
              <a:rPr lang="en-US" noProof="0" dirty="0"/>
              <a:t>PMG Meeting 8/18/2022</a:t>
            </a:r>
            <a:endParaRPr lang="en-GB" noProof="0" dirty="0"/>
          </a:p>
        </p:txBody>
      </p:sp>
      <p:sp>
        <p:nvSpPr>
          <p:cNvPr id="5" name="Slide Number Placeholder 4">
            <a:extLst>
              <a:ext uri="{FF2B5EF4-FFF2-40B4-BE49-F238E27FC236}">
                <a16:creationId xmlns:a16="http://schemas.microsoft.com/office/drawing/2014/main" id="{DE0E8992-840B-419B-AA5B-5A51D72AB0F6}"/>
              </a:ext>
            </a:extLst>
          </p:cNvPr>
          <p:cNvSpPr>
            <a:spLocks noGrp="1"/>
          </p:cNvSpPr>
          <p:nvPr>
            <p:ph type="sldNum" sz="quarter" idx="12"/>
          </p:nvPr>
        </p:nvSpPr>
        <p:spPr/>
        <p:txBody>
          <a:bodyPr/>
          <a:lstStyle/>
          <a:p>
            <a:fld id="{BFDCA1C4-9514-7B4F-976F-D92F7E296653}" type="slidenum">
              <a:rPr lang="fr-FR" smtClean="0">
                <a:solidFill>
                  <a:schemeClr val="bg1"/>
                </a:solidFill>
              </a:rPr>
              <a:pPr/>
              <a:t>8</a:t>
            </a:fld>
            <a:endParaRPr lang="fr-FR" dirty="0">
              <a:solidFill>
                <a:schemeClr val="bg1"/>
              </a:solidFill>
            </a:endParaRPr>
          </a:p>
        </p:txBody>
      </p:sp>
      <p:pic>
        <p:nvPicPr>
          <p:cNvPr id="6" name="Picture 5">
            <a:extLst>
              <a:ext uri="{FF2B5EF4-FFF2-40B4-BE49-F238E27FC236}">
                <a16:creationId xmlns:a16="http://schemas.microsoft.com/office/drawing/2014/main" id="{2F701C26-BC85-4A9B-929B-0039BF8D21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7" name="Picture 6">
            <a:extLst>
              <a:ext uri="{FF2B5EF4-FFF2-40B4-BE49-F238E27FC236}">
                <a16:creationId xmlns:a16="http://schemas.microsoft.com/office/drawing/2014/main" id="{658E98BF-EDE8-43E5-AF8D-FA97AE8BEC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47665" y="4984348"/>
            <a:ext cx="2520280" cy="1588122"/>
          </a:xfrm>
          <a:prstGeom prst="rect">
            <a:avLst/>
          </a:prstGeom>
          <a:ln>
            <a:solidFill>
              <a:schemeClr val="tx1"/>
            </a:solidFill>
          </a:ln>
        </p:spPr>
      </p:pic>
      <p:sp>
        <p:nvSpPr>
          <p:cNvPr id="8" name="Content Placeholder 2">
            <a:extLst>
              <a:ext uri="{FF2B5EF4-FFF2-40B4-BE49-F238E27FC236}">
                <a16:creationId xmlns:a16="http://schemas.microsoft.com/office/drawing/2014/main" id="{69C29B9E-0C45-4C2C-B403-62ED74D11D27}"/>
              </a:ext>
            </a:extLst>
          </p:cNvPr>
          <p:cNvSpPr txBox="1">
            <a:spLocks/>
          </p:cNvSpPr>
          <p:nvPr/>
        </p:nvSpPr>
        <p:spPr>
          <a:xfrm>
            <a:off x="4000630" y="2077692"/>
            <a:ext cx="4955509" cy="3937992"/>
          </a:xfrm>
          <a:prstGeom prst="rect">
            <a:avLst/>
          </a:prstGeom>
        </p:spPr>
        <p:txBody>
          <a:bodyPr vert="horz" lIns="0" tIns="0" rIns="0" bIns="0" rtlCol="0">
            <a:normAutofit fontScale="70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Main committee conclusions: </a:t>
            </a:r>
          </a:p>
          <a:p>
            <a:pPr lvl="1"/>
            <a:r>
              <a:rPr lang="en-US" dirty="0"/>
              <a:t>“The project’s management team is strong and has an excellent mix of both technical and operational managers.”</a:t>
            </a:r>
          </a:p>
          <a:p>
            <a:pPr lvl="1"/>
            <a:r>
              <a:rPr lang="en-US" dirty="0"/>
              <a:t>“There is a strong expert technical team in place that is capable of delivering on the project’s commitments to CERN”</a:t>
            </a:r>
          </a:p>
          <a:p>
            <a:pPr lvl="1"/>
            <a:r>
              <a:rPr lang="en-US" dirty="0"/>
              <a:t>“The committee believes that the cost and schedule impacts of COVID-19 have been well estimated, that the root cause and risk analyses were performed appropriately, and that the draft BCP is both credible and complete. In short: the team presented a coherent case for the </a:t>
            </a:r>
            <a:r>
              <a:rPr lang="en-US" dirty="0" err="1"/>
              <a:t>rebaselining</a:t>
            </a:r>
            <a:r>
              <a:rPr lang="en-US" dirty="0"/>
              <a:t>.”</a:t>
            </a:r>
          </a:p>
          <a:p>
            <a:pPr lvl="1"/>
            <a:r>
              <a:rPr lang="en-US" dirty="0"/>
              <a:t>“</a:t>
            </a:r>
            <a:r>
              <a:rPr lang="en-US" b="1" dirty="0"/>
              <a:t>We conclude that the project is ready and should proceed to the DOE IPR</a:t>
            </a:r>
            <a:r>
              <a:rPr lang="en-US" dirty="0"/>
              <a:t>.”</a:t>
            </a:r>
          </a:p>
          <a:p>
            <a:pPr lvl="1"/>
            <a:endParaRPr lang="en-US" dirty="0"/>
          </a:p>
        </p:txBody>
      </p:sp>
      <p:sp>
        <p:nvSpPr>
          <p:cNvPr id="9" name="Content Placeholder 2">
            <a:extLst>
              <a:ext uri="{FF2B5EF4-FFF2-40B4-BE49-F238E27FC236}">
                <a16:creationId xmlns:a16="http://schemas.microsoft.com/office/drawing/2014/main" id="{E504DF26-9CD0-41BB-8E75-8E34BCCDCE3B}"/>
              </a:ext>
            </a:extLst>
          </p:cNvPr>
          <p:cNvSpPr txBox="1">
            <a:spLocks/>
          </p:cNvSpPr>
          <p:nvPr/>
        </p:nvSpPr>
        <p:spPr>
          <a:xfrm>
            <a:off x="773380" y="4689438"/>
            <a:ext cx="3342100" cy="252558"/>
          </a:xfrm>
          <a:prstGeom prst="rect">
            <a:avLst/>
          </a:prstGeom>
        </p:spPr>
        <p:txBody>
          <a:bodyPr vert="horz" lIns="0" tIns="0" rIns="0" bIns="0" rtlCol="0">
            <a:normAutofit fontScale="70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Review committee:</a:t>
            </a:r>
          </a:p>
          <a:p>
            <a:pPr lvl="1"/>
            <a:endParaRPr lang="en-US" dirty="0"/>
          </a:p>
        </p:txBody>
      </p:sp>
      <p:pic>
        <p:nvPicPr>
          <p:cNvPr id="1026" name="CBEB1EE6-0FF2-40BF-A19A-B474A7779083">
            <a:extLst>
              <a:ext uri="{FF2B5EF4-FFF2-40B4-BE49-F238E27FC236}">
                <a16:creationId xmlns:a16="http://schemas.microsoft.com/office/drawing/2014/main" id="{418C50A7-C601-4A56-A0CC-EE72E3A157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7299" y="2328734"/>
            <a:ext cx="2939413" cy="220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96AAAC22-FFEF-4137-B6AA-BF52B86FB83C}"/>
              </a:ext>
            </a:extLst>
          </p:cNvPr>
          <p:cNvSpPr txBox="1">
            <a:spLocks/>
          </p:cNvSpPr>
          <p:nvPr/>
        </p:nvSpPr>
        <p:spPr>
          <a:xfrm>
            <a:off x="572037" y="2076176"/>
            <a:ext cx="3342100" cy="252558"/>
          </a:xfrm>
          <a:prstGeom prst="rect">
            <a:avLst/>
          </a:prstGeom>
        </p:spPr>
        <p:txBody>
          <a:bodyPr vert="horz" lIns="0" tIns="0" rIns="0" bIns="0" rtlCol="0">
            <a:normAutofit fontScale="55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Some of the in-person participants:</a:t>
            </a:r>
          </a:p>
          <a:p>
            <a:pPr lvl="1"/>
            <a:endParaRPr lang="en-US" dirty="0"/>
          </a:p>
        </p:txBody>
      </p:sp>
    </p:spTree>
    <p:extLst>
      <p:ext uri="{BB962C8B-B14F-4D97-AF65-F5344CB8AC3E}">
        <p14:creationId xmlns:p14="http://schemas.microsoft.com/office/powerpoint/2010/main" val="1587643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5A4F-D726-47F5-B686-881D6B353F09}"/>
              </a:ext>
            </a:extLst>
          </p:cNvPr>
          <p:cNvSpPr>
            <a:spLocks noGrp="1"/>
          </p:cNvSpPr>
          <p:nvPr>
            <p:ph type="title"/>
          </p:nvPr>
        </p:nvSpPr>
        <p:spPr/>
        <p:txBody>
          <a:bodyPr/>
          <a:lstStyle/>
          <a:p>
            <a:r>
              <a:rPr lang="en-US" dirty="0"/>
              <a:t>Director’s </a:t>
            </a:r>
            <a:r>
              <a:rPr lang="en-US" dirty="0" err="1"/>
              <a:t>Rebaseline</a:t>
            </a:r>
            <a:r>
              <a:rPr lang="en-US" dirty="0"/>
              <a:t> Review </a:t>
            </a:r>
            <a:br>
              <a:rPr lang="en-US" dirty="0"/>
            </a:br>
            <a:r>
              <a:rPr lang="en-US" dirty="0"/>
              <a:t>Answers to Charge Questions</a:t>
            </a:r>
          </a:p>
        </p:txBody>
      </p:sp>
      <p:sp>
        <p:nvSpPr>
          <p:cNvPr id="3" name="Content Placeholder 2">
            <a:extLst>
              <a:ext uri="{FF2B5EF4-FFF2-40B4-BE49-F238E27FC236}">
                <a16:creationId xmlns:a16="http://schemas.microsoft.com/office/drawing/2014/main" id="{79F3CAF6-6937-4F07-8CDB-015B4A1756AB}"/>
              </a:ext>
            </a:extLst>
          </p:cNvPr>
          <p:cNvSpPr>
            <a:spLocks noGrp="1"/>
          </p:cNvSpPr>
          <p:nvPr>
            <p:ph idx="1"/>
          </p:nvPr>
        </p:nvSpPr>
        <p:spPr>
          <a:xfrm>
            <a:off x="612000" y="1219200"/>
            <a:ext cx="7920000" cy="5234136"/>
          </a:xfrm>
        </p:spPr>
        <p:txBody>
          <a:bodyPr>
            <a:normAutofit fontScale="55000" lnSpcReduction="20000"/>
          </a:bodyPr>
          <a:lstStyle/>
          <a:p>
            <a:r>
              <a:rPr lang="en-US" b="1" dirty="0"/>
              <a:t>All 8 Charge Questions answered “yes”</a:t>
            </a:r>
          </a:p>
          <a:p>
            <a:pPr marL="914400" lvl="1" indent="-457200">
              <a:buFont typeface="+mj-lt"/>
              <a:buAutoNum type="arabicPeriod"/>
            </a:pPr>
            <a:r>
              <a:rPr lang="en-US" dirty="0"/>
              <a:t>Has the method used to estimate the cost and schedule impacts of COVID-19 resulted in a reasonable, complete, and well documented estimate? Are the associated cost and schedule increases clearly traceable?</a:t>
            </a:r>
          </a:p>
          <a:p>
            <a:pPr marL="1314450" lvl="2" indent="-457200"/>
            <a:r>
              <a:rPr lang="en-US" b="1" dirty="0"/>
              <a:t>Yes</a:t>
            </a:r>
          </a:p>
          <a:p>
            <a:pPr marL="914400" lvl="1" indent="-457200">
              <a:buFont typeface="+mj-lt"/>
              <a:buAutoNum type="arabicPeriod"/>
            </a:pPr>
            <a:r>
              <a:rPr lang="en-US" dirty="0"/>
              <a:t>Has an objective and complete root cause analysis been performed identifying the underlying issues that are expected to contribute to the anticipated project’s performance baseline deviation? Have appropriate corrective actions been identified and included in the draft BCP?</a:t>
            </a:r>
          </a:p>
          <a:p>
            <a:pPr marL="1314450" lvl="2" indent="-457200"/>
            <a:r>
              <a:rPr lang="en-US" b="1" dirty="0"/>
              <a:t>Yes</a:t>
            </a:r>
            <a:r>
              <a:rPr lang="en-US" dirty="0"/>
              <a:t>, but the BCRs that were not related to COVID or abnormal escalation should be presented more clearly.</a:t>
            </a:r>
          </a:p>
          <a:p>
            <a:pPr marL="914400" lvl="1" indent="-457200">
              <a:buFont typeface="+mj-lt"/>
              <a:buAutoNum type="arabicPeriod"/>
            </a:pPr>
            <a:r>
              <a:rPr lang="en-US" dirty="0"/>
              <a:t>Has a thorough and rigorous risk analysis been performed and incorporated into the draft BCP, including potential future impacts from COVID-19? Are the assumptions associated with this analysis complete and clearly documented in materials supporting the BCP?</a:t>
            </a:r>
          </a:p>
          <a:p>
            <a:pPr marL="1314450" lvl="2" indent="-457200"/>
            <a:r>
              <a:rPr lang="en-US" b="1" dirty="0"/>
              <a:t>Yes</a:t>
            </a:r>
            <a:r>
              <a:rPr lang="en-US" dirty="0"/>
              <a:t>, but we recommend adding one additional risk. See section 3.</a:t>
            </a:r>
          </a:p>
          <a:p>
            <a:pPr marL="914400" lvl="1" indent="-457200">
              <a:buFont typeface="+mj-lt"/>
              <a:buAutoNum type="arabicPeriod"/>
            </a:pPr>
            <a:r>
              <a:rPr lang="en-US" dirty="0"/>
              <a:t>Is the draft BCP credible and complete, and, upon approval, will the new Performance Baseline provide for adequate cost and schedule contingencies to complete the defined project scope and achieve the Key Performance Parameters?</a:t>
            </a:r>
          </a:p>
          <a:p>
            <a:pPr marL="1314450" lvl="2" indent="-457200"/>
            <a:r>
              <a:rPr lang="en-US" b="1" dirty="0"/>
              <a:t>Yes</a:t>
            </a:r>
            <a:r>
              <a:rPr lang="en-US" dirty="0"/>
              <a:t>, the BCP is credible and complete. The cost and schedule contingencies are reasonable given the significant technical challenges that remain</a:t>
            </a:r>
          </a:p>
          <a:p>
            <a:pPr marL="914400" lvl="1" indent="-457200">
              <a:buFont typeface="+mj-lt"/>
              <a:buAutoNum type="arabicPeriod"/>
            </a:pPr>
            <a:r>
              <a:rPr lang="en-US" dirty="0"/>
              <a:t>Are Environment, Safety, and Health aspects, including COVID-19, being handled appropriately?</a:t>
            </a:r>
          </a:p>
          <a:p>
            <a:pPr marL="1314450" lvl="2" indent="-457200"/>
            <a:r>
              <a:rPr lang="en-US" b="1" dirty="0"/>
              <a:t>Yes</a:t>
            </a:r>
          </a:p>
          <a:p>
            <a:pPr marL="914400" lvl="1" indent="-457200">
              <a:buFont typeface="+mj-lt"/>
              <a:buAutoNum type="arabicPeriod"/>
            </a:pPr>
            <a:r>
              <a:rPr lang="en-US" dirty="0"/>
              <a:t>Has the project responded satisfactorily to recommendations from previous reviews?</a:t>
            </a:r>
          </a:p>
          <a:p>
            <a:pPr marL="1314450" lvl="2" indent="-457200"/>
            <a:r>
              <a:rPr lang="en-US" b="1" dirty="0"/>
              <a:t>Yes</a:t>
            </a:r>
          </a:p>
          <a:p>
            <a:pPr marL="914400" lvl="1" indent="-457200">
              <a:buFont typeface="+mj-lt"/>
              <a:buAutoNum type="arabicPeriod"/>
            </a:pPr>
            <a:r>
              <a:rPr lang="en-US" dirty="0"/>
              <a:t>Is the documentation required by DOE O413.3b for a BCP complete and in good order?</a:t>
            </a:r>
          </a:p>
          <a:p>
            <a:pPr marL="1314450" lvl="2" indent="-457200"/>
            <a:r>
              <a:rPr lang="en-US" b="1" dirty="0"/>
              <a:t>Yes</a:t>
            </a:r>
          </a:p>
          <a:p>
            <a:pPr marL="914400" lvl="1" indent="-457200">
              <a:buFont typeface="+mj-lt"/>
              <a:buAutoNum type="arabicPeriod"/>
            </a:pPr>
            <a:r>
              <a:rPr lang="en-US" dirty="0"/>
              <a:t>Is the project being well managed and is Fermilab providing the appropriate support to complete the project?</a:t>
            </a:r>
          </a:p>
          <a:p>
            <a:pPr marL="1314450" lvl="2" indent="-457200"/>
            <a:r>
              <a:rPr lang="en-US" b="1" dirty="0"/>
              <a:t>Yes</a:t>
            </a:r>
            <a:r>
              <a:rPr lang="en-US" dirty="0"/>
              <a:t>. A strong management team is in place and is performing well. There is strong support from all partner labs. Some technical resource concerns have been raised. </a:t>
            </a:r>
          </a:p>
        </p:txBody>
      </p:sp>
      <p:sp>
        <p:nvSpPr>
          <p:cNvPr id="4" name="Footer Placeholder 3">
            <a:extLst>
              <a:ext uri="{FF2B5EF4-FFF2-40B4-BE49-F238E27FC236}">
                <a16:creationId xmlns:a16="http://schemas.microsoft.com/office/drawing/2014/main" id="{14AD4622-190F-42C0-BF35-B2CCF961790B}"/>
              </a:ext>
            </a:extLst>
          </p:cNvPr>
          <p:cNvSpPr>
            <a:spLocks noGrp="1"/>
          </p:cNvSpPr>
          <p:nvPr>
            <p:ph type="ftr" sz="quarter" idx="11"/>
          </p:nvPr>
        </p:nvSpPr>
        <p:spPr/>
        <p:txBody>
          <a:bodyPr/>
          <a:lstStyle/>
          <a:p>
            <a:r>
              <a:rPr lang="en-US" noProof="0" dirty="0"/>
              <a:t>PMG Meeting 8/18/2022</a:t>
            </a:r>
            <a:endParaRPr lang="en-GB" noProof="0" dirty="0"/>
          </a:p>
        </p:txBody>
      </p:sp>
      <p:sp>
        <p:nvSpPr>
          <p:cNvPr id="5" name="Slide Number Placeholder 4">
            <a:extLst>
              <a:ext uri="{FF2B5EF4-FFF2-40B4-BE49-F238E27FC236}">
                <a16:creationId xmlns:a16="http://schemas.microsoft.com/office/drawing/2014/main" id="{56D7826B-1ABD-4E72-97FD-725A34790553}"/>
              </a:ext>
            </a:extLst>
          </p:cNvPr>
          <p:cNvSpPr>
            <a:spLocks noGrp="1"/>
          </p:cNvSpPr>
          <p:nvPr>
            <p:ph type="sldNum" sz="quarter" idx="12"/>
          </p:nvPr>
        </p:nvSpPr>
        <p:spPr/>
        <p:txBody>
          <a:bodyPr/>
          <a:lstStyle/>
          <a:p>
            <a:fld id="{BFDCA1C4-9514-7B4F-976F-D92F7E296653}" type="slidenum">
              <a:rPr lang="fr-FR" smtClean="0">
                <a:solidFill>
                  <a:schemeClr val="bg1"/>
                </a:solidFill>
              </a:rPr>
              <a:pPr/>
              <a:t>9</a:t>
            </a:fld>
            <a:endParaRPr lang="fr-FR" dirty="0">
              <a:solidFill>
                <a:schemeClr val="bg1"/>
              </a:solidFill>
            </a:endParaRPr>
          </a:p>
        </p:txBody>
      </p:sp>
      <p:pic>
        <p:nvPicPr>
          <p:cNvPr id="6" name="Picture 5">
            <a:extLst>
              <a:ext uri="{FF2B5EF4-FFF2-40B4-BE49-F238E27FC236}">
                <a16:creationId xmlns:a16="http://schemas.microsoft.com/office/drawing/2014/main" id="{A7D9FD71-3F1F-450E-81DF-A007931165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545575257"/>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9788E0F19526F440B8E8AAF73A1F5F2F" ma:contentTypeVersion="10" ma:contentTypeDescription="Create a new document." ma:contentTypeScope="" ma:versionID="780572e66b433a30be30c9018918022d">
  <xsd:schema xmlns:xsd="http://www.w3.org/2001/XMLSchema" xmlns:xs="http://www.w3.org/2001/XMLSchema" xmlns:p="http://schemas.microsoft.com/office/2006/metadata/properties" xmlns:ns2="3c193e6c-6e3b-402d-bd50-2724693fb6d8" targetNamespace="http://schemas.microsoft.com/office/2006/metadata/properties" ma:root="true" ma:fieldsID="c64206e3cdc22ca9738adab5d4afcb9e" ns2:_="">
    <xsd:import namespace="3c193e6c-6e3b-402d-bd50-2724693fb6d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193e6c-6e3b-402d-bd50-2724693fb6d8"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3c193e6c-6e3b-402d-bd50-2724693fb6d8">U56HFXRV3UV3-648-3445</_dlc_DocId>
    <_dlc_DocIdUrl xmlns="3c193e6c-6e3b-402d-bd50-2724693fb6d8">
      <Url>https://fermipoint.fnal.gov/org/ocoo/ippm/POG/_layouts/15/DocIdRedir.aspx?ID=U56HFXRV3UV3-648-3445</Url>
      <Description>U56HFXRV3UV3-648-3445</Description>
    </_dlc_DocIdUrl>
  </documentManagement>
</p:properties>
</file>

<file path=customXml/itemProps1.xml><?xml version="1.0" encoding="utf-8"?>
<ds:datastoreItem xmlns:ds="http://schemas.openxmlformats.org/officeDocument/2006/customXml" ds:itemID="{0FB0BAA6-3084-4264-99FD-07C45DE80718}">
  <ds:schemaRefs>
    <ds:schemaRef ds:uri="http://schemas.microsoft.com/sharepoint/events"/>
  </ds:schemaRefs>
</ds:datastoreItem>
</file>

<file path=customXml/itemProps2.xml><?xml version="1.0" encoding="utf-8"?>
<ds:datastoreItem xmlns:ds="http://schemas.openxmlformats.org/officeDocument/2006/customXml" ds:itemID="{25D0A6F8-E413-42A1-8AE3-22C11AA283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193e6c-6e3b-402d-bd50-2724693fb6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4.xml><?xml version="1.0" encoding="utf-8"?>
<ds:datastoreItem xmlns:ds="http://schemas.openxmlformats.org/officeDocument/2006/customXml" ds:itemID="{BF8EF391-2BAD-45F4-B22E-736040720C99}">
  <ds:schemaRefs>
    <ds:schemaRef ds:uri="http://schemas.microsoft.com/office/2006/metadata/properties"/>
    <ds:schemaRef ds:uri="http://schemas.microsoft.com/office/infopath/2007/PartnerControls"/>
    <ds:schemaRef ds:uri="3c193e6c-6e3b-402d-bd50-2724693fb6d8"/>
  </ds:schemaRefs>
</ds:datastoreItem>
</file>

<file path=docProps/app.xml><?xml version="1.0" encoding="utf-8"?>
<Properties xmlns="http://schemas.openxmlformats.org/officeDocument/2006/extended-properties" xmlns:vt="http://schemas.openxmlformats.org/officeDocument/2006/docPropsVTypes">
  <Template/>
  <TotalTime>105426</TotalTime>
  <Words>2588</Words>
  <Application>Microsoft Office PowerPoint</Application>
  <PresentationFormat>On-screen Show (4:3)</PresentationFormat>
  <Paragraphs>416</Paragraphs>
  <Slides>27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Cambria Math</vt:lpstr>
      <vt:lpstr>CIDFont+F2</vt:lpstr>
      <vt:lpstr>Helvetica</vt:lpstr>
      <vt:lpstr>Times New Roman</vt:lpstr>
      <vt:lpstr>Wingdings</vt:lpstr>
      <vt:lpstr>Thème Office</vt:lpstr>
      <vt:lpstr>HL-LHC Accelerator Upgrade Project  PMG #48</vt:lpstr>
      <vt:lpstr>Plans for Today</vt:lpstr>
      <vt:lpstr>PowerPoint Presentation</vt:lpstr>
      <vt:lpstr>FY23 Funding Distribution</vt:lpstr>
      <vt:lpstr>Cost Performance Report (August 2022 Report)</vt:lpstr>
      <vt:lpstr>Financial Situation (Status)</vt:lpstr>
      <vt:lpstr>2022 HiLumi Collaboration Meeting in Uppsala, Sweden – Sep 19-22, 2022</vt:lpstr>
      <vt:lpstr>Director’s Rebaseline Review</vt:lpstr>
      <vt:lpstr>Director’s Rebaseline Review  Answers to Charge Questions</vt:lpstr>
      <vt:lpstr>Director’s Rebaseline Review  Comments and Recommendations</vt:lpstr>
      <vt:lpstr>DOE Rebaseline Review Preparations</vt:lpstr>
      <vt:lpstr>DOE Rebaseline Review (and RCA Review)</vt:lpstr>
      <vt:lpstr>ES&amp;H – Multi-Lab Safety Week 2022</vt:lpstr>
      <vt:lpstr>Technical Status of the Project</vt:lpstr>
      <vt:lpstr>Production Status</vt:lpstr>
      <vt:lpstr>Strand &amp; Cables</vt:lpstr>
      <vt:lpstr>Coil Fabrication at FNAL/BNL</vt:lpstr>
      <vt:lpstr>MQXFA Structures and Assembly</vt:lpstr>
      <vt:lpstr>Magnet Testing Progress</vt:lpstr>
      <vt:lpstr>Cold Mass and CryoAssembly Progress</vt:lpstr>
      <vt:lpstr>Cold Mass Insertion in Cryostat</vt:lpstr>
      <vt:lpstr>CryoAssembly 01 Fabrication</vt:lpstr>
      <vt:lpstr>Pre-series End Caps and Waveguides</vt:lpstr>
      <vt:lpstr>RFD Pre-series BOWLs (Pole + Corner)</vt:lpstr>
      <vt:lpstr>Prototypes Jacketing, Processing and Tests</vt:lpstr>
      <vt:lpstr>HOM Dampers - Status</vt:lpstr>
      <vt:lpstr>Summary</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Ruben H Carcagno</cp:lastModifiedBy>
  <cp:revision>1857</cp:revision>
  <cp:lastPrinted>2019-06-18T14:39:37Z</cp:lastPrinted>
  <dcterms:created xsi:type="dcterms:W3CDTF">2016-03-23T12:58:39Z</dcterms:created>
  <dcterms:modified xsi:type="dcterms:W3CDTF">2022-10-18T15:45:13Z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0x0101009788E0F19526F440B8E8AAF73A1F5F2F</vt:lpwstr>
  </property>
  <property fmtid="{D5CDD505-2E9C-101B-9397-08002B2CF9AE}" pid="3" name="_dlc_DocIdItemGuid">
    <vt:lpwstr>ebab3446-f58f-4a97-af3f-9b6e9439e05a</vt:lpwstr>
  </property>
</Properties>
</file>