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63" r:id="rId5"/>
    <p:sldId id="354" r:id="rId6"/>
    <p:sldId id="396" r:id="rId7"/>
    <p:sldId id="458" r:id="rId8"/>
    <p:sldId id="502" r:id="rId9"/>
    <p:sldId id="428" r:id="rId10"/>
    <p:sldId id="448" r:id="rId11"/>
    <p:sldId id="518" r:id="rId12"/>
    <p:sldId id="403" r:id="rId13"/>
    <p:sldId id="499" r:id="rId14"/>
    <p:sldId id="503" r:id="rId15"/>
    <p:sldId id="481" r:id="rId16"/>
    <p:sldId id="519" r:id="rId17"/>
    <p:sldId id="480" r:id="rId18"/>
    <p:sldId id="413" r:id="rId19"/>
    <p:sldId id="515" r:id="rId20"/>
    <p:sldId id="527" r:id="rId21"/>
    <p:sldId id="390" r:id="rId22"/>
    <p:sldId id="335" r:id="rId23"/>
    <p:sldId id="385" r:id="rId24"/>
    <p:sldId id="391" r:id="rId25"/>
    <p:sldId id="388" r:id="rId26"/>
    <p:sldId id="465" r:id="rId27"/>
    <p:sldId id="513" r:id="rId28"/>
    <p:sldId id="337" r:id="rId29"/>
    <p:sldId id="392" r:id="rId30"/>
    <p:sldId id="377" r:id="rId31"/>
    <p:sldId id="378" r:id="rId32"/>
    <p:sldId id="379" r:id="rId33"/>
    <p:sldId id="376" r:id="rId34"/>
    <p:sldId id="526" r:id="rId35"/>
    <p:sldId id="394" r:id="rId36"/>
    <p:sldId id="449" r:id="rId37"/>
    <p:sldId id="522" r:id="rId38"/>
    <p:sldId id="417" r:id="rId39"/>
    <p:sldId id="427" r:id="rId4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18E8"/>
    <a:srgbClr val="FFCC00"/>
    <a:srgbClr val="FFE699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0" autoAdjust="0"/>
    <p:restoredTop sz="96407" autoAdjust="0"/>
  </p:normalViewPr>
  <p:slideViewPr>
    <p:cSldViewPr snapToObjects="1" showGuides="1">
      <p:cViewPr>
        <p:scale>
          <a:sx n="110" d="100"/>
          <a:sy n="110" d="100"/>
        </p:scale>
        <p:origin x="1158" y="10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9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E1D9C-0177-415E-B094-66AFD9ECE7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BF766B-0473-47AE-B42D-71A8B5C5765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 sz="1000" dirty="0"/>
            <a:t>302.4</a:t>
          </a:r>
        </a:p>
        <a:p>
          <a:r>
            <a:rPr lang="en-US" sz="1000" dirty="0"/>
            <a:t>Q1/Q3 Cryo-assemblies Fabrication</a:t>
          </a:r>
        </a:p>
        <a:p>
          <a:r>
            <a:rPr lang="en-US" sz="1000" dirty="0"/>
            <a:t>L2: S. Feher</a:t>
          </a:r>
        </a:p>
        <a:p>
          <a:r>
            <a:rPr lang="en-US" sz="1000" dirty="0"/>
            <a:t>(T. Strauss)</a:t>
          </a:r>
        </a:p>
      </dgm:t>
    </dgm:pt>
    <dgm:pt modelId="{118C5B1A-4C56-4514-828A-42D05B77EDF1}" type="parTrans" cxnId="{24F70194-E726-4A16-8320-6958E82F215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3445DE0-53FE-42A9-8B48-D974814C09F7}" type="sibTrans" cxnId="{24F70194-E726-4A16-8320-6958E82F2155}">
      <dgm:prSet/>
      <dgm:spPr/>
      <dgm:t>
        <a:bodyPr/>
        <a:lstStyle/>
        <a:p>
          <a:endParaRPr lang="en-US"/>
        </a:p>
      </dgm:t>
    </dgm:pt>
    <dgm:pt modelId="{A8292086-7973-4567-A7A7-430C3DD8027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noFill/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302.4.02</a:t>
          </a:r>
        </a:p>
        <a:p>
          <a:r>
            <a:rPr lang="en-US" sz="900" dirty="0"/>
            <a:t>Cold Mass Assemblies Fabrication</a:t>
          </a:r>
        </a:p>
        <a:p>
          <a:r>
            <a:rPr lang="en-US" sz="900" dirty="0"/>
            <a:t>L3/CAM: S. Feher (A. Vouris)</a:t>
          </a:r>
        </a:p>
      </dgm:t>
    </dgm:pt>
    <dgm:pt modelId="{4C70810C-16DD-490A-B803-E881AE9D26DB}" type="parTrans" cxnId="{C5B9EF50-6F2E-4A4A-B702-27E496CFD527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E083595-E89B-47D2-A5F5-1E7CE42FD9F5}" type="sibTrans" cxnId="{C5B9EF50-6F2E-4A4A-B702-27E496CFD527}">
      <dgm:prSet/>
      <dgm:spPr/>
      <dgm:t>
        <a:bodyPr/>
        <a:lstStyle/>
        <a:p>
          <a:endParaRPr lang="en-US"/>
        </a:p>
      </dgm:t>
    </dgm:pt>
    <dgm:pt modelId="{AE473E69-1A83-4C65-8CB1-3BC954E8A76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302.4.03</a:t>
          </a:r>
        </a:p>
        <a:p>
          <a:r>
            <a:rPr lang="en-US" sz="900" dirty="0"/>
            <a:t>Cryo-Assemblies Fabrication </a:t>
          </a:r>
        </a:p>
        <a:p>
          <a:r>
            <a:rPr lang="en-US" sz="900" dirty="0"/>
            <a:t>L3: S. Feher (R. Rabehl)</a:t>
          </a:r>
        </a:p>
        <a:p>
          <a:r>
            <a:rPr lang="en-US" sz="900" dirty="0"/>
            <a:t>CAM: T. Strauss</a:t>
          </a:r>
        </a:p>
      </dgm:t>
    </dgm:pt>
    <dgm:pt modelId="{83D726C8-27C3-426F-87E9-3BA6B234806D}" type="parTrans" cxnId="{2E72254E-882A-404D-86E7-D7551032C44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4C051EA-A846-4019-890A-A4E31D560446}" type="sibTrans" cxnId="{2E72254E-882A-404D-86E7-D7551032C441}">
      <dgm:prSet/>
      <dgm:spPr/>
      <dgm:t>
        <a:bodyPr/>
        <a:lstStyle/>
        <a:p>
          <a:endParaRPr lang="en-US"/>
        </a:p>
      </dgm:t>
    </dgm:pt>
    <dgm:pt modelId="{96ACFF48-649C-4B8B-8CC2-824AD3B9758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FFFF0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302.4.04</a:t>
          </a:r>
        </a:p>
        <a:p>
          <a:r>
            <a:rPr lang="en-US" sz="900" dirty="0"/>
            <a:t>Cryo-Assemblies Horizontal Test</a:t>
          </a:r>
        </a:p>
        <a:p>
          <a:r>
            <a:rPr lang="en-US" sz="900" dirty="0"/>
            <a:t>L3/CAM: G. Chlachidze </a:t>
          </a:r>
        </a:p>
        <a:p>
          <a:r>
            <a:rPr lang="en-US" sz="900" dirty="0"/>
            <a:t>(S. Stoynev)</a:t>
          </a:r>
        </a:p>
      </dgm:t>
    </dgm:pt>
    <dgm:pt modelId="{387D93B6-2B8C-45FD-9776-57C231C5DC79}" type="parTrans" cxnId="{5E1930D9-0A0E-4C8D-A8FB-6B5310A62B1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1DE5352-A09A-451F-8167-8AB508914BA8}" type="sibTrans" cxnId="{5E1930D9-0A0E-4C8D-A8FB-6B5310A62B11}">
      <dgm:prSet/>
      <dgm:spPr/>
      <dgm:t>
        <a:bodyPr/>
        <a:lstStyle/>
        <a:p>
          <a:endParaRPr lang="en-US"/>
        </a:p>
      </dgm:t>
    </dgm:pt>
    <dgm:pt modelId="{25A3AD9C-5574-4A1B-A512-1FD6AE9459C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302.4.01</a:t>
          </a:r>
        </a:p>
        <a:p>
          <a:r>
            <a:rPr lang="en-US" sz="900" dirty="0"/>
            <a:t>Magnets Vertical Test</a:t>
          </a:r>
        </a:p>
        <a:p>
          <a:r>
            <a:rPr lang="en-US" sz="900" dirty="0"/>
            <a:t>L3: P. Joshi (A. Yahia)</a:t>
          </a:r>
        </a:p>
        <a:p>
          <a:r>
            <a:rPr lang="en-US" sz="900" dirty="0"/>
            <a:t>CAM: P. Joshi</a:t>
          </a:r>
        </a:p>
      </dgm:t>
    </dgm:pt>
    <dgm:pt modelId="{C5DC39EB-3DCD-4F4A-9CA9-6BF718BD1CDE}" type="sibTrans" cxnId="{25791E90-B1C1-41B1-8A4C-E39D82D15B64}">
      <dgm:prSet/>
      <dgm:spPr/>
      <dgm:t>
        <a:bodyPr/>
        <a:lstStyle/>
        <a:p>
          <a:endParaRPr lang="en-US"/>
        </a:p>
      </dgm:t>
    </dgm:pt>
    <dgm:pt modelId="{F0AA163B-DB3A-40A2-A4A9-1B7B46DA18D8}" type="parTrans" cxnId="{25791E90-B1C1-41B1-8A4C-E39D82D15B6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41CBAD9-6572-4E80-91DD-9D85A0AD93A0}">
      <dgm:prSet custT="1"/>
      <dgm:spPr>
        <a:noFill/>
        <a:ln w="38100">
          <a:solidFill>
            <a:srgbClr val="00B050"/>
          </a:solidFill>
        </a:ln>
      </dgm:spPr>
      <dgm:t>
        <a:bodyPr/>
        <a:lstStyle/>
        <a:p>
          <a:endParaRPr lang="en-US" sz="900" dirty="0">
            <a:solidFill>
              <a:sysClr val="windowText" lastClr="000000"/>
            </a:solidFill>
          </a:endParaRPr>
        </a:p>
        <a:p>
          <a:r>
            <a:rPr lang="en-US" sz="900" dirty="0">
              <a:solidFill>
                <a:sysClr val="windowText" lastClr="000000"/>
              </a:solidFill>
            </a:rPr>
            <a:t>302.4.05</a:t>
          </a:r>
        </a:p>
        <a:p>
          <a:r>
            <a:rPr lang="en-US" sz="900" dirty="0">
              <a:solidFill>
                <a:sysClr val="windowText" lastClr="000000"/>
              </a:solidFill>
            </a:rPr>
            <a:t>Q1/Q3 Cryo-assembly Integration and Coordination</a:t>
          </a:r>
        </a:p>
        <a:p>
          <a:r>
            <a:rPr lang="en-US" sz="900" dirty="0">
              <a:solidFill>
                <a:sysClr val="windowText" lastClr="000000"/>
              </a:solidFill>
            </a:rPr>
            <a:t>L3/CAM S. Feher (T. Strauss)</a:t>
          </a:r>
          <a:br>
            <a:rPr lang="en-US" sz="900" dirty="0">
              <a:solidFill>
                <a:sysClr val="windowText" lastClr="000000"/>
              </a:solidFill>
            </a:rPr>
          </a:br>
          <a:endParaRPr lang="en-US" sz="900" dirty="0">
            <a:solidFill>
              <a:sysClr val="windowText" lastClr="000000"/>
            </a:solidFill>
          </a:endParaRPr>
        </a:p>
      </dgm:t>
    </dgm:pt>
    <dgm:pt modelId="{C83CA162-4B89-4FEB-A79A-802C56F9AC58}" type="parTrans" cxnId="{00A48823-CADC-455C-A64F-D4C4C535EBCA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E12C7F8-71D5-460A-9EAB-44668651CA5E}" type="sibTrans" cxnId="{00A48823-CADC-455C-A64F-D4C4C535EBCA}">
      <dgm:prSet/>
      <dgm:spPr/>
      <dgm:t>
        <a:bodyPr/>
        <a:lstStyle/>
        <a:p>
          <a:endParaRPr lang="en-US"/>
        </a:p>
      </dgm:t>
    </dgm:pt>
    <dgm:pt modelId="{E16E6EA9-7B2A-4171-A014-C5C03CA89FC9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302.4.04.03</a:t>
          </a:r>
        </a:p>
        <a:p>
          <a:r>
            <a:rPr lang="en-US"/>
            <a:t>Horizontal Test Stand Operations</a:t>
          </a:r>
        </a:p>
        <a:p>
          <a:r>
            <a:rPr lang="en-US"/>
            <a:t>L4: G. Chlachidze (S. Stoynev)</a:t>
          </a:r>
        </a:p>
      </dgm:t>
    </dgm:pt>
    <dgm:pt modelId="{2A8F1615-2BF1-4D62-A689-667F86AF6975}" type="sibTrans" cxnId="{9866B0A4-5BB8-4157-B236-553F1D7FA323}">
      <dgm:prSet/>
      <dgm:spPr/>
      <dgm:t>
        <a:bodyPr/>
        <a:lstStyle/>
        <a:p>
          <a:endParaRPr lang="en-US"/>
        </a:p>
      </dgm:t>
    </dgm:pt>
    <dgm:pt modelId="{744B27E0-7140-43D7-8C66-B82C580B9824}" type="parTrans" cxnId="{9866B0A4-5BB8-4157-B236-553F1D7FA32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869D33EB-B65D-4DE0-8C90-AF09264C81A9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302.4.04.02</a:t>
          </a:r>
        </a:p>
        <a:p>
          <a:r>
            <a:rPr lang="en-US"/>
            <a:t>Instrumentation and Mechanical Horizontal Test Stand Upgrade</a:t>
          </a:r>
        </a:p>
        <a:p>
          <a:r>
            <a:rPr lang="en-US"/>
            <a:t>L4: G. Chlachidze (S. Stoynev)</a:t>
          </a:r>
        </a:p>
      </dgm:t>
    </dgm:pt>
    <dgm:pt modelId="{19890C72-8035-41E7-A550-0D58E3E99C5F}" type="sibTrans" cxnId="{9C634A31-A93E-454D-A9E6-3C2D4CED6342}">
      <dgm:prSet/>
      <dgm:spPr/>
      <dgm:t>
        <a:bodyPr/>
        <a:lstStyle/>
        <a:p>
          <a:endParaRPr lang="en-US"/>
        </a:p>
      </dgm:t>
    </dgm:pt>
    <dgm:pt modelId="{5C665B73-5658-4918-B7F5-299BF67F9F9B}" type="parTrans" cxnId="{9C634A31-A93E-454D-A9E6-3C2D4CED634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149BE0FB-E9AA-49ED-B5D9-EE981B51F3FA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302.4.04.01</a:t>
          </a:r>
        </a:p>
        <a:p>
          <a:r>
            <a:rPr lang="en-US" dirty="0"/>
            <a:t>Cryo-Mechanical Horizontal Test Stand Upgrade</a:t>
          </a:r>
        </a:p>
        <a:p>
          <a:r>
            <a:rPr lang="en-US" dirty="0"/>
            <a:t>L4: R. Rabehl</a:t>
          </a:r>
        </a:p>
      </dgm:t>
    </dgm:pt>
    <dgm:pt modelId="{452B05DF-0563-477C-B313-549F28CBB506}" type="sibTrans" cxnId="{36525A90-8847-4DF5-A787-9A6655D01C0C}">
      <dgm:prSet/>
      <dgm:spPr/>
      <dgm:t>
        <a:bodyPr/>
        <a:lstStyle/>
        <a:p>
          <a:endParaRPr lang="en-US"/>
        </a:p>
      </dgm:t>
    </dgm:pt>
    <dgm:pt modelId="{04AD6F66-CE1F-40C7-AF84-04879DBBB100}" type="parTrans" cxnId="{36525A90-8847-4DF5-A787-9A6655D01C0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7F3C6659-DCBB-481A-8441-29AB72CC88D0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</a:rPr>
            <a:t>302.4.04.99</a:t>
          </a:r>
        </a:p>
        <a:p>
          <a:r>
            <a:rPr lang="en-US">
              <a:solidFill>
                <a:sysClr val="windowText" lastClr="000000"/>
              </a:solidFill>
            </a:rPr>
            <a:t>L3 Management Cryo-assemblies Horizontal Test</a:t>
          </a:r>
        </a:p>
        <a:p>
          <a:r>
            <a:rPr lang="en-US">
              <a:solidFill>
                <a:sysClr val="windowText" lastClr="000000"/>
              </a:solidFill>
            </a:rPr>
            <a:t>L3: G. Chlachidze (S. Stoynev)</a:t>
          </a:r>
        </a:p>
      </dgm:t>
    </dgm:pt>
    <dgm:pt modelId="{70686ADF-9092-4BE5-B8DA-2ABA9392DEE6}" type="sibTrans" cxnId="{7E3F4515-DF9E-45CF-B810-E8DA59627B22}">
      <dgm:prSet/>
      <dgm:spPr/>
      <dgm:t>
        <a:bodyPr/>
        <a:lstStyle/>
        <a:p>
          <a:endParaRPr lang="en-US"/>
        </a:p>
      </dgm:t>
    </dgm:pt>
    <dgm:pt modelId="{DADD3475-971B-48FA-93A2-A0D3C099F73D}" type="parTrans" cxnId="{7E3F4515-DF9E-45CF-B810-E8DA59627B2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81DDE38-49D6-4671-89BA-4FE90C5135B9}" type="pres">
      <dgm:prSet presAssocID="{953E1D9C-0177-415E-B094-66AFD9ECE7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BCF633-217C-954B-882B-59E149387AEE}" type="pres">
      <dgm:prSet presAssocID="{F0BF766B-0473-47AE-B42D-71A8B5C57659}" presName="hierRoot1" presStyleCnt="0">
        <dgm:presLayoutVars>
          <dgm:hierBranch val="init"/>
        </dgm:presLayoutVars>
      </dgm:prSet>
      <dgm:spPr/>
    </dgm:pt>
    <dgm:pt modelId="{71D7E461-BEAA-4C4B-A182-138FC2A2E728}" type="pres">
      <dgm:prSet presAssocID="{F0BF766B-0473-47AE-B42D-71A8B5C57659}" presName="rootComposite1" presStyleCnt="0"/>
      <dgm:spPr/>
    </dgm:pt>
    <dgm:pt modelId="{85CF5E7A-A5A4-B34E-BB75-BC5FF58C3276}" type="pres">
      <dgm:prSet presAssocID="{F0BF766B-0473-47AE-B42D-71A8B5C57659}" presName="rootText1" presStyleLbl="node0" presStyleIdx="0" presStyleCnt="1" custScaleX="162919" custScaleY="113954">
        <dgm:presLayoutVars>
          <dgm:chPref val="3"/>
        </dgm:presLayoutVars>
      </dgm:prSet>
      <dgm:spPr/>
    </dgm:pt>
    <dgm:pt modelId="{3FBFA9CD-5B19-3C4E-ADDE-9A0C6D78930A}" type="pres">
      <dgm:prSet presAssocID="{F0BF766B-0473-47AE-B42D-71A8B5C57659}" presName="rootConnector1" presStyleLbl="node1" presStyleIdx="0" presStyleCnt="0"/>
      <dgm:spPr/>
    </dgm:pt>
    <dgm:pt modelId="{FA60BFF0-2B26-184F-8B09-8E7A6AECC644}" type="pres">
      <dgm:prSet presAssocID="{F0BF766B-0473-47AE-B42D-71A8B5C57659}" presName="hierChild2" presStyleCnt="0"/>
      <dgm:spPr/>
    </dgm:pt>
    <dgm:pt modelId="{B9DAAC85-DB49-9D48-8B70-C90D89034841}" type="pres">
      <dgm:prSet presAssocID="{C83CA162-4B89-4FEB-A79A-802C56F9AC58}" presName="Name37" presStyleLbl="parChTrans1D2" presStyleIdx="0" presStyleCnt="5"/>
      <dgm:spPr/>
    </dgm:pt>
    <dgm:pt modelId="{C0CA8967-F731-47FF-8423-DAC30B9F57AB}" type="pres">
      <dgm:prSet presAssocID="{A41CBAD9-6572-4E80-91DD-9D85A0AD93A0}" presName="hierRoot2" presStyleCnt="0">
        <dgm:presLayoutVars>
          <dgm:hierBranch val="init"/>
        </dgm:presLayoutVars>
      </dgm:prSet>
      <dgm:spPr/>
    </dgm:pt>
    <dgm:pt modelId="{BCBFB7D7-6F13-4007-BEF4-8055F4DDB903}" type="pres">
      <dgm:prSet presAssocID="{A41CBAD9-6572-4E80-91DD-9D85A0AD93A0}" presName="rootComposite" presStyleCnt="0"/>
      <dgm:spPr/>
    </dgm:pt>
    <dgm:pt modelId="{6865A735-EF14-4C5A-A940-F69FFBC5ABDE}" type="pres">
      <dgm:prSet presAssocID="{A41CBAD9-6572-4E80-91DD-9D85A0AD93A0}" presName="rootText" presStyleLbl="node2" presStyleIdx="0" presStyleCnt="5" custScaleX="120338" custScaleY="117516">
        <dgm:presLayoutVars>
          <dgm:chPref val="3"/>
        </dgm:presLayoutVars>
      </dgm:prSet>
      <dgm:spPr/>
    </dgm:pt>
    <dgm:pt modelId="{498FA9F0-77C0-4C10-8A1B-000461D2C683}" type="pres">
      <dgm:prSet presAssocID="{A41CBAD9-6572-4E80-91DD-9D85A0AD93A0}" presName="rootConnector" presStyleLbl="node2" presStyleIdx="0" presStyleCnt="5"/>
      <dgm:spPr/>
    </dgm:pt>
    <dgm:pt modelId="{06A7065B-BE03-45B1-9205-BD635A383400}" type="pres">
      <dgm:prSet presAssocID="{A41CBAD9-6572-4E80-91DD-9D85A0AD93A0}" presName="hierChild4" presStyleCnt="0"/>
      <dgm:spPr/>
    </dgm:pt>
    <dgm:pt modelId="{55BCD3BB-BBC0-49B9-952D-6045C0D7C2A8}" type="pres">
      <dgm:prSet presAssocID="{A41CBAD9-6572-4E80-91DD-9D85A0AD93A0}" presName="hierChild5" presStyleCnt="0"/>
      <dgm:spPr/>
    </dgm:pt>
    <dgm:pt modelId="{95165B7C-BBEE-2145-A843-3426C292D87F}" type="pres">
      <dgm:prSet presAssocID="{F0AA163B-DB3A-40A2-A4A9-1B7B46DA18D8}" presName="Name37" presStyleLbl="parChTrans1D2" presStyleIdx="1" presStyleCnt="5"/>
      <dgm:spPr/>
    </dgm:pt>
    <dgm:pt modelId="{AD9411BF-CE4C-459F-AD74-69AF1AEED58C}" type="pres">
      <dgm:prSet presAssocID="{25A3AD9C-5574-4A1B-A512-1FD6AE9459C4}" presName="hierRoot2" presStyleCnt="0">
        <dgm:presLayoutVars>
          <dgm:hierBranch val="init"/>
        </dgm:presLayoutVars>
      </dgm:prSet>
      <dgm:spPr/>
    </dgm:pt>
    <dgm:pt modelId="{B36833E9-4640-4D1C-B89C-891B14506D7D}" type="pres">
      <dgm:prSet presAssocID="{25A3AD9C-5574-4A1B-A512-1FD6AE9459C4}" presName="rootComposite" presStyleCnt="0"/>
      <dgm:spPr/>
    </dgm:pt>
    <dgm:pt modelId="{DF4F600A-8A6B-41AB-A914-3F85097D0FF2}" type="pres">
      <dgm:prSet presAssocID="{25A3AD9C-5574-4A1B-A512-1FD6AE9459C4}" presName="rootText" presStyleLbl="node2" presStyleIdx="1" presStyleCnt="5" custScaleX="108986" custScaleY="117470" custLinFactNeighborX="1717">
        <dgm:presLayoutVars>
          <dgm:chPref val="3"/>
        </dgm:presLayoutVars>
      </dgm:prSet>
      <dgm:spPr/>
    </dgm:pt>
    <dgm:pt modelId="{7F44F0DE-49F1-48A4-8D9A-9C8B2CC5811F}" type="pres">
      <dgm:prSet presAssocID="{25A3AD9C-5574-4A1B-A512-1FD6AE9459C4}" presName="rootConnector" presStyleLbl="node2" presStyleIdx="1" presStyleCnt="5"/>
      <dgm:spPr/>
    </dgm:pt>
    <dgm:pt modelId="{28DA0A01-65E3-446F-B1E3-A9625FB13CF2}" type="pres">
      <dgm:prSet presAssocID="{25A3AD9C-5574-4A1B-A512-1FD6AE9459C4}" presName="hierChild4" presStyleCnt="0"/>
      <dgm:spPr/>
    </dgm:pt>
    <dgm:pt modelId="{3E8D8868-DBE9-43A8-9B30-104AE7E3AE1C}" type="pres">
      <dgm:prSet presAssocID="{25A3AD9C-5574-4A1B-A512-1FD6AE9459C4}" presName="hierChild5" presStyleCnt="0"/>
      <dgm:spPr/>
    </dgm:pt>
    <dgm:pt modelId="{D2C4D263-7869-A04B-8584-40817A711A79}" type="pres">
      <dgm:prSet presAssocID="{4C70810C-16DD-490A-B803-E881AE9D26DB}" presName="Name37" presStyleLbl="parChTrans1D2" presStyleIdx="2" presStyleCnt="5"/>
      <dgm:spPr/>
    </dgm:pt>
    <dgm:pt modelId="{44CFA417-6F64-4568-AED7-01C8E0AB654D}" type="pres">
      <dgm:prSet presAssocID="{A8292086-7973-4567-A7A7-430C3DD80278}" presName="hierRoot2" presStyleCnt="0">
        <dgm:presLayoutVars>
          <dgm:hierBranch val="r"/>
        </dgm:presLayoutVars>
      </dgm:prSet>
      <dgm:spPr/>
    </dgm:pt>
    <dgm:pt modelId="{B853E121-7BD4-4B03-A532-4F8FDC2AB609}" type="pres">
      <dgm:prSet presAssocID="{A8292086-7973-4567-A7A7-430C3DD80278}" presName="rootComposite" presStyleCnt="0"/>
      <dgm:spPr/>
    </dgm:pt>
    <dgm:pt modelId="{224E1DF3-D831-4385-9767-75F483C5B437}" type="pres">
      <dgm:prSet presAssocID="{A8292086-7973-4567-A7A7-430C3DD80278}" presName="rootText" presStyleLbl="node2" presStyleIdx="2" presStyleCnt="5" custScaleY="117470" custLinFactNeighborX="1717">
        <dgm:presLayoutVars>
          <dgm:chPref val="3"/>
        </dgm:presLayoutVars>
      </dgm:prSet>
      <dgm:spPr/>
    </dgm:pt>
    <dgm:pt modelId="{65F59761-F079-4AD2-A709-758F7E302E59}" type="pres">
      <dgm:prSet presAssocID="{A8292086-7973-4567-A7A7-430C3DD80278}" presName="rootConnector" presStyleLbl="node2" presStyleIdx="2" presStyleCnt="5"/>
      <dgm:spPr/>
    </dgm:pt>
    <dgm:pt modelId="{3014F1A5-FB94-4C46-9B9D-39F394E7E39C}" type="pres">
      <dgm:prSet presAssocID="{A8292086-7973-4567-A7A7-430C3DD80278}" presName="hierChild4" presStyleCnt="0"/>
      <dgm:spPr/>
    </dgm:pt>
    <dgm:pt modelId="{07E4E66B-AC6C-498E-8CAC-6FF80E9AC8F7}" type="pres">
      <dgm:prSet presAssocID="{A8292086-7973-4567-A7A7-430C3DD80278}" presName="hierChild5" presStyleCnt="0"/>
      <dgm:spPr/>
    </dgm:pt>
    <dgm:pt modelId="{BD2CD11E-6F8C-2E4D-B086-182795D57998}" type="pres">
      <dgm:prSet presAssocID="{83D726C8-27C3-426F-87E9-3BA6B234806D}" presName="Name37" presStyleLbl="parChTrans1D2" presStyleIdx="3" presStyleCnt="5"/>
      <dgm:spPr/>
    </dgm:pt>
    <dgm:pt modelId="{AD959A8D-A1B3-4CAA-AC5A-6F8575789AEB}" type="pres">
      <dgm:prSet presAssocID="{AE473E69-1A83-4C65-8CB1-3BC954E8A763}" presName="hierRoot2" presStyleCnt="0">
        <dgm:presLayoutVars>
          <dgm:hierBranch val="init"/>
        </dgm:presLayoutVars>
      </dgm:prSet>
      <dgm:spPr/>
    </dgm:pt>
    <dgm:pt modelId="{49696AD8-17CA-446F-BF47-5A4797BDCF02}" type="pres">
      <dgm:prSet presAssocID="{AE473E69-1A83-4C65-8CB1-3BC954E8A763}" presName="rootComposite" presStyleCnt="0"/>
      <dgm:spPr/>
    </dgm:pt>
    <dgm:pt modelId="{C42F383A-5F95-434A-838A-87B710C98CF1}" type="pres">
      <dgm:prSet presAssocID="{AE473E69-1A83-4C65-8CB1-3BC954E8A763}" presName="rootText" presStyleLbl="node2" presStyleIdx="3" presStyleCnt="5" custScaleY="111699" custLinFactNeighborX="1717">
        <dgm:presLayoutVars>
          <dgm:chPref val="3"/>
        </dgm:presLayoutVars>
      </dgm:prSet>
      <dgm:spPr/>
    </dgm:pt>
    <dgm:pt modelId="{01590663-CD33-45CB-9421-8784FE437644}" type="pres">
      <dgm:prSet presAssocID="{AE473E69-1A83-4C65-8CB1-3BC954E8A763}" presName="rootConnector" presStyleLbl="node2" presStyleIdx="3" presStyleCnt="5"/>
      <dgm:spPr/>
    </dgm:pt>
    <dgm:pt modelId="{21ADD4F4-9009-4265-A6BD-A978C002E21C}" type="pres">
      <dgm:prSet presAssocID="{AE473E69-1A83-4C65-8CB1-3BC954E8A763}" presName="hierChild4" presStyleCnt="0"/>
      <dgm:spPr/>
    </dgm:pt>
    <dgm:pt modelId="{953A4048-522D-41E3-A68D-8BE37628E937}" type="pres">
      <dgm:prSet presAssocID="{AE473E69-1A83-4C65-8CB1-3BC954E8A763}" presName="hierChild5" presStyleCnt="0"/>
      <dgm:spPr/>
    </dgm:pt>
    <dgm:pt modelId="{23A19FA9-9A9C-484D-91EF-B52A6BC3C75D}" type="pres">
      <dgm:prSet presAssocID="{387D93B6-2B8C-45FD-9776-57C231C5DC79}" presName="Name37" presStyleLbl="parChTrans1D2" presStyleIdx="4" presStyleCnt="5"/>
      <dgm:spPr/>
    </dgm:pt>
    <dgm:pt modelId="{FC170EB8-34BF-4F70-B804-F305A1618687}" type="pres">
      <dgm:prSet presAssocID="{96ACFF48-649C-4B8B-8CC2-824AD3B9758D}" presName="hierRoot2" presStyleCnt="0">
        <dgm:presLayoutVars>
          <dgm:hierBranch val="init"/>
        </dgm:presLayoutVars>
      </dgm:prSet>
      <dgm:spPr/>
    </dgm:pt>
    <dgm:pt modelId="{1CB273A9-4C63-4585-BFBD-7242336D8D0D}" type="pres">
      <dgm:prSet presAssocID="{96ACFF48-649C-4B8B-8CC2-824AD3B9758D}" presName="rootComposite" presStyleCnt="0"/>
      <dgm:spPr/>
    </dgm:pt>
    <dgm:pt modelId="{726D4913-FD16-43D1-812B-CCAA57C5B4E8}" type="pres">
      <dgm:prSet presAssocID="{96ACFF48-649C-4B8B-8CC2-824AD3B9758D}" presName="rootText" presStyleLbl="node2" presStyleIdx="4" presStyleCnt="5" custScaleX="138673" custScaleY="107771" custLinFactNeighborX="1717">
        <dgm:presLayoutVars>
          <dgm:chPref val="3"/>
        </dgm:presLayoutVars>
      </dgm:prSet>
      <dgm:spPr/>
    </dgm:pt>
    <dgm:pt modelId="{EBB39F9C-D9ED-41BD-9BB9-A6E8057D3C8C}" type="pres">
      <dgm:prSet presAssocID="{96ACFF48-649C-4B8B-8CC2-824AD3B9758D}" presName="rootConnector" presStyleLbl="node2" presStyleIdx="4" presStyleCnt="5"/>
      <dgm:spPr/>
    </dgm:pt>
    <dgm:pt modelId="{249AFFF3-C468-40B6-ACA8-D01EE4CFC082}" type="pres">
      <dgm:prSet presAssocID="{96ACFF48-649C-4B8B-8CC2-824AD3B9758D}" presName="hierChild4" presStyleCnt="0"/>
      <dgm:spPr/>
    </dgm:pt>
    <dgm:pt modelId="{9A2B7200-6012-45CB-B0C5-13A5A0535BDA}" type="pres">
      <dgm:prSet presAssocID="{04AD6F66-CE1F-40C7-AF84-04879DBBB100}" presName="Name37" presStyleLbl="parChTrans1D3" presStyleIdx="0" presStyleCnt="4"/>
      <dgm:spPr/>
    </dgm:pt>
    <dgm:pt modelId="{2CA754DF-F133-404B-98C8-AD6541CDA026}" type="pres">
      <dgm:prSet presAssocID="{149BE0FB-E9AA-49ED-B5D9-EE981B51F3FA}" presName="hierRoot2" presStyleCnt="0">
        <dgm:presLayoutVars>
          <dgm:hierBranch val="r"/>
        </dgm:presLayoutVars>
      </dgm:prSet>
      <dgm:spPr/>
    </dgm:pt>
    <dgm:pt modelId="{4679D55D-3D0C-4B28-B970-3B53A5B7CD7A}" type="pres">
      <dgm:prSet presAssocID="{149BE0FB-E9AA-49ED-B5D9-EE981B51F3FA}" presName="rootComposite" presStyleCnt="0"/>
      <dgm:spPr/>
    </dgm:pt>
    <dgm:pt modelId="{856C097C-0A5F-4D83-9C42-25DA360498BF}" type="pres">
      <dgm:prSet presAssocID="{149BE0FB-E9AA-49ED-B5D9-EE981B51F3FA}" presName="rootText" presStyleLbl="node3" presStyleIdx="0" presStyleCnt="4" custLinFactNeighborX="-103" custLinFactNeighborY="-22118">
        <dgm:presLayoutVars>
          <dgm:chPref val="3"/>
        </dgm:presLayoutVars>
      </dgm:prSet>
      <dgm:spPr/>
    </dgm:pt>
    <dgm:pt modelId="{5A35E87D-4F5D-496B-8951-6E14F71FFD5E}" type="pres">
      <dgm:prSet presAssocID="{149BE0FB-E9AA-49ED-B5D9-EE981B51F3FA}" presName="rootConnector" presStyleLbl="node3" presStyleIdx="0" presStyleCnt="4"/>
      <dgm:spPr/>
    </dgm:pt>
    <dgm:pt modelId="{BCF45AE4-A7DF-443E-8201-D93C6DBA15AD}" type="pres">
      <dgm:prSet presAssocID="{149BE0FB-E9AA-49ED-B5D9-EE981B51F3FA}" presName="hierChild4" presStyleCnt="0"/>
      <dgm:spPr/>
    </dgm:pt>
    <dgm:pt modelId="{BC908E2F-6D5C-4D5E-A9B7-BEBE3A4A291B}" type="pres">
      <dgm:prSet presAssocID="{149BE0FB-E9AA-49ED-B5D9-EE981B51F3FA}" presName="hierChild5" presStyleCnt="0"/>
      <dgm:spPr/>
    </dgm:pt>
    <dgm:pt modelId="{A537A65A-2156-4C14-ADF9-C415AD59BF4B}" type="pres">
      <dgm:prSet presAssocID="{DADD3475-971B-48FA-93A2-A0D3C099F73D}" presName="Name37" presStyleLbl="parChTrans1D3" presStyleIdx="1" presStyleCnt="4"/>
      <dgm:spPr/>
    </dgm:pt>
    <dgm:pt modelId="{B3D6A46C-E853-4282-94EC-10FB5DDECAEF}" type="pres">
      <dgm:prSet presAssocID="{7F3C6659-DCBB-481A-8441-29AB72CC88D0}" presName="hierRoot2" presStyleCnt="0">
        <dgm:presLayoutVars>
          <dgm:hierBranch val="init"/>
        </dgm:presLayoutVars>
      </dgm:prSet>
      <dgm:spPr/>
    </dgm:pt>
    <dgm:pt modelId="{F7FD8EAF-5047-48A6-85F1-D3F86559C16A}" type="pres">
      <dgm:prSet presAssocID="{7F3C6659-DCBB-481A-8441-29AB72CC88D0}" presName="rootComposite" presStyleCnt="0"/>
      <dgm:spPr/>
    </dgm:pt>
    <dgm:pt modelId="{857FE1CD-D1C5-46AB-95F4-66E45DACCFF2}" type="pres">
      <dgm:prSet presAssocID="{7F3C6659-DCBB-481A-8441-29AB72CC88D0}" presName="rootText" presStyleLbl="node3" presStyleIdx="1" presStyleCnt="4" custLinFactX="-40313" custLinFactY="-64183" custLinFactNeighborX="-100000" custLinFactNeighborY="-100000">
        <dgm:presLayoutVars>
          <dgm:chPref val="3"/>
        </dgm:presLayoutVars>
      </dgm:prSet>
      <dgm:spPr/>
    </dgm:pt>
    <dgm:pt modelId="{D1766E4D-990A-43C0-8D01-00905988BF94}" type="pres">
      <dgm:prSet presAssocID="{7F3C6659-DCBB-481A-8441-29AB72CC88D0}" presName="rootConnector" presStyleLbl="node3" presStyleIdx="1" presStyleCnt="4"/>
      <dgm:spPr/>
    </dgm:pt>
    <dgm:pt modelId="{671A4FAB-9404-45AE-9A64-A3B685FD059B}" type="pres">
      <dgm:prSet presAssocID="{7F3C6659-DCBB-481A-8441-29AB72CC88D0}" presName="hierChild4" presStyleCnt="0"/>
      <dgm:spPr/>
    </dgm:pt>
    <dgm:pt modelId="{EFF44639-D799-4B5D-937A-4268D612EBBD}" type="pres">
      <dgm:prSet presAssocID="{7F3C6659-DCBB-481A-8441-29AB72CC88D0}" presName="hierChild5" presStyleCnt="0"/>
      <dgm:spPr/>
    </dgm:pt>
    <dgm:pt modelId="{DA0BD9E5-CC92-49B3-9D3D-D4BBEA5FB3F0}" type="pres">
      <dgm:prSet presAssocID="{5C665B73-5658-4918-B7F5-299BF67F9F9B}" presName="Name37" presStyleLbl="parChTrans1D3" presStyleIdx="2" presStyleCnt="4"/>
      <dgm:spPr/>
    </dgm:pt>
    <dgm:pt modelId="{10AF2F86-9078-4EFC-A039-D510AE97DD71}" type="pres">
      <dgm:prSet presAssocID="{869D33EB-B65D-4DE0-8C90-AF09264C81A9}" presName="hierRoot2" presStyleCnt="0">
        <dgm:presLayoutVars>
          <dgm:hierBranch val="init"/>
        </dgm:presLayoutVars>
      </dgm:prSet>
      <dgm:spPr/>
    </dgm:pt>
    <dgm:pt modelId="{6626E585-79E9-4AE6-AE66-598002C4E5B5}" type="pres">
      <dgm:prSet presAssocID="{869D33EB-B65D-4DE0-8C90-AF09264C81A9}" presName="rootComposite" presStyleCnt="0"/>
      <dgm:spPr/>
    </dgm:pt>
    <dgm:pt modelId="{0630FBF4-0918-401C-9DB0-DD536BCC61BE}" type="pres">
      <dgm:prSet presAssocID="{869D33EB-B65D-4DE0-8C90-AF09264C81A9}" presName="rootText" presStyleLbl="node3" presStyleIdx="2" presStyleCnt="4" custLinFactX="-40238" custLinFactY="-89801" custLinFactNeighborX="-100000" custLinFactNeighborY="-100000">
        <dgm:presLayoutVars>
          <dgm:chPref val="3"/>
        </dgm:presLayoutVars>
      </dgm:prSet>
      <dgm:spPr/>
    </dgm:pt>
    <dgm:pt modelId="{16086FBD-DC36-4639-A3F9-7D1C4486EE76}" type="pres">
      <dgm:prSet presAssocID="{869D33EB-B65D-4DE0-8C90-AF09264C81A9}" presName="rootConnector" presStyleLbl="node3" presStyleIdx="2" presStyleCnt="4"/>
      <dgm:spPr/>
    </dgm:pt>
    <dgm:pt modelId="{7929E8F9-AFC9-4382-B216-9474B11FCD7A}" type="pres">
      <dgm:prSet presAssocID="{869D33EB-B65D-4DE0-8C90-AF09264C81A9}" presName="hierChild4" presStyleCnt="0"/>
      <dgm:spPr/>
    </dgm:pt>
    <dgm:pt modelId="{2E8AC721-E311-4C96-8AC5-C8261977ECFF}" type="pres">
      <dgm:prSet presAssocID="{869D33EB-B65D-4DE0-8C90-AF09264C81A9}" presName="hierChild5" presStyleCnt="0"/>
      <dgm:spPr/>
    </dgm:pt>
    <dgm:pt modelId="{0C405CAD-56C4-42A5-B794-0CF321B05A61}" type="pres">
      <dgm:prSet presAssocID="{744B27E0-7140-43D7-8C66-B82C580B9824}" presName="Name37" presStyleLbl="parChTrans1D3" presStyleIdx="3" presStyleCnt="4"/>
      <dgm:spPr/>
    </dgm:pt>
    <dgm:pt modelId="{18D2BCC5-D471-4A57-97A1-86E9E7898C7D}" type="pres">
      <dgm:prSet presAssocID="{E16E6EA9-7B2A-4171-A014-C5C03CA89FC9}" presName="hierRoot2" presStyleCnt="0">
        <dgm:presLayoutVars>
          <dgm:hierBranch val="init"/>
        </dgm:presLayoutVars>
      </dgm:prSet>
      <dgm:spPr/>
    </dgm:pt>
    <dgm:pt modelId="{1AE67323-5B19-40B6-91EF-4588FCA7B70E}" type="pres">
      <dgm:prSet presAssocID="{E16E6EA9-7B2A-4171-A014-C5C03CA89FC9}" presName="rootComposite" presStyleCnt="0"/>
      <dgm:spPr/>
    </dgm:pt>
    <dgm:pt modelId="{C68DE5F2-45BA-4FDF-B416-B1ADAB97B291}" type="pres">
      <dgm:prSet presAssocID="{E16E6EA9-7B2A-4171-A014-C5C03CA89FC9}" presName="rootText" presStyleLbl="node3" presStyleIdx="3" presStyleCnt="4" custLinFactY="-131858" custLinFactNeighborX="658" custLinFactNeighborY="-200000">
        <dgm:presLayoutVars>
          <dgm:chPref val="3"/>
        </dgm:presLayoutVars>
      </dgm:prSet>
      <dgm:spPr/>
    </dgm:pt>
    <dgm:pt modelId="{159B2345-B43D-460B-921A-96E490CA63F6}" type="pres">
      <dgm:prSet presAssocID="{E16E6EA9-7B2A-4171-A014-C5C03CA89FC9}" presName="rootConnector" presStyleLbl="node3" presStyleIdx="3" presStyleCnt="4"/>
      <dgm:spPr/>
    </dgm:pt>
    <dgm:pt modelId="{9E66D0C1-B07F-48B0-9752-776955DD76E4}" type="pres">
      <dgm:prSet presAssocID="{E16E6EA9-7B2A-4171-A014-C5C03CA89FC9}" presName="hierChild4" presStyleCnt="0"/>
      <dgm:spPr/>
    </dgm:pt>
    <dgm:pt modelId="{DFA77903-E4B8-4E60-853E-28601E45716B}" type="pres">
      <dgm:prSet presAssocID="{E16E6EA9-7B2A-4171-A014-C5C03CA89FC9}" presName="hierChild5" presStyleCnt="0"/>
      <dgm:spPr/>
    </dgm:pt>
    <dgm:pt modelId="{483EA854-9E6F-4125-87BA-00BF94D7F1F7}" type="pres">
      <dgm:prSet presAssocID="{96ACFF48-649C-4B8B-8CC2-824AD3B9758D}" presName="hierChild5" presStyleCnt="0"/>
      <dgm:spPr/>
    </dgm:pt>
    <dgm:pt modelId="{640A46BD-BE2D-5047-9AD0-32D637860796}" type="pres">
      <dgm:prSet presAssocID="{F0BF766B-0473-47AE-B42D-71A8B5C57659}" presName="hierChild3" presStyleCnt="0"/>
      <dgm:spPr/>
    </dgm:pt>
  </dgm:ptLst>
  <dgm:cxnLst>
    <dgm:cxn modelId="{7E3F4515-DF9E-45CF-B810-E8DA59627B22}" srcId="{96ACFF48-649C-4B8B-8CC2-824AD3B9758D}" destId="{7F3C6659-DCBB-481A-8441-29AB72CC88D0}" srcOrd="1" destOrd="0" parTransId="{DADD3475-971B-48FA-93A2-A0D3C099F73D}" sibTransId="{70686ADF-9092-4BE5-B8DA-2ABA9392DEE6}"/>
    <dgm:cxn modelId="{0D163320-83B2-0F40-8126-1BBC2B597249}" type="presOf" srcId="{AE473E69-1A83-4C65-8CB1-3BC954E8A763}" destId="{01590663-CD33-45CB-9421-8784FE437644}" srcOrd="1" destOrd="0" presId="urn:microsoft.com/office/officeart/2005/8/layout/orgChart1"/>
    <dgm:cxn modelId="{4871EE20-BDEF-1148-BDA4-8E31D445043A}" type="presOf" srcId="{744B27E0-7140-43D7-8C66-B82C580B9824}" destId="{0C405CAD-56C4-42A5-B794-0CF321B05A61}" srcOrd="0" destOrd="0" presId="urn:microsoft.com/office/officeart/2005/8/layout/orgChart1"/>
    <dgm:cxn modelId="{E9666121-92D0-3747-A8EF-BA9327BC3466}" type="presOf" srcId="{387D93B6-2B8C-45FD-9776-57C231C5DC79}" destId="{23A19FA9-9A9C-484D-91EF-B52A6BC3C75D}" srcOrd="0" destOrd="0" presId="urn:microsoft.com/office/officeart/2005/8/layout/orgChart1"/>
    <dgm:cxn modelId="{00A48823-CADC-455C-A64F-D4C4C535EBCA}" srcId="{F0BF766B-0473-47AE-B42D-71A8B5C57659}" destId="{A41CBAD9-6572-4E80-91DD-9D85A0AD93A0}" srcOrd="0" destOrd="0" parTransId="{C83CA162-4B89-4FEB-A79A-802C56F9AC58}" sibTransId="{EE12C7F8-71D5-460A-9EAB-44668651CA5E}"/>
    <dgm:cxn modelId="{88DDA628-74F9-F14B-AAA3-9ADFABF17BCC}" type="presOf" srcId="{83D726C8-27C3-426F-87E9-3BA6B234806D}" destId="{BD2CD11E-6F8C-2E4D-B086-182795D57998}" srcOrd="0" destOrd="0" presId="urn:microsoft.com/office/officeart/2005/8/layout/orgChart1"/>
    <dgm:cxn modelId="{5B2D2D2F-1CCF-994F-8ED4-E389C90D80D1}" type="presOf" srcId="{7F3C6659-DCBB-481A-8441-29AB72CC88D0}" destId="{D1766E4D-990A-43C0-8D01-00905988BF94}" srcOrd="1" destOrd="0" presId="urn:microsoft.com/office/officeart/2005/8/layout/orgChart1"/>
    <dgm:cxn modelId="{9C634A31-A93E-454D-A9E6-3C2D4CED6342}" srcId="{96ACFF48-649C-4B8B-8CC2-824AD3B9758D}" destId="{869D33EB-B65D-4DE0-8C90-AF09264C81A9}" srcOrd="2" destOrd="0" parTransId="{5C665B73-5658-4918-B7F5-299BF67F9F9B}" sibTransId="{19890C72-8035-41E7-A550-0D58E3E99C5F}"/>
    <dgm:cxn modelId="{A4C51E3A-399E-B64F-A15F-A4DED991B5E2}" type="presOf" srcId="{F0BF766B-0473-47AE-B42D-71A8B5C57659}" destId="{85CF5E7A-A5A4-B34E-BB75-BC5FF58C3276}" srcOrd="0" destOrd="0" presId="urn:microsoft.com/office/officeart/2005/8/layout/orgChart1"/>
    <dgm:cxn modelId="{C94F383F-060C-7649-A6DB-D84B9E480068}" type="presOf" srcId="{4C70810C-16DD-490A-B803-E881AE9D26DB}" destId="{D2C4D263-7869-A04B-8584-40817A711A79}" srcOrd="0" destOrd="0" presId="urn:microsoft.com/office/officeart/2005/8/layout/orgChart1"/>
    <dgm:cxn modelId="{331D5862-62E7-994E-8942-91CA261536AA}" type="presOf" srcId="{7F3C6659-DCBB-481A-8441-29AB72CC88D0}" destId="{857FE1CD-D1C5-46AB-95F4-66E45DACCFF2}" srcOrd="0" destOrd="0" presId="urn:microsoft.com/office/officeart/2005/8/layout/orgChart1"/>
    <dgm:cxn modelId="{53B34364-565F-3C48-84FD-6005D7DAE3B8}" type="presOf" srcId="{25A3AD9C-5574-4A1B-A512-1FD6AE9459C4}" destId="{DF4F600A-8A6B-41AB-A914-3F85097D0FF2}" srcOrd="0" destOrd="0" presId="urn:microsoft.com/office/officeart/2005/8/layout/orgChart1"/>
    <dgm:cxn modelId="{FBF08D65-55A8-1846-9254-D045E00B7DB7}" type="presOf" srcId="{953E1D9C-0177-415E-B094-66AFD9ECE79F}" destId="{681DDE38-49D6-4671-89BA-4FE90C5135B9}" srcOrd="0" destOrd="0" presId="urn:microsoft.com/office/officeart/2005/8/layout/orgChart1"/>
    <dgm:cxn modelId="{D89DB565-8E3D-2244-8A75-F990B9CA1582}" type="presOf" srcId="{04AD6F66-CE1F-40C7-AF84-04879DBBB100}" destId="{9A2B7200-6012-45CB-B0C5-13A5A0535BDA}" srcOrd="0" destOrd="0" presId="urn:microsoft.com/office/officeart/2005/8/layout/orgChart1"/>
    <dgm:cxn modelId="{971E5F68-B618-0746-BFF8-96958C8381DF}" type="presOf" srcId="{F0BF766B-0473-47AE-B42D-71A8B5C57659}" destId="{3FBFA9CD-5B19-3C4E-ADDE-9A0C6D78930A}" srcOrd="1" destOrd="0" presId="urn:microsoft.com/office/officeart/2005/8/layout/orgChart1"/>
    <dgm:cxn modelId="{2E72254E-882A-404D-86E7-D7551032C441}" srcId="{F0BF766B-0473-47AE-B42D-71A8B5C57659}" destId="{AE473E69-1A83-4C65-8CB1-3BC954E8A763}" srcOrd="3" destOrd="0" parTransId="{83D726C8-27C3-426F-87E9-3BA6B234806D}" sibTransId="{24C051EA-A846-4019-890A-A4E31D560446}"/>
    <dgm:cxn modelId="{E4443C6F-5995-9E4C-B812-440E3EFECB8C}" type="presOf" srcId="{96ACFF48-649C-4B8B-8CC2-824AD3B9758D}" destId="{EBB39F9C-D9ED-41BD-9BB9-A6E8057D3C8C}" srcOrd="1" destOrd="0" presId="urn:microsoft.com/office/officeart/2005/8/layout/orgChart1"/>
    <dgm:cxn modelId="{C5B9EF50-6F2E-4A4A-B702-27E496CFD527}" srcId="{F0BF766B-0473-47AE-B42D-71A8B5C57659}" destId="{A8292086-7973-4567-A7A7-430C3DD80278}" srcOrd="2" destOrd="0" parTransId="{4C70810C-16DD-490A-B803-E881AE9D26DB}" sibTransId="{5E083595-E89B-47D2-A5F5-1E7CE42FD9F5}"/>
    <dgm:cxn modelId="{1DC5DD54-E421-5649-A523-8CB00023910E}" type="presOf" srcId="{96ACFF48-649C-4B8B-8CC2-824AD3B9758D}" destId="{726D4913-FD16-43D1-812B-CCAA57C5B4E8}" srcOrd="0" destOrd="0" presId="urn:microsoft.com/office/officeart/2005/8/layout/orgChart1"/>
    <dgm:cxn modelId="{915C6A55-AF76-3747-B7B7-EC33D4106F10}" type="presOf" srcId="{A41CBAD9-6572-4E80-91DD-9D85A0AD93A0}" destId="{498FA9F0-77C0-4C10-8A1B-000461D2C683}" srcOrd="1" destOrd="0" presId="urn:microsoft.com/office/officeart/2005/8/layout/orgChart1"/>
    <dgm:cxn modelId="{C3F08E76-4858-8847-B44C-3D856CE26421}" type="presOf" srcId="{A8292086-7973-4567-A7A7-430C3DD80278}" destId="{65F59761-F079-4AD2-A709-758F7E302E59}" srcOrd="1" destOrd="0" presId="urn:microsoft.com/office/officeart/2005/8/layout/orgChart1"/>
    <dgm:cxn modelId="{D093717C-2D95-794C-88A6-754D8B3E1AD7}" type="presOf" srcId="{A8292086-7973-4567-A7A7-430C3DD80278}" destId="{224E1DF3-D831-4385-9767-75F483C5B437}" srcOrd="0" destOrd="0" presId="urn:microsoft.com/office/officeart/2005/8/layout/orgChart1"/>
    <dgm:cxn modelId="{FC172684-AEDF-5843-A728-9525CD94B31E}" type="presOf" srcId="{F0AA163B-DB3A-40A2-A4A9-1B7B46DA18D8}" destId="{95165B7C-BBEE-2145-A843-3426C292D87F}" srcOrd="0" destOrd="0" presId="urn:microsoft.com/office/officeart/2005/8/layout/orgChart1"/>
    <dgm:cxn modelId="{8BE95287-D511-0A41-8F3E-9596FDEB34A2}" type="presOf" srcId="{E16E6EA9-7B2A-4171-A014-C5C03CA89FC9}" destId="{C68DE5F2-45BA-4FDF-B416-B1ADAB97B291}" srcOrd="0" destOrd="0" presId="urn:microsoft.com/office/officeart/2005/8/layout/orgChart1"/>
    <dgm:cxn modelId="{25791E90-B1C1-41B1-8A4C-E39D82D15B64}" srcId="{F0BF766B-0473-47AE-B42D-71A8B5C57659}" destId="{25A3AD9C-5574-4A1B-A512-1FD6AE9459C4}" srcOrd="1" destOrd="0" parTransId="{F0AA163B-DB3A-40A2-A4A9-1B7B46DA18D8}" sibTransId="{C5DC39EB-3DCD-4F4A-9CA9-6BF718BD1CDE}"/>
    <dgm:cxn modelId="{36525A90-8847-4DF5-A787-9A6655D01C0C}" srcId="{96ACFF48-649C-4B8B-8CC2-824AD3B9758D}" destId="{149BE0FB-E9AA-49ED-B5D9-EE981B51F3FA}" srcOrd="0" destOrd="0" parTransId="{04AD6F66-CE1F-40C7-AF84-04879DBBB100}" sibTransId="{452B05DF-0563-477C-B313-549F28CBB506}"/>
    <dgm:cxn modelId="{24F70194-E726-4A16-8320-6958E82F2155}" srcId="{953E1D9C-0177-415E-B094-66AFD9ECE79F}" destId="{F0BF766B-0473-47AE-B42D-71A8B5C57659}" srcOrd="0" destOrd="0" parTransId="{118C5B1A-4C56-4514-828A-42D05B77EDF1}" sibTransId="{23445DE0-53FE-42A9-8B48-D974814C09F7}"/>
    <dgm:cxn modelId="{5F7EC897-010B-A540-BDBA-F80834842A64}" type="presOf" srcId="{AE473E69-1A83-4C65-8CB1-3BC954E8A763}" destId="{C42F383A-5F95-434A-838A-87B710C98CF1}" srcOrd="0" destOrd="0" presId="urn:microsoft.com/office/officeart/2005/8/layout/orgChart1"/>
    <dgm:cxn modelId="{2987AEA4-D617-5E41-8CF8-1C86D887DFD0}" type="presOf" srcId="{149BE0FB-E9AA-49ED-B5D9-EE981B51F3FA}" destId="{856C097C-0A5F-4D83-9C42-25DA360498BF}" srcOrd="0" destOrd="0" presId="urn:microsoft.com/office/officeart/2005/8/layout/orgChart1"/>
    <dgm:cxn modelId="{9866B0A4-5BB8-4157-B236-553F1D7FA323}" srcId="{96ACFF48-649C-4B8B-8CC2-824AD3B9758D}" destId="{E16E6EA9-7B2A-4171-A014-C5C03CA89FC9}" srcOrd="3" destOrd="0" parTransId="{744B27E0-7140-43D7-8C66-B82C580B9824}" sibTransId="{2A8F1615-2BF1-4D62-A689-667F86AF6975}"/>
    <dgm:cxn modelId="{CD25ECC2-6F4D-974C-8508-D409D8173616}" type="presOf" srcId="{25A3AD9C-5574-4A1B-A512-1FD6AE9459C4}" destId="{7F44F0DE-49F1-48A4-8D9A-9C8B2CC5811F}" srcOrd="1" destOrd="0" presId="urn:microsoft.com/office/officeart/2005/8/layout/orgChart1"/>
    <dgm:cxn modelId="{453CB3CD-8BCE-EE4C-9F22-A9A068DDE4BB}" type="presOf" srcId="{149BE0FB-E9AA-49ED-B5D9-EE981B51F3FA}" destId="{5A35E87D-4F5D-496B-8951-6E14F71FFD5E}" srcOrd="1" destOrd="0" presId="urn:microsoft.com/office/officeart/2005/8/layout/orgChart1"/>
    <dgm:cxn modelId="{F940C0D1-1D67-3147-A53E-6B5918493434}" type="presOf" srcId="{A41CBAD9-6572-4E80-91DD-9D85A0AD93A0}" destId="{6865A735-EF14-4C5A-A940-F69FFBC5ABDE}" srcOrd="0" destOrd="0" presId="urn:microsoft.com/office/officeart/2005/8/layout/orgChart1"/>
    <dgm:cxn modelId="{68BE93D8-C9F8-7E49-9351-55849613CB44}" type="presOf" srcId="{E16E6EA9-7B2A-4171-A014-C5C03CA89FC9}" destId="{159B2345-B43D-460B-921A-96E490CA63F6}" srcOrd="1" destOrd="0" presId="urn:microsoft.com/office/officeart/2005/8/layout/orgChart1"/>
    <dgm:cxn modelId="{5E1930D9-0A0E-4C8D-A8FB-6B5310A62B11}" srcId="{F0BF766B-0473-47AE-B42D-71A8B5C57659}" destId="{96ACFF48-649C-4B8B-8CC2-824AD3B9758D}" srcOrd="4" destOrd="0" parTransId="{387D93B6-2B8C-45FD-9776-57C231C5DC79}" sibTransId="{51DE5352-A09A-451F-8167-8AB508914BA8}"/>
    <dgm:cxn modelId="{ED2CB6D9-1A4F-A941-8BD7-467AB9163C31}" type="presOf" srcId="{869D33EB-B65D-4DE0-8C90-AF09264C81A9}" destId="{0630FBF4-0918-401C-9DB0-DD536BCC61BE}" srcOrd="0" destOrd="0" presId="urn:microsoft.com/office/officeart/2005/8/layout/orgChart1"/>
    <dgm:cxn modelId="{565FD7DE-0C50-AA4C-B87A-98BD4EE33FFE}" type="presOf" srcId="{C83CA162-4B89-4FEB-A79A-802C56F9AC58}" destId="{B9DAAC85-DB49-9D48-8B70-C90D89034841}" srcOrd="0" destOrd="0" presId="urn:microsoft.com/office/officeart/2005/8/layout/orgChart1"/>
    <dgm:cxn modelId="{363757E9-200A-1E44-9DC7-E8D6F770C1E0}" type="presOf" srcId="{DADD3475-971B-48FA-93A2-A0D3C099F73D}" destId="{A537A65A-2156-4C14-ADF9-C415AD59BF4B}" srcOrd="0" destOrd="0" presId="urn:microsoft.com/office/officeart/2005/8/layout/orgChart1"/>
    <dgm:cxn modelId="{757F44F0-6DB2-3943-B364-7F7D67B8C41F}" type="presOf" srcId="{5C665B73-5658-4918-B7F5-299BF67F9F9B}" destId="{DA0BD9E5-CC92-49B3-9D3D-D4BBEA5FB3F0}" srcOrd="0" destOrd="0" presId="urn:microsoft.com/office/officeart/2005/8/layout/orgChart1"/>
    <dgm:cxn modelId="{B108D0FC-64ED-CA4D-9FC2-BDE05BF9F02A}" type="presOf" srcId="{869D33EB-B65D-4DE0-8C90-AF09264C81A9}" destId="{16086FBD-DC36-4639-A3F9-7D1C4486EE76}" srcOrd="1" destOrd="0" presId="urn:microsoft.com/office/officeart/2005/8/layout/orgChart1"/>
    <dgm:cxn modelId="{7F109214-10BC-2B42-83EE-F55BB033712C}" type="presParOf" srcId="{681DDE38-49D6-4671-89BA-4FE90C5135B9}" destId="{67BCF633-217C-954B-882B-59E149387AEE}" srcOrd="0" destOrd="0" presId="urn:microsoft.com/office/officeart/2005/8/layout/orgChart1"/>
    <dgm:cxn modelId="{05DA6841-68B9-1B43-8E41-236325B5FB16}" type="presParOf" srcId="{67BCF633-217C-954B-882B-59E149387AEE}" destId="{71D7E461-BEAA-4C4B-A182-138FC2A2E728}" srcOrd="0" destOrd="0" presId="urn:microsoft.com/office/officeart/2005/8/layout/orgChart1"/>
    <dgm:cxn modelId="{D804B705-20BB-4546-8A0A-FB8E7EFDE72D}" type="presParOf" srcId="{71D7E461-BEAA-4C4B-A182-138FC2A2E728}" destId="{85CF5E7A-A5A4-B34E-BB75-BC5FF58C3276}" srcOrd="0" destOrd="0" presId="urn:microsoft.com/office/officeart/2005/8/layout/orgChart1"/>
    <dgm:cxn modelId="{0729F285-10C2-CC43-A673-AB96E29DFCD3}" type="presParOf" srcId="{71D7E461-BEAA-4C4B-A182-138FC2A2E728}" destId="{3FBFA9CD-5B19-3C4E-ADDE-9A0C6D78930A}" srcOrd="1" destOrd="0" presId="urn:microsoft.com/office/officeart/2005/8/layout/orgChart1"/>
    <dgm:cxn modelId="{56D2DDF0-521F-5840-A1EE-B8CECDE5E543}" type="presParOf" srcId="{67BCF633-217C-954B-882B-59E149387AEE}" destId="{FA60BFF0-2B26-184F-8B09-8E7A6AECC644}" srcOrd="1" destOrd="0" presId="urn:microsoft.com/office/officeart/2005/8/layout/orgChart1"/>
    <dgm:cxn modelId="{FFCF068B-B4B2-B14C-BE27-0B8A9C446493}" type="presParOf" srcId="{FA60BFF0-2B26-184F-8B09-8E7A6AECC644}" destId="{B9DAAC85-DB49-9D48-8B70-C90D89034841}" srcOrd="0" destOrd="0" presId="urn:microsoft.com/office/officeart/2005/8/layout/orgChart1"/>
    <dgm:cxn modelId="{380C7B48-1290-384A-B0D1-281985FF4A80}" type="presParOf" srcId="{FA60BFF0-2B26-184F-8B09-8E7A6AECC644}" destId="{C0CA8967-F731-47FF-8423-DAC30B9F57AB}" srcOrd="1" destOrd="0" presId="urn:microsoft.com/office/officeart/2005/8/layout/orgChart1"/>
    <dgm:cxn modelId="{A94DAA4D-6ECC-D241-B9D5-D9E3DF7A8A18}" type="presParOf" srcId="{C0CA8967-F731-47FF-8423-DAC30B9F57AB}" destId="{BCBFB7D7-6F13-4007-BEF4-8055F4DDB903}" srcOrd="0" destOrd="0" presId="urn:microsoft.com/office/officeart/2005/8/layout/orgChart1"/>
    <dgm:cxn modelId="{A655591B-1A22-3F44-8941-7B476EB57509}" type="presParOf" srcId="{BCBFB7D7-6F13-4007-BEF4-8055F4DDB903}" destId="{6865A735-EF14-4C5A-A940-F69FFBC5ABDE}" srcOrd="0" destOrd="0" presId="urn:microsoft.com/office/officeart/2005/8/layout/orgChart1"/>
    <dgm:cxn modelId="{013D5467-6EA3-DA41-8764-2CE22E65BAEC}" type="presParOf" srcId="{BCBFB7D7-6F13-4007-BEF4-8055F4DDB903}" destId="{498FA9F0-77C0-4C10-8A1B-000461D2C683}" srcOrd="1" destOrd="0" presId="urn:microsoft.com/office/officeart/2005/8/layout/orgChart1"/>
    <dgm:cxn modelId="{25948555-1ED8-7144-A098-53DD82209821}" type="presParOf" srcId="{C0CA8967-F731-47FF-8423-DAC30B9F57AB}" destId="{06A7065B-BE03-45B1-9205-BD635A383400}" srcOrd="1" destOrd="0" presId="urn:microsoft.com/office/officeart/2005/8/layout/orgChart1"/>
    <dgm:cxn modelId="{57FEABC1-1E63-D743-ACFD-7AB931D1E474}" type="presParOf" srcId="{C0CA8967-F731-47FF-8423-DAC30B9F57AB}" destId="{55BCD3BB-BBC0-49B9-952D-6045C0D7C2A8}" srcOrd="2" destOrd="0" presId="urn:microsoft.com/office/officeart/2005/8/layout/orgChart1"/>
    <dgm:cxn modelId="{E13A6E43-0587-1C4F-B18A-7BCFD5791B7E}" type="presParOf" srcId="{FA60BFF0-2B26-184F-8B09-8E7A6AECC644}" destId="{95165B7C-BBEE-2145-A843-3426C292D87F}" srcOrd="2" destOrd="0" presId="urn:microsoft.com/office/officeart/2005/8/layout/orgChart1"/>
    <dgm:cxn modelId="{D337D371-6AFB-5840-825C-0E2DD4CCE6EB}" type="presParOf" srcId="{FA60BFF0-2B26-184F-8B09-8E7A6AECC644}" destId="{AD9411BF-CE4C-459F-AD74-69AF1AEED58C}" srcOrd="3" destOrd="0" presId="urn:microsoft.com/office/officeart/2005/8/layout/orgChart1"/>
    <dgm:cxn modelId="{06AD5290-2630-F84A-AF4A-12E45556F113}" type="presParOf" srcId="{AD9411BF-CE4C-459F-AD74-69AF1AEED58C}" destId="{B36833E9-4640-4D1C-B89C-891B14506D7D}" srcOrd="0" destOrd="0" presId="urn:microsoft.com/office/officeart/2005/8/layout/orgChart1"/>
    <dgm:cxn modelId="{CDA99FB4-D7EE-3649-BD3B-79F65766D15A}" type="presParOf" srcId="{B36833E9-4640-4D1C-B89C-891B14506D7D}" destId="{DF4F600A-8A6B-41AB-A914-3F85097D0FF2}" srcOrd="0" destOrd="0" presId="urn:microsoft.com/office/officeart/2005/8/layout/orgChart1"/>
    <dgm:cxn modelId="{047F3FAF-9928-B74B-9089-D4D358FF59A7}" type="presParOf" srcId="{B36833E9-4640-4D1C-B89C-891B14506D7D}" destId="{7F44F0DE-49F1-48A4-8D9A-9C8B2CC5811F}" srcOrd="1" destOrd="0" presId="urn:microsoft.com/office/officeart/2005/8/layout/orgChart1"/>
    <dgm:cxn modelId="{A8727CCF-9667-2443-B937-EA1A6D41B03B}" type="presParOf" srcId="{AD9411BF-CE4C-459F-AD74-69AF1AEED58C}" destId="{28DA0A01-65E3-446F-B1E3-A9625FB13CF2}" srcOrd="1" destOrd="0" presId="urn:microsoft.com/office/officeart/2005/8/layout/orgChart1"/>
    <dgm:cxn modelId="{0BF5B6F6-AF2A-DC44-9F8A-562AC17A798D}" type="presParOf" srcId="{AD9411BF-CE4C-459F-AD74-69AF1AEED58C}" destId="{3E8D8868-DBE9-43A8-9B30-104AE7E3AE1C}" srcOrd="2" destOrd="0" presId="urn:microsoft.com/office/officeart/2005/8/layout/orgChart1"/>
    <dgm:cxn modelId="{E2F90E7D-A4CC-B74F-8215-EEA2E0B7B3CC}" type="presParOf" srcId="{FA60BFF0-2B26-184F-8B09-8E7A6AECC644}" destId="{D2C4D263-7869-A04B-8584-40817A711A79}" srcOrd="4" destOrd="0" presId="urn:microsoft.com/office/officeart/2005/8/layout/orgChart1"/>
    <dgm:cxn modelId="{0308ACED-D703-BD4E-AAA7-D9F438C816D6}" type="presParOf" srcId="{FA60BFF0-2B26-184F-8B09-8E7A6AECC644}" destId="{44CFA417-6F64-4568-AED7-01C8E0AB654D}" srcOrd="5" destOrd="0" presId="urn:microsoft.com/office/officeart/2005/8/layout/orgChart1"/>
    <dgm:cxn modelId="{C5E4E5A6-4C4E-6549-A84B-EB5400C5DB7D}" type="presParOf" srcId="{44CFA417-6F64-4568-AED7-01C8E0AB654D}" destId="{B853E121-7BD4-4B03-A532-4F8FDC2AB609}" srcOrd="0" destOrd="0" presId="urn:microsoft.com/office/officeart/2005/8/layout/orgChart1"/>
    <dgm:cxn modelId="{88A181A3-EA2E-F74D-84C5-2D0A185E541A}" type="presParOf" srcId="{B853E121-7BD4-4B03-A532-4F8FDC2AB609}" destId="{224E1DF3-D831-4385-9767-75F483C5B437}" srcOrd="0" destOrd="0" presId="urn:microsoft.com/office/officeart/2005/8/layout/orgChart1"/>
    <dgm:cxn modelId="{2B5B400C-8B04-A544-8AD6-2E9AA78A8522}" type="presParOf" srcId="{B853E121-7BD4-4B03-A532-4F8FDC2AB609}" destId="{65F59761-F079-4AD2-A709-758F7E302E59}" srcOrd="1" destOrd="0" presId="urn:microsoft.com/office/officeart/2005/8/layout/orgChart1"/>
    <dgm:cxn modelId="{6DCF72EA-D415-6641-9EE7-1FFD6C2C603A}" type="presParOf" srcId="{44CFA417-6F64-4568-AED7-01C8E0AB654D}" destId="{3014F1A5-FB94-4C46-9B9D-39F394E7E39C}" srcOrd="1" destOrd="0" presId="urn:microsoft.com/office/officeart/2005/8/layout/orgChart1"/>
    <dgm:cxn modelId="{CC546646-8A18-7C4A-A776-AD32218DF6D9}" type="presParOf" srcId="{44CFA417-6F64-4568-AED7-01C8E0AB654D}" destId="{07E4E66B-AC6C-498E-8CAC-6FF80E9AC8F7}" srcOrd="2" destOrd="0" presId="urn:microsoft.com/office/officeart/2005/8/layout/orgChart1"/>
    <dgm:cxn modelId="{2A643738-7C3F-E146-9960-75E78B4EA5E2}" type="presParOf" srcId="{FA60BFF0-2B26-184F-8B09-8E7A6AECC644}" destId="{BD2CD11E-6F8C-2E4D-B086-182795D57998}" srcOrd="6" destOrd="0" presId="urn:microsoft.com/office/officeart/2005/8/layout/orgChart1"/>
    <dgm:cxn modelId="{BB6DD3BF-515B-B047-B9B8-4D7F3861E00B}" type="presParOf" srcId="{FA60BFF0-2B26-184F-8B09-8E7A6AECC644}" destId="{AD959A8D-A1B3-4CAA-AC5A-6F8575789AEB}" srcOrd="7" destOrd="0" presId="urn:microsoft.com/office/officeart/2005/8/layout/orgChart1"/>
    <dgm:cxn modelId="{59C97DD1-25A8-3E47-90C9-025674C37925}" type="presParOf" srcId="{AD959A8D-A1B3-4CAA-AC5A-6F8575789AEB}" destId="{49696AD8-17CA-446F-BF47-5A4797BDCF02}" srcOrd="0" destOrd="0" presId="urn:microsoft.com/office/officeart/2005/8/layout/orgChart1"/>
    <dgm:cxn modelId="{1F5E2CCB-AA27-214A-BF6D-6FFAC0A0E94D}" type="presParOf" srcId="{49696AD8-17CA-446F-BF47-5A4797BDCF02}" destId="{C42F383A-5F95-434A-838A-87B710C98CF1}" srcOrd="0" destOrd="0" presId="urn:microsoft.com/office/officeart/2005/8/layout/orgChart1"/>
    <dgm:cxn modelId="{02DCD841-F2C6-8C44-90AC-9846C83310B9}" type="presParOf" srcId="{49696AD8-17CA-446F-BF47-5A4797BDCF02}" destId="{01590663-CD33-45CB-9421-8784FE437644}" srcOrd="1" destOrd="0" presId="urn:microsoft.com/office/officeart/2005/8/layout/orgChart1"/>
    <dgm:cxn modelId="{9EFE09CE-3757-864A-AC34-AFB36322200C}" type="presParOf" srcId="{AD959A8D-A1B3-4CAA-AC5A-6F8575789AEB}" destId="{21ADD4F4-9009-4265-A6BD-A978C002E21C}" srcOrd="1" destOrd="0" presId="urn:microsoft.com/office/officeart/2005/8/layout/orgChart1"/>
    <dgm:cxn modelId="{061818B9-20DD-C84B-BB8E-4BB810A6B6D6}" type="presParOf" srcId="{AD959A8D-A1B3-4CAA-AC5A-6F8575789AEB}" destId="{953A4048-522D-41E3-A68D-8BE37628E937}" srcOrd="2" destOrd="0" presId="urn:microsoft.com/office/officeart/2005/8/layout/orgChart1"/>
    <dgm:cxn modelId="{55EBD1FF-FAE4-6344-AC8E-6019A927967D}" type="presParOf" srcId="{FA60BFF0-2B26-184F-8B09-8E7A6AECC644}" destId="{23A19FA9-9A9C-484D-91EF-B52A6BC3C75D}" srcOrd="8" destOrd="0" presId="urn:microsoft.com/office/officeart/2005/8/layout/orgChart1"/>
    <dgm:cxn modelId="{4F400012-E46D-B94E-9538-E9D669C51957}" type="presParOf" srcId="{FA60BFF0-2B26-184F-8B09-8E7A6AECC644}" destId="{FC170EB8-34BF-4F70-B804-F305A1618687}" srcOrd="9" destOrd="0" presId="urn:microsoft.com/office/officeart/2005/8/layout/orgChart1"/>
    <dgm:cxn modelId="{2272D82A-CD29-A548-81F0-0A80CD1ECAFD}" type="presParOf" srcId="{FC170EB8-34BF-4F70-B804-F305A1618687}" destId="{1CB273A9-4C63-4585-BFBD-7242336D8D0D}" srcOrd="0" destOrd="0" presId="urn:microsoft.com/office/officeart/2005/8/layout/orgChart1"/>
    <dgm:cxn modelId="{C71B4B2D-9C41-4744-9A86-2FFA1B242FCA}" type="presParOf" srcId="{1CB273A9-4C63-4585-BFBD-7242336D8D0D}" destId="{726D4913-FD16-43D1-812B-CCAA57C5B4E8}" srcOrd="0" destOrd="0" presId="urn:microsoft.com/office/officeart/2005/8/layout/orgChart1"/>
    <dgm:cxn modelId="{31956071-811C-EA4A-8D1B-564CBFF2FF78}" type="presParOf" srcId="{1CB273A9-4C63-4585-BFBD-7242336D8D0D}" destId="{EBB39F9C-D9ED-41BD-9BB9-A6E8057D3C8C}" srcOrd="1" destOrd="0" presId="urn:microsoft.com/office/officeart/2005/8/layout/orgChart1"/>
    <dgm:cxn modelId="{45318457-775F-DE42-950D-7F5C4A96A068}" type="presParOf" srcId="{FC170EB8-34BF-4F70-B804-F305A1618687}" destId="{249AFFF3-C468-40B6-ACA8-D01EE4CFC082}" srcOrd="1" destOrd="0" presId="urn:microsoft.com/office/officeart/2005/8/layout/orgChart1"/>
    <dgm:cxn modelId="{DE8638D8-8110-C147-98A0-11E17DD36C8D}" type="presParOf" srcId="{249AFFF3-C468-40B6-ACA8-D01EE4CFC082}" destId="{9A2B7200-6012-45CB-B0C5-13A5A0535BDA}" srcOrd="0" destOrd="0" presId="urn:microsoft.com/office/officeart/2005/8/layout/orgChart1"/>
    <dgm:cxn modelId="{6D670078-97FC-3D43-80B6-483CC8309C0F}" type="presParOf" srcId="{249AFFF3-C468-40B6-ACA8-D01EE4CFC082}" destId="{2CA754DF-F133-404B-98C8-AD6541CDA026}" srcOrd="1" destOrd="0" presId="urn:microsoft.com/office/officeart/2005/8/layout/orgChart1"/>
    <dgm:cxn modelId="{DA23261E-85B1-2141-8F03-B377D4C5CCA0}" type="presParOf" srcId="{2CA754DF-F133-404B-98C8-AD6541CDA026}" destId="{4679D55D-3D0C-4B28-B970-3B53A5B7CD7A}" srcOrd="0" destOrd="0" presId="urn:microsoft.com/office/officeart/2005/8/layout/orgChart1"/>
    <dgm:cxn modelId="{40574EEE-1C65-AA4A-95CB-D534896C690E}" type="presParOf" srcId="{4679D55D-3D0C-4B28-B970-3B53A5B7CD7A}" destId="{856C097C-0A5F-4D83-9C42-25DA360498BF}" srcOrd="0" destOrd="0" presId="urn:microsoft.com/office/officeart/2005/8/layout/orgChart1"/>
    <dgm:cxn modelId="{04EDE765-9A1C-E44D-840F-5E66ABA7BBF2}" type="presParOf" srcId="{4679D55D-3D0C-4B28-B970-3B53A5B7CD7A}" destId="{5A35E87D-4F5D-496B-8951-6E14F71FFD5E}" srcOrd="1" destOrd="0" presId="urn:microsoft.com/office/officeart/2005/8/layout/orgChart1"/>
    <dgm:cxn modelId="{4FDA4AA7-88DC-DE45-8CBE-A5AB71DA8002}" type="presParOf" srcId="{2CA754DF-F133-404B-98C8-AD6541CDA026}" destId="{BCF45AE4-A7DF-443E-8201-D93C6DBA15AD}" srcOrd="1" destOrd="0" presId="urn:microsoft.com/office/officeart/2005/8/layout/orgChart1"/>
    <dgm:cxn modelId="{D96D281D-305E-4146-B61E-9BD5ED63FE32}" type="presParOf" srcId="{2CA754DF-F133-404B-98C8-AD6541CDA026}" destId="{BC908E2F-6D5C-4D5E-A9B7-BEBE3A4A291B}" srcOrd="2" destOrd="0" presId="urn:microsoft.com/office/officeart/2005/8/layout/orgChart1"/>
    <dgm:cxn modelId="{1C59B209-AEDB-E240-87AE-3F1D7F452A20}" type="presParOf" srcId="{249AFFF3-C468-40B6-ACA8-D01EE4CFC082}" destId="{A537A65A-2156-4C14-ADF9-C415AD59BF4B}" srcOrd="2" destOrd="0" presId="urn:microsoft.com/office/officeart/2005/8/layout/orgChart1"/>
    <dgm:cxn modelId="{A47ED922-C036-C041-B223-57338FEBA99F}" type="presParOf" srcId="{249AFFF3-C468-40B6-ACA8-D01EE4CFC082}" destId="{B3D6A46C-E853-4282-94EC-10FB5DDECAEF}" srcOrd="3" destOrd="0" presId="urn:microsoft.com/office/officeart/2005/8/layout/orgChart1"/>
    <dgm:cxn modelId="{39EF1818-34CD-0D4D-8DB7-E0EE5DFC6D8E}" type="presParOf" srcId="{B3D6A46C-E853-4282-94EC-10FB5DDECAEF}" destId="{F7FD8EAF-5047-48A6-85F1-D3F86559C16A}" srcOrd="0" destOrd="0" presId="urn:microsoft.com/office/officeart/2005/8/layout/orgChart1"/>
    <dgm:cxn modelId="{282CE029-D2D8-1D42-B102-6325DEB9D274}" type="presParOf" srcId="{F7FD8EAF-5047-48A6-85F1-D3F86559C16A}" destId="{857FE1CD-D1C5-46AB-95F4-66E45DACCFF2}" srcOrd="0" destOrd="0" presId="urn:microsoft.com/office/officeart/2005/8/layout/orgChart1"/>
    <dgm:cxn modelId="{EFCB0A5D-BE43-E840-9AC7-C07182F03B9D}" type="presParOf" srcId="{F7FD8EAF-5047-48A6-85F1-D3F86559C16A}" destId="{D1766E4D-990A-43C0-8D01-00905988BF94}" srcOrd="1" destOrd="0" presId="urn:microsoft.com/office/officeart/2005/8/layout/orgChart1"/>
    <dgm:cxn modelId="{3C017439-2771-F846-9E81-BE5CFF6F3FC8}" type="presParOf" srcId="{B3D6A46C-E853-4282-94EC-10FB5DDECAEF}" destId="{671A4FAB-9404-45AE-9A64-A3B685FD059B}" srcOrd="1" destOrd="0" presId="urn:microsoft.com/office/officeart/2005/8/layout/orgChart1"/>
    <dgm:cxn modelId="{00AECCE6-F822-5749-81D2-2F85A02AB9C5}" type="presParOf" srcId="{B3D6A46C-E853-4282-94EC-10FB5DDECAEF}" destId="{EFF44639-D799-4B5D-937A-4268D612EBBD}" srcOrd="2" destOrd="0" presId="urn:microsoft.com/office/officeart/2005/8/layout/orgChart1"/>
    <dgm:cxn modelId="{6AAD26F1-CE49-8242-8BDD-02A4F8170C52}" type="presParOf" srcId="{249AFFF3-C468-40B6-ACA8-D01EE4CFC082}" destId="{DA0BD9E5-CC92-49B3-9D3D-D4BBEA5FB3F0}" srcOrd="4" destOrd="0" presId="urn:microsoft.com/office/officeart/2005/8/layout/orgChart1"/>
    <dgm:cxn modelId="{E3DCAB94-68E6-EA44-B1BE-A70BFEFCB44C}" type="presParOf" srcId="{249AFFF3-C468-40B6-ACA8-D01EE4CFC082}" destId="{10AF2F86-9078-4EFC-A039-D510AE97DD71}" srcOrd="5" destOrd="0" presId="urn:microsoft.com/office/officeart/2005/8/layout/orgChart1"/>
    <dgm:cxn modelId="{B62C6FC8-1428-AC4F-80D6-D1CABE08B8BD}" type="presParOf" srcId="{10AF2F86-9078-4EFC-A039-D510AE97DD71}" destId="{6626E585-79E9-4AE6-AE66-598002C4E5B5}" srcOrd="0" destOrd="0" presId="urn:microsoft.com/office/officeart/2005/8/layout/orgChart1"/>
    <dgm:cxn modelId="{E7FBC396-6FB2-7F40-80E3-7A12642D6BF0}" type="presParOf" srcId="{6626E585-79E9-4AE6-AE66-598002C4E5B5}" destId="{0630FBF4-0918-401C-9DB0-DD536BCC61BE}" srcOrd="0" destOrd="0" presId="urn:microsoft.com/office/officeart/2005/8/layout/orgChart1"/>
    <dgm:cxn modelId="{7B7401AC-62AE-6C42-B81D-B123347D61DE}" type="presParOf" srcId="{6626E585-79E9-4AE6-AE66-598002C4E5B5}" destId="{16086FBD-DC36-4639-A3F9-7D1C4486EE76}" srcOrd="1" destOrd="0" presId="urn:microsoft.com/office/officeart/2005/8/layout/orgChart1"/>
    <dgm:cxn modelId="{94EA6DD1-4EFA-F841-9E20-39D1D9DB9AC7}" type="presParOf" srcId="{10AF2F86-9078-4EFC-A039-D510AE97DD71}" destId="{7929E8F9-AFC9-4382-B216-9474B11FCD7A}" srcOrd="1" destOrd="0" presId="urn:microsoft.com/office/officeart/2005/8/layout/orgChart1"/>
    <dgm:cxn modelId="{986037CD-40AE-BC43-BC8B-275786981F4F}" type="presParOf" srcId="{10AF2F86-9078-4EFC-A039-D510AE97DD71}" destId="{2E8AC721-E311-4C96-8AC5-C8261977ECFF}" srcOrd="2" destOrd="0" presId="urn:microsoft.com/office/officeart/2005/8/layout/orgChart1"/>
    <dgm:cxn modelId="{8731B58F-F5E9-4A47-BA6E-FC9F708786FA}" type="presParOf" srcId="{249AFFF3-C468-40B6-ACA8-D01EE4CFC082}" destId="{0C405CAD-56C4-42A5-B794-0CF321B05A61}" srcOrd="6" destOrd="0" presId="urn:microsoft.com/office/officeart/2005/8/layout/orgChart1"/>
    <dgm:cxn modelId="{14E481E1-1A2C-0145-B0AD-F96329907E41}" type="presParOf" srcId="{249AFFF3-C468-40B6-ACA8-D01EE4CFC082}" destId="{18D2BCC5-D471-4A57-97A1-86E9E7898C7D}" srcOrd="7" destOrd="0" presId="urn:microsoft.com/office/officeart/2005/8/layout/orgChart1"/>
    <dgm:cxn modelId="{24EEAA0C-B28D-EB48-A954-B68FC83625D6}" type="presParOf" srcId="{18D2BCC5-D471-4A57-97A1-86E9E7898C7D}" destId="{1AE67323-5B19-40B6-91EF-4588FCA7B70E}" srcOrd="0" destOrd="0" presId="urn:microsoft.com/office/officeart/2005/8/layout/orgChart1"/>
    <dgm:cxn modelId="{E394FB8A-8E9A-9E41-B3D3-370B899DA8CD}" type="presParOf" srcId="{1AE67323-5B19-40B6-91EF-4588FCA7B70E}" destId="{C68DE5F2-45BA-4FDF-B416-B1ADAB97B291}" srcOrd="0" destOrd="0" presId="urn:microsoft.com/office/officeart/2005/8/layout/orgChart1"/>
    <dgm:cxn modelId="{BD3F4A59-FEBE-064E-A486-8B40D973A515}" type="presParOf" srcId="{1AE67323-5B19-40B6-91EF-4588FCA7B70E}" destId="{159B2345-B43D-460B-921A-96E490CA63F6}" srcOrd="1" destOrd="0" presId="urn:microsoft.com/office/officeart/2005/8/layout/orgChart1"/>
    <dgm:cxn modelId="{38908E1D-7775-974F-81E5-23D1E125223F}" type="presParOf" srcId="{18D2BCC5-D471-4A57-97A1-86E9E7898C7D}" destId="{9E66D0C1-B07F-48B0-9752-776955DD76E4}" srcOrd="1" destOrd="0" presId="urn:microsoft.com/office/officeart/2005/8/layout/orgChart1"/>
    <dgm:cxn modelId="{489126B0-F013-0C41-B8BA-3527E83ED881}" type="presParOf" srcId="{18D2BCC5-D471-4A57-97A1-86E9E7898C7D}" destId="{DFA77903-E4B8-4E60-853E-28601E45716B}" srcOrd="2" destOrd="0" presId="urn:microsoft.com/office/officeart/2005/8/layout/orgChart1"/>
    <dgm:cxn modelId="{14D9AC56-9A99-3348-AC79-34D0D48A962B}" type="presParOf" srcId="{FC170EB8-34BF-4F70-B804-F305A1618687}" destId="{483EA854-9E6F-4125-87BA-00BF94D7F1F7}" srcOrd="2" destOrd="0" presId="urn:microsoft.com/office/officeart/2005/8/layout/orgChart1"/>
    <dgm:cxn modelId="{1C5FC112-1AB3-C943-A15B-C60A47473F35}" type="presParOf" srcId="{67BCF633-217C-954B-882B-59E149387AEE}" destId="{640A46BD-BE2D-5047-9AD0-32D637860796}" srcOrd="2" destOrd="0" presId="urn:microsoft.com/office/officeart/2005/8/layout/orgChart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05CAD-56C4-42A5-B794-0CF321B05A61}">
      <dsp:nvSpPr>
        <dsp:cNvPr id="0" name=""/>
        <dsp:cNvSpPr/>
      </dsp:nvSpPr>
      <dsp:spPr>
        <a:xfrm>
          <a:off x="7280924" y="2180810"/>
          <a:ext cx="295599" cy="1285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5133"/>
              </a:lnTo>
              <a:lnTo>
                <a:pt x="295599" y="128513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A0BD9E5-CC92-49B3-9D3D-D4BBEA5FB3F0}">
      <dsp:nvSpPr>
        <dsp:cNvPr id="0" name=""/>
        <dsp:cNvSpPr/>
      </dsp:nvSpPr>
      <dsp:spPr>
        <a:xfrm>
          <a:off x="7011828" y="2180810"/>
          <a:ext cx="269096" cy="1285527"/>
        </a:xfrm>
        <a:custGeom>
          <a:avLst/>
          <a:gdLst/>
          <a:ahLst/>
          <a:cxnLst/>
          <a:rect l="0" t="0" r="0" b="0"/>
          <a:pathLst>
            <a:path>
              <a:moveTo>
                <a:pt x="269096" y="0"/>
              </a:moveTo>
              <a:lnTo>
                <a:pt x="269096" y="1285527"/>
              </a:lnTo>
              <a:lnTo>
                <a:pt x="0" y="1285527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537A65A-2156-4C14-ADF9-C415AD59BF4B}">
      <dsp:nvSpPr>
        <dsp:cNvPr id="0" name=""/>
        <dsp:cNvSpPr/>
      </dsp:nvSpPr>
      <dsp:spPr>
        <a:xfrm>
          <a:off x="7010792" y="2180810"/>
          <a:ext cx="270131" cy="482019"/>
        </a:xfrm>
        <a:custGeom>
          <a:avLst/>
          <a:gdLst/>
          <a:ahLst/>
          <a:cxnLst/>
          <a:rect l="0" t="0" r="0" b="0"/>
          <a:pathLst>
            <a:path>
              <a:moveTo>
                <a:pt x="270131" y="0"/>
              </a:moveTo>
              <a:lnTo>
                <a:pt x="270131" y="482019"/>
              </a:lnTo>
              <a:lnTo>
                <a:pt x="0" y="48201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A2B7200-6012-45CB-B0C5-13A5A0535BDA}">
      <dsp:nvSpPr>
        <dsp:cNvPr id="0" name=""/>
        <dsp:cNvSpPr/>
      </dsp:nvSpPr>
      <dsp:spPr>
        <a:xfrm>
          <a:off x="7280924" y="2180810"/>
          <a:ext cx="285091" cy="482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2468"/>
              </a:lnTo>
              <a:lnTo>
                <a:pt x="285091" y="482468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3A19FA9-9A9C-484D-91EF-B52A6BC3C75D}">
      <dsp:nvSpPr>
        <dsp:cNvPr id="0" name=""/>
        <dsp:cNvSpPr/>
      </dsp:nvSpPr>
      <dsp:spPr>
        <a:xfrm>
          <a:off x="4502127" y="1146783"/>
          <a:ext cx="3544721" cy="289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985"/>
              </a:lnTo>
              <a:lnTo>
                <a:pt x="3544721" y="144985"/>
              </a:lnTo>
              <a:lnTo>
                <a:pt x="3544721" y="28997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D2CD11E-6F8C-2E4D-B086-182795D57998}">
      <dsp:nvSpPr>
        <dsp:cNvPr id="0" name=""/>
        <dsp:cNvSpPr/>
      </dsp:nvSpPr>
      <dsp:spPr>
        <a:xfrm>
          <a:off x="4502127" y="1146783"/>
          <a:ext cx="1629942" cy="289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985"/>
              </a:lnTo>
              <a:lnTo>
                <a:pt x="1629942" y="144985"/>
              </a:lnTo>
              <a:lnTo>
                <a:pt x="1629942" y="28997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2C4D263-7869-A04B-8584-40817A711A79}">
      <dsp:nvSpPr>
        <dsp:cNvPr id="0" name=""/>
        <dsp:cNvSpPr/>
      </dsp:nvSpPr>
      <dsp:spPr>
        <a:xfrm>
          <a:off x="4415569" y="1146783"/>
          <a:ext cx="91440" cy="289970"/>
        </a:xfrm>
        <a:custGeom>
          <a:avLst/>
          <a:gdLst/>
          <a:ahLst/>
          <a:cxnLst/>
          <a:rect l="0" t="0" r="0" b="0"/>
          <a:pathLst>
            <a:path>
              <a:moveTo>
                <a:pt x="86557" y="0"/>
              </a:moveTo>
              <a:lnTo>
                <a:pt x="86557" y="144985"/>
              </a:lnTo>
              <a:lnTo>
                <a:pt x="45720" y="144985"/>
              </a:lnTo>
              <a:lnTo>
                <a:pt x="45720" y="28997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5165B7C-BBEE-2145-A843-3426C292D87F}">
      <dsp:nvSpPr>
        <dsp:cNvPr id="0" name=""/>
        <dsp:cNvSpPr/>
      </dsp:nvSpPr>
      <dsp:spPr>
        <a:xfrm>
          <a:off x="2728469" y="1146783"/>
          <a:ext cx="1773657" cy="289970"/>
        </a:xfrm>
        <a:custGeom>
          <a:avLst/>
          <a:gdLst/>
          <a:ahLst/>
          <a:cxnLst/>
          <a:rect l="0" t="0" r="0" b="0"/>
          <a:pathLst>
            <a:path>
              <a:moveTo>
                <a:pt x="1773657" y="0"/>
              </a:moveTo>
              <a:lnTo>
                <a:pt x="1773657" y="144985"/>
              </a:lnTo>
              <a:lnTo>
                <a:pt x="0" y="144985"/>
              </a:lnTo>
              <a:lnTo>
                <a:pt x="0" y="289970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9DAAC85-DB49-9D48-8B70-C90D89034841}">
      <dsp:nvSpPr>
        <dsp:cNvPr id="0" name=""/>
        <dsp:cNvSpPr/>
      </dsp:nvSpPr>
      <dsp:spPr>
        <a:xfrm>
          <a:off x="831527" y="1146783"/>
          <a:ext cx="3670599" cy="289970"/>
        </a:xfrm>
        <a:custGeom>
          <a:avLst/>
          <a:gdLst/>
          <a:ahLst/>
          <a:cxnLst/>
          <a:rect l="0" t="0" r="0" b="0"/>
          <a:pathLst>
            <a:path>
              <a:moveTo>
                <a:pt x="3670599" y="0"/>
              </a:moveTo>
              <a:lnTo>
                <a:pt x="3670599" y="144985"/>
              </a:lnTo>
              <a:lnTo>
                <a:pt x="0" y="144985"/>
              </a:lnTo>
              <a:lnTo>
                <a:pt x="0" y="28997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5CF5E7A-A5A4-B34E-BB75-BC5FF58C3276}">
      <dsp:nvSpPr>
        <dsp:cNvPr id="0" name=""/>
        <dsp:cNvSpPr/>
      </dsp:nvSpPr>
      <dsp:spPr>
        <a:xfrm>
          <a:off x="3377326" y="360039"/>
          <a:ext cx="2249601" cy="78674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302.4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Q1/Q3 Cryo-assemblies Fabrication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L2: S. Feher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(T. Strauss)</a:t>
          </a:r>
        </a:p>
      </dsp:txBody>
      <dsp:txXfrm>
        <a:off x="3377326" y="360039"/>
        <a:ext cx="2249601" cy="786744"/>
      </dsp:txXfrm>
    </dsp:sp>
    <dsp:sp modelId="{6865A735-EF14-4C5A-A940-F69FFBC5ABDE}">
      <dsp:nvSpPr>
        <dsp:cNvPr id="0" name=""/>
        <dsp:cNvSpPr/>
      </dsp:nvSpPr>
      <dsp:spPr>
        <a:xfrm>
          <a:off x="707" y="1436753"/>
          <a:ext cx="1661638" cy="811336"/>
        </a:xfrm>
        <a:prstGeom prst="rect">
          <a:avLst/>
        </a:prstGeom>
        <a:noFill/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ysClr val="windowText" lastClr="000000"/>
            </a:solidFill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</a:rPr>
            <a:t>302.4.05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</a:rPr>
            <a:t>Q1/Q3 Cryo-assembly Integration and Coordination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</a:rPr>
            <a:t>L3/CAM S. Feher (T. Strauss)</a:t>
          </a:r>
          <a:br>
            <a:rPr lang="en-US" sz="900" kern="1200" dirty="0">
              <a:solidFill>
                <a:sysClr val="windowText" lastClr="000000"/>
              </a:solidFill>
            </a:rPr>
          </a:br>
          <a:endParaRPr lang="en-US" sz="900" kern="1200" dirty="0">
            <a:solidFill>
              <a:sysClr val="windowText" lastClr="000000"/>
            </a:solidFill>
          </a:endParaRPr>
        </a:p>
      </dsp:txBody>
      <dsp:txXfrm>
        <a:off x="707" y="1436753"/>
        <a:ext cx="1661638" cy="811336"/>
      </dsp:txXfrm>
    </dsp:sp>
    <dsp:sp modelId="{DF4F600A-8A6B-41AB-A914-3F85097D0FF2}">
      <dsp:nvSpPr>
        <dsp:cNvPr id="0" name=""/>
        <dsp:cNvSpPr/>
      </dsp:nvSpPr>
      <dsp:spPr>
        <a:xfrm>
          <a:off x="1976025" y="1436753"/>
          <a:ext cx="1504889" cy="811018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302.4.01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Magnets Vertical 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L3: P. Joshi (A. Yahia)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CAM: P. Joshi</a:t>
          </a:r>
        </a:p>
      </dsp:txBody>
      <dsp:txXfrm>
        <a:off x="1976025" y="1436753"/>
        <a:ext cx="1504889" cy="811018"/>
      </dsp:txXfrm>
    </dsp:sp>
    <dsp:sp modelId="{224E1DF3-D831-4385-9767-75F483C5B437}">
      <dsp:nvSpPr>
        <dsp:cNvPr id="0" name=""/>
        <dsp:cNvSpPr/>
      </dsp:nvSpPr>
      <dsp:spPr>
        <a:xfrm>
          <a:off x="3770884" y="1436753"/>
          <a:ext cx="1380809" cy="811018"/>
        </a:xfrm>
        <a:prstGeom prst="rect">
          <a:avLst/>
        </a:prstGeom>
        <a:noFill/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302.4.02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Cold Mass Assemblies Fabrication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L3/CAM: S. Feher (A. Vouris)</a:t>
          </a:r>
        </a:p>
      </dsp:txBody>
      <dsp:txXfrm>
        <a:off x="3770884" y="1436753"/>
        <a:ext cx="1380809" cy="811018"/>
      </dsp:txXfrm>
    </dsp:sp>
    <dsp:sp modelId="{C42F383A-5F95-434A-838A-87B710C98CF1}">
      <dsp:nvSpPr>
        <dsp:cNvPr id="0" name=""/>
        <dsp:cNvSpPr/>
      </dsp:nvSpPr>
      <dsp:spPr>
        <a:xfrm>
          <a:off x="5441664" y="1436753"/>
          <a:ext cx="1380809" cy="771175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302.4.03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Cryo-Assemblies Fabrication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L3: S. Feher (R. Rabehl)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CAM: T. Strauss</a:t>
          </a:r>
        </a:p>
      </dsp:txBody>
      <dsp:txXfrm>
        <a:off x="5441664" y="1436753"/>
        <a:ext cx="1380809" cy="771175"/>
      </dsp:txXfrm>
    </dsp:sp>
    <dsp:sp modelId="{726D4913-FD16-43D1-812B-CCAA57C5B4E8}">
      <dsp:nvSpPr>
        <dsp:cNvPr id="0" name=""/>
        <dsp:cNvSpPr/>
      </dsp:nvSpPr>
      <dsp:spPr>
        <a:xfrm>
          <a:off x="7089443" y="1436753"/>
          <a:ext cx="1914810" cy="744056"/>
        </a:xfrm>
        <a:prstGeom prst="rect">
          <a:avLst/>
        </a:prstGeom>
        <a:solidFill>
          <a:srgbClr val="FFFF0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302.4.04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Cryo-Assemblies Horizontal 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L3/CAM: G. Chlachidze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(S. Stoynev)</a:t>
          </a:r>
        </a:p>
      </dsp:txBody>
      <dsp:txXfrm>
        <a:off x="7089443" y="1436753"/>
        <a:ext cx="1914810" cy="744056"/>
      </dsp:txXfrm>
    </dsp:sp>
    <dsp:sp modelId="{856C097C-0A5F-4D83-9C42-25DA360498BF}">
      <dsp:nvSpPr>
        <dsp:cNvPr id="0" name=""/>
        <dsp:cNvSpPr/>
      </dsp:nvSpPr>
      <dsp:spPr>
        <a:xfrm>
          <a:off x="7566016" y="2318076"/>
          <a:ext cx="1380809" cy="690404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302.4.04.01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Cryo-Mechanical Horizontal Test Stand Upgrade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L4: R. Rabehl</a:t>
          </a:r>
        </a:p>
      </dsp:txBody>
      <dsp:txXfrm>
        <a:off x="7566016" y="2318076"/>
        <a:ext cx="1380809" cy="690404"/>
      </dsp:txXfrm>
    </dsp:sp>
    <dsp:sp modelId="{857FE1CD-D1C5-46AB-95F4-66E45DACCFF2}">
      <dsp:nvSpPr>
        <dsp:cNvPr id="0" name=""/>
        <dsp:cNvSpPr/>
      </dsp:nvSpPr>
      <dsp:spPr>
        <a:xfrm>
          <a:off x="5629982" y="2317627"/>
          <a:ext cx="1380809" cy="690404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solidFill>
                <a:sysClr val="windowText" lastClr="000000"/>
              </a:solidFill>
            </a:rPr>
            <a:t>302.4.04.99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solidFill>
                <a:sysClr val="windowText" lastClr="000000"/>
              </a:solidFill>
            </a:rPr>
            <a:t>L3 Management Cryo-assemblies Horizontal Test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solidFill>
                <a:sysClr val="windowText" lastClr="000000"/>
              </a:solidFill>
            </a:rPr>
            <a:t>L3: G. Chlachidze (S. Stoynev)</a:t>
          </a:r>
        </a:p>
      </dsp:txBody>
      <dsp:txXfrm>
        <a:off x="5629982" y="2317627"/>
        <a:ext cx="1380809" cy="690404"/>
      </dsp:txXfrm>
    </dsp:sp>
    <dsp:sp modelId="{0630FBF4-0918-401C-9DB0-DD536BCC61BE}">
      <dsp:nvSpPr>
        <dsp:cNvPr id="0" name=""/>
        <dsp:cNvSpPr/>
      </dsp:nvSpPr>
      <dsp:spPr>
        <a:xfrm>
          <a:off x="5631018" y="3121134"/>
          <a:ext cx="1380809" cy="69040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302.4.04.02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Instrumentation and Mechanical Horizontal Test Stand Upgrade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L4: G. Chlachidze (S. Stoynev)</a:t>
          </a:r>
        </a:p>
      </dsp:txBody>
      <dsp:txXfrm>
        <a:off x="5631018" y="3121134"/>
        <a:ext cx="1380809" cy="690404"/>
      </dsp:txXfrm>
    </dsp:sp>
    <dsp:sp modelId="{C68DE5F2-45BA-4FDF-B416-B1ADAB97B291}">
      <dsp:nvSpPr>
        <dsp:cNvPr id="0" name=""/>
        <dsp:cNvSpPr/>
      </dsp:nvSpPr>
      <dsp:spPr>
        <a:xfrm>
          <a:off x="7576524" y="3120741"/>
          <a:ext cx="1380809" cy="69040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302.4.04.03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Horizontal Test Stand Operations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L4: G. Chlachidze (S. Stoynev)</a:t>
          </a:r>
        </a:p>
      </dsp:txBody>
      <dsp:txXfrm>
        <a:off x="7576524" y="3120741"/>
        <a:ext cx="1380809" cy="690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17/11/2022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17/11/2022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1D83-D392-484C-A88E-6AB33035C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95C605-55CC-4F2E-A2A7-578BAE928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5656" y="6366855"/>
            <a:ext cx="1818142" cy="3494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81C0938-3010-8148-8020-61B47D4AFE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B0F276-C90F-EE40-A60D-12B4AA5B1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A76FA-4A0F-E24B-9298-03D0C0208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D3DE97-8C35-406C-87E3-9C6954023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2634656"/>
            <a:ext cx="7200000" cy="1658439"/>
          </a:xfrm>
        </p:spPr>
        <p:txBody>
          <a:bodyPr/>
          <a:lstStyle/>
          <a:p>
            <a:r>
              <a:rPr lang="en-GB" sz="3600" dirty="0"/>
              <a:t>302.4.04 - Cryo-Assemblies Horizontal Test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Guram Chlachidze- FNAL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77272"/>
            <a:ext cx="6480000" cy="349250"/>
          </a:xfrm>
        </p:spPr>
        <p:txBody>
          <a:bodyPr>
            <a:normAutofit/>
          </a:bodyPr>
          <a:lstStyle/>
          <a:p>
            <a:r>
              <a:rPr lang="en-US" dirty="0"/>
              <a:t>HL-LHC AUP Rebaseline DOE Rev.  – Dec. 13</a:t>
            </a:r>
            <a:r>
              <a:rPr lang="en-US" baseline="30000" dirty="0"/>
              <a:t>th</a:t>
            </a:r>
            <a:r>
              <a:rPr lang="en-US" dirty="0"/>
              <a:t>–15</a:t>
            </a:r>
            <a:r>
              <a:rPr lang="en-US" baseline="30000" dirty="0"/>
              <a:t>th</a:t>
            </a:r>
            <a:r>
              <a:rPr lang="en-US" dirty="0"/>
              <a:t> 2022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5F0C4-DC19-457E-B98F-6987AF81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Achievements since CD-3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CE32E5F-F370-4838-AAAD-CB7961A8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710AFE-996B-44FF-B9EE-3FA70E4A6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35" y="2310812"/>
            <a:ext cx="5242349" cy="39374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AD9D7B-79F7-44FD-A674-0DC4AD462DF1}"/>
              </a:ext>
            </a:extLst>
          </p:cNvPr>
          <p:cNvSpPr/>
          <p:nvPr/>
        </p:nvSpPr>
        <p:spPr>
          <a:xfrm>
            <a:off x="467544" y="940658"/>
            <a:ext cx="8269532" cy="1317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B963C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5A5A5A"/>
                </a:solidFill>
              </a:rPr>
              <a:t>Zero magnet test in Oct-Dec 2020 was a critical milestone for the Horizontal Test Stand Upgrade Project</a:t>
            </a:r>
          </a:p>
          <a:p>
            <a:pPr marL="800100" lvl="1" indent="-342900">
              <a:spcBef>
                <a:spcPct val="20000"/>
              </a:spcBef>
              <a:buClr>
                <a:srgbClr val="FB963C"/>
              </a:buClr>
              <a:buFont typeface="Wingdings" charset="2"/>
              <a:buChar char="§"/>
            </a:pPr>
            <a:r>
              <a:rPr lang="en-US" dirty="0">
                <a:solidFill>
                  <a:srgbClr val="5A5A5A"/>
                </a:solidFill>
              </a:rPr>
              <a:t>Most upgrades have been installed and successfully verified in a shorted-bus (no-magnet) test configuration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93827-22DA-433F-BB02-CB7B6BC555BA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ED44C83-0FFE-4747-82F2-045423661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553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239A-3B3F-4B7E-9678-725FA0D2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Zero-magnet Test Results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9B381F-899F-48DF-983E-9ABDB7A82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0" y="1052736"/>
            <a:ext cx="8305620" cy="5303614"/>
          </a:xfrm>
        </p:spPr>
        <p:txBody>
          <a:bodyPr>
            <a:normAutofit/>
          </a:bodyPr>
          <a:lstStyle/>
          <a:p>
            <a:r>
              <a:rPr lang="en-US" sz="2000" dirty="0"/>
              <a:t>Functionality of the upgraded systems were successfully verified</a:t>
            </a:r>
          </a:p>
          <a:p>
            <a:pPr lvl="1"/>
            <a:r>
              <a:rPr lang="en-US" sz="1800" dirty="0"/>
              <a:t>New adapter box, Feedbox to Adapter box Interconnects, new End box</a:t>
            </a:r>
          </a:p>
          <a:p>
            <a:pPr lvl="1"/>
            <a:r>
              <a:rPr lang="en-US" sz="1800" dirty="0"/>
              <a:t>New transfer lines, U-tubes</a:t>
            </a:r>
          </a:p>
          <a:p>
            <a:pPr lvl="1"/>
            <a:r>
              <a:rPr lang="en-US" sz="1800" dirty="0"/>
              <a:t>Insulating vacuum</a:t>
            </a:r>
          </a:p>
          <a:p>
            <a:pPr lvl="1"/>
            <a:r>
              <a:rPr lang="en-US" sz="1800" dirty="0"/>
              <a:t>High Voltage Withstand Levels passed at room and cryogenic temperatures (300 K, 4.5 K and 100 K)</a:t>
            </a:r>
          </a:p>
          <a:p>
            <a:endParaRPr lang="en-US" sz="1400" dirty="0"/>
          </a:p>
          <a:p>
            <a:r>
              <a:rPr lang="en-US" sz="2000" dirty="0"/>
              <a:t>Controlled cooldown and warmup procedures verified</a:t>
            </a:r>
          </a:p>
          <a:p>
            <a:pPr lvl="1"/>
            <a:r>
              <a:rPr lang="en-US" sz="1800" dirty="0"/>
              <a:t>With new lambda plug location in the Adapter box</a:t>
            </a:r>
          </a:p>
          <a:p>
            <a:endParaRPr lang="en-US" sz="1400" dirty="0"/>
          </a:p>
          <a:p>
            <a:r>
              <a:rPr lang="en-US" sz="2000" dirty="0"/>
              <a:t>Safe operation at high pressure (17 bar)</a:t>
            </a:r>
          </a:p>
          <a:p>
            <a:pPr lvl="1"/>
            <a:r>
              <a:rPr lang="en-US" sz="1800" dirty="0"/>
              <a:t>Matching the LHC operating conditions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2000" dirty="0"/>
              <a:t>Main vapor-cooled power leads tested up to 18.5 kA</a:t>
            </a:r>
          </a:p>
          <a:p>
            <a:endParaRPr lang="en-US" sz="1400" dirty="0"/>
          </a:p>
          <a:p>
            <a:r>
              <a:rPr lang="en-US" sz="2000" dirty="0"/>
              <a:t>New Quench Protection and Monitoring Systems verified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600" dirty="0"/>
          </a:p>
          <a:p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6B31A-D347-4B5B-BA72-51743DB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D7FC4-4880-4F81-B787-BD3A97A2877E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19E5DF-5B5E-4E05-9D3B-295A98ACD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009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8DBA-6FEA-4665-A998-AD4B21A3F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Zero-magnet Test Results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DC572-AECF-4A1E-BB6C-4700618B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27F06-A1BB-4D29-8410-3B38E9282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08720"/>
            <a:ext cx="7920000" cy="5616624"/>
          </a:xfrm>
        </p:spPr>
        <p:txBody>
          <a:bodyPr>
            <a:normAutofit/>
          </a:bodyPr>
          <a:lstStyle/>
          <a:p>
            <a:r>
              <a:rPr lang="en-US" sz="2000" dirty="0"/>
              <a:t>New Process Controls system, supported off-project, was successfully used during the zero-magnet test</a:t>
            </a:r>
          </a:p>
          <a:p>
            <a:pPr lvl="1"/>
            <a:r>
              <a:rPr lang="en-US" sz="1800" dirty="0"/>
              <a:t>Additional automation capabilities were added</a:t>
            </a:r>
          </a:p>
          <a:p>
            <a:pPr lvl="1"/>
            <a:r>
              <a:rPr lang="en-US" sz="1800" dirty="0"/>
              <a:t>Control loops for feed box liquid helium level, return end liquid helium     level, feed box pressure control, and thermal shield pressure control  were tuned</a:t>
            </a:r>
          </a:p>
          <a:p>
            <a:endParaRPr lang="en-US" sz="1000" dirty="0"/>
          </a:p>
          <a:p>
            <a:r>
              <a:rPr lang="en-US" sz="2000" dirty="0"/>
              <a:t>It was the first for many years successful cooldown at Stand 4</a:t>
            </a:r>
          </a:p>
          <a:p>
            <a:pPr marL="0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0000FF"/>
              </a:solidFill>
            </a:endParaRPr>
          </a:p>
          <a:p>
            <a:pPr lvl="1"/>
            <a:endParaRPr lang="en-US" sz="1800" dirty="0">
              <a:solidFill>
                <a:srgbClr val="0000FF"/>
              </a:solidFill>
            </a:endParaRPr>
          </a:p>
          <a:p>
            <a:endParaRPr lang="en-US" sz="16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16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C0E8EB1D-AA81-49CC-9E0B-51BD38137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610" y="3429000"/>
            <a:ext cx="4571995" cy="2888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3C41F9-3906-4558-82F8-D6EF142DB53A}"/>
              </a:ext>
            </a:extLst>
          </p:cNvPr>
          <p:cNvSpPr txBox="1"/>
          <p:nvPr/>
        </p:nvSpPr>
        <p:spPr>
          <a:xfrm>
            <a:off x="5818295" y="6105327"/>
            <a:ext cx="2423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Test Stand overview screen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D808E2-4DAC-4CA7-8D64-C1A4D874EB3A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BB5DB63-CD2A-4E92-B26C-6206A1739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966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BFAA-70F8-4A99-8E76-10564EAE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Achievements since CD-3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D0A9-EDC7-47E9-8061-02AAC604A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44611"/>
            <a:ext cx="7632408" cy="5303614"/>
          </a:xfrm>
        </p:spPr>
        <p:txBody>
          <a:bodyPr>
            <a:normAutofit/>
          </a:bodyPr>
          <a:lstStyle/>
          <a:p>
            <a:r>
              <a:rPr lang="en-US" sz="2000" dirty="0"/>
              <a:t>Warm finger (anti-cryostat) with 100-mm inner diameter was fabricated for field quality measurements in Q1/Q3 cryo-assemblies</a:t>
            </a:r>
          </a:p>
          <a:p>
            <a:pPr lvl="1"/>
            <a:r>
              <a:rPr lang="en-US" sz="1800" dirty="0"/>
              <a:t>WF is equipped with temperature sensors and heaters</a:t>
            </a:r>
          </a:p>
          <a:p>
            <a:endParaRPr lang="en-US" sz="1200" dirty="0"/>
          </a:p>
          <a:p>
            <a:pPr marL="457200" lvl="1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D43B9-AB6F-4EA7-9FD7-597769C6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E1C7F-F4B1-488F-9595-53A30BE4C05A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  <p:pic>
        <p:nvPicPr>
          <p:cNvPr id="15" name="Picture 1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5638F316-1F19-4BE8-B99C-11BC56C7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47" y="2420888"/>
            <a:ext cx="2104555" cy="21105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B44826-E958-4733-BA95-DEB9EAB7085D}"/>
              </a:ext>
            </a:extLst>
          </p:cNvPr>
          <p:cNvSpPr txBox="1"/>
          <p:nvPr/>
        </p:nvSpPr>
        <p:spPr>
          <a:xfrm>
            <a:off x="977083" y="2348880"/>
            <a:ext cx="2451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MLI applied to the inner tube</a:t>
            </a:r>
          </a:p>
        </p:txBody>
      </p:sp>
      <p:pic>
        <p:nvPicPr>
          <p:cNvPr id="18" name="Picture 17" descr="A picture containing indoor, device, miller&#10;&#10;Description automatically generated">
            <a:extLst>
              <a:ext uri="{FF2B5EF4-FFF2-40B4-BE49-F238E27FC236}">
                <a16:creationId xmlns:a16="http://schemas.microsoft.com/office/drawing/2014/main" id="{CFB0EEDD-E75B-4C6D-A4F5-A0541AC5E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171" y="3429000"/>
            <a:ext cx="3652535" cy="2739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2003CA-1AB3-4E01-B93F-2CF519E319E2}"/>
              </a:ext>
            </a:extLst>
          </p:cNvPr>
          <p:cNvSpPr txBox="1"/>
          <p:nvPr/>
        </p:nvSpPr>
        <p:spPr>
          <a:xfrm>
            <a:off x="4363313" y="5929535"/>
            <a:ext cx="3297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WF with the measurement probe inside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026940-B5CB-4548-A601-41B1BD200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47" y="4589984"/>
            <a:ext cx="2104555" cy="15784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7FBF35-1148-4E57-8028-436B62390B65}"/>
              </a:ext>
            </a:extLst>
          </p:cNvPr>
          <p:cNvSpPr txBox="1"/>
          <p:nvPr/>
        </p:nvSpPr>
        <p:spPr>
          <a:xfrm>
            <a:off x="977083" y="5929535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Leak check after welding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32880B-B21B-4FB4-B704-0E57BF33FD4A}"/>
              </a:ext>
            </a:extLst>
          </p:cNvPr>
          <p:cNvSpPr txBox="1"/>
          <p:nvPr/>
        </p:nvSpPr>
        <p:spPr>
          <a:xfrm>
            <a:off x="3414367" y="2420888"/>
            <a:ext cx="46024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 finger assembly tested at Stand 4 with the upgraded probe drive system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D6D2CC8-3050-426C-9B7D-18D8440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788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BFAA-70F8-4A99-8E76-10564EAE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Achievements since CD-3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D0A9-EDC7-47E9-8061-02AAC604A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44611"/>
            <a:ext cx="7632408" cy="5303614"/>
          </a:xfrm>
        </p:spPr>
        <p:txBody>
          <a:bodyPr>
            <a:normAutofit/>
          </a:bodyPr>
          <a:lstStyle/>
          <a:p>
            <a:r>
              <a:rPr lang="en-US" sz="2000" dirty="0"/>
              <a:t>Quench Protection and Monitoring system (off-project) was extended to the full production configuration</a:t>
            </a:r>
          </a:p>
          <a:p>
            <a:pPr lvl="1"/>
            <a:r>
              <a:rPr lang="en-US" sz="1800" dirty="0"/>
              <a:t>Additional quench detection (AQD, DQD) and monitoring channels</a:t>
            </a:r>
          </a:p>
          <a:p>
            <a:pPr lvl="1"/>
            <a:r>
              <a:rPr lang="en-US" sz="1800" dirty="0"/>
              <a:t>Symmetric grounding system implemented</a:t>
            </a:r>
          </a:p>
          <a:p>
            <a:pPr lvl="1"/>
            <a:r>
              <a:rPr lang="en-US" sz="1800" dirty="0"/>
              <a:t>QPM Quench Logic Module review in Jan. 2021</a:t>
            </a:r>
          </a:p>
          <a:p>
            <a:endParaRPr lang="en-US" sz="1200" dirty="0"/>
          </a:p>
          <a:p>
            <a:r>
              <a:rPr lang="en-US" sz="2000" dirty="0"/>
              <a:t>New current control and readout system implemented</a:t>
            </a:r>
          </a:p>
          <a:p>
            <a:endParaRPr lang="en-US" sz="1200" dirty="0"/>
          </a:p>
          <a:p>
            <a:r>
              <a:rPr lang="en-US" sz="2000" dirty="0"/>
              <a:t>Production QPM was successfully commissioned during the shorted bus test in Apr 2022</a:t>
            </a:r>
          </a:p>
          <a:p>
            <a:pPr marL="457200" lvl="1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D43B9-AB6F-4EA7-9FD7-597769C6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1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EE7DFFF-0962-40BF-B96F-3DE5018FF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754" y="4181275"/>
            <a:ext cx="2900099" cy="2175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868EAA-271E-4A60-AE0E-7506EF79981D}"/>
              </a:ext>
            </a:extLst>
          </p:cNvPr>
          <p:cNvSpPr txBox="1"/>
          <p:nvPr/>
        </p:nvSpPr>
        <p:spPr>
          <a:xfrm>
            <a:off x="6144768" y="4114800"/>
            <a:ext cx="2430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FFFF00"/>
                </a:highlight>
              </a:rPr>
              <a:t>HFU and CLIQ at Stand 4</a:t>
            </a:r>
          </a:p>
        </p:txBody>
      </p:sp>
      <p:pic>
        <p:nvPicPr>
          <p:cNvPr id="8" name="Picture 7" descr="A picture containing text, indoor, computer, cluttered&#10;&#10;Description automatically generated">
            <a:extLst>
              <a:ext uri="{FF2B5EF4-FFF2-40B4-BE49-F238E27FC236}">
                <a16:creationId xmlns:a16="http://schemas.microsoft.com/office/drawing/2014/main" id="{4BF7F41C-5E44-484A-9960-F1E00B201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53673" y="4454172"/>
            <a:ext cx="2183177" cy="16373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4B36B8-353E-4823-A84C-3EE5DFA492BC}"/>
              </a:ext>
            </a:extLst>
          </p:cNvPr>
          <p:cNvSpPr txBox="1"/>
          <p:nvPr/>
        </p:nvSpPr>
        <p:spPr>
          <a:xfrm>
            <a:off x="1243584" y="4114800"/>
            <a:ext cx="163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FFFF00"/>
                </a:highlight>
              </a:rPr>
              <a:t>Production QPM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E1C7F-F4B1-488F-9595-53A30BE4C05A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6115148-0101-413F-A151-4B81ACCCF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113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CB81F-D676-4A1B-B457-776F928B3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measurement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F85BD-B343-4C05-8D49-C43B9B3B7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303614"/>
          </a:xfrm>
        </p:spPr>
        <p:txBody>
          <a:bodyPr>
            <a:normAutofit/>
          </a:bodyPr>
          <a:lstStyle/>
          <a:p>
            <a:r>
              <a:rPr lang="en-US" sz="2000" dirty="0"/>
              <a:t>New Single Stretched Wire (SSW) and Rotating coil systems will be used for alignment, field strength and harmonics measurements</a:t>
            </a:r>
          </a:p>
          <a:p>
            <a:endParaRPr lang="en-US" sz="1200" dirty="0"/>
          </a:p>
          <a:p>
            <a:r>
              <a:rPr lang="en-US" sz="2000" dirty="0"/>
              <a:t>Two identical SSW systems are assembled and ready for operation</a:t>
            </a:r>
            <a:endParaRPr lang="en-US" sz="1400" dirty="0"/>
          </a:p>
          <a:p>
            <a:pPr lvl="1"/>
            <a:r>
              <a:rPr lang="en-US" sz="1800" dirty="0"/>
              <a:t>SSW1 successfully used during the first pre-series cold-mass assembly</a:t>
            </a:r>
          </a:p>
          <a:p>
            <a:pPr lvl="1"/>
            <a:r>
              <a:rPr lang="en-US" sz="1800" dirty="0"/>
              <a:t>SSW2 cross-checked and tested with room temperature magnets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2000" dirty="0"/>
              <a:t>Integration tests of the Rotating coil measurement system completed</a:t>
            </a:r>
          </a:p>
          <a:p>
            <a:pPr lvl="1"/>
            <a:r>
              <a:rPr lang="en-US" sz="1800" dirty="0"/>
              <a:t>New measurement probe is assembled and tested</a:t>
            </a:r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1BC99-BF9B-4BA7-A73F-CE8808F9B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indoor, equipment, cluttered&#10;&#10;Description automatically generated">
            <a:extLst>
              <a:ext uri="{FF2B5EF4-FFF2-40B4-BE49-F238E27FC236}">
                <a16:creationId xmlns:a16="http://schemas.microsoft.com/office/drawing/2014/main" id="{75F71B3E-4393-4744-BD25-C72E972DA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05568" y="3310128"/>
            <a:ext cx="2292096" cy="17190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BCCABB-8CF9-4242-B2D5-7F6493DFF544}"/>
              </a:ext>
            </a:extLst>
          </p:cNvPr>
          <p:cNvSpPr txBox="1"/>
          <p:nvPr/>
        </p:nvSpPr>
        <p:spPr>
          <a:xfrm>
            <a:off x="6084168" y="5045166"/>
            <a:ext cx="1417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FFFF00"/>
                </a:highlight>
              </a:rPr>
              <a:t>SSW2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BAFF0-43FE-4609-ABD3-6A54801F9376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  <p:pic>
        <p:nvPicPr>
          <p:cNvPr id="6" name="Picture 5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2B572D3C-F0B6-44AD-A409-3F115AEF6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018148"/>
            <a:ext cx="3146302" cy="22945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B6F4EA-0830-4B00-9D04-96EF960A04BA}"/>
              </a:ext>
            </a:extLst>
          </p:cNvPr>
          <p:cNvSpPr txBox="1"/>
          <p:nvPr/>
        </p:nvSpPr>
        <p:spPr>
          <a:xfrm>
            <a:off x="3365316" y="504516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FFFF00"/>
                </a:highlight>
              </a:rPr>
              <a:t>Rotating coil system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BCA998B-0107-46FB-90D9-7DEA6DD32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384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7984F-36C8-4F93-A1F3-E257E5F92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vessel transportation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D660-817D-4F33-8145-E60183115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74693"/>
            <a:ext cx="7920000" cy="4906963"/>
          </a:xfrm>
        </p:spPr>
        <p:txBody>
          <a:bodyPr>
            <a:normAutofit/>
          </a:bodyPr>
          <a:lstStyle/>
          <a:p>
            <a:r>
              <a:rPr lang="en-US" sz="2000" dirty="0"/>
              <a:t>AUP vacuum vessel transportation from the cryo-assembly fabrication area to the horizontal test facility has been verified</a:t>
            </a:r>
          </a:p>
          <a:p>
            <a:pPr lvl="1"/>
            <a:r>
              <a:rPr lang="en-US" sz="1800" dirty="0"/>
              <a:t>Dedicated truck and trailer, purchased off-project, were used for the transportation test</a:t>
            </a:r>
          </a:p>
          <a:p>
            <a:pPr lvl="1"/>
            <a:r>
              <a:rPr lang="en-US" sz="1800" dirty="0"/>
              <a:t>Vacuum vessel successfully was installed on the staging area first and then on Stand 4 using the 3-point supports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9AA10-254A-4E17-844B-F144786A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7" name="Picture 6" descr="A picture containing ground, outdoor, red&#10;&#10;Description automatically generated">
            <a:extLst>
              <a:ext uri="{FF2B5EF4-FFF2-40B4-BE49-F238E27FC236}">
                <a16:creationId xmlns:a16="http://schemas.microsoft.com/office/drawing/2014/main" id="{57AAFF6D-DA35-43BE-81D8-CAABCCF15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297" y="3213864"/>
            <a:ext cx="3131063" cy="2951440"/>
          </a:xfrm>
          <a:prstGeom prst="rect">
            <a:avLst/>
          </a:prstGeom>
        </p:spPr>
      </p:pic>
      <p:pic>
        <p:nvPicPr>
          <p:cNvPr id="9" name="Picture 8" descr="A picture containing outdoor, road, sky, tree&#10;&#10;Description automatically generated">
            <a:extLst>
              <a:ext uri="{FF2B5EF4-FFF2-40B4-BE49-F238E27FC236}">
                <a16:creationId xmlns:a16="http://schemas.microsoft.com/office/drawing/2014/main" id="{BD07E87D-B1CC-4E42-9B01-CD851B1EE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311" y="3195785"/>
            <a:ext cx="3275079" cy="2969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8145E-1AD3-4551-9258-F8D46189F0EB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088501A-A574-4EC2-9E8A-067391325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449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53E3-9C6E-46FC-ACE2-B318D873B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</a:t>
            </a:r>
            <a:r>
              <a:rPr lang="en-GB" dirty="0"/>
              <a:t>302.4.04</a:t>
            </a:r>
            <a:r>
              <a:rPr lang="en-US" dirty="0"/>
              <a:t>: Contingency Consumption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C468F-BED4-4B2B-832F-ED9C027E4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80000"/>
            <a:ext cx="7920000" cy="5096350"/>
          </a:xfrm>
        </p:spPr>
        <p:txBody>
          <a:bodyPr/>
          <a:lstStyle/>
          <a:p>
            <a:pPr>
              <a:buClr>
                <a:srgbClr val="FB963C"/>
              </a:buClr>
            </a:pPr>
            <a:r>
              <a:rPr lang="en-US" sz="2000" dirty="0">
                <a:solidFill>
                  <a:srgbClr val="5A5A5A"/>
                </a:solidFill>
              </a:rPr>
              <a:t>Estimated COVID impact of ~$337k includes COVID related efficiency drop, LOE and schedule adjustments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endParaRPr lang="en-US" sz="1000" dirty="0"/>
          </a:p>
          <a:p>
            <a:r>
              <a:rPr lang="en-US" sz="2000" dirty="0"/>
              <a:t>Abnormal escalation impact of $115k from Summer 2022 ETC</a:t>
            </a:r>
          </a:p>
          <a:p>
            <a:pPr lvl="1"/>
            <a:r>
              <a:rPr lang="en-US" sz="1800" dirty="0"/>
              <a:t>M&amp;S for the first two pre-series CA testing was adjusted with more recent cryogen cost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64538-7313-4454-95F2-144D92B5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FDDA36-7FFF-423B-AF45-A704871DBDC8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4D1530-2905-4994-A5F9-47A80E36A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9987CF-2F5D-40BA-86DA-8E181BF78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518" y="1772816"/>
            <a:ext cx="5998964" cy="2795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661D3-6B49-4DE1-84DE-4DE83893B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990" y="5733256"/>
            <a:ext cx="6003492" cy="51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7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CD67-3AF1-4105-AB4B-E441E86E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Procurement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0A3E7-69AB-4A56-AD90-52817192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84665"/>
            <a:ext cx="7905964" cy="5127719"/>
          </a:xfrm>
        </p:spPr>
        <p:txBody>
          <a:bodyPr>
            <a:normAutofit/>
          </a:bodyPr>
          <a:lstStyle/>
          <a:p>
            <a:r>
              <a:rPr lang="en-US" sz="2000" dirty="0"/>
              <a:t>Total M&amp;S is ~ $2.7M, with ~$0.7M still</a:t>
            </a:r>
          </a:p>
          <a:p>
            <a:pPr marL="0" indent="0">
              <a:buNone/>
            </a:pPr>
            <a:r>
              <a:rPr lang="en-US" sz="2000" dirty="0"/>
              <a:t>     to be ordered </a:t>
            </a:r>
          </a:p>
          <a:p>
            <a:endParaRPr lang="en-US" sz="2000" dirty="0"/>
          </a:p>
          <a:p>
            <a:r>
              <a:rPr lang="en-US" sz="2000" dirty="0"/>
              <a:t>All major procurements are completed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Remaining procurement (not ordered yet)</a:t>
            </a:r>
          </a:p>
          <a:p>
            <a:pPr marL="0" indent="0">
              <a:buNone/>
            </a:pPr>
            <a:r>
              <a:rPr lang="en-US" sz="2000" dirty="0"/>
              <a:t>     is only cryogens (Helium and Nitrogen) </a:t>
            </a:r>
          </a:p>
          <a:p>
            <a:pPr marL="0" indent="0">
              <a:buNone/>
            </a:pPr>
            <a:r>
              <a:rPr lang="en-US" sz="2000" dirty="0"/>
              <a:t>     required for supporting “cold” testing at Fermilab’s horizontal test  </a:t>
            </a:r>
          </a:p>
          <a:p>
            <a:pPr marL="0" indent="0">
              <a:buNone/>
            </a:pPr>
            <a:r>
              <a:rPr lang="en-US" sz="2000" dirty="0"/>
              <a:t>     facility</a:t>
            </a:r>
          </a:p>
          <a:p>
            <a:endParaRPr lang="en-US" sz="2000" dirty="0"/>
          </a:p>
          <a:p>
            <a:r>
              <a:rPr lang="en-US" sz="2000" dirty="0"/>
              <a:t>FNAL gas supplier contract renews in Nov. 2022, we anticipate doubling in cost due to worldwide Helium shortage and inflation</a:t>
            </a:r>
          </a:p>
          <a:p>
            <a:pPr lvl="1"/>
            <a:r>
              <a:rPr lang="en-US" sz="1800" dirty="0"/>
              <a:t>New cost will be announced around or soon after this review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AD378-3B77-4C4B-9C7A-12F7481E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D5055-F672-46CD-8070-B59A89596D1B}"/>
              </a:ext>
            </a:extLst>
          </p:cNvPr>
          <p:cNvSpPr txBox="1"/>
          <p:nvPr/>
        </p:nvSpPr>
        <p:spPr>
          <a:xfrm>
            <a:off x="7901058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23DC5-3736-49BE-A2E7-8D69162A2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197" y="1043966"/>
            <a:ext cx="2617211" cy="247358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6173D4-0571-440A-8A84-DD8B9CACE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079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9800"/>
            <a:ext cx="7920000" cy="720000"/>
          </a:xfrm>
        </p:spPr>
        <p:txBody>
          <a:bodyPr/>
          <a:lstStyle/>
          <a:p>
            <a:r>
              <a:rPr lang="en-US" dirty="0"/>
              <a:t>WBS 302.4.04: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980728"/>
            <a:ext cx="7920000" cy="1440160"/>
          </a:xfrm>
        </p:spPr>
        <p:txBody>
          <a:bodyPr>
            <a:normAutofit/>
          </a:bodyPr>
          <a:lstStyle/>
          <a:p>
            <a:r>
              <a:rPr lang="en-US" sz="2000" dirty="0"/>
              <a:t>Cryo-assemblies Horizontal Test, the last activity before shipment, becomes critical path upon Cryo-assembly Rework # 2 until end of the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BCD08F-8868-4CD8-B873-21582CB05A45}"/>
              </a:ext>
            </a:extLst>
          </p:cNvPr>
          <p:cNvSpPr txBox="1"/>
          <p:nvPr/>
        </p:nvSpPr>
        <p:spPr>
          <a:xfrm>
            <a:off x="7901058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E2741D4-3306-4F2C-8DB3-9B3AC5620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7ABEE-8187-4862-8741-70E9D5FC8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52" y="2204864"/>
            <a:ext cx="6780095" cy="3827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63DD10-C358-4353-89EB-7D9073B59170}"/>
              </a:ext>
            </a:extLst>
          </p:cNvPr>
          <p:cNvSpPr txBox="1"/>
          <p:nvPr/>
        </p:nvSpPr>
        <p:spPr>
          <a:xfrm>
            <a:off x="756015" y="5086001"/>
            <a:ext cx="302389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 cooldown at Horizontal Test </a:t>
            </a:r>
          </a:p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expected in December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E0F45DA-D1F8-4706-911C-55D71B7690BF}"/>
              </a:ext>
            </a:extLst>
          </p:cNvPr>
          <p:cNvSpPr/>
          <p:nvPr/>
        </p:nvSpPr>
        <p:spPr>
          <a:xfrm>
            <a:off x="3779521" y="5037451"/>
            <a:ext cx="617063" cy="144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9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5976224" cy="720000"/>
          </a:xfrm>
        </p:spPr>
        <p:txBody>
          <a:bodyPr/>
          <a:lstStyle/>
          <a:p>
            <a:r>
              <a:rPr lang="en-US" sz="3200" i="1" dirty="0"/>
              <a:t> </a:t>
            </a:r>
            <a:r>
              <a:rPr lang="en-US" sz="32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68760"/>
            <a:ext cx="7920000" cy="4762947"/>
          </a:xfrm>
        </p:spPr>
        <p:txBody>
          <a:bodyPr>
            <a:normAutofit/>
          </a:bodyPr>
          <a:lstStyle/>
          <a:p>
            <a:r>
              <a:rPr lang="en-US" sz="2400" dirty="0"/>
              <a:t>Scope, Interfaces, Dependencies &amp; Team</a:t>
            </a:r>
          </a:p>
          <a:p>
            <a:r>
              <a:rPr lang="en-US" sz="2400" dirty="0"/>
              <a:t>Achievements since CD-3</a:t>
            </a:r>
          </a:p>
          <a:p>
            <a:r>
              <a:rPr lang="en-US" sz="2400" dirty="0"/>
              <a:t>Contingency Consumption</a:t>
            </a:r>
          </a:p>
          <a:p>
            <a:r>
              <a:rPr lang="en-US" sz="2400" dirty="0"/>
              <a:t>COVID and Abnormal Escalation Impacts</a:t>
            </a:r>
          </a:p>
          <a:p>
            <a:r>
              <a:rPr lang="en-US" sz="2400" dirty="0"/>
              <a:t>Procurement Status</a:t>
            </a:r>
          </a:p>
          <a:p>
            <a:r>
              <a:rPr lang="en-US" sz="2400" dirty="0"/>
              <a:t>Schedule</a:t>
            </a:r>
          </a:p>
          <a:p>
            <a:r>
              <a:rPr lang="en-US" sz="2400" dirty="0"/>
              <a:t>Cost and Schedule Performance &amp; VAR Reports</a:t>
            </a:r>
            <a:endParaRPr lang="en-US" sz="2400" i="1" dirty="0"/>
          </a:p>
          <a:p>
            <a:r>
              <a:rPr lang="en-US" sz="2400" dirty="0"/>
              <a:t>Estimate at Completion</a:t>
            </a:r>
          </a:p>
          <a:p>
            <a:r>
              <a:rPr lang="en-US" sz="2400" dirty="0"/>
              <a:t>Risks</a:t>
            </a:r>
          </a:p>
          <a:p>
            <a:r>
              <a:rPr lang="en-US" sz="2400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CA150EB-5B1B-7748-8DB9-CD293559A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68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5927E2F-1A33-446B-B1DC-57434854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7" y="1196752"/>
            <a:ext cx="8824491" cy="60995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EC0266-85B8-4AF6-8FAC-9278B3071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08720"/>
            <a:ext cx="8136464" cy="560351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Work progress mostly according to plan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400" dirty="0"/>
          </a:p>
          <a:p>
            <a:r>
              <a:rPr lang="en-US" sz="2000" dirty="0"/>
              <a:t>Negative CV due to underestimated efforts for Stand 4 upgrade</a:t>
            </a:r>
          </a:p>
          <a:p>
            <a:pPr lvl="1"/>
            <a:r>
              <a:rPr lang="en-US" sz="1800" dirty="0"/>
              <a:t>Test facility upgrade requires the efforts of technicians, designers, and engineers to address issues with new assemblies, revise designs as needed, and update/approve drawings before assembly can proceed</a:t>
            </a:r>
          </a:p>
          <a:p>
            <a:endParaRPr lang="en-US" sz="12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1600" dirty="0"/>
          </a:p>
          <a:p>
            <a:r>
              <a:rPr lang="en-US" sz="2000" dirty="0"/>
              <a:t>Since Stand 4 upgrade is complete, flattening of CPI is expected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42FDED-C0D1-4DAC-9F3C-C5310388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136464" cy="720000"/>
          </a:xfrm>
        </p:spPr>
        <p:txBody>
          <a:bodyPr/>
          <a:lstStyle/>
          <a:p>
            <a:r>
              <a:rPr lang="en-US" dirty="0"/>
              <a:t>WBS 302.4.04: Cost and Schedule Performance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F5F45-2533-4A81-A58D-0995DB3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429D37-D393-49C3-AB63-A33EA5C6B9E5}"/>
              </a:ext>
            </a:extLst>
          </p:cNvPr>
          <p:cNvSpPr/>
          <p:nvPr/>
        </p:nvSpPr>
        <p:spPr>
          <a:xfrm>
            <a:off x="4139952" y="1323178"/>
            <a:ext cx="1368152" cy="539785"/>
          </a:xfrm>
          <a:prstGeom prst="ellipse">
            <a:avLst/>
          </a:prstGeom>
          <a:noFill/>
          <a:ln>
            <a:solidFill>
              <a:srgbClr val="4E18E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0E851BF7-D554-41B1-94E3-16364B1DBAA6}"/>
              </a:ext>
            </a:extLst>
          </p:cNvPr>
          <p:cNvSpPr/>
          <p:nvPr/>
        </p:nvSpPr>
        <p:spPr>
          <a:xfrm rot="5400000" flipV="1">
            <a:off x="4333394" y="1708213"/>
            <a:ext cx="477213" cy="789186"/>
          </a:xfrm>
          <a:prstGeom prst="bentUpArrow">
            <a:avLst/>
          </a:prstGeom>
          <a:solidFill>
            <a:srgbClr val="4E18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50EAD-BE4E-44C8-A2E4-B7A20D532E8B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93B8199-903A-4094-B3DF-13A042F3D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1F7200-38A7-44B5-9541-3A3070C8C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932" y="1907004"/>
            <a:ext cx="3038475" cy="704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A8C402-0226-4D2A-B439-D82DDE356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43" y="3713883"/>
            <a:ext cx="4747561" cy="218122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B486C5-316A-491B-8A74-AE45B4FAECAE}"/>
              </a:ext>
            </a:extLst>
          </p:cNvPr>
          <p:cNvSpPr txBox="1"/>
          <p:nvPr/>
        </p:nvSpPr>
        <p:spPr>
          <a:xfrm>
            <a:off x="6775090" y="5147258"/>
            <a:ext cx="11092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CPI ~ 74%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1E11BB-4A2E-47D6-8840-F80F0F6CF97B}"/>
              </a:ext>
            </a:extLst>
          </p:cNvPr>
          <p:cNvSpPr txBox="1"/>
          <p:nvPr/>
        </p:nvSpPr>
        <p:spPr>
          <a:xfrm>
            <a:off x="6775090" y="4215167"/>
            <a:ext cx="1096454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SPI ~ 96%</a:t>
            </a:r>
          </a:p>
        </p:txBody>
      </p:sp>
    </p:spTree>
    <p:extLst>
      <p:ext uri="{BB962C8B-B14F-4D97-AF65-F5344CB8AC3E}">
        <p14:creationId xmlns:p14="http://schemas.microsoft.com/office/powerpoint/2010/main" val="14080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4F81-9F9F-44AA-BA72-7177AB92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Estimate at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7323-F8B5-40F8-953B-74A524A38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72816"/>
            <a:ext cx="8568952" cy="325062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Variance at Completion (VAC) includes $2.2M accumulated CV and $1.7M manual adjustment to EAC</a:t>
            </a:r>
          </a:p>
          <a:p>
            <a:pPr lvl="1"/>
            <a:r>
              <a:rPr lang="en-US" sz="1800" dirty="0"/>
              <a:t>We expect the CV stabilized since Stand 4 upgrade is complete</a:t>
            </a:r>
          </a:p>
          <a:p>
            <a:endParaRPr lang="en-US" sz="1200" dirty="0"/>
          </a:p>
          <a:p>
            <a:r>
              <a:rPr lang="en-US" sz="2000" dirty="0"/>
              <a:t>Manual EAC adjustments include: </a:t>
            </a:r>
          </a:p>
          <a:p>
            <a:pPr lvl="1"/>
            <a:r>
              <a:rPr lang="en-US" sz="1800" dirty="0"/>
              <a:t>M&amp;S due to anticipated cost increase of cryogens for series CA tests</a:t>
            </a:r>
          </a:p>
          <a:p>
            <a:pPr lvl="1"/>
            <a:r>
              <a:rPr lang="en-US" sz="1800" dirty="0"/>
              <a:t>Additional labor for cryo-assembly preparation for horizontal testing and for disassembly of interconnects after the test </a:t>
            </a:r>
          </a:p>
          <a:p>
            <a:pPr lvl="1"/>
            <a:r>
              <a:rPr lang="en-US" sz="1800" dirty="0"/>
              <a:t>Additional LOE to finish the control account activities</a:t>
            </a:r>
          </a:p>
          <a:p>
            <a:pPr lvl="1"/>
            <a:r>
              <a:rPr lang="en-US" sz="1800" dirty="0"/>
              <a:t>Additional set of reusable components for interfacing with the test facility to pipeline CA fabrication under the tight test schedule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5B8B-8153-4E20-A8EE-D57F0BB6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6AD26-1762-40F8-BD8C-C7197B9C554B}"/>
              </a:ext>
            </a:extLst>
          </p:cNvPr>
          <p:cNvSpPr txBox="1"/>
          <p:nvPr/>
        </p:nvSpPr>
        <p:spPr>
          <a:xfrm>
            <a:off x="7901058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7FD94-2226-4497-AE6E-5E693CCA5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943109"/>
            <a:ext cx="6478792" cy="1359235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A05B1F8-E027-40E3-AE17-BAD660F40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61C6C3-4958-49B1-9AC7-89767DCFB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783" y="1033010"/>
            <a:ext cx="41624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7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C64B-DDCF-409F-91FD-410073AB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4808-707A-4E65-ACFA-968FDB32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52736"/>
            <a:ext cx="7920000" cy="4906963"/>
          </a:xfrm>
        </p:spPr>
        <p:txBody>
          <a:bodyPr/>
          <a:lstStyle/>
          <a:p>
            <a:r>
              <a:rPr lang="en-US" sz="2000" dirty="0"/>
              <a:t>We have closed one risk since CD-3 review</a:t>
            </a:r>
          </a:p>
          <a:p>
            <a:pPr lvl="1"/>
            <a:r>
              <a:rPr lang="en-US" sz="1800" dirty="0"/>
              <a:t>RT-302-4-04-006 – Upgrade of horizontal test stand is not completed by the planned start time</a:t>
            </a:r>
          </a:p>
          <a:p>
            <a:endParaRPr lang="en-US" sz="1400" dirty="0"/>
          </a:p>
          <a:p>
            <a:r>
              <a:rPr lang="en-US" sz="2000" dirty="0"/>
              <a:t>One new risk was added since CD-3 review</a:t>
            </a:r>
          </a:p>
          <a:p>
            <a:pPr lvl="1"/>
            <a:r>
              <a:rPr lang="en-US" sz="1800" dirty="0"/>
              <a:t>RT-302-4-04-011 – Price of cryogens is higher than expected</a:t>
            </a:r>
          </a:p>
          <a:p>
            <a:pPr lvl="1"/>
            <a:r>
              <a:rPr lang="en-US" sz="1800" dirty="0"/>
              <a:t>Original probability of the risk (50%) was increased by 25% to include COVID impact</a:t>
            </a:r>
          </a:p>
          <a:p>
            <a:pPr marL="457200" lvl="1" indent="0">
              <a:buNone/>
            </a:pPr>
            <a:endParaRPr lang="en-US" sz="1400" dirty="0"/>
          </a:p>
          <a:p>
            <a:r>
              <a:rPr lang="en-US" sz="2000" dirty="0"/>
              <a:t>Two medium ranked risks could be managed during or after the first cryo-assembly horizontal test</a:t>
            </a:r>
          </a:p>
          <a:p>
            <a:pPr lvl="1"/>
            <a:r>
              <a:rPr lang="en-US" sz="1800" dirty="0"/>
              <a:t>RT-302-4-04-011 and RT-302-4-04-003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6D19-EC91-4EAE-9D5F-F1471BF8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D5131-25B0-47CF-B210-0567A8EE69AD}"/>
              </a:ext>
            </a:extLst>
          </p:cNvPr>
          <p:cNvSpPr txBox="1"/>
          <p:nvPr/>
        </p:nvSpPr>
        <p:spPr>
          <a:xfrm>
            <a:off x="7882116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#3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9A51F4F-15B2-4291-8EBE-F93F4960A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629500"/>
              </p:ext>
            </p:extLst>
          </p:nvPr>
        </p:nvGraphicFramePr>
        <p:xfrm>
          <a:off x="665382" y="4941168"/>
          <a:ext cx="7762693" cy="1130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0300">
                  <a:extLst>
                    <a:ext uri="{9D8B030D-6E8A-4147-A177-3AD203B41FA5}">
                      <a16:colId xmlns:a16="http://schemas.microsoft.com/office/drawing/2014/main" val="4096354045"/>
                    </a:ext>
                  </a:extLst>
                </a:gridCol>
                <a:gridCol w="2752005">
                  <a:extLst>
                    <a:ext uri="{9D8B030D-6E8A-4147-A177-3AD203B41FA5}">
                      <a16:colId xmlns:a16="http://schemas.microsoft.com/office/drawing/2014/main" val="3014940195"/>
                    </a:ext>
                  </a:extLst>
                </a:gridCol>
                <a:gridCol w="1397859">
                  <a:extLst>
                    <a:ext uri="{9D8B030D-6E8A-4147-A177-3AD203B41FA5}">
                      <a16:colId xmlns:a16="http://schemas.microsoft.com/office/drawing/2014/main" val="4233371769"/>
                    </a:ext>
                  </a:extLst>
                </a:gridCol>
                <a:gridCol w="931907">
                  <a:extLst>
                    <a:ext uri="{9D8B030D-6E8A-4147-A177-3AD203B41FA5}">
                      <a16:colId xmlns:a16="http://schemas.microsoft.com/office/drawing/2014/main" val="1538043431"/>
                    </a:ext>
                  </a:extLst>
                </a:gridCol>
                <a:gridCol w="1025097">
                  <a:extLst>
                    <a:ext uri="{9D8B030D-6E8A-4147-A177-3AD203B41FA5}">
                      <a16:colId xmlns:a16="http://schemas.microsoft.com/office/drawing/2014/main" val="2739625476"/>
                    </a:ext>
                  </a:extLst>
                </a:gridCol>
                <a:gridCol w="745525">
                  <a:extLst>
                    <a:ext uri="{9D8B030D-6E8A-4147-A177-3AD203B41FA5}">
                      <a16:colId xmlns:a16="http://schemas.microsoft.com/office/drawing/2014/main" val="595539771"/>
                    </a:ext>
                  </a:extLst>
                </a:gridCol>
              </a:tblGrid>
              <a:tr h="1374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RI-ID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Title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Probability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Cost Impact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Schedule Impact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Risk Rank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extLst>
                  <a:ext uri="{0D108BD9-81ED-4DB2-BD59-A6C34878D82A}">
                    <a16:rowId xmlns:a16="http://schemas.microsoft.com/office/drawing/2014/main" val="3412193815"/>
                  </a:ext>
                </a:extLst>
              </a:tr>
              <a:tr h="1449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RT-302-4-04-011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Price of cryogens is higher than expected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50% + 25% Due to COVID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106 k$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 months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 (Medium)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extLst>
                  <a:ext uri="{0D108BD9-81ED-4DB2-BD59-A6C34878D82A}">
                    <a16:rowId xmlns:a16="http://schemas.microsoft.com/office/drawing/2014/main" val="2349118067"/>
                  </a:ext>
                </a:extLst>
              </a:tr>
              <a:tr h="1449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RT-302-4-04-003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Horizontal Test takes longer than expected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 k$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0.25 -- 0.75 months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 (Medium)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extLst>
                  <a:ext uri="{0D108BD9-81ED-4DB2-BD59-A6C34878D82A}">
                    <a16:rowId xmlns:a16="http://schemas.microsoft.com/office/drawing/2014/main" val="1920551079"/>
                  </a:ext>
                </a:extLst>
              </a:tr>
              <a:tr h="1449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RT-302-4-04-001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Horizontal Test Facility - Non-Cryogenic System Failure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0 -- 20 -- 200 k$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0.15 -- 0.24 months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1 (Low)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extLst>
                  <a:ext uri="{0D108BD9-81ED-4DB2-BD59-A6C34878D82A}">
                    <a16:rowId xmlns:a16="http://schemas.microsoft.com/office/drawing/2014/main" val="337357756"/>
                  </a:ext>
                </a:extLst>
              </a:tr>
              <a:tr h="2676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RT-302-4-04-004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Horizontal Test Facility - Magnetic Measurement System Failure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0 -- 60 k$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0.1 -- 0.24 months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 (Low)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extLst>
                  <a:ext uri="{0D108BD9-81ED-4DB2-BD59-A6C34878D82A}">
                    <a16:rowId xmlns:a16="http://schemas.microsoft.com/office/drawing/2014/main" val="1366735033"/>
                  </a:ext>
                </a:extLst>
              </a:tr>
              <a:tr h="1449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RT-302-4-04-002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Horizontal Test Facility - Cryogenic System Failure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0 -- 15 -- 65 k$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0.05 -- 0.4 months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 (Low)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extLst>
                  <a:ext uri="{0D108BD9-81ED-4DB2-BD59-A6C34878D82A}">
                    <a16:rowId xmlns:a16="http://schemas.microsoft.com/office/drawing/2014/main" val="4208098795"/>
                  </a:ext>
                </a:extLst>
              </a:tr>
              <a:tr h="1449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RT-302-4-04-007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Excessive Heat Load to 1.9K Cooldown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0 -- 2 k$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0 -- 1 months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1 (Low)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7" marR="6787" marT="6787" marB="0" anchor="b"/>
                </a:tc>
                <a:extLst>
                  <a:ext uri="{0D108BD9-81ED-4DB2-BD59-A6C34878D82A}">
                    <a16:rowId xmlns:a16="http://schemas.microsoft.com/office/drawing/2014/main" val="228591871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0EE307F-44DF-4808-9E9B-6122CA0D8F8F}"/>
              </a:ext>
            </a:extLst>
          </p:cNvPr>
          <p:cNvSpPr/>
          <p:nvPr/>
        </p:nvSpPr>
        <p:spPr>
          <a:xfrm>
            <a:off x="649224" y="5797296"/>
            <a:ext cx="7772400" cy="137160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935D48-DCCC-44C9-A985-873FAF19C134}"/>
              </a:ext>
            </a:extLst>
          </p:cNvPr>
          <p:cNvSpPr/>
          <p:nvPr/>
        </p:nvSpPr>
        <p:spPr>
          <a:xfrm>
            <a:off x="4315968" y="5061754"/>
            <a:ext cx="1426464" cy="164592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9ADB1BC-6B0C-4209-98AE-AD32A2286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411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C64B-DDCF-409F-91FD-410073AB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Risks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4808-707A-4E65-ACFA-968FDB32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80728"/>
            <a:ext cx="7920000" cy="5472608"/>
          </a:xfrm>
        </p:spPr>
        <p:txBody>
          <a:bodyPr>
            <a:norm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RT-302-4-04-002 – “IB1 Cryogenic System Failure”</a:t>
            </a:r>
            <a:endParaRPr lang="en-US" sz="2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  <a:p>
            <a:pPr marL="0" indent="0">
              <a:buNone/>
              <a:defRPr/>
            </a:pPr>
            <a:endParaRPr lang="en-US" sz="1000" dirty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sz="2000" dirty="0"/>
              <a:t>Various improvements (off-project) have been made to improve overall reliability of the cryo-plant</a:t>
            </a:r>
          </a:p>
          <a:p>
            <a:pPr lvl="1">
              <a:defRPr/>
            </a:pPr>
            <a:r>
              <a:rPr lang="en-US" sz="1800" dirty="0"/>
              <a:t>Full stream purification system is implemented</a:t>
            </a:r>
          </a:p>
          <a:p>
            <a:pPr lvl="1"/>
            <a:r>
              <a:rPr lang="en-US" sz="1800" dirty="0"/>
              <a:t>Four 30,000-Gal tanks were added to the existing six buffer tanks for storage of helium gas</a:t>
            </a:r>
          </a:p>
          <a:p>
            <a:pPr lvl="1"/>
            <a:r>
              <a:rPr lang="en-US" sz="1800" dirty="0"/>
              <a:t>New liquefier was installed this year, increasing total </a:t>
            </a:r>
            <a:r>
              <a:rPr lang="en-US" sz="1800" dirty="0" err="1"/>
              <a:t>LHe</a:t>
            </a:r>
            <a:r>
              <a:rPr lang="en-US" sz="1800" dirty="0"/>
              <a:t> make rate to 600 </a:t>
            </a:r>
            <a:r>
              <a:rPr lang="en-US" sz="1800" dirty="0" err="1"/>
              <a:t>ltr</a:t>
            </a:r>
            <a:r>
              <a:rPr lang="en-US" sz="1800" dirty="0"/>
              <a:t>./hour and total liquid storage volume to 14,000 </a:t>
            </a:r>
            <a:r>
              <a:rPr lang="en-US" sz="1800" dirty="0" err="1"/>
              <a:t>ltr</a:t>
            </a:r>
            <a:r>
              <a:rPr lang="en-US" sz="1800" dirty="0"/>
              <a:t>. </a:t>
            </a:r>
          </a:p>
          <a:p>
            <a:pPr marL="0" indent="0">
              <a:buNone/>
              <a:defRPr/>
            </a:pPr>
            <a:endParaRPr lang="en-US" sz="1200" dirty="0"/>
          </a:p>
          <a:p>
            <a:pPr>
              <a:defRPr/>
            </a:pPr>
            <a:r>
              <a:rPr lang="en-US" sz="2000" dirty="0"/>
              <a:t>Combination of higher liquefaction and He storage capacities will significantly increase throughput in magnet and SRF cavity testing </a:t>
            </a:r>
          </a:p>
          <a:p>
            <a:pPr lvl="1">
              <a:defRPr/>
            </a:pPr>
            <a:r>
              <a:rPr lang="en-US" sz="1800" dirty="0"/>
              <a:t>Practically eliminating downtime due to cryo-plant maintenance 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1C58C-4846-43D2-9DF5-763FFEF54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00" y="1396954"/>
            <a:ext cx="5400600" cy="1150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7B862-CFA2-4874-AA4E-121836A73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91C2A-802B-4B15-A2EB-E4F45FAE2F5D}"/>
              </a:ext>
            </a:extLst>
          </p:cNvPr>
          <p:cNvSpPr txBox="1"/>
          <p:nvPr/>
        </p:nvSpPr>
        <p:spPr>
          <a:xfrm>
            <a:off x="7882116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#3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014F587-3D77-427C-A38F-2CA0CD094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634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D2A4-F87F-4001-B35C-F1EEB18B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Liquefier at Magnet Test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B9714-5FBF-48D1-9BBE-CA90A8EB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80728"/>
            <a:ext cx="7920000" cy="530361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New liquefier is fully functional. Acceptance tests are completed, integration with existing IB1 cryogenic system in progress</a:t>
            </a:r>
          </a:p>
          <a:p>
            <a:pPr lvl="1">
              <a:defRPr/>
            </a:pPr>
            <a:r>
              <a:rPr lang="en-US" sz="1800"/>
              <a:t>Off-project </a:t>
            </a:r>
            <a:r>
              <a:rPr lang="en-US" sz="1800" dirty="0"/>
              <a:t>FNAL </a:t>
            </a:r>
            <a:r>
              <a:rPr lang="en-US" sz="1800"/>
              <a:t>infrastructure support</a:t>
            </a:r>
            <a:endParaRPr lang="en-US" sz="1800" dirty="0"/>
          </a:p>
          <a:p>
            <a:pPr lvl="1">
              <a:defRPr/>
            </a:pPr>
            <a:r>
              <a:rPr lang="en-US" sz="1800" dirty="0" err="1"/>
              <a:t>LHe</a:t>
            </a:r>
            <a:r>
              <a:rPr lang="en-US" sz="1800" dirty="0"/>
              <a:t> make rate will be increased from 300 to 600 </a:t>
            </a:r>
            <a:r>
              <a:rPr lang="en-US" sz="1800" dirty="0" err="1"/>
              <a:t>ltr</a:t>
            </a:r>
            <a:r>
              <a:rPr lang="en-US" sz="1800" dirty="0"/>
              <a:t>./hour and total liquid storage volume – from 10,000 to 14,000 </a:t>
            </a:r>
            <a:r>
              <a:rPr lang="en-US" sz="1800" dirty="0" err="1"/>
              <a:t>ltr</a:t>
            </a:r>
            <a:r>
              <a:rPr lang="en-US" sz="1800" dirty="0"/>
              <a:t>.</a:t>
            </a:r>
          </a:p>
          <a:p>
            <a:pPr marL="457200" lvl="1" indent="0">
              <a:buNone/>
              <a:defRPr/>
            </a:pPr>
            <a:endParaRPr lang="en-US" sz="2200" dirty="0"/>
          </a:p>
          <a:p>
            <a:pPr marL="0" indent="0">
              <a:buNone/>
              <a:defRPr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C64EA-CBEF-42D6-A4E2-8C02115B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7" name="Picture 6" descr="A picture containing indoor, floor, cluttered, trash&#10;&#10;Description automatically generated">
            <a:extLst>
              <a:ext uri="{FF2B5EF4-FFF2-40B4-BE49-F238E27FC236}">
                <a16:creationId xmlns:a16="http://schemas.microsoft.com/office/drawing/2014/main" id="{21A07DA9-A119-43C8-905A-B4CA755BC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546" y="2780928"/>
            <a:ext cx="4234907" cy="317618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67EC3B-DD54-4C5C-A394-D6DA8A106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851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WBS 302.4.04: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4802087"/>
          </a:xfrm>
        </p:spPr>
        <p:txBody>
          <a:bodyPr>
            <a:normAutofit/>
          </a:bodyPr>
          <a:lstStyle/>
          <a:p>
            <a:r>
              <a:rPr lang="en-US" sz="2000" dirty="0"/>
              <a:t>COVID cost and schedule impacts are understood and properly estimated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r>
              <a:rPr lang="en-US" sz="2000" dirty="0"/>
              <a:t>Cost &amp; schedule elements are understood, EAC is up-to-date</a:t>
            </a:r>
          </a:p>
          <a:p>
            <a:endParaRPr lang="en-US" sz="2000" dirty="0"/>
          </a:p>
          <a:p>
            <a:r>
              <a:rPr lang="en-US" sz="2000" dirty="0"/>
              <a:t>Risks have been identified and actively managed</a:t>
            </a:r>
          </a:p>
          <a:p>
            <a:endParaRPr lang="en-US" sz="2000" dirty="0"/>
          </a:p>
          <a:p>
            <a:r>
              <a:rPr lang="en-US" sz="2000" dirty="0"/>
              <a:t>ES&amp;H fully incorporated into planning</a:t>
            </a:r>
          </a:p>
          <a:p>
            <a:endParaRPr lang="en-US" sz="2000" dirty="0"/>
          </a:p>
          <a:p>
            <a:r>
              <a:rPr lang="en-US" sz="2000" dirty="0"/>
              <a:t>Horizontal test stand upgrade is complete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Cryogenic and electrical operation permits are obtained, we are ready for the first pre-series cryo-assembly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01EA45-5F35-42B8-A8F0-24275B845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050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4666-BA24-4175-9C32-19348EE0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D43F1-5141-48A8-81C1-856E4D90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67F86-35D3-41E1-82C2-241A07748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052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925A-DAF5-3446-BBA0-F176EE91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302.4.04: Resource Type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EB99A-9188-F14A-8EF4-C4D5963C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1330317"/>
          </a:xfrm>
        </p:spPr>
        <p:txBody>
          <a:bodyPr>
            <a:noAutofit/>
          </a:bodyPr>
          <a:lstStyle/>
          <a:p>
            <a:r>
              <a:rPr lang="en-US" sz="2000" dirty="0"/>
              <a:t>78% Labor, 22% M&amp;S (mostly cryogenic gases)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75BBC-F515-FF46-ADC5-7E25401E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AD273D-6A8D-446D-9EE1-A49BDCF9D2F1}"/>
              </a:ext>
            </a:extLst>
          </p:cNvPr>
          <p:cNvSpPr txBox="1"/>
          <p:nvPr/>
        </p:nvSpPr>
        <p:spPr>
          <a:xfrm>
            <a:off x="7901058" y="-6839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3BF2961-FD4E-4161-B62C-A35F0CDCE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A2F968-6276-4E7B-936E-0BDE94C06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05" y="1901437"/>
            <a:ext cx="6471389" cy="359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A35438-F6F0-4472-AAD0-242C7A17E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157192"/>
            <a:ext cx="20002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93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666F-872D-694B-8E64-BFAD8907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302.4.04: Estimate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95B27-9D72-2046-8FE6-231EE085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55" y="1081726"/>
            <a:ext cx="7776424" cy="1339162"/>
          </a:xfrm>
        </p:spPr>
        <p:txBody>
          <a:bodyPr>
            <a:noAutofit/>
          </a:bodyPr>
          <a:lstStyle/>
          <a:p>
            <a:r>
              <a:rPr lang="en-US" sz="2000" dirty="0"/>
              <a:t>Dominated by preliminary estimate type (86%)</a:t>
            </a:r>
          </a:p>
          <a:p>
            <a:pPr lvl="1"/>
            <a:r>
              <a:rPr lang="en-US" sz="1800" dirty="0"/>
              <a:t>Once the first cryo-assembly is tested the quality will be revisited, the current test plan is based on assumptions and lessons learned from vertical testing and prediction on new FNAL </a:t>
            </a:r>
            <a:r>
              <a:rPr lang="en-US" sz="1800" dirty="0" err="1"/>
              <a:t>GHe</a:t>
            </a:r>
            <a:r>
              <a:rPr lang="en-US" sz="1800" dirty="0"/>
              <a:t> contract for FY23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9BE1C-0768-8D42-8131-21057950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D8A1899-E0FE-4E7E-9B1B-E24CAA331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F8D2C-9049-435B-8F5C-530D05D7608A}"/>
              </a:ext>
            </a:extLst>
          </p:cNvPr>
          <p:cNvSpPr txBox="1"/>
          <p:nvPr/>
        </p:nvSpPr>
        <p:spPr>
          <a:xfrm>
            <a:off x="7901058" y="-6839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BD51B5-3F1E-4311-94D9-10B6D7B2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7" y="2451639"/>
            <a:ext cx="6858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BC5E34-5AAA-45B8-87D8-2A7D937FE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88" y="5331201"/>
            <a:ext cx="22955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35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9EB6FA-777C-4B05-8586-9CE881CC4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50" y="1979973"/>
            <a:ext cx="7062700" cy="4237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43EFD-BD6E-2045-93A1-0E19E90B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302.4.04: FTE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A11A8-8C58-9B40-A19E-A251CC2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BFB1A-C1DE-4FA2-8E75-3D60EC1C35D1}"/>
              </a:ext>
            </a:extLst>
          </p:cNvPr>
          <p:cNvSpPr txBox="1"/>
          <p:nvPr/>
        </p:nvSpPr>
        <p:spPr>
          <a:xfrm>
            <a:off x="5256600" y="362970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Testing ~3-3.5 units per FY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9420A30-821E-4E71-9194-D65996D0D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3866B-B280-4B51-AE3B-54BDC14EF64F}"/>
              </a:ext>
            </a:extLst>
          </p:cNvPr>
          <p:cNvSpPr txBox="1"/>
          <p:nvPr/>
        </p:nvSpPr>
        <p:spPr>
          <a:xfrm>
            <a:off x="7901058" y="-6839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8BBF18-7F37-4905-BC57-B90C2D812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46609"/>
            <a:ext cx="651510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9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AEF4-84B3-4AFC-BA82-16C795EA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56" y="116712"/>
            <a:ext cx="7920000" cy="720000"/>
          </a:xfrm>
        </p:spPr>
        <p:txBody>
          <a:bodyPr/>
          <a:lstStyle/>
          <a:p>
            <a:r>
              <a:rPr lang="en-US" dirty="0"/>
              <a:t>WBS </a:t>
            </a:r>
            <a:r>
              <a:rPr lang="en-GB" dirty="0"/>
              <a:t>302.4.04</a:t>
            </a:r>
            <a:r>
              <a:rPr lang="en-US" dirty="0"/>
              <a:t>: Scope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43CE08-5D85-4A5A-BD0C-A16825CCA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836712"/>
            <a:ext cx="8147248" cy="5688632"/>
          </a:xfrm>
        </p:spPr>
        <p:txBody>
          <a:bodyPr>
            <a:normAutofit/>
          </a:bodyPr>
          <a:lstStyle/>
          <a:p>
            <a:r>
              <a:rPr lang="en-US" sz="2000" dirty="0"/>
              <a:t>Scope of work is the horizontal test of 12 cryo-assemblies </a:t>
            </a:r>
          </a:p>
          <a:p>
            <a:pPr lvl="1"/>
            <a:r>
              <a:rPr lang="en-US" sz="1800" dirty="0"/>
              <a:t>3 pre-series, 7 series production and 2 re-works</a:t>
            </a:r>
          </a:p>
          <a:p>
            <a:pPr lvl="1"/>
            <a:r>
              <a:rPr lang="en-US" sz="1800" dirty="0"/>
              <a:t>Upgrade of the existing horizontal test facility to meet the Q1/Q3 cryo-assembly test requirements. Development of the magnetic measurement systems</a:t>
            </a:r>
          </a:p>
          <a:p>
            <a:pPr marL="457200" lvl="1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/>
                </a:solidFill>
                <a:sym typeface="Wingdings" panose="05000000000000000000" pitchFamily="2" charset="2"/>
              </a:rPr>
              <a:t>	</a:t>
            </a:r>
            <a:endParaRPr lang="en-US" sz="24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2000" dirty="0"/>
              <a:t>WBS Deliverables are Test Facility Upgrade, a total of 12 cryo-assembly tests and test reports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0C839F-E420-4235-B49A-2215B6CD97C9}"/>
              </a:ext>
            </a:extLst>
          </p:cNvPr>
          <p:cNvSpPr/>
          <p:nvPr/>
        </p:nvSpPr>
        <p:spPr>
          <a:xfrm>
            <a:off x="5479991" y="3646765"/>
            <a:ext cx="332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See details in WBS Dictionary</a:t>
            </a:r>
          </a:p>
          <a:p>
            <a:r>
              <a:rPr lang="en-US" b="1" dirty="0">
                <a:solidFill>
                  <a:schemeClr val="bg2"/>
                </a:solidFill>
                <a:sym typeface="Wingdings" panose="05000000000000000000" pitchFamily="2" charset="2"/>
              </a:rPr>
              <a:t>US-HiLumi-doc-39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9D520-AAA2-47CE-9521-50179732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304" y="2420888"/>
            <a:ext cx="4056796" cy="29216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C0D9F8-FBCD-4D02-92D0-63D5808A1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AB0EC2-864F-4E6C-AEB5-FFD7B39A805E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56AAA1E-CBC2-48AA-9979-C3A7FC038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067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BD0DC-EEAF-9E41-9079-7CB0F5A7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302.4.04: </a:t>
            </a:r>
            <a:r>
              <a:rPr lang="en-US" dirty="0"/>
              <a:t>Cost Performance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15640-7022-664D-A90C-BCDAEEBA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9B1E0B-2EC9-5C42-92A6-DAD0B586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5554"/>
            <a:ext cx="7920000" cy="841647"/>
          </a:xfrm>
        </p:spPr>
        <p:txBody>
          <a:bodyPr>
            <a:noAutofit/>
          </a:bodyPr>
          <a:lstStyle/>
          <a:p>
            <a:r>
              <a:rPr lang="en-US" sz="1800" dirty="0"/>
              <a:t>BAC = $9.974M</a:t>
            </a:r>
          </a:p>
          <a:p>
            <a:r>
              <a:rPr lang="en-US" sz="1800" dirty="0"/>
              <a:t>Schedule thresholds crossed in Current Period Cost</a:t>
            </a:r>
          </a:p>
          <a:p>
            <a:r>
              <a:rPr lang="en-US" sz="1800" dirty="0"/>
              <a:t>Cost thresholds crossed in Cumulative to Date</a:t>
            </a:r>
          </a:p>
          <a:p>
            <a:r>
              <a:rPr lang="en-US" sz="1800" dirty="0"/>
              <a:t>Cumulative SPI = 0.96, CPI = 0.74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5E3FFF-AFD6-4782-A1CF-236F103B8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" t="8197" r="1102" b="8197"/>
          <a:stretch/>
        </p:blipFill>
        <p:spPr bwMode="auto">
          <a:xfrm>
            <a:off x="2452686" y="2579735"/>
            <a:ext cx="4238625" cy="485775"/>
          </a:xfrm>
          <a:prstGeom prst="rect">
            <a:avLst/>
          </a:prstGeom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78F3B5-7110-4199-86C0-D7D0322D6708}"/>
              </a:ext>
            </a:extLst>
          </p:cNvPr>
          <p:cNvSpPr txBox="1"/>
          <p:nvPr/>
        </p:nvSpPr>
        <p:spPr>
          <a:xfrm>
            <a:off x="612000" y="403934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Issue: Cost for Stand 4 upgrade was higher than estimated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B061620-C1A8-4405-A864-BE0B5376F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408F4-6B4E-4AC3-9AC6-8CA7E545BFD9}"/>
              </a:ext>
            </a:extLst>
          </p:cNvPr>
          <p:cNvSpPr txBox="1"/>
          <p:nvPr/>
        </p:nvSpPr>
        <p:spPr>
          <a:xfrm>
            <a:off x="7901058" y="-6839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3FA2E9-921B-4BF1-A98A-286066FD3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98671"/>
            <a:ext cx="9162943" cy="4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88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53E3-9C6E-46FC-ACE2-B318D873B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</a:t>
            </a:r>
            <a:r>
              <a:rPr lang="en-GB" dirty="0"/>
              <a:t>302.4.04</a:t>
            </a:r>
            <a:r>
              <a:rPr lang="en-US" dirty="0"/>
              <a:t>: Contingency consumption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C468F-BED4-4B2B-832F-ED9C027E4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340768"/>
            <a:ext cx="7920000" cy="4663023"/>
          </a:xfrm>
        </p:spPr>
        <p:txBody>
          <a:bodyPr/>
          <a:lstStyle/>
          <a:p>
            <a:r>
              <a:rPr lang="en-US" sz="2000" dirty="0">
                <a:solidFill>
                  <a:srgbClr val="5A5A5A"/>
                </a:solidFill>
              </a:rPr>
              <a:t>Top-10 BCRs/EAC/Manual Adjustments/CV since CD-2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64538-7313-4454-95F2-144D92B5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C45815-38B7-4C07-94EB-D90CC6DF7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5FBA0-07B5-477A-AED4-693AF203C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25" y="2120722"/>
            <a:ext cx="7330349" cy="26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52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F7665-E4E5-404E-9613-7F3B1F18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56" y="1231036"/>
            <a:ext cx="8352488" cy="5125314"/>
          </a:xfrm>
        </p:spPr>
        <p:txBody>
          <a:bodyPr>
            <a:noAutofit/>
          </a:bodyPr>
          <a:lstStyle/>
          <a:p>
            <a:r>
              <a:rPr lang="en-US" sz="2000" dirty="0"/>
              <a:t>Horizontal Test Stand installations were in progress when Stay-at-Home order was placed due to COVID-19 pandemic in 2020</a:t>
            </a:r>
          </a:p>
          <a:p>
            <a:pPr lvl="1">
              <a:buClr>
                <a:srgbClr val="FB963C"/>
              </a:buClr>
            </a:pPr>
            <a:r>
              <a:rPr lang="en-US" sz="1800" dirty="0">
                <a:solidFill>
                  <a:srgbClr val="5A5A5A"/>
                </a:solidFill>
              </a:rPr>
              <a:t>No progress was made for more than two months</a:t>
            </a:r>
          </a:p>
          <a:p>
            <a:pPr lvl="1">
              <a:buClr>
                <a:srgbClr val="FB963C"/>
              </a:buClr>
            </a:pPr>
            <a:r>
              <a:rPr lang="en-US" sz="1800" dirty="0">
                <a:solidFill>
                  <a:srgbClr val="5A5A5A"/>
                </a:solidFill>
              </a:rPr>
              <a:t>Installation work restarted around mid-June, as soon as our technicians and engineers obtained onsite access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/>
              <a:t>COVID Impacts included</a:t>
            </a:r>
            <a:endParaRPr lang="en-US" sz="2000" dirty="0">
              <a:solidFill>
                <a:srgbClr val="5A5A5A"/>
              </a:solidFill>
            </a:endParaRPr>
          </a:p>
          <a:p>
            <a:pPr lvl="1">
              <a:buClr>
                <a:srgbClr val="FB963C"/>
              </a:buClr>
            </a:pPr>
            <a:r>
              <a:rPr lang="en-US" sz="1800" dirty="0">
                <a:solidFill>
                  <a:srgbClr val="5A5A5A"/>
                </a:solidFill>
              </a:rPr>
              <a:t>Daily cleaning and disinfection of the work area</a:t>
            </a:r>
          </a:p>
          <a:p>
            <a:pPr lvl="1">
              <a:buClr>
                <a:srgbClr val="FB963C"/>
              </a:buClr>
            </a:pPr>
            <a:r>
              <a:rPr lang="en-US" sz="1800" dirty="0">
                <a:solidFill>
                  <a:srgbClr val="5A5A5A"/>
                </a:solidFill>
              </a:rPr>
              <a:t>Requirement of social distancing and face covering</a:t>
            </a:r>
          </a:p>
          <a:p>
            <a:pPr lvl="1">
              <a:buClr>
                <a:srgbClr val="FB963C"/>
              </a:buClr>
            </a:pPr>
            <a:r>
              <a:rPr lang="en-US" sz="1800" dirty="0">
                <a:solidFill>
                  <a:srgbClr val="5A5A5A"/>
                </a:solidFill>
              </a:rPr>
              <a:t>Self-isolation or quarantine of potentially exposed employees</a:t>
            </a:r>
          </a:p>
          <a:p>
            <a:pPr lvl="1">
              <a:buClr>
                <a:srgbClr val="FB963C"/>
              </a:buClr>
            </a:pPr>
            <a:r>
              <a:rPr lang="en-US" sz="1800" dirty="0">
                <a:solidFill>
                  <a:srgbClr val="5A5A5A"/>
                </a:solidFill>
              </a:rPr>
              <a:t>Difficulties in communication between different groups or organizations</a:t>
            </a:r>
          </a:p>
          <a:p>
            <a:pPr lvl="1">
              <a:buClr>
                <a:srgbClr val="FB963C"/>
              </a:buClr>
            </a:pPr>
            <a:r>
              <a:rPr lang="en-US" sz="1800" dirty="0">
                <a:solidFill>
                  <a:srgbClr val="5A5A5A"/>
                </a:solidFill>
              </a:rPr>
              <a:t>Procurement delays</a:t>
            </a:r>
          </a:p>
          <a:p>
            <a:pPr>
              <a:buClr>
                <a:srgbClr val="FB963C"/>
              </a:buClr>
            </a:pPr>
            <a:endParaRPr lang="en-US" sz="2000" dirty="0">
              <a:solidFill>
                <a:srgbClr val="5A5A5A"/>
              </a:solidFill>
            </a:endParaRPr>
          </a:p>
          <a:p>
            <a:pPr>
              <a:buClr>
                <a:srgbClr val="FB963C"/>
              </a:buClr>
            </a:pPr>
            <a:r>
              <a:rPr lang="en-US" sz="2000" dirty="0">
                <a:solidFill>
                  <a:srgbClr val="5A5A5A"/>
                </a:solidFill>
              </a:rPr>
              <a:t>COVID related efficiency drop has been evaluated as 87.5%</a:t>
            </a:r>
          </a:p>
          <a:p>
            <a:pPr>
              <a:buClr>
                <a:srgbClr val="FB963C"/>
              </a:buClr>
            </a:pPr>
            <a:endParaRPr lang="en-US" sz="1200" dirty="0">
              <a:solidFill>
                <a:srgbClr val="5A5A5A"/>
              </a:solidFill>
            </a:endParaRPr>
          </a:p>
          <a:p>
            <a:pPr marL="0" indent="0">
              <a:buNone/>
            </a:pPr>
            <a:endParaRPr lang="en-US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5C261C-16BF-3D4C-AA01-07B5ACC5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72" y="255518"/>
            <a:ext cx="8208472" cy="720000"/>
          </a:xfrm>
        </p:spPr>
        <p:txBody>
          <a:bodyPr/>
          <a:lstStyle/>
          <a:p>
            <a:r>
              <a:rPr lang="en-US" dirty="0"/>
              <a:t>WBS </a:t>
            </a:r>
            <a:r>
              <a:rPr lang="en-GB" dirty="0"/>
              <a:t>302.4.04</a:t>
            </a:r>
            <a:r>
              <a:rPr lang="en-US" dirty="0"/>
              <a:t>: COVID Impacts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98607B-F5A6-4705-92EE-A5C42544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3B6DA-424D-4BE5-A6B2-EC5CA8D35E28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8BE8A8-41F7-4ECC-86B9-95EA2472E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734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AF08-E2AA-4058-9655-E1A52253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ES&amp;H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FDF06-19AE-4638-9914-07AB35CCA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36" y="836712"/>
            <a:ext cx="8074800" cy="5184576"/>
          </a:xfrm>
        </p:spPr>
        <p:txBody>
          <a:bodyPr>
            <a:normAutofit/>
          </a:bodyPr>
          <a:lstStyle/>
          <a:p>
            <a:r>
              <a:rPr lang="en-US" sz="2000" dirty="0"/>
              <a:t>Operational hazards at the horizontal test stand include Mechanical, Electrical, Cryogenic and Pressure hazards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000" dirty="0"/>
              <a:t>Main Hazards include</a:t>
            </a:r>
          </a:p>
          <a:p>
            <a:pPr lvl="1"/>
            <a:r>
              <a:rPr lang="en-US" sz="2000" dirty="0"/>
              <a:t>Use of overhead crane and lifting fixtures</a:t>
            </a:r>
          </a:p>
          <a:p>
            <a:pPr lvl="1"/>
            <a:r>
              <a:rPr lang="en-US" sz="2000" dirty="0"/>
              <a:t>Use of liquid Nitrogen and Helium </a:t>
            </a:r>
          </a:p>
          <a:p>
            <a:pPr lvl="1"/>
            <a:r>
              <a:rPr lang="en-US" sz="2000" dirty="0"/>
              <a:t>High voltage tests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000" dirty="0"/>
              <a:t>Operation Readiness Clearance (ORC) for the pre-series and production magnet test was </a:t>
            </a:r>
          </a:p>
          <a:p>
            <a:pPr marL="0" indent="0">
              <a:buNone/>
            </a:pPr>
            <a:r>
              <a:rPr lang="en-US" sz="2000" dirty="0"/>
              <a:t>     obtained in Spring 2022</a:t>
            </a:r>
          </a:p>
          <a:p>
            <a:pPr lvl="1"/>
            <a:r>
              <a:rPr lang="en-US" sz="1800" dirty="0"/>
              <a:t>Both the cryogenic and electrical </a:t>
            </a:r>
          </a:p>
          <a:p>
            <a:pPr marL="457200" lvl="1" indent="0">
              <a:buNone/>
            </a:pPr>
            <a:r>
              <a:rPr lang="en-US" sz="1800" dirty="0"/>
              <a:t>    work permits have been obtained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4B1CF-16C9-4303-9753-6B328DC1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2D0D4-2D42-4BE4-93FE-D3C8EDC2AADF}"/>
              </a:ext>
            </a:extLst>
          </p:cNvPr>
          <p:cNvSpPr txBox="1"/>
          <p:nvPr/>
        </p:nvSpPr>
        <p:spPr>
          <a:xfrm>
            <a:off x="7753876" y="-4666"/>
            <a:ext cx="139012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EDEAC-DDAF-419F-813E-B93B24AB5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35" y="3865500"/>
            <a:ext cx="3693219" cy="25878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EB5124-46AC-4886-AE0D-0958FDB88513}"/>
              </a:ext>
            </a:extLst>
          </p:cNvPr>
          <p:cNvSpPr txBox="1"/>
          <p:nvPr/>
        </p:nvSpPr>
        <p:spPr>
          <a:xfrm>
            <a:off x="2394813" y="5733256"/>
            <a:ext cx="245612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Documents prepared for </a:t>
            </a:r>
          </a:p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electrical ORC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C8483A9-21FE-46ED-9ABA-B7DCD00F9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495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9800"/>
            <a:ext cx="7920000" cy="720000"/>
          </a:xfrm>
        </p:spPr>
        <p:txBody>
          <a:bodyPr/>
          <a:lstStyle/>
          <a:p>
            <a:r>
              <a:rPr lang="en-US" dirty="0"/>
              <a:t>WBS 302.4.04: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4226D7-C49D-4608-A0C6-10BF2AE16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6BB78-5B87-42B8-86F6-9345A08E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532000" cy="405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06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CCF0-ED91-4199-9046-3D67BE3C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location of the Lambda plug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C8F40-FE94-4D14-B11D-70382B3D0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08720"/>
            <a:ext cx="8074800" cy="546273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Separation between the 4.5 K and 1.9 K areas moved from the Feed box to the Adapter box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400" dirty="0"/>
              <a:t>We can test cryo-assemblies</a:t>
            </a:r>
          </a:p>
          <a:p>
            <a:pPr marL="0" indent="0">
              <a:buNone/>
            </a:pPr>
            <a:r>
              <a:rPr lang="en-US" sz="2400" dirty="0"/>
              <a:t>    at the LHC operating conditions</a:t>
            </a:r>
          </a:p>
          <a:p>
            <a:pPr lvl="1"/>
            <a:r>
              <a:rPr lang="en-US" sz="2000" dirty="0"/>
              <a:t>High pressure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2400" dirty="0"/>
              <a:t>Lesson learned from testing old LHC magnets - due to limited maximum test pressure (~4.5 bar) some cryo-assembly components failed at CERN under higher pressure test</a:t>
            </a:r>
          </a:p>
          <a:p>
            <a:pPr lvl="1"/>
            <a:r>
              <a:rPr lang="en-US" sz="2000" dirty="0"/>
              <a:t>Maximum pressure in the tunnel may reach 17 bar</a:t>
            </a:r>
          </a:p>
          <a:p>
            <a:pPr lvl="1"/>
            <a:endParaRPr lang="en-US" sz="1800" dirty="0"/>
          </a:p>
        </p:txBody>
      </p:sp>
      <p:pic>
        <p:nvPicPr>
          <p:cNvPr id="6" name="Picture 5" descr="image002">
            <a:extLst>
              <a:ext uri="{FF2B5EF4-FFF2-40B4-BE49-F238E27FC236}">
                <a16:creationId xmlns:a16="http://schemas.microsoft.com/office/drawing/2014/main" id="{8209CCF7-9AEF-4005-95C4-30966FF17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72" y="1556792"/>
            <a:ext cx="2969736" cy="303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B28C6-EF2E-431D-A7B0-45692DC49EA6}"/>
              </a:ext>
            </a:extLst>
          </p:cNvPr>
          <p:cNvSpPr txBox="1"/>
          <p:nvPr/>
        </p:nvSpPr>
        <p:spPr>
          <a:xfrm>
            <a:off x="6755190" y="1910663"/>
            <a:ext cx="142699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Lambda plate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0CEB00-6B7D-4D76-8573-095913F96979}"/>
              </a:ext>
            </a:extLst>
          </p:cNvPr>
          <p:cNvCxnSpPr>
            <a:cxnSpLocks/>
          </p:cNvCxnSpPr>
          <p:nvPr/>
        </p:nvCxnSpPr>
        <p:spPr>
          <a:xfrm flipH="1">
            <a:off x="6271701" y="2242419"/>
            <a:ext cx="1108611" cy="83074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CB3969-938F-457F-8242-A597E25B0182}"/>
              </a:ext>
            </a:extLst>
          </p:cNvPr>
          <p:cNvCxnSpPr>
            <a:cxnSpLocks/>
          </p:cNvCxnSpPr>
          <p:nvPr/>
        </p:nvCxnSpPr>
        <p:spPr>
          <a:xfrm flipH="1" flipV="1">
            <a:off x="7356309" y="3499255"/>
            <a:ext cx="224756" cy="71865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7C3A972-DF51-469C-B5FF-CECC61E00DB8}"/>
              </a:ext>
            </a:extLst>
          </p:cNvPr>
          <p:cNvSpPr txBox="1"/>
          <p:nvPr/>
        </p:nvSpPr>
        <p:spPr>
          <a:xfrm>
            <a:off x="6823484" y="4160231"/>
            <a:ext cx="136928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Lambda plug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F1032-FECE-4106-BEBE-84F740E2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E4F29FA-7AFB-4214-BBB4-060FA8B0F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280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239A-3B3F-4B7E-9678-725FA0D2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</a:t>
            </a:r>
            <a:r>
              <a:rPr lang="en-GB" dirty="0"/>
              <a:t>302.4.04 </a:t>
            </a:r>
            <a:r>
              <a:rPr lang="en-US" dirty="0"/>
              <a:t>: Technical Status and Progress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34E7C-B1FE-4E6D-91C7-E4389476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7632408" cy="460126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41C786-7403-4A57-9669-5F2ABF367B04}"/>
              </a:ext>
            </a:extLst>
          </p:cNvPr>
          <p:cNvCxnSpPr/>
          <p:nvPr/>
        </p:nvCxnSpPr>
        <p:spPr>
          <a:xfrm flipH="1">
            <a:off x="2123728" y="2204864"/>
            <a:ext cx="504056" cy="72008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F9736C-5701-494D-A59C-75F4CF57517A}"/>
              </a:ext>
            </a:extLst>
          </p:cNvPr>
          <p:cNvCxnSpPr/>
          <p:nvPr/>
        </p:nvCxnSpPr>
        <p:spPr>
          <a:xfrm flipH="1">
            <a:off x="6048164" y="2780928"/>
            <a:ext cx="504056" cy="72008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E7BEDE1-2121-42EB-81B3-0077DFB51154}"/>
              </a:ext>
            </a:extLst>
          </p:cNvPr>
          <p:cNvSpPr/>
          <p:nvPr/>
        </p:nvSpPr>
        <p:spPr>
          <a:xfrm>
            <a:off x="1835696" y="1782305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FB-AB interconnect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5A92E-65F8-46BD-87A9-B4A8D7C369D1}"/>
              </a:ext>
            </a:extLst>
          </p:cNvPr>
          <p:cNvSpPr/>
          <p:nvPr/>
        </p:nvSpPr>
        <p:spPr>
          <a:xfrm>
            <a:off x="669827" y="2195572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Feed Box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B39A3D-4705-434F-91E8-7F50E12B4467}"/>
              </a:ext>
            </a:extLst>
          </p:cNvPr>
          <p:cNvSpPr/>
          <p:nvPr/>
        </p:nvSpPr>
        <p:spPr>
          <a:xfrm>
            <a:off x="6502178" y="3862789"/>
            <a:ext cx="100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Return </a:t>
            </a:r>
          </a:p>
          <a:p>
            <a:r>
              <a:rPr lang="en-US" dirty="0"/>
              <a:t>end box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376040-0FC4-488E-97A5-BE461FB579BC}"/>
              </a:ext>
            </a:extLst>
          </p:cNvPr>
          <p:cNvSpPr/>
          <p:nvPr/>
        </p:nvSpPr>
        <p:spPr>
          <a:xfrm>
            <a:off x="6516218" y="2339588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Thermal shield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E986F3-844F-4742-8182-12FDF11E650D}"/>
              </a:ext>
            </a:extLst>
          </p:cNvPr>
          <p:cNvSpPr/>
          <p:nvPr/>
        </p:nvSpPr>
        <p:spPr>
          <a:xfrm>
            <a:off x="4517449" y="2051556"/>
            <a:ext cx="2125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Turn-around piping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76E542-9B8D-46A2-9994-4EF776F0F92A}"/>
              </a:ext>
            </a:extLst>
          </p:cNvPr>
          <p:cNvCxnSpPr/>
          <p:nvPr/>
        </p:nvCxnSpPr>
        <p:spPr>
          <a:xfrm flipH="1">
            <a:off x="5076056" y="2570284"/>
            <a:ext cx="504056" cy="72008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FB8DDE1-31D7-4EE2-8ADA-E66FB4FA1BE7}"/>
              </a:ext>
            </a:extLst>
          </p:cNvPr>
          <p:cNvSpPr/>
          <p:nvPr/>
        </p:nvSpPr>
        <p:spPr>
          <a:xfrm>
            <a:off x="1475656" y="5651956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Adapter Box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B6FB80-43D5-49EC-AEE9-5691F5C33ACE}"/>
              </a:ext>
            </a:extLst>
          </p:cNvPr>
          <p:cNvCxnSpPr>
            <a:cxnSpLocks/>
          </p:cNvCxnSpPr>
          <p:nvPr/>
        </p:nvCxnSpPr>
        <p:spPr>
          <a:xfrm flipV="1">
            <a:off x="2243768" y="3901698"/>
            <a:ext cx="1199539" cy="175955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9B381F-899F-48DF-983E-9ABDB7A82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0" y="1014977"/>
            <a:ext cx="8305620" cy="513545"/>
          </a:xfrm>
        </p:spPr>
        <p:txBody>
          <a:bodyPr>
            <a:normAutofit/>
          </a:bodyPr>
          <a:lstStyle/>
          <a:p>
            <a:r>
              <a:rPr lang="en-US" sz="2400" dirty="0"/>
              <a:t>Zero-magnet test configuration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08B02-3A9D-446F-AB21-2BC06B79C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FB58E82-7A25-4B18-A7C9-D65F88F70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772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9B4E9-F1E5-4C0E-B04F-6FC2B3D35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Test Facility at 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D97DE-8CE9-4D7D-BAF8-358C6926D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27" y="908720"/>
            <a:ext cx="7841505" cy="5375622"/>
          </a:xfrm>
        </p:spPr>
        <p:txBody>
          <a:bodyPr>
            <a:normAutofit/>
          </a:bodyPr>
          <a:lstStyle/>
          <a:p>
            <a:r>
              <a:rPr lang="en-US" sz="2000" dirty="0"/>
              <a:t>The only test facility in the USA capable to test the HL-LHC AUP Q1/Q3 cryo-assemblies </a:t>
            </a:r>
          </a:p>
          <a:p>
            <a:pPr lvl="1"/>
            <a:r>
              <a:rPr lang="en-US" sz="1800" dirty="0"/>
              <a:t>Horizontal test facility (Stand 4) previously was used for testing the present LHC inner triplet quadrupoles at Fermilab in 2001-2006</a:t>
            </a:r>
          </a:p>
          <a:p>
            <a:pPr lvl="1"/>
            <a:endParaRPr lang="en-US" sz="1200" dirty="0"/>
          </a:p>
          <a:p>
            <a:r>
              <a:rPr lang="en-US" sz="2000" dirty="0"/>
              <a:t>Refurbishment &amp; new fabrication of some test stand components was necessary to meet the HL-LHC Q1/Q3 cryo-assembly design &amp; test requirements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 </a:t>
            </a:r>
          </a:p>
          <a:p>
            <a:pPr marL="0" indent="0">
              <a:buNone/>
            </a:pP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A75B0-A9BB-4FC6-867F-E234D7AE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E67D6-14A9-467D-A4D7-59ACD0E29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345" y="3429000"/>
            <a:ext cx="6989728" cy="38533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4306FD-CC3A-4C89-9C5D-4F2FD1B6C696}"/>
              </a:ext>
            </a:extLst>
          </p:cNvPr>
          <p:cNvSpPr/>
          <p:nvPr/>
        </p:nvSpPr>
        <p:spPr>
          <a:xfrm>
            <a:off x="4283968" y="3356992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Stand 4 layout for cryo-assembly test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2938B66-C21F-4879-8898-EB28CEBC1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010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34CE-EA6D-4C50-A31E-5755B6CA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Test Stand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B20CD-710B-4F91-AF29-BE2B488E3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80728"/>
            <a:ext cx="7920000" cy="5375622"/>
          </a:xfrm>
        </p:spPr>
        <p:txBody>
          <a:bodyPr>
            <a:noAutofit/>
          </a:bodyPr>
          <a:lstStyle/>
          <a:p>
            <a:r>
              <a:rPr lang="en-US" sz="2000" dirty="0"/>
              <a:t>AUP-supported major cryo-mechanical upgrades included</a:t>
            </a:r>
          </a:p>
          <a:p>
            <a:pPr lvl="1"/>
            <a:r>
              <a:rPr lang="en-US" sz="1800" dirty="0"/>
              <a:t>Cryogenic Feed-Box modifications. Design and fabrication of the Adapter Box between the Feed-box and the cryo-assembly, as well as of the new End-Box, Interconnects and Vacuum adapters</a:t>
            </a:r>
          </a:p>
          <a:p>
            <a:pPr lvl="1"/>
            <a:r>
              <a:rPr lang="en-US" sz="1800" dirty="0"/>
              <a:t>Controlled cool-down/warm-up system, new external cryogenic lines</a:t>
            </a:r>
          </a:p>
          <a:p>
            <a:pPr lvl="1"/>
            <a:r>
              <a:rPr lang="en-US" sz="1800" dirty="0"/>
              <a:t>Cryo-assembly supports, lifting fixture</a:t>
            </a:r>
          </a:p>
          <a:p>
            <a:pPr lvl="1"/>
            <a:r>
              <a:rPr lang="en-US" sz="1800" dirty="0"/>
              <a:t>Power bus refurbishment, new water-cooled flexible power leads</a:t>
            </a:r>
          </a:p>
          <a:p>
            <a:pPr lvl="1"/>
            <a:r>
              <a:rPr lang="en-US" sz="1800" dirty="0"/>
              <a:t>New warm finger (anti-cryostat) for magnetic measurements 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000" dirty="0"/>
              <a:t>AUP-supported development of magnetic measurement systems </a:t>
            </a:r>
            <a:endParaRPr lang="en-US" sz="1800" dirty="0"/>
          </a:p>
          <a:p>
            <a:endParaRPr lang="en-US" sz="1000" dirty="0"/>
          </a:p>
          <a:p>
            <a:r>
              <a:rPr lang="en-US" sz="2000" dirty="0"/>
              <a:t>Test stand refurbishment required for reliable electrical and cryogenic operation is supported off-project</a:t>
            </a:r>
          </a:p>
          <a:p>
            <a:pPr lvl="1"/>
            <a:r>
              <a:rPr lang="en-US" sz="1800" dirty="0"/>
              <a:t>Process Controls system upgrade, new Quench Protection and Monitoring Systems, Quench recovery line 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000" u="sng" dirty="0"/>
              <a:t>All these upgrades are now completed</a:t>
            </a:r>
          </a:p>
          <a:p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Clr>
                <a:srgbClr val="FB963C"/>
              </a:buClr>
              <a:buNone/>
            </a:pPr>
            <a:endParaRPr lang="en-US" sz="1600" dirty="0">
              <a:solidFill>
                <a:srgbClr val="5A5A5A"/>
              </a:solidFill>
            </a:endParaRPr>
          </a:p>
          <a:p>
            <a:pPr lvl="0">
              <a:buClr>
                <a:srgbClr val="FB963C"/>
              </a:buClr>
            </a:pPr>
            <a:endParaRPr lang="en-US" sz="2000" dirty="0">
              <a:solidFill>
                <a:srgbClr val="5A5A5A"/>
              </a:solidFill>
            </a:endParaRPr>
          </a:p>
          <a:p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D0FAC-1F4F-43C9-8CBF-B709686D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715C5-5CCC-4847-8F27-B4CB60CEC40C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E6D982-0509-44BB-A4D2-79E0A8904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04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AB92-17D6-41BA-B248-7F5891051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584704"/>
          </a:xfrm>
        </p:spPr>
        <p:txBody>
          <a:bodyPr/>
          <a:lstStyle/>
          <a:p>
            <a:r>
              <a:rPr lang="en-US" dirty="0"/>
              <a:t>WBS 302.4.04: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0C24-D152-496F-8057-BA76B1655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24744"/>
            <a:ext cx="8074800" cy="5400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According to HL-LHC AUP Interfaces Matrix Interfaces have been established with 302.4.03</a:t>
            </a:r>
            <a:r>
              <a:rPr lang="en-US" sz="2000" i="1" dirty="0"/>
              <a:t> Cryo-Assemblies Fabrication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  <a:p>
            <a:endParaRPr lang="en-US" sz="1200" dirty="0"/>
          </a:p>
          <a:p>
            <a:r>
              <a:rPr lang="en-US" sz="2000" dirty="0"/>
              <a:t>Interface Control Documents are described in </a:t>
            </a:r>
            <a:r>
              <a:rPr lang="en-US" sz="2000" b="1" dirty="0">
                <a:solidFill>
                  <a:schemeClr val="bg2"/>
                </a:solidFill>
              </a:rPr>
              <a:t>US-HiLumi-doc-213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79622-F123-46EB-9E12-1F54FCB2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778" y="1916832"/>
            <a:ext cx="6208444" cy="3558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8B15-A271-4DA8-A3D8-6736FD16E2B5}"/>
              </a:ext>
            </a:extLst>
          </p:cNvPr>
          <p:cNvSpPr txBox="1"/>
          <p:nvPr/>
        </p:nvSpPr>
        <p:spPr>
          <a:xfrm>
            <a:off x="1691680" y="3212976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US-HiLumi-doc-219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A1E7A-FBA4-4AED-ABDD-AD38130DDFDE}"/>
              </a:ext>
            </a:extLst>
          </p:cNvPr>
          <p:cNvSpPr/>
          <p:nvPr/>
        </p:nvSpPr>
        <p:spPr>
          <a:xfrm>
            <a:off x="1486673" y="4808982"/>
            <a:ext cx="4381471" cy="109728"/>
          </a:xfrm>
          <a:prstGeom prst="rect">
            <a:avLst/>
          </a:prstGeom>
          <a:solidFill>
            <a:srgbClr val="FFFF00">
              <a:alpha val="20000"/>
            </a:srgbClr>
          </a:solidFill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AF8B6A-3C16-4B7E-BAC8-BC06A3F6A963}"/>
              </a:ext>
            </a:extLst>
          </p:cNvPr>
          <p:cNvSpPr/>
          <p:nvPr/>
        </p:nvSpPr>
        <p:spPr>
          <a:xfrm>
            <a:off x="5652120" y="3737885"/>
            <a:ext cx="216024" cy="1180825"/>
          </a:xfrm>
          <a:prstGeom prst="rect">
            <a:avLst/>
          </a:prstGeom>
          <a:solidFill>
            <a:srgbClr val="FFFF00">
              <a:alpha val="20000"/>
            </a:srgbClr>
          </a:solidFill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69B16-22B4-49B4-90E6-81A8849A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1174E-519A-4748-84CF-C4A5EC31D011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#9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AA9D795-103C-487B-82B2-01B54C68F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057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AB92-17D6-41BA-B248-7F5891051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800728"/>
          </a:xfrm>
        </p:spPr>
        <p:txBody>
          <a:bodyPr/>
          <a:lstStyle/>
          <a:p>
            <a:r>
              <a:rPr lang="en-US" dirty="0"/>
              <a:t>WBS 302.4.04 Interfaces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0C24-D152-496F-8057-BA76B1655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68250"/>
            <a:ext cx="7920000" cy="5008100"/>
          </a:xfrm>
        </p:spPr>
        <p:txBody>
          <a:bodyPr>
            <a:normAutofit/>
          </a:bodyPr>
          <a:lstStyle/>
          <a:p>
            <a:r>
              <a:rPr lang="en-US" sz="2400" dirty="0"/>
              <a:t>All interface documents have been developed   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653DC-5D85-4423-B267-3E31CD94FDA9}"/>
              </a:ext>
            </a:extLst>
          </p:cNvPr>
          <p:cNvSpPr txBox="1"/>
          <p:nvPr/>
        </p:nvSpPr>
        <p:spPr>
          <a:xfrm>
            <a:off x="4067944" y="2790465"/>
            <a:ext cx="1810984" cy="24622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Physical Interfaces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FAB31D-F936-4883-9A59-9CFA43476259}"/>
              </a:ext>
            </a:extLst>
          </p:cNvPr>
          <p:cNvSpPr txBox="1"/>
          <p:nvPr/>
        </p:nvSpPr>
        <p:spPr>
          <a:xfrm>
            <a:off x="7164288" y="3438537"/>
            <a:ext cx="1425041" cy="24622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Data Interfaces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E75B7-ACF1-494F-9F82-4E3E44EC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52" y="1916832"/>
            <a:ext cx="3060456" cy="4216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438CD-C9FC-474A-9602-1D37A5BC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916832"/>
            <a:ext cx="4505325" cy="904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7066F-B8AF-4ADD-AFD6-AA6A5CE37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3756766"/>
            <a:ext cx="4545374" cy="18006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E6570-4299-483A-8729-D2C1B2AC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E2A234-73E1-421B-AE32-A3D7DB12DB04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#9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730C216-2D44-4E53-A520-0E5DA1C7C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302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F0EA3-A6D0-4534-8A0E-69A0CD38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38CD0-6916-44AE-8B0C-0F88CB8F0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52736"/>
            <a:ext cx="7920000" cy="5625264"/>
          </a:xfrm>
        </p:spPr>
        <p:txBody>
          <a:bodyPr>
            <a:normAutofit/>
          </a:bodyPr>
          <a:lstStyle/>
          <a:p>
            <a:r>
              <a:rPr lang="en-US" sz="2000" dirty="0"/>
              <a:t>Q1/Q3 CA and Horizontal Test Final Design Report </a:t>
            </a:r>
            <a:r>
              <a:rPr lang="en-US" sz="2000" dirty="0">
                <a:solidFill>
                  <a:srgbClr val="4E18E8"/>
                </a:solidFill>
              </a:rPr>
              <a:t>US-HiLumi-doc-2882</a:t>
            </a:r>
          </a:p>
          <a:p>
            <a:pPr lvl="1"/>
            <a:r>
              <a:rPr lang="en-US" sz="1800" dirty="0"/>
              <a:t>Test stand related engineering drawings are described in </a:t>
            </a:r>
            <a:r>
              <a:rPr lang="en-US" sz="1800" dirty="0">
                <a:solidFill>
                  <a:srgbClr val="4E18E8"/>
                </a:solidFill>
              </a:rPr>
              <a:t>US-HiLumi-doc-3010. </a:t>
            </a:r>
            <a:r>
              <a:rPr lang="en-US" sz="1800" dirty="0"/>
              <a:t>More than 800 drawing are collected in </a:t>
            </a:r>
            <a:r>
              <a:rPr lang="en-US" sz="1800" dirty="0">
                <a:solidFill>
                  <a:srgbClr val="4E18E8"/>
                </a:solidFill>
              </a:rPr>
              <a:t>US-HiLumi-doc-3037 &amp; 3049</a:t>
            </a:r>
            <a:endParaRPr lang="en-US" sz="2000" dirty="0"/>
          </a:p>
          <a:p>
            <a:endParaRPr lang="en-US" sz="1400" dirty="0"/>
          </a:p>
          <a:p>
            <a:r>
              <a:rPr lang="en-US" sz="2000" dirty="0"/>
              <a:t>Test Stand Requirements for testing Q1/Q3 Cryo-assemblies </a:t>
            </a:r>
            <a:r>
              <a:rPr lang="en-US" sz="2000" dirty="0">
                <a:solidFill>
                  <a:srgbClr val="4E18E8"/>
                </a:solidFill>
              </a:rPr>
              <a:t>US-HiLumi-doc-1109</a:t>
            </a:r>
            <a:endParaRPr lang="en-US" sz="20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2000" dirty="0"/>
              <a:t>Various procedures and documents are developed for cryo-assemblies installation and testing at Stand 4</a:t>
            </a:r>
          </a:p>
          <a:p>
            <a:pPr lvl="1"/>
            <a:r>
              <a:rPr lang="en-US" sz="1800" dirty="0"/>
              <a:t>Procedure for Interconnect and return end assembly </a:t>
            </a:r>
            <a:r>
              <a:rPr lang="en-US" sz="1800" dirty="0">
                <a:solidFill>
                  <a:srgbClr val="4E18E8"/>
                </a:solidFill>
              </a:rPr>
              <a:t>US-HiLumi-doc-4302 </a:t>
            </a:r>
            <a:r>
              <a:rPr lang="en-US" sz="1800" dirty="0"/>
              <a:t>(in ICBA), and </a:t>
            </a:r>
            <a:r>
              <a:rPr lang="en-US" sz="1800" dirty="0">
                <a:solidFill>
                  <a:srgbClr val="4E18E8"/>
                </a:solidFill>
              </a:rPr>
              <a:t>US-HiLumi-doc-4355 </a:t>
            </a:r>
            <a:r>
              <a:rPr lang="en-US" sz="1800" dirty="0"/>
              <a:t>(in IB1)</a:t>
            </a:r>
          </a:p>
          <a:p>
            <a:pPr lvl="1"/>
            <a:r>
              <a:rPr lang="en-US" sz="1800" dirty="0"/>
              <a:t>Procedure for CA transportation between the CA fabrication and test facilities </a:t>
            </a:r>
            <a:r>
              <a:rPr lang="en-US" sz="1800" dirty="0">
                <a:solidFill>
                  <a:srgbClr val="4E18E8"/>
                </a:solidFill>
              </a:rPr>
              <a:t>US-HiLumi-doc-4352</a:t>
            </a:r>
            <a:endParaRPr lang="en-US" sz="1800" dirty="0"/>
          </a:p>
          <a:p>
            <a:pPr lvl="1"/>
            <a:r>
              <a:rPr lang="en-US" sz="1800" dirty="0"/>
              <a:t>Test parameters and checkout forms, Run plan </a:t>
            </a:r>
            <a:r>
              <a:rPr lang="en-US" sz="1800" dirty="0">
                <a:solidFill>
                  <a:srgbClr val="4E18E8"/>
                </a:solidFill>
              </a:rPr>
              <a:t>US-HiLumi-doc-4249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4E18E8"/>
                </a:solidFill>
              </a:rPr>
              <a:t>US-HiLumi-doc-4255</a:t>
            </a:r>
            <a:endParaRPr lang="en-US" sz="18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E9E43-D832-44A5-8523-F9D9C2E6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987A85-AC01-4A68-9D82-A7A3E1743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0644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652AA0B-7145-45F1-B256-4EBBDD696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7196695"/>
              </p:ext>
            </p:extLst>
          </p:nvPr>
        </p:nvGraphicFramePr>
        <p:xfrm>
          <a:off x="97200" y="620688"/>
          <a:ext cx="9004254" cy="64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F30A034F-3175-4FB4-BA2C-A289F5EC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145695"/>
            <a:ext cx="7920000" cy="720000"/>
          </a:xfrm>
        </p:spPr>
        <p:txBody>
          <a:bodyPr/>
          <a:lstStyle/>
          <a:p>
            <a:r>
              <a:rPr lang="en-US" dirty="0"/>
              <a:t>WBS 302.4.04: Organization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68151-7C2B-4078-92F7-7B4427F50DA3}"/>
              </a:ext>
            </a:extLst>
          </p:cNvPr>
          <p:cNvSpPr txBox="1"/>
          <p:nvPr/>
        </p:nvSpPr>
        <p:spPr>
          <a:xfrm>
            <a:off x="179512" y="2996952"/>
            <a:ext cx="5118583" cy="32008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Guram Chlachidze - L3 and CAM</a:t>
            </a:r>
          </a:p>
          <a:p>
            <a:r>
              <a:rPr lang="en-US" sz="2000" dirty="0"/>
              <a:t>Stoyan Stoynev – L3 Deputy</a:t>
            </a:r>
          </a:p>
          <a:p>
            <a:endParaRPr lang="en-US" sz="1600" dirty="0"/>
          </a:p>
          <a:p>
            <a:r>
              <a:rPr lang="en-US" sz="2000" dirty="0"/>
              <a:t>L4 for cryo-mechanical upgrades – Roger Rabehl</a:t>
            </a:r>
          </a:p>
          <a:p>
            <a:endParaRPr lang="en-US" sz="1200" dirty="0"/>
          </a:p>
          <a:p>
            <a:r>
              <a:rPr lang="en-US" sz="2000" dirty="0"/>
              <a:t>Experienced team members participating in the project from the very beginning:</a:t>
            </a:r>
          </a:p>
          <a:p>
            <a:r>
              <a:rPr lang="en-US" sz="1400" dirty="0"/>
              <a:t>        </a:t>
            </a:r>
            <a:r>
              <a:rPr lang="en-US" dirty="0"/>
              <a:t>R. Rabehl, S. Feher, C. Reid, D. Richardson,   </a:t>
            </a:r>
          </a:p>
          <a:p>
            <a:r>
              <a:rPr lang="en-US" dirty="0"/>
              <a:t>      V. Nikolic, A. Makulski, D. Orris, J. Nogiec, </a:t>
            </a:r>
          </a:p>
          <a:p>
            <a:r>
              <a:rPr lang="en-US" dirty="0"/>
              <a:t>      J. DiMarco, T. Cummings, C. Arcola,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263246-F40A-4267-B749-A7EE874996B6}"/>
              </a:ext>
            </a:extLst>
          </p:cNvPr>
          <p:cNvSpPr txBox="1"/>
          <p:nvPr/>
        </p:nvSpPr>
        <p:spPr>
          <a:xfrm>
            <a:off x="5429385" y="4490474"/>
            <a:ext cx="370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Fermilab APS-TD provided the adequate support and infrastructure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Only in FY21, due to funding issues, AUP covered test stand restoration cost (BCR 203)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B2EBEF-2EF8-4459-A44C-8527ACF11461}"/>
              </a:ext>
            </a:extLst>
          </p:cNvPr>
          <p:cNvGrpSpPr/>
          <p:nvPr/>
        </p:nvGrpSpPr>
        <p:grpSpPr>
          <a:xfrm>
            <a:off x="1187624" y="1110850"/>
            <a:ext cx="1045340" cy="402664"/>
            <a:chOff x="2003739" y="1362916"/>
            <a:chExt cx="1400044" cy="8223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AC0AB2-E247-45AC-996E-F27673DF455D}"/>
                </a:ext>
              </a:extLst>
            </p:cNvPr>
            <p:cNvSpPr/>
            <p:nvPr/>
          </p:nvSpPr>
          <p:spPr>
            <a:xfrm>
              <a:off x="2003739" y="1362916"/>
              <a:ext cx="1400044" cy="822316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F43346-9C3C-42DE-B904-5DCD7D8128E1}"/>
                </a:ext>
              </a:extLst>
            </p:cNvPr>
            <p:cNvSpPr txBox="1"/>
            <p:nvPr/>
          </p:nvSpPr>
          <p:spPr>
            <a:xfrm>
              <a:off x="2087553" y="1463555"/>
              <a:ext cx="1125947" cy="5760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Control Account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EB9059-2467-4E54-BB88-4937D5A3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967CC19-1240-44E5-81D2-5BE587DE5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Rebaseline DOE Rev. – Dec. 13-15, 2022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B636E2-3CFC-4BB4-A090-EE2162F0E225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</p:spTree>
    <p:extLst>
      <p:ext uri="{BB962C8B-B14F-4D97-AF65-F5344CB8AC3E}">
        <p14:creationId xmlns:p14="http://schemas.microsoft.com/office/powerpoint/2010/main" val="1305024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44669</TotalTime>
  <Words>2947</Words>
  <Application>Microsoft Office PowerPoint</Application>
  <PresentationFormat>On-screen Show (4:3)</PresentationFormat>
  <Paragraphs>600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Helvetica</vt:lpstr>
      <vt:lpstr>Wingdings</vt:lpstr>
      <vt:lpstr>Thème Office</vt:lpstr>
      <vt:lpstr>302.4.04 - Cryo-Assemblies Horizontal Test </vt:lpstr>
      <vt:lpstr> Outline</vt:lpstr>
      <vt:lpstr>WBS 302.4.04: Scope</vt:lpstr>
      <vt:lpstr>Horizontal Test Facility at Fermilab</vt:lpstr>
      <vt:lpstr>Horizontal Test Stand Upgrades</vt:lpstr>
      <vt:lpstr>WBS 302.4.04: Interfaces</vt:lpstr>
      <vt:lpstr>WBS 302.4.04 Interfaces (2)</vt:lpstr>
      <vt:lpstr>WBS 302.4.04 Documentation</vt:lpstr>
      <vt:lpstr>WBS 302.4.04: Organization</vt:lpstr>
      <vt:lpstr>WBS 302.4.04: Achievements since CD-3</vt:lpstr>
      <vt:lpstr>Zero-magnet Test Results </vt:lpstr>
      <vt:lpstr>Zero-magnet Test Results (2)</vt:lpstr>
      <vt:lpstr>WBS 302.4.04: Achievements since CD-3 (2)</vt:lpstr>
      <vt:lpstr>WBS 302.4.04: Achievements since CD-3 (3)</vt:lpstr>
      <vt:lpstr>Magnetic measurement systems</vt:lpstr>
      <vt:lpstr>Vacuum vessel transportation test</vt:lpstr>
      <vt:lpstr>WBS 302.4.04: Contingency Consumption</vt:lpstr>
      <vt:lpstr>WBS 302.4.04: Procurement Status</vt:lpstr>
      <vt:lpstr>WBS 302.4.04: Schedule</vt:lpstr>
      <vt:lpstr>WBS 302.4.04: Cost and Schedule Performance</vt:lpstr>
      <vt:lpstr>WBS 302.4.04: Estimate at Completion</vt:lpstr>
      <vt:lpstr>WBS 302.4.04: Risks</vt:lpstr>
      <vt:lpstr>WBS 302.4.04: Risks (2)</vt:lpstr>
      <vt:lpstr>New Liquefier at Magnet Test Facility</vt:lpstr>
      <vt:lpstr>WBS 302.4.04: Summary</vt:lpstr>
      <vt:lpstr>Backup Slides</vt:lpstr>
      <vt:lpstr>302.4.04: Resource Type Breakdown</vt:lpstr>
      <vt:lpstr>302.4.04: Estimate Quality</vt:lpstr>
      <vt:lpstr>302.4.04: FTE Breakdown</vt:lpstr>
      <vt:lpstr>302.4.04: Cost Performance Report</vt:lpstr>
      <vt:lpstr>WBS 302.4.04: Contingency consumption (2)</vt:lpstr>
      <vt:lpstr>WBS 302.4.04: COVID Impacts</vt:lpstr>
      <vt:lpstr>WBS 302.4.04: ES&amp;H</vt:lpstr>
      <vt:lpstr>WBS 302.4.04: Schedule</vt:lpstr>
      <vt:lpstr>New location of the Lambda plug</vt:lpstr>
      <vt:lpstr>WBS 302.4.04 : Technical Status and Progress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Guram Chlachidze</cp:lastModifiedBy>
  <cp:revision>1057</cp:revision>
  <cp:lastPrinted>2022-07-27T16:38:01Z</cp:lastPrinted>
  <dcterms:created xsi:type="dcterms:W3CDTF">2016-03-23T12:58:39Z</dcterms:created>
  <dcterms:modified xsi:type="dcterms:W3CDTF">2022-11-18T00:03:00Z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