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275" r:id="rId6"/>
    <p:sldId id="276" r:id="rId7"/>
    <p:sldId id="283" r:id="rId8"/>
    <p:sldId id="274" r:id="rId9"/>
    <p:sldId id="284" r:id="rId10"/>
    <p:sldId id="285" r:id="rId11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340AF3-86D7-4A1E-99BD-73DDECECBA5A}">
          <p14:sldIdLst>
            <p14:sldId id="263"/>
            <p14:sldId id="275"/>
            <p14:sldId id="276"/>
            <p14:sldId id="283"/>
            <p14:sldId id="274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EAD8"/>
    <a:srgbClr val="F5BAB5"/>
    <a:srgbClr val="CCFFFF"/>
    <a:srgbClr val="FADDDA"/>
    <a:srgbClr val="009900"/>
    <a:srgbClr val="CCECFF"/>
    <a:srgbClr val="9BBB59"/>
    <a:srgbClr val="5A9AD5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5911" autoAdjust="0"/>
  </p:normalViewPr>
  <p:slideViewPr>
    <p:cSldViewPr snapToObjects="1" showGuides="1">
      <p:cViewPr varScale="1">
        <p:scale>
          <a:sx n="106" d="100"/>
          <a:sy n="106" d="100"/>
        </p:scale>
        <p:origin x="1824" y="114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965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01/11/2022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01/11/2022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MQXFA10 measured RRR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729" y="2483149"/>
            <a:ext cx="8138071" cy="1693078"/>
          </a:xfrm>
        </p:spPr>
        <p:txBody>
          <a:bodyPr/>
          <a:lstStyle/>
          <a:p>
            <a:r>
              <a:rPr lang="en-US" sz="3200" dirty="0"/>
              <a:t>Measured RRR in MQXFA10 magnet</a:t>
            </a:r>
            <a:endParaRPr lang="en-GB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5879" y="3808722"/>
            <a:ext cx="6480000" cy="1147563"/>
          </a:xfrm>
        </p:spPr>
        <p:txBody>
          <a:bodyPr>
            <a:no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Maria Baldini, </a:t>
            </a:r>
            <a:r>
              <a:rPr lang="en-GB" sz="2000" dirty="0"/>
              <a:t>Anis </a:t>
            </a:r>
            <a:r>
              <a:rPr lang="en-GB" sz="2000"/>
              <a:t>Ben Yahia</a:t>
            </a:r>
            <a:endParaRPr lang="en-GB" sz="2000" dirty="0"/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B4B3D-0701-44B5-8E6E-56A72EB2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EDAB-43AA-4C73-9777-36045D28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4" y="0"/>
            <a:ext cx="8412388" cy="720000"/>
          </a:xfrm>
        </p:spPr>
        <p:txBody>
          <a:bodyPr/>
          <a:lstStyle/>
          <a:p>
            <a:r>
              <a:rPr lang="en-US" dirty="0"/>
              <a:t>MQXFA10 temperature variation during warmup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0B883-447A-4DBA-B6C0-A95EF440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1E705-272B-4802-BE38-DB0FC6CCF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EEE00-6911-48E3-B3C5-531563D90D93}"/>
              </a:ext>
            </a:extLst>
          </p:cNvPr>
          <p:cNvSpPr txBox="1"/>
          <p:nvPr/>
        </p:nvSpPr>
        <p:spPr>
          <a:xfrm>
            <a:off x="243769" y="594391"/>
            <a:ext cx="405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 K difference between Lead end and Non lead end of the magnet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0BA886-FBFB-4872-8545-E579A95B8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10437"/>
              </p:ext>
            </p:extLst>
          </p:nvPr>
        </p:nvGraphicFramePr>
        <p:xfrm>
          <a:off x="612000" y="933848"/>
          <a:ext cx="7520001" cy="5729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000" y="933848"/>
                        <a:ext cx="7520001" cy="5729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06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6F3A-27ED-42A3-A3BE-07FBEF28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8497" y="213511"/>
            <a:ext cx="7920000" cy="720000"/>
          </a:xfrm>
        </p:spPr>
        <p:txBody>
          <a:bodyPr/>
          <a:lstStyle/>
          <a:p>
            <a:r>
              <a:rPr lang="en-US" dirty="0"/>
              <a:t>Cold RRR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3D8C2-C559-44F0-B7F6-D6D87A96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1BAED-2FAA-4522-AB87-68418264B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6E48FF-C2A2-41D9-8662-F434369AB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689717"/>
              </p:ext>
            </p:extLst>
          </p:nvPr>
        </p:nvGraphicFramePr>
        <p:xfrm>
          <a:off x="457245" y="1200042"/>
          <a:ext cx="6526087" cy="497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45" y="1200042"/>
                        <a:ext cx="6526087" cy="497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75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6F3A-27ED-42A3-A3BE-07FBEF28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calculation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3D8C2-C559-44F0-B7F6-D6D87A96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1BAED-2FAA-4522-AB87-68418264B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C364B-6CAC-40F0-A81E-4B106A2444BE}"/>
              </a:ext>
            </a:extLst>
          </p:cNvPr>
          <p:cNvSpPr txBox="1"/>
          <p:nvPr/>
        </p:nvSpPr>
        <p:spPr>
          <a:xfrm>
            <a:off x="413053" y="801705"/>
            <a:ext cx="7040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resistance value at cold was chosen: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the IEC procedure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FF6D1-D53D-4298-A579-41B37A885FD4}"/>
              </a:ext>
            </a:extLst>
          </p:cNvPr>
          <p:cNvSpPr txBox="1"/>
          <p:nvPr/>
        </p:nvSpPr>
        <p:spPr>
          <a:xfrm>
            <a:off x="5943630" y="2216061"/>
            <a:ext cx="2743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method used for the extracted samples at LBNL</a:t>
            </a:r>
          </a:p>
          <a:p>
            <a:endParaRPr lang="en-US" dirty="0"/>
          </a:p>
          <a:p>
            <a:r>
              <a:rPr lang="en-US" dirty="0"/>
              <a:t>Vendor uses a 20 K criteria for rolled sample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A4D409-94DF-452B-805A-B0EC2025E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20432"/>
              </p:ext>
            </p:extLst>
          </p:nvPr>
        </p:nvGraphicFramePr>
        <p:xfrm>
          <a:off x="62994" y="1874427"/>
          <a:ext cx="5880636" cy="448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94" y="1874427"/>
                        <a:ext cx="5880636" cy="4480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0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394F-FEB5-4DF5-ACBA-5AF03311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21" y="137196"/>
            <a:ext cx="7920000" cy="720000"/>
          </a:xfrm>
        </p:spPr>
        <p:txBody>
          <a:bodyPr/>
          <a:lstStyle/>
          <a:p>
            <a:r>
              <a:rPr lang="en-US" dirty="0"/>
              <a:t>MQXFA10 cables: RRR estimations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C8BC3-8492-46FF-9139-DF89EE23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F88FD-781C-4D53-84F2-9F5539656D1B}"/>
              </a:ext>
            </a:extLst>
          </p:cNvPr>
          <p:cNvSpPr/>
          <p:nvPr/>
        </p:nvSpPr>
        <p:spPr>
          <a:xfrm>
            <a:off x="651912" y="5209882"/>
            <a:ext cx="296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conductor OST 108-127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7C8E9-F017-44AA-ACDC-BCFC14D42244}"/>
              </a:ext>
            </a:extLst>
          </p:cNvPr>
          <p:cNvSpPr txBox="1"/>
          <p:nvPr/>
        </p:nvSpPr>
        <p:spPr>
          <a:xfrm>
            <a:off x="3989501" y="2484998"/>
            <a:ext cx="488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Both Minor edge extracted sample and rolled samples were used to estimate the best coil ordering based on RRR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E0AFC-396C-49E0-8143-40E266B1B64D}"/>
              </a:ext>
            </a:extLst>
          </p:cNvPr>
          <p:cNvSpPr/>
          <p:nvPr/>
        </p:nvSpPr>
        <p:spPr>
          <a:xfrm>
            <a:off x="261335" y="841033"/>
            <a:ext cx="878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coil to ground voltage at quench </a:t>
            </a:r>
            <a:r>
              <a:rPr lang="en-GB" b="1" kern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ordering: </a:t>
            </a:r>
            <a:r>
              <a:rPr lang="en-GB" b="1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353 V 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(EDMS 1963398, Us-</a:t>
            </a:r>
            <a:r>
              <a:rPr lang="en-GB" kern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HiLumi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kern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Docdb</a:t>
            </a:r>
            <a:r>
              <a:rPr lang="en-GB" kern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879)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1045-F062-479A-BE83-8313A98F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6A4D67-A147-43D1-9A70-40EB12395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19597"/>
              </p:ext>
            </p:extLst>
          </p:nvPr>
        </p:nvGraphicFramePr>
        <p:xfrm>
          <a:off x="1152637" y="1827374"/>
          <a:ext cx="2468854" cy="3203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8656">
                  <a:extLst>
                    <a:ext uri="{9D8B030D-6E8A-4147-A177-3AD203B41FA5}">
                      <a16:colId xmlns:a16="http://schemas.microsoft.com/office/drawing/2014/main" val="1199134752"/>
                    </a:ext>
                  </a:extLst>
                </a:gridCol>
                <a:gridCol w="937246">
                  <a:extLst>
                    <a:ext uri="{9D8B030D-6E8A-4147-A177-3AD203B41FA5}">
                      <a16:colId xmlns:a16="http://schemas.microsoft.com/office/drawing/2014/main" val="1042010784"/>
                    </a:ext>
                  </a:extLst>
                </a:gridCol>
                <a:gridCol w="822952">
                  <a:extLst>
                    <a:ext uri="{9D8B030D-6E8A-4147-A177-3AD203B41FA5}">
                      <a16:colId xmlns:a16="http://schemas.microsoft.com/office/drawing/2014/main" val="570916396"/>
                    </a:ext>
                  </a:extLst>
                </a:gridCol>
              </a:tblGrid>
              <a:tr h="920029">
                <a:tc>
                  <a:txBody>
                    <a:bodyPr/>
                    <a:lstStyle/>
                    <a:p>
                      <a:r>
                        <a:rPr lang="en-US" sz="1600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 (rolled)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</a:t>
                      </a:r>
                    </a:p>
                    <a:p>
                      <a:r>
                        <a:rPr lang="en-US" sz="1600" dirty="0"/>
                        <a:t>(minor edge)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682414"/>
                  </a:ext>
                </a:extLst>
              </a:tr>
              <a:tr h="452577"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222.1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263.2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3261817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232.1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305.6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2873867"/>
                  </a:ext>
                </a:extLst>
              </a:tr>
              <a:tr h="462124"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248.5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264.2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6167580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en-US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208.7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246.2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3118944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en-US" dirty="0"/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213.97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537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79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BC79-32A6-4167-833A-055B37B2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MQXFA10: measured RRR vs estimated RRR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45329-8033-47B7-AD86-6E7654B7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0B3F-2A63-4A0E-A7A1-E09DD8A88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61405-3477-411C-8B6C-A7056F7453CC}"/>
              </a:ext>
            </a:extLst>
          </p:cNvPr>
          <p:cNvSpPr txBox="1"/>
          <p:nvPr/>
        </p:nvSpPr>
        <p:spPr>
          <a:xfrm>
            <a:off x="823001" y="5590596"/>
            <a:ext cx="731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measured RRR values are in between rolled and the minor edge extracted sample. The use of rolled sample for estimating RRR is conservative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77CFA3-250A-4912-ACDD-174C37732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014633"/>
              </p:ext>
            </p:extLst>
          </p:nvPr>
        </p:nvGraphicFramePr>
        <p:xfrm>
          <a:off x="1005879" y="684167"/>
          <a:ext cx="6720766" cy="512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879" y="684167"/>
                        <a:ext cx="6720766" cy="5120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02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EC94-0130-42D5-AF46-5B77E178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all measured RRR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380E9-3638-4ACD-9742-85ED0EA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08019-500F-4B6C-899C-315A5B98D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MQXFA10 measured RRR</a:t>
            </a:r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2A4A9B-5FC2-4759-B4FC-162E74423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49666"/>
              </p:ext>
            </p:extLst>
          </p:nvPr>
        </p:nvGraphicFramePr>
        <p:xfrm>
          <a:off x="1051599" y="728275"/>
          <a:ext cx="6629327" cy="602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Graph" r:id="rId3" imgW="4023360" imgH="3657600" progId="Origin50.Graph">
                  <p:embed/>
                </p:oleObj>
              </mc:Choice>
              <mc:Fallback>
                <p:oleObj name="Graph" r:id="rId3" imgW="4023360" imgH="3657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599" y="728275"/>
                        <a:ext cx="6629327" cy="602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101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8946e33d-fd2f-4ae4-8ee9-d90c129cdf9e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45372</TotalTime>
  <Words>209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Graph</vt:lpstr>
      <vt:lpstr>Measured RRR in MQXFA10 magnet</vt:lpstr>
      <vt:lpstr>MQXFA10 temperature variation during warmup</vt:lpstr>
      <vt:lpstr>Cold RRR data</vt:lpstr>
      <vt:lpstr>RRR calculation</vt:lpstr>
      <vt:lpstr>MQXFA10 cables: RRR estimations</vt:lpstr>
      <vt:lpstr>MQXFA10: measured RRR vs estimated RRR</vt:lpstr>
      <vt:lpstr>Summary of all measured RRR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ipong@lbl.gov</dc:creator>
  <cp:lastModifiedBy>Maria Baldini</cp:lastModifiedBy>
  <cp:revision>1181</cp:revision>
  <cp:lastPrinted>2019-03-16T00:12:34Z</cp:lastPrinted>
  <dcterms:created xsi:type="dcterms:W3CDTF">2016-03-23T12:58:39Z</dcterms:created>
  <dcterms:modified xsi:type="dcterms:W3CDTF">2022-11-01T15:35:35Z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