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3" r:id="rId5"/>
    <p:sldId id="365" r:id="rId6"/>
    <p:sldId id="374" r:id="rId7"/>
    <p:sldId id="456" r:id="rId8"/>
    <p:sldId id="390" r:id="rId9"/>
    <p:sldId id="450" r:id="rId10"/>
    <p:sldId id="391" r:id="rId11"/>
    <p:sldId id="451" r:id="rId12"/>
    <p:sldId id="392" r:id="rId13"/>
    <p:sldId id="393" r:id="rId14"/>
    <p:sldId id="394" r:id="rId15"/>
    <p:sldId id="395" r:id="rId16"/>
    <p:sldId id="452" r:id="rId17"/>
    <p:sldId id="453" r:id="rId18"/>
    <p:sldId id="455" r:id="rId19"/>
    <p:sldId id="454" r:id="rId20"/>
    <p:sldId id="400" r:id="rId21"/>
    <p:sldId id="427" r:id="rId22"/>
    <p:sldId id="396" r:id="rId23"/>
    <p:sldId id="360" r:id="rId24"/>
    <p:sldId id="373" r:id="rId25"/>
    <p:sldId id="372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E7"/>
    <a:srgbClr val="FFE699"/>
    <a:srgbClr val="800000"/>
    <a:srgbClr val="5F5F5F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80" autoAdjust="0"/>
    <p:restoredTop sz="96407" autoAdjust="0"/>
  </p:normalViewPr>
  <p:slideViewPr>
    <p:cSldViewPr snapToGrid="0" showGuides="1">
      <p:cViewPr varScale="1">
        <p:scale>
          <a:sx n="64" d="100"/>
          <a:sy n="64" d="100"/>
        </p:scale>
        <p:origin x="860" y="6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01/11/2022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01/11/2022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MQXFA05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MQXFA05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MQXFA05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MQXFA05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MQXFA05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MQXFA05 SG data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7" y="2788089"/>
            <a:ext cx="6509433" cy="1098111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MQXFA05 SG Data during Endurance Test, by 05/31/2022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L. Garcia Fajardo, D. Cheng, P. </a:t>
            </a:r>
            <a:r>
              <a:rPr lang="en-GB" dirty="0" err="1"/>
              <a:t>Ferracin</a:t>
            </a:r>
            <a:r>
              <a:rPr lang="en-GB" dirty="0"/>
              <a:t>, G. Vallone</a:t>
            </a:r>
          </a:p>
          <a:p>
            <a:r>
              <a:rPr lang="en-US" i="1"/>
              <a:t>08/15/2022</a:t>
            </a:r>
            <a:endParaRPr lang="en-US" i="1" dirty="0"/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400E09-13D2-4855-A571-F554A72E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126"/>
            <a:ext cx="9144000" cy="2940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3FAC4F-9D21-4050-8C3F-CB47A431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9609"/>
            <a:ext cx="9144000" cy="3528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Shell04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54610-AFAB-40F0-BB25-973C8A969A64}"/>
              </a:ext>
            </a:extLst>
          </p:cNvPr>
          <p:cNvSpPr txBox="1"/>
          <p:nvPr/>
        </p:nvSpPr>
        <p:spPr>
          <a:xfrm>
            <a:off x="457200" y="715338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F772E-8204-4CCE-A9C4-C58478A37EDB}"/>
              </a:ext>
            </a:extLst>
          </p:cNvPr>
          <p:cNvSpPr txBox="1"/>
          <p:nvPr/>
        </p:nvSpPr>
        <p:spPr>
          <a:xfrm>
            <a:off x="457200" y="3506027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</p:spTree>
    <p:extLst>
      <p:ext uri="{BB962C8B-B14F-4D97-AF65-F5344CB8AC3E}">
        <p14:creationId xmlns:p14="http://schemas.microsoft.com/office/powerpoint/2010/main" val="397336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76646F-4B42-464E-AC0E-7B31CC4D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662"/>
            <a:ext cx="9144000" cy="2831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CB774-449D-4542-B130-150A49B8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0217"/>
            <a:ext cx="9144000" cy="3627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Shell07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CE640-022A-4CC5-89DE-6ED5B7A7E89C}"/>
              </a:ext>
            </a:extLst>
          </p:cNvPr>
          <p:cNvSpPr txBox="1"/>
          <p:nvPr/>
        </p:nvSpPr>
        <p:spPr>
          <a:xfrm>
            <a:off x="361122" y="482986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EFD35-8FF0-4EA7-850E-1A684FBBB755}"/>
              </a:ext>
            </a:extLst>
          </p:cNvPr>
          <p:cNvSpPr txBox="1"/>
          <p:nvPr/>
        </p:nvSpPr>
        <p:spPr>
          <a:xfrm>
            <a:off x="53217" y="6472992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</p:spTree>
    <p:extLst>
      <p:ext uri="{BB962C8B-B14F-4D97-AF65-F5344CB8AC3E}">
        <p14:creationId xmlns:p14="http://schemas.microsoft.com/office/powerpoint/2010/main" val="329749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D8116B-5E44-4F0A-A3A5-0E9CAA78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579"/>
            <a:ext cx="9144000" cy="2934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60EBF-EB72-4DF0-855C-7F4F62C2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9792"/>
            <a:ext cx="9144000" cy="3558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Rods’ strain.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2B6A8F-B8EC-47EA-AAD1-25AEB7A8B9A9}"/>
              </a:ext>
            </a:extLst>
          </p:cNvPr>
          <p:cNvSpPr/>
          <p:nvPr/>
        </p:nvSpPr>
        <p:spPr>
          <a:xfrm>
            <a:off x="2216426" y="4711371"/>
            <a:ext cx="5595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rods don’t appear to be losing preload (even though these are the rods with lower yield strength)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D338A-E2C4-404D-B40E-3DD3DB4E966F}"/>
              </a:ext>
            </a:extLst>
          </p:cNvPr>
          <p:cNvSpPr txBox="1"/>
          <p:nvPr/>
        </p:nvSpPr>
        <p:spPr>
          <a:xfrm>
            <a:off x="457200" y="737046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EED14-AC59-4DB4-A788-8E503F0B0DEE}"/>
              </a:ext>
            </a:extLst>
          </p:cNvPr>
          <p:cNvSpPr txBox="1"/>
          <p:nvPr/>
        </p:nvSpPr>
        <p:spPr>
          <a:xfrm>
            <a:off x="457200" y="3419145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</p:spTree>
    <p:extLst>
      <p:ext uri="{BB962C8B-B14F-4D97-AF65-F5344CB8AC3E}">
        <p14:creationId xmlns:p14="http://schemas.microsoft.com/office/powerpoint/2010/main" val="314097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911DE5-E1C3-4F14-9432-86CB19B3B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649"/>
            <a:ext cx="9144000" cy="2830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AA0F75-CF49-445F-8D53-39408CCA0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0217"/>
            <a:ext cx="9144000" cy="3612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Rods’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103E9-3F2C-4D14-B2D4-308757FCF741}"/>
              </a:ext>
            </a:extLst>
          </p:cNvPr>
          <p:cNvSpPr txBox="1"/>
          <p:nvPr/>
        </p:nvSpPr>
        <p:spPr>
          <a:xfrm>
            <a:off x="612000" y="413983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9FF2D-D56C-4E61-9D2C-BE517BC44685}"/>
              </a:ext>
            </a:extLst>
          </p:cNvPr>
          <p:cNvSpPr txBox="1"/>
          <p:nvPr/>
        </p:nvSpPr>
        <p:spPr>
          <a:xfrm>
            <a:off x="457200" y="4851604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</p:spTree>
    <p:extLst>
      <p:ext uri="{BB962C8B-B14F-4D97-AF65-F5344CB8AC3E}">
        <p14:creationId xmlns:p14="http://schemas.microsoft.com/office/powerpoint/2010/main" val="285044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5269" y="2259174"/>
            <a:ext cx="8293461" cy="1766174"/>
          </a:xfrm>
        </p:spPr>
        <p:txBody>
          <a:bodyPr/>
          <a:lstStyle/>
          <a:p>
            <a:r>
              <a:rPr lang="en-US" dirty="0"/>
              <a:t>Coil azimuthal strain during temperature changes</a:t>
            </a:r>
          </a:p>
        </p:txBody>
      </p:sp>
    </p:spTree>
    <p:extLst>
      <p:ext uri="{BB962C8B-B14F-4D97-AF65-F5344CB8AC3E}">
        <p14:creationId xmlns:p14="http://schemas.microsoft.com/office/powerpoint/2010/main" val="347443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8069" y="0"/>
            <a:ext cx="8718731" cy="917129"/>
          </a:xfrm>
        </p:spPr>
        <p:txBody>
          <a:bodyPr/>
          <a:lstStyle/>
          <a:p>
            <a:r>
              <a:rPr lang="en-US" dirty="0"/>
              <a:t>CQ4 azimuthal strain during temperature changes (test)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5FD7EC-B780-42C4-953B-FE5E7D3EC540}"/>
              </a:ext>
            </a:extLst>
          </p:cNvPr>
          <p:cNvSpPr txBox="1"/>
          <p:nvPr/>
        </p:nvSpPr>
        <p:spPr>
          <a:xfrm>
            <a:off x="1233070" y="1482269"/>
            <a:ext cx="2531444" cy="36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thermal cycle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8D015D-D840-4DBD-9CFA-0A8E37C4C6AE}"/>
              </a:ext>
            </a:extLst>
          </p:cNvPr>
          <p:cNvSpPr txBox="1"/>
          <p:nvPr/>
        </p:nvSpPr>
        <p:spPr>
          <a:xfrm>
            <a:off x="5622050" y="1482269"/>
            <a:ext cx="22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thermal cycle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3F389-1A11-4D88-BBA4-E8A22598D8C0}"/>
              </a:ext>
            </a:extLst>
          </p:cNvPr>
          <p:cNvSpPr txBox="1"/>
          <p:nvPr/>
        </p:nvSpPr>
        <p:spPr>
          <a:xfrm>
            <a:off x="6413564" y="458564"/>
            <a:ext cx="2453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temperature and SG data for the 3</a:t>
            </a:r>
            <a:r>
              <a:rPr lang="en-US" baseline="30000" dirty="0"/>
              <a:t>rd</a:t>
            </a:r>
            <a:r>
              <a:rPr lang="en-US" dirty="0"/>
              <a:t> thermal 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2F868-A1F1-4BD9-B7EA-17EA9FDB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16" y="1945240"/>
            <a:ext cx="3854152" cy="2226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1F4598-9E8E-4CAC-A641-BFBE3BB83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48" y="1945239"/>
            <a:ext cx="3854152" cy="2226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CAD12C-092F-4662-8193-210B58AEA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16" y="4310015"/>
            <a:ext cx="3854152" cy="22263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421F1B-6951-4945-BA39-075009B05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414" y="4310015"/>
            <a:ext cx="3854152" cy="2226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0F0035-12BF-4513-9A94-98DD6D31A44F}"/>
              </a:ext>
            </a:extLst>
          </p:cNvPr>
          <p:cNvSpPr txBox="1"/>
          <p:nvPr/>
        </p:nvSpPr>
        <p:spPr>
          <a:xfrm>
            <a:off x="457200" y="683964"/>
            <a:ext cx="375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saw a similar issue (even worse</a:t>
            </a:r>
            <a:r>
              <a:rPr lang="en-US"/>
              <a:t>) with </a:t>
            </a:r>
            <a:r>
              <a:rPr lang="en-US" dirty="0"/>
              <a:t>CQ4 in MQXFA11</a:t>
            </a:r>
          </a:p>
        </p:txBody>
      </p:sp>
    </p:spTree>
    <p:extLst>
      <p:ext uri="{BB962C8B-B14F-4D97-AF65-F5344CB8AC3E}">
        <p14:creationId xmlns:p14="http://schemas.microsoft.com/office/powerpoint/2010/main" val="399271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8069" y="0"/>
            <a:ext cx="8718731" cy="917129"/>
          </a:xfrm>
        </p:spPr>
        <p:txBody>
          <a:bodyPr/>
          <a:lstStyle/>
          <a:p>
            <a:r>
              <a:rPr lang="en-US" dirty="0"/>
              <a:t>CQ4 azimuthal strain during temperature changes (endurance test)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4A78C-110E-401E-989D-3FF59F9F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6" y="1516386"/>
            <a:ext cx="4101813" cy="2369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9997C-0983-4450-A37C-8C1C47028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6" y="4090245"/>
            <a:ext cx="4101814" cy="2369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2688E-9F0F-4B8A-A59E-1913873F1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121" y="1516386"/>
            <a:ext cx="4101813" cy="2369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EB9C3-F2A8-42FB-866B-D87335D84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120" y="4090245"/>
            <a:ext cx="4101814" cy="23693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5FD7EC-B780-42C4-953B-FE5E7D3EC540}"/>
              </a:ext>
            </a:extLst>
          </p:cNvPr>
          <p:cNvSpPr txBox="1"/>
          <p:nvPr/>
        </p:nvSpPr>
        <p:spPr>
          <a:xfrm>
            <a:off x="694553" y="1017261"/>
            <a:ext cx="336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thermal cycle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8D015D-D840-4DBD-9CFA-0A8E37C4C6AE}"/>
              </a:ext>
            </a:extLst>
          </p:cNvPr>
          <p:cNvSpPr txBox="1"/>
          <p:nvPr/>
        </p:nvSpPr>
        <p:spPr>
          <a:xfrm>
            <a:off x="5080606" y="1017261"/>
            <a:ext cx="336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thermal cycle</a:t>
            </a:r>
          </a:p>
        </p:txBody>
      </p:sp>
    </p:spTree>
    <p:extLst>
      <p:ext uri="{BB962C8B-B14F-4D97-AF65-F5344CB8AC3E}">
        <p14:creationId xmlns:p14="http://schemas.microsoft.com/office/powerpoint/2010/main" val="233004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5269" y="2259174"/>
            <a:ext cx="8293461" cy="1766174"/>
          </a:xfrm>
        </p:spPr>
        <p:txBody>
          <a:bodyPr/>
          <a:lstStyle/>
          <a:p>
            <a:r>
              <a:rPr lang="en-US" dirty="0"/>
              <a:t>First ramp (no quench or manual trip) in MQXFA05 during the test and the endurance test</a:t>
            </a:r>
            <a:br>
              <a:rPr lang="en-US" dirty="0"/>
            </a:br>
            <a:r>
              <a:rPr lang="en-US" dirty="0"/>
              <a:t>Ramp-up and ramp-down are averaged</a:t>
            </a:r>
          </a:p>
        </p:txBody>
      </p:sp>
    </p:spTree>
    <p:extLst>
      <p:ext uri="{BB962C8B-B14F-4D97-AF65-F5344CB8AC3E}">
        <p14:creationId xmlns:p14="http://schemas.microsoft.com/office/powerpoint/2010/main" val="28888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82A8-C0E5-4CBC-AB05-2A8E28D2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73" y="111283"/>
            <a:ext cx="8442548" cy="720000"/>
          </a:xfrm>
        </p:spPr>
        <p:txBody>
          <a:bodyPr/>
          <a:lstStyle/>
          <a:p>
            <a:r>
              <a:rPr lang="en-US" sz="2000" dirty="0"/>
              <a:t>Coil stress increase during powering (ramps-up and down averaged)</a:t>
            </a:r>
            <a:br>
              <a:rPr lang="en-US" sz="2000" dirty="0"/>
            </a:br>
            <a:r>
              <a:rPr lang="en-US" sz="2000" dirty="0"/>
              <a:t>Comparison with previous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24E26-9FB3-42C3-8787-75F6C8AE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94B9-321E-49C1-97EB-86186DB6C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9C4E7B-6DF8-4715-80B3-1A696147ABD3}"/>
              </a:ext>
            </a:extLst>
          </p:cNvPr>
          <p:cNvGrpSpPr/>
          <p:nvPr/>
        </p:nvGrpSpPr>
        <p:grpSpPr>
          <a:xfrm>
            <a:off x="242396" y="1595912"/>
            <a:ext cx="4325318" cy="4085814"/>
            <a:chOff x="242396" y="1595912"/>
            <a:chExt cx="4325318" cy="40858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629AA5-CDF4-48A7-82D1-D370B468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396" y="2242243"/>
              <a:ext cx="4325318" cy="34394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831277" y="1595912"/>
              <a:ext cx="3319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 (test)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2490941" y="4070289"/>
              <a:ext cx="1782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Av. delta stress: 102 MPa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DE4292-076A-4A6A-9BAC-CCA3A7E22E7B}"/>
              </a:ext>
            </a:extLst>
          </p:cNvPr>
          <p:cNvGrpSpPr/>
          <p:nvPr/>
        </p:nvGrpSpPr>
        <p:grpSpPr>
          <a:xfrm>
            <a:off x="4570176" y="1595912"/>
            <a:ext cx="4331428" cy="4085814"/>
            <a:chOff x="4570176" y="1595912"/>
            <a:chExt cx="4331428" cy="40858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D3BC16-7CA4-41E3-A62B-E7094373C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0176" y="2242243"/>
              <a:ext cx="4331428" cy="343948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2013C28-2CE0-4D43-BFEC-A3D1EDC772FA}"/>
                </a:ext>
              </a:extLst>
            </p:cNvPr>
            <p:cNvSpPr txBox="1"/>
            <p:nvPr/>
          </p:nvSpPr>
          <p:spPr>
            <a:xfrm>
              <a:off x="5076226" y="1595912"/>
              <a:ext cx="3319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 (endurance test)</a:t>
              </a:r>
            </a:p>
            <a:p>
              <a:pPr algn="ctr"/>
              <a:r>
                <a:rPr lang="en-US" dirty="0"/>
                <a:t>Ramp to 16.14 kA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E3AF5E-7209-4884-B3F0-783A631A9E9D}"/>
                </a:ext>
              </a:extLst>
            </p:cNvPr>
            <p:cNvSpPr txBox="1"/>
            <p:nvPr/>
          </p:nvSpPr>
          <p:spPr>
            <a:xfrm>
              <a:off x="6903914" y="4092538"/>
              <a:ext cx="1782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Av. delta stress: 105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25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2199540"/>
            <a:ext cx="7920000" cy="720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1395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MQXFA05 SG Gauges L</a:t>
            </a:r>
            <a:r>
              <a:rPr lang="en-US" altLang="zh-CN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ayout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229" y="2640432"/>
            <a:ext cx="6497289" cy="217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Only HBM gauges are installed.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Shell gauges --- three axial locations: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Shell gauges (T &amp; Z): on shell 2, 4, &amp; 7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Coil gauges (T &amp; Z): on the axial location of 3989 mm (RE) from 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Rod stations are located on the RE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Each station is full bridge with four individual gauges.</a:t>
            </a:r>
          </a:p>
        </p:txBody>
      </p:sp>
      <p:grpSp>
        <p:nvGrpSpPr>
          <p:cNvPr id="3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4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4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4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43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4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7" name="4-Point Star 4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49" name="Straight Arrow Connector 48"/>
          <p:cNvCxnSpPr>
            <a:stCxn id="48" idx="0"/>
            <a:endCxn id="47" idx="2"/>
          </p:cNvCxnSpPr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27">
            <a:extLst>
              <a:ext uri="{FF2B5EF4-FFF2-40B4-BE49-F238E27FC236}">
                <a16:creationId xmlns:a16="http://schemas.microsoft.com/office/drawing/2014/main" id="{5DBFD1E4-C705-B24F-A7BC-C0213D6B26C8}"/>
              </a:ext>
            </a:extLst>
          </p:cNvPr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DAC870-8260-524A-AD26-5FB5145CA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文本框 27">
            <a:extLst>
              <a:ext uri="{FF2B5EF4-FFF2-40B4-BE49-F238E27FC236}">
                <a16:creationId xmlns:a16="http://schemas.microsoft.com/office/drawing/2014/main" id="{0E0ADB33-43A7-BB4B-B56C-3B632298287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sp>
        <p:nvSpPr>
          <p:cNvPr id="21" name="文本框 27">
            <a:extLst>
              <a:ext uri="{FF2B5EF4-FFF2-40B4-BE49-F238E27FC236}">
                <a16:creationId xmlns:a16="http://schemas.microsoft.com/office/drawing/2014/main" id="{C2346DF8-96DE-3941-B396-896C8B93FB27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86151B-D54D-6942-AF42-73AAEBC86476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572E6E-79BC-E740-8FD8-708867CABFB1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6E3AF00-5613-EA4A-8FE4-943106C7E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6ECD28-4A46-B545-AD40-3A0C840B8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013901-90A2-1848-8875-E396BDD04FEE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B5AA64-8C2C-3D40-BE91-409E6E10BB00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56D0DD-DAF0-C540-8F28-E408AA06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6" y="4379671"/>
            <a:ext cx="2917842" cy="2103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5F19E-65C1-1A47-A447-208879D2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16" y="4379671"/>
            <a:ext cx="2917842" cy="2103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1ABF64-81A5-AE43-B000-3DB4CD6D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958" y="4379671"/>
            <a:ext cx="2917842" cy="2103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662F1-0E52-694C-986D-579DD29AD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02" y="1924876"/>
            <a:ext cx="2968368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E.M. Effect is Apparent on Coils and Shell 7</a:t>
            </a:r>
            <a:br>
              <a:rPr lang="en-US" dirty="0"/>
            </a:br>
            <a:r>
              <a:rPr lang="en-US" sz="1400" dirty="0"/>
              <a:t>(this example is for magnet 5 but applies to 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6967" y="822789"/>
            <a:ext cx="7881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not yet fully processing the files, the gauge readings of the coils and the shell 7 appear to be noisy during current ramps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effects have been observed in earlier magnets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noise on the signals is most likely from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229099" y="2682240"/>
            <a:ext cx="83820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71109" y="2952318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LP Filter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92625" y="3149292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Cutoff frequency:0.25 Hz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1967" y="5252218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Clean signal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57987" y="5269072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Clean signal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0829" y="5199668"/>
            <a:ext cx="198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Noisy signal</a:t>
            </a:r>
          </a:p>
          <a:p>
            <a:r>
              <a:rPr lang="en-US" sz="1200" dirty="0"/>
              <a:t>(note the different scale from Shells 02 and 04 plots)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1217" y="3010792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Noisy signal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76E9D-8F01-934E-91D1-D9A1C8FB3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038" y="1840421"/>
            <a:ext cx="296836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0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Reference: MQXFA03 Coil Azimuthal --- over </a:t>
            </a:r>
            <a:r>
              <a:rPr lang="en-GB" i="1" dirty="0">
                <a:latin typeface="Century Gothic" panose="020B0502020202020204" pitchFamily="34" charset="0"/>
              </a:rPr>
              <a:t>I</a:t>
            </a:r>
            <a:r>
              <a:rPr lang="en-GB" i="1" baseline="30000" dirty="0">
                <a:latin typeface="Century Gothic" panose="020B0502020202020204" pitchFamily="34" charset="0"/>
              </a:rPr>
              <a:t>2</a:t>
            </a:r>
            <a:endParaRPr lang="en-GB" baseline="30000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4275667" y="2413000"/>
            <a:ext cx="6858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71109" y="2678305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LP Filter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2625" y="2875279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Cutoff frequency:0.25 Hz</a:t>
            </a:r>
          </a:p>
        </p:txBody>
      </p:sp>
      <p:grpSp>
        <p:nvGrpSpPr>
          <p:cNvPr id="9226" name="Group 9225"/>
          <p:cNvGrpSpPr/>
          <p:nvPr/>
        </p:nvGrpSpPr>
        <p:grpSpPr>
          <a:xfrm>
            <a:off x="634253" y="1426622"/>
            <a:ext cx="5890590" cy="4117340"/>
            <a:chOff x="1456639" y="1315720"/>
            <a:chExt cx="5890590" cy="4117340"/>
          </a:xfrm>
        </p:grpSpPr>
        <p:grpSp>
          <p:nvGrpSpPr>
            <p:cNvPr id="14" name="Group 13"/>
            <p:cNvGrpSpPr/>
            <p:nvPr/>
          </p:nvGrpSpPr>
          <p:grpSpPr>
            <a:xfrm>
              <a:off x="1456639" y="1315720"/>
              <a:ext cx="5890590" cy="4117340"/>
              <a:chOff x="1215509" y="1315720"/>
              <a:chExt cx="3139710" cy="2194560"/>
            </a:xfrm>
          </p:grpSpPr>
          <p:pic>
            <p:nvPicPr>
              <p:cNvPr id="12291" name="Picture 3" descr="G:\My Drive\SG Measurements\LARP_and_CERN_QXF\MQXFA3\Quench_tests\Nominal_Current_Holding\VS. Ratio_full cycle\Coil Azimuthal Strai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940" y="1315720"/>
                <a:ext cx="2875279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15509" y="2053386"/>
                <a:ext cx="5229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C204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44363" y="2665348"/>
                <a:ext cx="50847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C110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76431" y="2875279"/>
                <a:ext cx="50847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C111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463196" y="2150534"/>
                <a:ext cx="433337" cy="46313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498599" y="2729545"/>
                <a:ext cx="397934" cy="1346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498599" y="2930680"/>
                <a:ext cx="397934" cy="673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2628619" y="1900575"/>
                <a:ext cx="289381" cy="1806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360420" y="1795572"/>
                <a:ext cx="335280" cy="933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3360420" y="2101218"/>
                <a:ext cx="236220" cy="1659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2274570" y="2646572"/>
                <a:ext cx="236220" cy="1659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20028796">
                <a:off x="2480731" y="1870447"/>
                <a:ext cx="461551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C204 ramp up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9842497">
                <a:off x="2241993" y="2691678"/>
                <a:ext cx="537593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C204 ramp down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510790" y="2270006"/>
                <a:ext cx="314451" cy="175515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3213609" y="2141144"/>
                <a:ext cx="231010" cy="87758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3332314" y="1951659"/>
                <a:ext cx="184029" cy="46223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>
                <a:off x="2286448" y="2228902"/>
                <a:ext cx="145336" cy="74493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20028796">
                <a:off x="2305745" y="2258516"/>
                <a:ext cx="623889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C110 &amp; 111 ramp up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0028796">
                <a:off x="1855561" y="2208732"/>
                <a:ext cx="699931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C110 &amp; 111 ramp down</a:t>
                </a:r>
              </a:p>
            </p:txBody>
          </p:sp>
        </p:grpSp>
        <p:sp>
          <p:nvSpPr>
            <p:cNvPr id="9221" name="Rectangle 9220"/>
            <p:cNvSpPr/>
            <p:nvPr/>
          </p:nvSpPr>
          <p:spPr>
            <a:xfrm>
              <a:off x="5205389" y="1828800"/>
              <a:ext cx="904479" cy="1922076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bg1">
                  <a:lumMod val="75000"/>
                  <a:alpha val="36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2" name="TextBox 9221"/>
            <p:cNvSpPr txBox="1"/>
            <p:nvPr/>
          </p:nvSpPr>
          <p:spPr>
            <a:xfrm>
              <a:off x="4476750" y="4047222"/>
              <a:ext cx="2019300" cy="553998"/>
            </a:xfrm>
            <a:prstGeom prst="rect">
              <a:avLst/>
            </a:prstGeom>
            <a:solidFill>
              <a:srgbClr val="FFC000">
                <a:alpha val="61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The readings of this part may the combination of actual SG and inductive components</a:t>
              </a:r>
            </a:p>
          </p:txBody>
        </p:sp>
        <p:cxnSp>
          <p:nvCxnSpPr>
            <p:cNvPr id="9224" name="Straight Arrow Connector 9223"/>
            <p:cNvCxnSpPr/>
            <p:nvPr/>
          </p:nvCxnSpPr>
          <p:spPr>
            <a:xfrm flipV="1">
              <a:off x="5486400" y="3485292"/>
              <a:ext cx="114331" cy="5196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5" name="Group 9224"/>
          <p:cNvGrpSpPr/>
          <p:nvPr/>
        </p:nvGrpSpPr>
        <p:grpSpPr>
          <a:xfrm>
            <a:off x="6067205" y="845119"/>
            <a:ext cx="2991507" cy="2103120"/>
            <a:chOff x="1144058" y="1421852"/>
            <a:chExt cx="2991507" cy="2103120"/>
          </a:xfrm>
        </p:grpSpPr>
        <p:pic>
          <p:nvPicPr>
            <p:cNvPr id="55" name="Picture 3" descr="G:\My Drive\SG Measurements\LARP_and_CERN_QXF\MQXFA3\Quench_tests\Nominal_Current_Holding\Coil Azimuthal Strain_tim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058" y="1421852"/>
              <a:ext cx="2991507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Oval 55"/>
            <p:cNvSpPr/>
            <p:nvPr/>
          </p:nvSpPr>
          <p:spPr>
            <a:xfrm>
              <a:off x="1896533" y="1566333"/>
              <a:ext cx="304800" cy="584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56466" y="1562099"/>
              <a:ext cx="304800" cy="584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28" name="Straight Arrow Connector 9227"/>
          <p:cNvCxnSpPr/>
          <p:nvPr/>
        </p:nvCxnSpPr>
        <p:spPr>
          <a:xfrm flipV="1">
            <a:off x="4664014" y="1485900"/>
            <a:ext cx="2155666" cy="2672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13864" y="3843496"/>
            <a:ext cx="28634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Combined the ramp up and ramp down data, the three coils actually </a:t>
            </a:r>
            <a:r>
              <a:rPr lang="en-US" sz="11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behave identically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readings of the “turn around” part are likely to be combined with inductive components;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“up-warp” on the curves of C110 &amp; 111 may be not mechanical. It is “bended” by the field.  </a:t>
            </a:r>
          </a:p>
        </p:txBody>
      </p:sp>
      <p:sp>
        <p:nvSpPr>
          <p:cNvPr id="39" name="矩形 66"/>
          <p:cNvSpPr/>
          <p:nvPr/>
        </p:nvSpPr>
        <p:spPr>
          <a:xfrm>
            <a:off x="4599223" y="5298317"/>
            <a:ext cx="1178528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16.47 kA</a:t>
            </a:r>
          </a:p>
        </p:txBody>
      </p:sp>
    </p:spTree>
    <p:extLst>
      <p:ext uri="{BB962C8B-B14F-4D97-AF65-F5344CB8AC3E}">
        <p14:creationId xmlns:p14="http://schemas.microsoft.com/office/powerpoint/2010/main" val="309737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My Drive\SG Measurements\LARP_and_CERN_QXF\MQXFA04\Ramp_test\10kA_ramp\Coil filtered Azimuthal Strain_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64" y="779176"/>
            <a:ext cx="296864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My Drive\SG Measurements\LARP_and_CERN_QXF\MQXFA04\Ramp_test\10kA_ramp\Coil filtered Azimuthal S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6" y="1474740"/>
            <a:ext cx="51625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MQXFA04 Coil Strain --- over </a:t>
            </a:r>
            <a:r>
              <a:rPr lang="en-GB" i="1" dirty="0">
                <a:latin typeface="Century Gothic" panose="020B0502020202020204" pitchFamily="34" charset="0"/>
              </a:rPr>
              <a:t>I</a:t>
            </a:r>
            <a:r>
              <a:rPr lang="en-GB" i="1" baseline="300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6971860" y="901700"/>
            <a:ext cx="304800" cy="584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866786" y="901700"/>
            <a:ext cx="304800" cy="584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882962" y="3846512"/>
            <a:ext cx="309954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exact same behavior as seen in MQXFA03 (next slide).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From what we have learned from MQXFA03, there is </a:t>
            </a:r>
            <a:r>
              <a:rPr 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 issue 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 the 10 kA ramp tests.</a:t>
            </a:r>
          </a:p>
        </p:txBody>
      </p:sp>
      <p:sp>
        <p:nvSpPr>
          <p:cNvPr id="39" name="矩形 66"/>
          <p:cNvSpPr/>
          <p:nvPr/>
        </p:nvSpPr>
        <p:spPr>
          <a:xfrm>
            <a:off x="4599223" y="5298317"/>
            <a:ext cx="1178528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16.47 kA</a:t>
            </a:r>
          </a:p>
        </p:txBody>
      </p:sp>
    </p:spTree>
    <p:extLst>
      <p:ext uri="{BB962C8B-B14F-4D97-AF65-F5344CB8AC3E}">
        <p14:creationId xmlns:p14="http://schemas.microsoft.com/office/powerpoint/2010/main" val="13968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9E94-DF8A-3345-832A-F74D76E1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720000"/>
          </a:xfrm>
        </p:spPr>
        <p:txBody>
          <a:bodyPr/>
          <a:lstStyle/>
          <a:p>
            <a:r>
              <a:rPr lang="en-US" dirty="0"/>
              <a:t>Data Processing Chronology for MQXFA05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B3474-E0AC-414A-9197-732587B9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4FE8-0C8B-5241-9AE5-F324FD343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8CA5ED-D938-3549-B330-399A8323A976}"/>
              </a:ext>
            </a:extLst>
          </p:cNvPr>
          <p:cNvSpPr>
            <a:spLocks noGrp="1"/>
          </p:cNvSpPr>
          <p:nvPr/>
        </p:nvSpPr>
        <p:spPr>
          <a:xfrm>
            <a:off x="612000" y="762590"/>
            <a:ext cx="7920000" cy="595376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100" dirty="0"/>
              <a:t>02/17/22 </a:t>
            </a:r>
            <a:r>
              <a:rPr lang="en-US" sz="1100" dirty="0">
                <a:sym typeface="Wingdings" panose="05000000000000000000" pitchFamily="2" charset="2"/>
              </a:rPr>
              <a:t> First readings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b="1" dirty="0"/>
              <a:t>03/21/22 – 03/29/22 </a:t>
            </a:r>
            <a:r>
              <a:rPr lang="en-US" sz="1100" b="1" dirty="0">
                <a:sym typeface="Wingdings" panose="05000000000000000000" pitchFamily="2" charset="2"/>
              </a:rPr>
              <a:t> </a:t>
            </a:r>
            <a:r>
              <a:rPr lang="en-US" sz="1100" b="1" dirty="0"/>
              <a:t>1</a:t>
            </a:r>
            <a:r>
              <a:rPr lang="en-US" sz="1100" b="1" baseline="30000" dirty="0"/>
              <a:t>st</a:t>
            </a:r>
            <a:r>
              <a:rPr lang="en-US" sz="1100" b="1" dirty="0"/>
              <a:t> Cooldown</a:t>
            </a:r>
          </a:p>
          <a:p>
            <a:pPr>
              <a:spcBef>
                <a:spcPts val="600"/>
              </a:spcBef>
            </a:pPr>
            <a:r>
              <a:rPr lang="en-US" sz="1100" dirty="0"/>
              <a:t>03/30/22 – 03/31/22 </a:t>
            </a:r>
            <a:r>
              <a:rPr lang="en-US" sz="1100" dirty="0">
                <a:sym typeface="Wingdings" panose="05000000000000000000" pitchFamily="2" charset="2"/>
              </a:rPr>
              <a:t> </a:t>
            </a:r>
            <a:r>
              <a:rPr lang="en-US" sz="1100" dirty="0"/>
              <a:t>Ramp to 16230 A- Hold 30 min - ramp down to 200 A @20A/s - ramp up@20A/s to 16230 A for 5 min - ramp down to 200A@100A/s -Ramp up to 16230 A@20A/s hold for 60 min- ramp down to 0A.</a:t>
            </a:r>
          </a:p>
          <a:p>
            <a:pPr>
              <a:spcBef>
                <a:spcPts val="600"/>
              </a:spcBef>
            </a:pPr>
            <a:r>
              <a:rPr lang="en-US" sz="1100" dirty="0"/>
              <a:t>03/31/22 </a:t>
            </a:r>
            <a:r>
              <a:rPr lang="en-US" sz="1100" dirty="0">
                <a:sym typeface="Wingdings" panose="05000000000000000000" pitchFamily="2" charset="2"/>
              </a:rPr>
              <a:t> Manual Trips 1 and 2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b="1" dirty="0"/>
              <a:t>04/03/22 – 04/12/22 </a:t>
            </a:r>
            <a:r>
              <a:rPr lang="en-US" sz="1100" b="1" dirty="0">
                <a:sym typeface="Wingdings" panose="05000000000000000000" pitchFamily="2" charset="2"/>
              </a:rPr>
              <a:t> 1</a:t>
            </a:r>
            <a:r>
              <a:rPr lang="en-US" sz="1100" b="1" baseline="30000" dirty="0">
                <a:sym typeface="Wingdings" panose="05000000000000000000" pitchFamily="2" charset="2"/>
              </a:rPr>
              <a:t>st</a:t>
            </a:r>
            <a:r>
              <a:rPr lang="en-US" sz="1100" b="1" dirty="0">
                <a:sym typeface="Wingdings" panose="05000000000000000000" pitchFamily="2" charset="2"/>
              </a:rPr>
              <a:t> Warmup</a:t>
            </a:r>
            <a:endParaRPr lang="en-US" sz="1100" b="1" dirty="0"/>
          </a:p>
          <a:p>
            <a:pPr>
              <a:spcBef>
                <a:spcPts val="600"/>
              </a:spcBef>
            </a:pPr>
            <a:r>
              <a:rPr lang="en-US" sz="1100" b="1" dirty="0"/>
              <a:t>04/25/22 – 04/27/22 </a:t>
            </a:r>
            <a:r>
              <a:rPr lang="en-US" sz="1100" b="1" dirty="0">
                <a:sym typeface="Wingdings" panose="05000000000000000000" pitchFamily="2" charset="2"/>
              </a:rPr>
              <a:t> 2</a:t>
            </a:r>
            <a:r>
              <a:rPr lang="en-US" sz="1100" b="1" baseline="30000" dirty="0">
                <a:sym typeface="Wingdings" panose="05000000000000000000" pitchFamily="2" charset="2"/>
              </a:rPr>
              <a:t>nd</a:t>
            </a:r>
            <a:r>
              <a:rPr lang="en-US" sz="1100" b="1" dirty="0">
                <a:sym typeface="Wingdings" panose="05000000000000000000" pitchFamily="2" charset="2"/>
              </a:rPr>
              <a:t> Cooldown</a:t>
            </a:r>
            <a:endParaRPr lang="en-US" sz="1100" b="1" dirty="0"/>
          </a:p>
          <a:p>
            <a:pPr>
              <a:spcBef>
                <a:spcPts val="600"/>
              </a:spcBef>
            </a:pPr>
            <a:r>
              <a:rPr lang="en-US" sz="1100" dirty="0"/>
              <a:t>04/28/22 </a:t>
            </a:r>
            <a:r>
              <a:rPr lang="en-US" sz="1100" dirty="0">
                <a:sym typeface="Wingdings" panose="05000000000000000000" pitchFamily="2" charset="2"/>
              </a:rPr>
              <a:t> Spontaneous quench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04/29/22 </a:t>
            </a:r>
            <a:r>
              <a:rPr lang="en-US" sz="1100" dirty="0">
                <a:sym typeface="Wingdings" panose="05000000000000000000" pitchFamily="2" charset="2"/>
              </a:rPr>
              <a:t> 30 min hold at 16230A (+/- 20A/s), 5 min hold at 16230A (+30 A/s, -100 A/s), 60 min hold at 16230A (+/- 20A/s), Manual Trip 3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05/02/22 </a:t>
            </a:r>
            <a:r>
              <a:rPr lang="en-US" sz="1100" dirty="0">
                <a:sym typeface="Wingdings" panose="05000000000000000000" pitchFamily="2" charset="2"/>
              </a:rPr>
              <a:t> Manual Trips 4 and 5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05/03/22 </a:t>
            </a:r>
            <a:r>
              <a:rPr lang="en-US" sz="1100" dirty="0">
                <a:sym typeface="Wingdings" panose="05000000000000000000" pitchFamily="2" charset="2"/>
              </a:rPr>
              <a:t> Manual Trips 6 and 7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05/04/22 </a:t>
            </a:r>
            <a:r>
              <a:rPr lang="en-US" sz="1100" dirty="0">
                <a:sym typeface="Wingdings" panose="05000000000000000000" pitchFamily="2" charset="2"/>
              </a:rPr>
              <a:t> Manual Trips 8 and 9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05/05/22 </a:t>
            </a:r>
            <a:r>
              <a:rPr lang="en-US" sz="1100" dirty="0">
                <a:sym typeface="Wingdings" panose="05000000000000000000" pitchFamily="2" charset="2"/>
              </a:rPr>
              <a:t> Manual Trips 10 and 11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05/06/22 </a:t>
            </a:r>
            <a:r>
              <a:rPr lang="en-US" sz="1100" dirty="0">
                <a:sym typeface="Wingdings" panose="05000000000000000000" pitchFamily="2" charset="2"/>
              </a:rPr>
              <a:t> Manual Trips 12 and 13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05/09/22 </a:t>
            </a:r>
            <a:r>
              <a:rPr lang="en-US" sz="1100" dirty="0">
                <a:sym typeface="Wingdings" panose="05000000000000000000" pitchFamily="2" charset="2"/>
              </a:rPr>
              <a:t> Manual Trips 14 and 15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05/10/22 </a:t>
            </a:r>
            <a:r>
              <a:rPr lang="en-US" sz="1100" dirty="0">
                <a:sym typeface="Wingdings" panose="05000000000000000000" pitchFamily="2" charset="2"/>
              </a:rPr>
              <a:t> Manual Trips 16 and 17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05/11/22 </a:t>
            </a:r>
            <a:r>
              <a:rPr lang="en-US" sz="1100" dirty="0">
                <a:sym typeface="Wingdings" panose="05000000000000000000" pitchFamily="2" charset="2"/>
              </a:rPr>
              <a:t> Manual Trips 18 and 19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05/12/22 </a:t>
            </a:r>
            <a:r>
              <a:rPr lang="en-US" sz="1100" dirty="0">
                <a:sym typeface="Wingdings" panose="05000000000000000000" pitchFamily="2" charset="2"/>
              </a:rPr>
              <a:t> Manual Trips 20 and 21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05/13/22 </a:t>
            </a:r>
            <a:r>
              <a:rPr lang="en-US" sz="1100" dirty="0">
                <a:sym typeface="Wingdings" panose="05000000000000000000" pitchFamily="2" charset="2"/>
              </a:rPr>
              <a:t> Manual Trips 22 and 23</a:t>
            </a:r>
          </a:p>
          <a:p>
            <a:pPr>
              <a:spcBef>
                <a:spcPts val="600"/>
              </a:spcBef>
            </a:pPr>
            <a:r>
              <a:rPr lang="en-US" sz="1100" dirty="0"/>
              <a:t>05/16/22 </a:t>
            </a:r>
            <a:r>
              <a:rPr lang="en-US" sz="1100" dirty="0">
                <a:sym typeface="Wingdings" panose="05000000000000000000" pitchFamily="2" charset="2"/>
              </a:rPr>
              <a:t> Manual Trips 24 and 25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05/17/22 </a:t>
            </a:r>
            <a:r>
              <a:rPr lang="en-US" sz="1100" dirty="0">
                <a:sym typeface="Wingdings" panose="05000000000000000000" pitchFamily="2" charset="2"/>
              </a:rPr>
              <a:t> Manual Trips 26 and 27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05/18/22 </a:t>
            </a:r>
            <a:r>
              <a:rPr lang="en-US" sz="1100" dirty="0">
                <a:sym typeface="Wingdings" panose="05000000000000000000" pitchFamily="2" charset="2"/>
              </a:rPr>
              <a:t> Manual Trips 28 and 29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05/19/22 </a:t>
            </a:r>
            <a:r>
              <a:rPr lang="en-US" sz="1100" dirty="0">
                <a:sym typeface="Wingdings" panose="05000000000000000000" pitchFamily="2" charset="2"/>
              </a:rPr>
              <a:t> Manual Trips 30 and 31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05/20/22 </a:t>
            </a:r>
            <a:r>
              <a:rPr lang="en-US" sz="1100" dirty="0">
                <a:sym typeface="Wingdings" panose="05000000000000000000" pitchFamily="2" charset="2"/>
              </a:rPr>
              <a:t> Manual Trips 32, 33 and 34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05/21/22 </a:t>
            </a:r>
            <a:r>
              <a:rPr lang="en-US" sz="1100" dirty="0">
                <a:sym typeface="Wingdings" panose="05000000000000000000" pitchFamily="2" charset="2"/>
              </a:rPr>
              <a:t> Manual Trips 35 and 36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05/23/22 </a:t>
            </a:r>
            <a:r>
              <a:rPr lang="en-US" sz="1100" dirty="0">
                <a:sym typeface="Wingdings" panose="05000000000000000000" pitchFamily="2" charset="2"/>
              </a:rPr>
              <a:t> Manual Trips 37, 38 and 39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05/24/22 </a:t>
            </a:r>
            <a:r>
              <a:rPr lang="en-US" sz="1100" dirty="0">
                <a:sym typeface="Wingdings" panose="05000000000000000000" pitchFamily="2" charset="2"/>
              </a:rPr>
              <a:t> Manual Trip 40, 60 min hold at 16230A - Manual Trip No.41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/>
              <a:t>05/25/22 </a:t>
            </a:r>
            <a:r>
              <a:rPr lang="en-US" sz="1100" dirty="0">
                <a:sym typeface="Wingdings" panose="05000000000000000000" pitchFamily="2" charset="2"/>
              </a:rPr>
              <a:t> </a:t>
            </a:r>
            <a:r>
              <a:rPr lang="da-DK" sz="1100" dirty="0">
                <a:sym typeface="Wingdings" panose="05000000000000000000" pitchFamily="2" charset="2"/>
              </a:rPr>
              <a:t>30 min hold at 16230A - 4.5 K, 30 min hold at 16530A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b="1" dirty="0"/>
              <a:t>05/26/22 to 05/31/22 </a:t>
            </a:r>
            <a:r>
              <a:rPr lang="en-US" sz="1100" b="1" dirty="0">
                <a:sym typeface="Wingdings" panose="05000000000000000000" pitchFamily="2" charset="2"/>
              </a:rPr>
              <a:t> </a:t>
            </a:r>
            <a:r>
              <a:rPr lang="en-US" sz="1100" b="1" dirty="0"/>
              <a:t>2</a:t>
            </a:r>
            <a:r>
              <a:rPr lang="en-US" sz="1100" b="1" baseline="30000" dirty="0"/>
              <a:t>nd</a:t>
            </a:r>
            <a:r>
              <a:rPr lang="en-US" sz="1100" b="1" dirty="0"/>
              <a:t> Warmup</a:t>
            </a:r>
          </a:p>
        </p:txBody>
      </p:sp>
    </p:spTree>
    <p:extLst>
      <p:ext uri="{BB962C8B-B14F-4D97-AF65-F5344CB8AC3E}">
        <p14:creationId xmlns:p14="http://schemas.microsoft.com/office/powerpoint/2010/main" val="10054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E1A7-DF39-441A-A818-40C9DACB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237400"/>
            <a:ext cx="7920000" cy="1738252"/>
          </a:xfrm>
        </p:spPr>
        <p:txBody>
          <a:bodyPr/>
          <a:lstStyle/>
          <a:p>
            <a:r>
              <a:rPr lang="en-US" dirty="0"/>
              <a:t>History plots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(The magnet behavior shows repeatability during the endurance test)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C4924-F2DB-4D8A-98EC-BED6CA71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B1DA-7F9E-4647-B684-E8E7ACE8D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3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9771EE-6F2E-4F9F-9236-46A37248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180"/>
            <a:ext cx="9144000" cy="3004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037CF-F9CF-4E59-A137-AF578444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9426"/>
            <a:ext cx="9144000" cy="3498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Coils’ axial strain.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30162-9919-4F78-88E8-6D67E64BB735}"/>
              </a:ext>
            </a:extLst>
          </p:cNvPr>
          <p:cNvSpPr txBox="1"/>
          <p:nvPr/>
        </p:nvSpPr>
        <p:spPr>
          <a:xfrm>
            <a:off x="457200" y="655704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94DE9-FD9D-432E-BA2B-95B7F44F83E5}"/>
              </a:ext>
            </a:extLst>
          </p:cNvPr>
          <p:cNvSpPr txBox="1"/>
          <p:nvPr/>
        </p:nvSpPr>
        <p:spPr>
          <a:xfrm>
            <a:off x="77321" y="6472992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B464B-1A5D-4CDA-8A8C-CEF6FD7677BE}"/>
              </a:ext>
            </a:extLst>
          </p:cNvPr>
          <p:cNvSpPr txBox="1"/>
          <p:nvPr/>
        </p:nvSpPr>
        <p:spPr>
          <a:xfrm>
            <a:off x="6661409" y="655704"/>
            <a:ext cx="237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Missing temperature and SG data in the 3</a:t>
            </a:r>
            <a:r>
              <a:rPr lang="en-US" baseline="30000" dirty="0"/>
              <a:t>rd</a:t>
            </a:r>
            <a:r>
              <a:rPr lang="en-US" dirty="0"/>
              <a:t> thermal cycle</a:t>
            </a:r>
          </a:p>
        </p:txBody>
      </p:sp>
    </p:spTree>
    <p:extLst>
      <p:ext uri="{BB962C8B-B14F-4D97-AF65-F5344CB8AC3E}">
        <p14:creationId xmlns:p14="http://schemas.microsoft.com/office/powerpoint/2010/main" val="429184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F851F-A8D7-489C-9DB8-A308EC35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078"/>
            <a:ext cx="9144000" cy="2910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Coils’ azimuthal strain.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05D57-5080-4014-BFE5-8CA739B4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9792"/>
            <a:ext cx="9144000" cy="35582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9478F7-9539-4538-BAA8-6943137357A5}"/>
              </a:ext>
            </a:extLst>
          </p:cNvPr>
          <p:cNvSpPr txBox="1"/>
          <p:nvPr/>
        </p:nvSpPr>
        <p:spPr>
          <a:xfrm>
            <a:off x="2695073" y="4748582"/>
            <a:ext cx="452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Strange behavior of CQ4 during temperature changes (see individual plots)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7AF10-7382-4053-B1C8-9A755EDB0865}"/>
              </a:ext>
            </a:extLst>
          </p:cNvPr>
          <p:cNvSpPr txBox="1"/>
          <p:nvPr/>
        </p:nvSpPr>
        <p:spPr>
          <a:xfrm>
            <a:off x="430696" y="797169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BF8A4-4DD8-4EA9-B06B-A9B16C245569}"/>
              </a:ext>
            </a:extLst>
          </p:cNvPr>
          <p:cNvSpPr txBox="1"/>
          <p:nvPr/>
        </p:nvSpPr>
        <p:spPr>
          <a:xfrm>
            <a:off x="43278" y="6417843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</p:spTree>
    <p:extLst>
      <p:ext uri="{BB962C8B-B14F-4D97-AF65-F5344CB8AC3E}">
        <p14:creationId xmlns:p14="http://schemas.microsoft.com/office/powerpoint/2010/main" val="3596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260C99-F400-41F4-A7EE-D5C18CB8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350"/>
            <a:ext cx="9144000" cy="2967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61DDB-F0CB-4F0F-A163-204A6E68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9852"/>
            <a:ext cx="9144000" cy="3552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Coils’ axial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56684-C339-4B6F-91B4-79B90C0E40EE}"/>
              </a:ext>
            </a:extLst>
          </p:cNvPr>
          <p:cNvSpPr txBox="1"/>
          <p:nvPr/>
        </p:nvSpPr>
        <p:spPr>
          <a:xfrm>
            <a:off x="467139" y="498662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D5844-E97C-48DB-81D8-0A4B476F7F79}"/>
              </a:ext>
            </a:extLst>
          </p:cNvPr>
          <p:cNvSpPr txBox="1"/>
          <p:nvPr/>
        </p:nvSpPr>
        <p:spPr>
          <a:xfrm>
            <a:off x="97200" y="6488668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</p:spTree>
    <p:extLst>
      <p:ext uri="{BB962C8B-B14F-4D97-AF65-F5344CB8AC3E}">
        <p14:creationId xmlns:p14="http://schemas.microsoft.com/office/powerpoint/2010/main" val="76595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7F8E68-386E-4D1A-8226-91806961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951"/>
            <a:ext cx="9144000" cy="2960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64D595-CA2C-4F9E-A541-B40A5A020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9488"/>
            <a:ext cx="9144000" cy="3492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Coils’ azimuthal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AF3A26-80E5-4DAD-A9F5-15D9FD06BB41}"/>
              </a:ext>
            </a:extLst>
          </p:cNvPr>
          <p:cNvSpPr txBox="1"/>
          <p:nvPr/>
        </p:nvSpPr>
        <p:spPr>
          <a:xfrm>
            <a:off x="612000" y="3190054"/>
            <a:ext cx="236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CQ4 is the coil with the lowest prestress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7E14D-4C1B-48FB-8170-97DFEA657AFB}"/>
              </a:ext>
            </a:extLst>
          </p:cNvPr>
          <p:cNvSpPr txBox="1"/>
          <p:nvPr/>
        </p:nvSpPr>
        <p:spPr>
          <a:xfrm>
            <a:off x="457200" y="655704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F79B3-D5B6-4E45-8C12-EA1ADCFBC069}"/>
              </a:ext>
            </a:extLst>
          </p:cNvPr>
          <p:cNvSpPr txBox="1"/>
          <p:nvPr/>
        </p:nvSpPr>
        <p:spPr>
          <a:xfrm>
            <a:off x="168966" y="6446698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</p:spTree>
    <p:extLst>
      <p:ext uri="{BB962C8B-B14F-4D97-AF65-F5344CB8AC3E}">
        <p14:creationId xmlns:p14="http://schemas.microsoft.com/office/powerpoint/2010/main" val="408003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BD0A1A-7A36-44CB-86BA-26B35FA6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874"/>
            <a:ext cx="9144000" cy="2955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C48E3C-9F95-4045-A58A-335BF1A4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9549"/>
            <a:ext cx="9144000" cy="3518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Shell02 azimuthal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MQXFA05 SG data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18830-06FC-4C07-83D8-F7F07FE851CC}"/>
              </a:ext>
            </a:extLst>
          </p:cNvPr>
          <p:cNvSpPr txBox="1"/>
          <p:nvPr/>
        </p:nvSpPr>
        <p:spPr>
          <a:xfrm>
            <a:off x="2377021" y="4869748"/>
            <a:ext cx="508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Shells don’t show signs of plastic deformation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26098-0398-4784-BCB9-CB76ACF49293}"/>
              </a:ext>
            </a:extLst>
          </p:cNvPr>
          <p:cNvSpPr txBox="1"/>
          <p:nvPr/>
        </p:nvSpPr>
        <p:spPr>
          <a:xfrm>
            <a:off x="457200" y="734433"/>
            <a:ext cx="16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CFC75-8953-4B55-8B7D-10B058BC7D12}"/>
              </a:ext>
            </a:extLst>
          </p:cNvPr>
          <p:cNvSpPr txBox="1"/>
          <p:nvPr/>
        </p:nvSpPr>
        <p:spPr>
          <a:xfrm>
            <a:off x="457200" y="3506027"/>
            <a:ext cx="26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endurance test</a:t>
            </a:r>
          </a:p>
        </p:txBody>
      </p:sp>
    </p:spTree>
    <p:extLst>
      <p:ext uri="{BB962C8B-B14F-4D97-AF65-F5344CB8AC3E}">
        <p14:creationId xmlns:p14="http://schemas.microsoft.com/office/powerpoint/2010/main" val="1008318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8946e33d-fd2f-4ae4-8ee9-d90c129cdf9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68699</TotalTime>
  <Words>1061</Words>
  <Application>Microsoft Office PowerPoint</Application>
  <PresentationFormat>On-screen Show (4:3)</PresentationFormat>
  <Paragraphs>174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黑体</vt:lpstr>
      <vt:lpstr>Arial</vt:lpstr>
      <vt:lpstr>Calibri</vt:lpstr>
      <vt:lpstr>Cambria</vt:lpstr>
      <vt:lpstr>Century Gothic</vt:lpstr>
      <vt:lpstr>Times New Roman</vt:lpstr>
      <vt:lpstr>Wingdings</vt:lpstr>
      <vt:lpstr>Thème Office</vt:lpstr>
      <vt:lpstr>MQXFA05 SG Data during Endurance Test, by 05/31/2022</vt:lpstr>
      <vt:lpstr>MQXFA05 SG Gauges Layout </vt:lpstr>
      <vt:lpstr>Data Processing Chronology for MQXFA05</vt:lpstr>
      <vt:lpstr>History plots  (The magnet behavior shows repeatability during the endurance test)</vt:lpstr>
      <vt:lpstr>Coils’ axial strain. History plots</vt:lpstr>
      <vt:lpstr>Coils’ azimuthal strain. History plots</vt:lpstr>
      <vt:lpstr>Coils’ axial stress. History plots</vt:lpstr>
      <vt:lpstr>Coils’ azimuthal stress. History plots</vt:lpstr>
      <vt:lpstr>Shell02 azimuthal stress. History plots</vt:lpstr>
      <vt:lpstr>Shell04 stress. History plots</vt:lpstr>
      <vt:lpstr>Shell07 stress. History plots</vt:lpstr>
      <vt:lpstr>Rods’ strain. History plots</vt:lpstr>
      <vt:lpstr>Rods’ stress. History plots</vt:lpstr>
      <vt:lpstr>Coil azimuthal strain during temperature changes</vt:lpstr>
      <vt:lpstr>CQ4 azimuthal strain during temperature changes (test)</vt:lpstr>
      <vt:lpstr>CQ4 azimuthal strain during temperature changes (endurance test)</vt:lpstr>
      <vt:lpstr>First ramp (no quench or manual trip) in MQXFA05 during the test and the endurance test Ramp-up and ramp-down are averaged</vt:lpstr>
      <vt:lpstr>Coil stress increase during powering (ramps-up and down averaged) Comparison with previous magnets</vt:lpstr>
      <vt:lpstr>Appendix</vt:lpstr>
      <vt:lpstr>E.M. Effect is Apparent on Coils and Shell 7 (this example is for magnet 5 but applies to all)</vt:lpstr>
      <vt:lpstr>Reference: MQXFA03 Coil Azimuthal --- over I2</vt:lpstr>
      <vt:lpstr>MQXFA04 Coil Strain --- over I2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SG Data in Cooldown</dc:title>
  <dc:creator>Heng Pan</dc:creator>
  <cp:lastModifiedBy>Garcia Fajardo, Laura</cp:lastModifiedBy>
  <cp:revision>655</cp:revision>
  <cp:lastPrinted>2017-05-11T15:20:58Z</cp:lastPrinted>
  <dcterms:created xsi:type="dcterms:W3CDTF">2018-06-04T18:48:06Z</dcterms:created>
  <dcterms:modified xsi:type="dcterms:W3CDTF">2022-11-01T14:22:26Z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