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62" r:id="rId3"/>
    <p:sldId id="270" r:id="rId4"/>
    <p:sldId id="272" r:id="rId5"/>
    <p:sldId id="271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1E81-865C-49E4-8AC9-0080656A8289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507C-07A9-4F89-A666-C8CCCFCDD43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13/08/2020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Patricia DUCHESNE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5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13/08/2020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Patricia DUCHESNE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5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4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Mon exposé - Lieu - Titre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4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13/08/2020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Patricia DUCHESNE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DA05-D9D3-41BE-965F-93863D60427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567543" y="2301354"/>
            <a:ext cx="9947327" cy="751475"/>
          </a:xfrm>
        </p:spPr>
        <p:txBody>
          <a:bodyPr>
            <a:normAutofit/>
          </a:bodyPr>
          <a:lstStyle/>
          <a:p>
            <a:r>
              <a:rPr lang="en-US" sz="4527" dirty="0"/>
              <a:t>IJCLAB status/updates on SSR2 activities</a:t>
            </a:r>
            <a:endParaRPr lang="fr-FR" sz="452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567543" y="3266011"/>
            <a:ext cx="7543752" cy="223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Patricia Duchesne, </a:t>
            </a:r>
            <a:r>
              <a:rPr lang="fr-FR" sz="1800" dirty="0" err="1" smtClean="0"/>
              <a:t>Sandry</a:t>
            </a:r>
            <a:r>
              <a:rPr lang="fr-FR" sz="1800" dirty="0" smtClean="0"/>
              <a:t> Wallon, Nicolas Gandolfo, Longuevergne David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On </a:t>
            </a:r>
            <a:r>
              <a:rPr lang="fr-FR" sz="1800" dirty="0" err="1"/>
              <a:t>behalf</a:t>
            </a:r>
            <a:r>
              <a:rPr lang="fr-FR" sz="1800" dirty="0"/>
              <a:t> of PIP-II team at </a:t>
            </a:r>
            <a:r>
              <a:rPr lang="fr-FR" sz="1800" dirty="0" err="1"/>
              <a:t>IJCLab</a:t>
            </a:r>
            <a:endParaRPr lang="fr-FR" sz="1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9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98860" y="1065661"/>
            <a:ext cx="10146636" cy="529714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Progress on SSR2 cavity</a:t>
            </a:r>
          </a:p>
          <a:p>
            <a:r>
              <a:rPr lang="en-US" sz="2400" dirty="0" smtClean="0"/>
              <a:t>Progress </a:t>
            </a:r>
            <a:r>
              <a:rPr lang="en-US" sz="2400" dirty="0"/>
              <a:t>on Coupler</a:t>
            </a:r>
          </a:p>
          <a:p>
            <a:r>
              <a:rPr lang="en-US" sz="2400" dirty="0"/>
              <a:t>Progress on Tuner</a:t>
            </a:r>
          </a:p>
          <a:p>
            <a:endParaRPr lang="en-US" sz="2400" dirty="0" smtClean="0"/>
          </a:p>
          <a:p>
            <a:r>
              <a:rPr lang="fr-FR" sz="2400" dirty="0" err="1" smtClean="0"/>
              <a:t>Other</a:t>
            </a:r>
            <a:r>
              <a:rPr lang="fr-FR" sz="2400" dirty="0" smtClean="0"/>
              <a:t> points</a:t>
            </a:r>
            <a:endParaRPr lang="fr-FR" sz="2400" dirty="0"/>
          </a:p>
          <a:p>
            <a:pPr lvl="1"/>
            <a:endParaRPr lang="fr-FR" sz="181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7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Progresses on cavity prototypes</a:t>
            </a:r>
            <a:endParaRPr lang="en-GB" sz="2400" dirty="0">
              <a:latin typeface="+mn-lt"/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501730" y="914436"/>
            <a:ext cx="11532226" cy="5297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accent2"/>
                </a:solidFill>
              </a:rPr>
              <a:t>3 </a:t>
            </a:r>
            <a:r>
              <a:rPr lang="fr-FR" sz="2400" dirty="0" err="1" smtClean="0">
                <a:solidFill>
                  <a:schemeClr val="accent2"/>
                </a:solidFill>
              </a:rPr>
              <a:t>cavities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being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built</a:t>
            </a:r>
            <a:r>
              <a:rPr lang="fr-FR" sz="2400" dirty="0" smtClean="0">
                <a:solidFill>
                  <a:schemeClr val="accent2"/>
                </a:solidFill>
              </a:rPr>
              <a:t> @</a:t>
            </a:r>
            <a:r>
              <a:rPr lang="fr-FR" sz="2400" dirty="0" err="1" smtClean="0">
                <a:solidFill>
                  <a:schemeClr val="accent2"/>
                </a:solidFill>
              </a:rPr>
              <a:t>Zanon</a:t>
            </a:r>
            <a:r>
              <a:rPr lang="fr-FR" sz="2400" dirty="0" smtClean="0">
                <a:solidFill>
                  <a:schemeClr val="accent2"/>
                </a:solidFill>
              </a:rPr>
              <a:t>. </a:t>
            </a:r>
            <a:endParaRPr lang="fr-FR" sz="2400" dirty="0" smtClean="0">
              <a:solidFill>
                <a:schemeClr val="accent2"/>
              </a:solidFill>
            </a:endParaRPr>
          </a:p>
          <a:p>
            <a:endParaRPr lang="fr-FR" sz="2400" dirty="0" smtClean="0">
              <a:solidFill>
                <a:schemeClr val="accent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2060"/>
                </a:solidFill>
              </a:rPr>
              <a:t>First Prototype has been processed </a:t>
            </a:r>
            <a:r>
              <a:rPr lang="en-US" sz="1800" dirty="0" smtClean="0">
                <a:solidFill>
                  <a:srgbClr val="002060"/>
                </a:solidFill>
              </a:rPr>
              <a:t>@</a:t>
            </a:r>
            <a:r>
              <a:rPr lang="en-US" sz="1800" dirty="0" err="1" smtClean="0">
                <a:solidFill>
                  <a:srgbClr val="002060"/>
                </a:solidFill>
              </a:rPr>
              <a:t>Zanon</a:t>
            </a:r>
            <a:r>
              <a:rPr lang="en-US" sz="1800" dirty="0" smtClean="0">
                <a:solidFill>
                  <a:srgbClr val="002060"/>
                </a:solidFill>
              </a:rPr>
              <a:t>  and tested in vertical cryostat @IJCLab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2060"/>
                </a:solidFill>
              </a:rPr>
              <a:t>Second </a:t>
            </a:r>
            <a:r>
              <a:rPr lang="en-US" sz="1800" dirty="0" smtClean="0">
                <a:solidFill>
                  <a:srgbClr val="002060"/>
                </a:solidFill>
              </a:rPr>
              <a:t>prototype delivered @IJCLab in May, BCP treated (rotational BCP </a:t>
            </a:r>
            <a:r>
              <a:rPr lang="en-US" sz="1800" dirty="0" err="1" smtClean="0">
                <a:solidFill>
                  <a:srgbClr val="002060"/>
                </a:solidFill>
              </a:rPr>
              <a:t>commissionning</a:t>
            </a:r>
            <a:r>
              <a:rPr lang="en-US" sz="1800" dirty="0" smtClean="0">
                <a:solidFill>
                  <a:srgbClr val="002060"/>
                </a:solidFill>
              </a:rPr>
              <a:t>) and shipped back @</a:t>
            </a:r>
            <a:r>
              <a:rPr lang="en-US" sz="1800" dirty="0" err="1" smtClean="0">
                <a:solidFill>
                  <a:srgbClr val="002060"/>
                </a:solidFill>
              </a:rPr>
              <a:t>Zanon</a:t>
            </a:r>
            <a:r>
              <a:rPr lang="en-US" sz="1800" dirty="0" smtClean="0">
                <a:solidFill>
                  <a:srgbClr val="002060"/>
                </a:solidFill>
              </a:rPr>
              <a:t> for HPR, heat treatment and tank integration the 22</a:t>
            </a:r>
            <a:r>
              <a:rPr lang="en-US" sz="1800" baseline="30000" dirty="0" smtClean="0">
                <a:solidFill>
                  <a:srgbClr val="002060"/>
                </a:solidFill>
              </a:rPr>
              <a:t>nd</a:t>
            </a:r>
            <a:r>
              <a:rPr lang="en-US" sz="1800" dirty="0" smtClean="0">
                <a:solidFill>
                  <a:srgbClr val="002060"/>
                </a:solidFill>
              </a:rPr>
              <a:t> of August</a:t>
            </a:r>
            <a:r>
              <a:rPr lang="en-US" sz="1800" dirty="0" smtClean="0">
                <a:solidFill>
                  <a:srgbClr val="002060"/>
                </a:solidFill>
              </a:rPr>
              <a:t>. Will be delivered back @IJCLab for final processing beginning of December.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2060"/>
                </a:solidFill>
              </a:rPr>
              <a:t>Third prototype </a:t>
            </a:r>
            <a:r>
              <a:rPr lang="en-US" sz="1800" dirty="0" smtClean="0">
                <a:solidFill>
                  <a:srgbClr val="002060"/>
                </a:solidFill>
              </a:rPr>
              <a:t>under helium tank integration. To </a:t>
            </a:r>
            <a:r>
              <a:rPr lang="en-US" sz="1800" dirty="0" smtClean="0">
                <a:solidFill>
                  <a:srgbClr val="002060"/>
                </a:solidFill>
              </a:rPr>
              <a:t>be delivered </a:t>
            </a:r>
            <a:r>
              <a:rPr lang="en-US" sz="1800" dirty="0" smtClean="0">
                <a:solidFill>
                  <a:srgbClr val="002060"/>
                </a:solidFill>
              </a:rPr>
              <a:t>ready for </a:t>
            </a:r>
            <a:r>
              <a:rPr lang="en-US" sz="1800" dirty="0" smtClean="0">
                <a:solidFill>
                  <a:srgbClr val="002060"/>
                </a:solidFill>
              </a:rPr>
              <a:t>vertical testing </a:t>
            </a:r>
            <a:r>
              <a:rPr lang="en-US" sz="1800" dirty="0" smtClean="0">
                <a:solidFill>
                  <a:srgbClr val="002060"/>
                </a:solidFill>
              </a:rPr>
              <a:t>end of December.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fr-FR" sz="2400" dirty="0" smtClean="0">
              <a:solidFill>
                <a:schemeClr val="accent2"/>
              </a:solidFill>
            </a:endParaRPr>
          </a:p>
          <a:p>
            <a:r>
              <a:rPr lang="fr-FR" sz="2400" dirty="0" smtClean="0">
                <a:solidFill>
                  <a:schemeClr val="accent2"/>
                </a:solidFill>
              </a:rPr>
              <a:t>3 </a:t>
            </a:r>
            <a:r>
              <a:rPr lang="fr-FR" sz="2400" dirty="0" err="1" smtClean="0">
                <a:solidFill>
                  <a:schemeClr val="accent2"/>
                </a:solidFill>
              </a:rPr>
              <a:t>additional</a:t>
            </a:r>
            <a:r>
              <a:rPr lang="fr-FR" sz="2400" dirty="0" smtClean="0">
                <a:solidFill>
                  <a:schemeClr val="accent2"/>
                </a:solidFill>
              </a:rPr>
              <a:t> prototypes </a:t>
            </a:r>
            <a:r>
              <a:rPr lang="fr-FR" sz="2400" dirty="0" err="1" smtClean="0">
                <a:solidFill>
                  <a:schemeClr val="accent2"/>
                </a:solidFill>
              </a:rPr>
              <a:t>being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built</a:t>
            </a:r>
            <a:r>
              <a:rPr lang="fr-FR" sz="2400" dirty="0" smtClean="0">
                <a:solidFill>
                  <a:schemeClr val="accent2"/>
                </a:solidFill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</a:rPr>
              <a:t>be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</a:rPr>
              <a:t>delivered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@IJCLab </a:t>
            </a:r>
            <a:r>
              <a:rPr lang="fr-FR" sz="2400" dirty="0" err="1" smtClean="0">
                <a:solidFill>
                  <a:schemeClr val="accent2"/>
                </a:solidFill>
              </a:rPr>
              <a:t>ready</a:t>
            </a: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for test in </a:t>
            </a:r>
            <a:r>
              <a:rPr lang="fr-FR" sz="2400" dirty="0" err="1" smtClean="0">
                <a:solidFill>
                  <a:schemeClr val="accent2"/>
                </a:solidFill>
              </a:rPr>
              <a:t>spring</a:t>
            </a:r>
            <a:r>
              <a:rPr lang="fr-FR" sz="2400" dirty="0" smtClean="0">
                <a:solidFill>
                  <a:schemeClr val="accent2"/>
                </a:solidFill>
              </a:rPr>
              <a:t> 2023</a:t>
            </a:r>
            <a:r>
              <a:rPr lang="fr-FR" sz="2400" dirty="0" smtClean="0">
                <a:solidFill>
                  <a:schemeClr val="accent2"/>
                </a:solidFill>
              </a:rPr>
              <a:t>.</a:t>
            </a:r>
          </a:p>
          <a:p>
            <a:endParaRPr lang="fr-FR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 </a:t>
            </a:r>
          </a:p>
          <a:p>
            <a:endParaRPr lang="fr-FR" sz="2400" dirty="0" smtClean="0">
              <a:solidFill>
                <a:schemeClr val="accent2"/>
              </a:solidFill>
            </a:endParaRPr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3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Progresses on cavity prototypes</a:t>
            </a:r>
            <a:endParaRPr lang="en-GB" sz="2400" dirty="0">
              <a:latin typeface="+mn-lt"/>
            </a:endParaRPr>
          </a:p>
        </p:txBody>
      </p:sp>
      <p:sp>
        <p:nvSpPr>
          <p:cNvPr id="18" name="Espace réservé du contenu 3"/>
          <p:cNvSpPr txBox="1">
            <a:spLocks/>
          </p:cNvSpPr>
          <p:nvPr/>
        </p:nvSpPr>
        <p:spPr>
          <a:xfrm>
            <a:off x="501730" y="914436"/>
            <a:ext cx="11532226" cy="5297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chemeClr val="accent2"/>
                </a:solidFill>
              </a:rPr>
              <a:t>Vertical </a:t>
            </a:r>
            <a:r>
              <a:rPr lang="fr-FR" sz="2400" dirty="0" err="1" smtClean="0">
                <a:solidFill>
                  <a:schemeClr val="accent2"/>
                </a:solidFill>
              </a:rPr>
              <a:t>testing</a:t>
            </a:r>
            <a:r>
              <a:rPr lang="fr-FR" sz="2400" dirty="0" smtClean="0">
                <a:solidFill>
                  <a:schemeClr val="accent2"/>
                </a:solidFill>
              </a:rPr>
              <a:t> of ZA01 + tuner :</a:t>
            </a:r>
          </a:p>
          <a:p>
            <a:pPr lvl="1"/>
            <a:r>
              <a:rPr lang="fr-FR" sz="2000" dirty="0" err="1" smtClean="0">
                <a:solidFill>
                  <a:schemeClr val="accent2"/>
                </a:solidFill>
              </a:rPr>
              <a:t>Frequency</a:t>
            </a:r>
            <a:r>
              <a:rPr lang="fr-FR" sz="2000" dirty="0" smtClean="0">
                <a:solidFill>
                  <a:schemeClr val="accent2"/>
                </a:solidFill>
              </a:rPr>
              <a:t> of 325 MHz </a:t>
            </a:r>
            <a:r>
              <a:rPr lang="fr-FR" sz="2000" dirty="0" err="1" smtClean="0">
                <a:solidFill>
                  <a:schemeClr val="accent2"/>
                </a:solidFill>
              </a:rPr>
              <a:t>achieved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lvl="1"/>
            <a:r>
              <a:rPr lang="fr-FR" sz="2000" dirty="0" smtClean="0">
                <a:solidFill>
                  <a:schemeClr val="accent2"/>
                </a:solidFill>
              </a:rPr>
              <a:t>Tuner </a:t>
            </a:r>
            <a:r>
              <a:rPr lang="fr-FR" sz="2000" dirty="0" err="1" smtClean="0">
                <a:solidFill>
                  <a:schemeClr val="accent2"/>
                </a:solidFill>
              </a:rPr>
              <a:t>is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fully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tested</a:t>
            </a:r>
            <a:r>
              <a:rPr lang="fr-FR" sz="2000" dirty="0" smtClean="0">
                <a:solidFill>
                  <a:schemeClr val="accent2"/>
                </a:solidFill>
              </a:rPr>
              <a:t> and </a:t>
            </a:r>
            <a:r>
              <a:rPr lang="fr-FR" sz="2000" dirty="0" err="1" smtClean="0">
                <a:solidFill>
                  <a:schemeClr val="accent2"/>
                </a:solidFill>
              </a:rPr>
              <a:t>validated</a:t>
            </a:r>
            <a:r>
              <a:rPr lang="fr-FR" sz="2000" dirty="0" smtClean="0">
                <a:solidFill>
                  <a:schemeClr val="accent2"/>
                </a:solidFill>
              </a:rPr>
              <a:t> (stepper </a:t>
            </a:r>
            <a:r>
              <a:rPr lang="fr-FR" sz="2000" dirty="0" err="1" smtClean="0">
                <a:solidFill>
                  <a:schemeClr val="accent2"/>
                </a:solidFill>
              </a:rPr>
              <a:t>motor</a:t>
            </a:r>
            <a:r>
              <a:rPr lang="fr-FR" sz="2000" dirty="0" smtClean="0">
                <a:solidFill>
                  <a:schemeClr val="accent2"/>
                </a:solidFill>
              </a:rPr>
              <a:t> and </a:t>
            </a:r>
            <a:r>
              <a:rPr lang="fr-FR" sz="2000" dirty="0" err="1" smtClean="0">
                <a:solidFill>
                  <a:schemeClr val="accent2"/>
                </a:solidFill>
              </a:rPr>
              <a:t>piezo</a:t>
            </a:r>
            <a:r>
              <a:rPr lang="fr-FR" sz="2000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fr-FR" sz="2000" dirty="0" err="1" smtClean="0">
                <a:solidFill>
                  <a:schemeClr val="accent2"/>
                </a:solidFill>
              </a:rPr>
              <a:t>Reporting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under</a:t>
            </a:r>
            <a:r>
              <a:rPr lang="fr-FR" sz="2000" dirty="0" smtClean="0">
                <a:solidFill>
                  <a:schemeClr val="accent2"/>
                </a:solidFill>
              </a:rPr>
              <a:t> final </a:t>
            </a:r>
            <a:r>
              <a:rPr lang="fr-FR" sz="2000" dirty="0" err="1" smtClean="0">
                <a:solidFill>
                  <a:schemeClr val="accent2"/>
                </a:solidFill>
              </a:rPr>
              <a:t>revision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 </a:t>
            </a:r>
          </a:p>
          <a:p>
            <a:endParaRPr lang="fr-FR" sz="2400" dirty="0" smtClean="0">
              <a:solidFill>
                <a:schemeClr val="accent2"/>
              </a:solidFill>
            </a:endParaRPr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739" y="825157"/>
            <a:ext cx="3306645" cy="53864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63" y="2316711"/>
            <a:ext cx="6282892" cy="3894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26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itre 445"/>
          <p:cNvSpPr txBox="1">
            <a:spLocks/>
          </p:cNvSpPr>
          <p:nvPr/>
        </p:nvSpPr>
        <p:spPr>
          <a:xfrm>
            <a:off x="2508069" y="143761"/>
            <a:ext cx="7642026" cy="48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16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Status of proto couplers fabrication at PMB </a:t>
            </a:r>
            <a:r>
              <a:rPr lang="en-US" sz="2400" dirty="0" err="1">
                <a:latin typeface="+mn-lt"/>
              </a:rPr>
              <a:t>Cie</a:t>
            </a:r>
            <a:endParaRPr lang="en-GB" sz="2400" dirty="0">
              <a:latin typeface="+mn-lt"/>
            </a:endParaRPr>
          </a:p>
        </p:txBody>
      </p:sp>
      <p:sp>
        <p:nvSpPr>
          <p:cNvPr id="15" name="T0 : 17 Nov. 2020 (kick off meeting).…"/>
          <p:cNvSpPr txBox="1"/>
          <p:nvPr/>
        </p:nvSpPr>
        <p:spPr>
          <a:xfrm>
            <a:off x="204430" y="710936"/>
            <a:ext cx="11557201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10552" indent="-210552" defTabSz="914400">
              <a:buSzPct val="100000"/>
              <a:buChar char="•"/>
              <a:defRPr sz="2100"/>
            </a:pPr>
            <a:r>
              <a:rPr sz="2000" dirty="0">
                <a:solidFill>
                  <a:schemeClr val="accent2"/>
                </a:solidFill>
              </a:rPr>
              <a:t>T0 : 17 Nov. 2020 (kick off </a:t>
            </a:r>
            <a:r>
              <a:rPr sz="2000" dirty="0" smtClean="0">
                <a:solidFill>
                  <a:schemeClr val="accent2"/>
                </a:solidFill>
              </a:rPr>
              <a:t>meeting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with</a:t>
            </a:r>
            <a:r>
              <a:rPr lang="fr-FR" sz="2000" dirty="0" smtClean="0">
                <a:solidFill>
                  <a:schemeClr val="accent2"/>
                </a:solidFill>
              </a:rPr>
              <a:t> PMB</a:t>
            </a:r>
            <a:r>
              <a:rPr sz="2000" dirty="0" smtClean="0">
                <a:solidFill>
                  <a:schemeClr val="accent2"/>
                </a:solidFill>
              </a:rPr>
              <a:t>).</a:t>
            </a:r>
            <a:endParaRPr sz="2000" dirty="0">
              <a:solidFill>
                <a:schemeClr val="accent2"/>
              </a:solidFill>
            </a:endParaRPr>
          </a:p>
          <a:p>
            <a:pPr marL="210552" indent="-210552" defTabSz="914400">
              <a:buSzPct val="100000"/>
              <a:buChar char="•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Production </a:t>
            </a:r>
            <a:r>
              <a:rPr lang="fr-FR" sz="2000" dirty="0" err="1" smtClean="0">
                <a:solidFill>
                  <a:schemeClr val="accent2"/>
                </a:solidFill>
              </a:rPr>
              <a:t>is</a:t>
            </a:r>
            <a:r>
              <a:rPr lang="fr-FR" sz="2000" dirty="0" smtClean="0">
                <a:solidFill>
                  <a:schemeClr val="accent2"/>
                </a:solidFill>
              </a:rPr>
              <a:t> slow as </a:t>
            </a:r>
            <a:r>
              <a:rPr lang="fr-FR" sz="2000" dirty="0" err="1" smtClean="0">
                <a:solidFill>
                  <a:schemeClr val="accent2"/>
                </a:solidFill>
              </a:rPr>
              <a:t>facing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several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problems</a:t>
            </a:r>
            <a:r>
              <a:rPr lang="fr-FR" sz="2000" dirty="0" smtClean="0">
                <a:solidFill>
                  <a:schemeClr val="accent2"/>
                </a:solidFill>
              </a:rPr>
              <a:t> (</a:t>
            </a:r>
            <a:r>
              <a:rPr lang="fr-FR" sz="2000" dirty="0" err="1" smtClean="0">
                <a:solidFill>
                  <a:schemeClr val="accent2"/>
                </a:solidFill>
              </a:rPr>
              <a:t>crisis</a:t>
            </a:r>
            <a:r>
              <a:rPr lang="fr-FR" sz="2000" dirty="0" smtClean="0">
                <a:solidFill>
                  <a:schemeClr val="accent2"/>
                </a:solidFill>
              </a:rPr>
              <a:t>, new </a:t>
            </a:r>
            <a:r>
              <a:rPr lang="fr-FR" sz="2000" dirty="0" err="1" smtClean="0">
                <a:solidFill>
                  <a:schemeClr val="accent2"/>
                </a:solidFill>
              </a:rPr>
              <a:t>project</a:t>
            </a:r>
            <a:r>
              <a:rPr lang="fr-FR" sz="2000" dirty="0" smtClean="0">
                <a:solidFill>
                  <a:schemeClr val="accent2"/>
                </a:solidFill>
              </a:rPr>
              <a:t> manager, </a:t>
            </a:r>
            <a:r>
              <a:rPr lang="fr-FR" sz="2000" dirty="0" err="1" smtClean="0">
                <a:solidFill>
                  <a:schemeClr val="accent2"/>
                </a:solidFill>
              </a:rPr>
              <a:t>many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sub-contractors</a:t>
            </a:r>
            <a:r>
              <a:rPr lang="fr-FR" sz="2000" dirty="0" smtClean="0">
                <a:solidFill>
                  <a:schemeClr val="accent2"/>
                </a:solidFill>
              </a:rPr>
              <a:t>, …).</a:t>
            </a:r>
          </a:p>
          <a:p>
            <a:pPr marL="210552" indent="-210552" defTabSz="914400">
              <a:buSzPct val="100000"/>
              <a:buChar char="•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PMB </a:t>
            </a:r>
            <a:r>
              <a:rPr lang="fr-FR" sz="2000" dirty="0" err="1" smtClean="0">
                <a:solidFill>
                  <a:schemeClr val="accent2"/>
                </a:solidFill>
              </a:rPr>
              <a:t>is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willing</a:t>
            </a:r>
            <a:r>
              <a:rPr lang="fr-FR" sz="2000" dirty="0" smtClean="0">
                <a:solidFill>
                  <a:schemeClr val="accent2"/>
                </a:solidFill>
              </a:rPr>
              <a:t> to </a:t>
            </a:r>
            <a:r>
              <a:rPr lang="fr-FR" sz="2000" dirty="0" err="1" smtClean="0">
                <a:solidFill>
                  <a:schemeClr val="accent2"/>
                </a:solidFill>
              </a:rPr>
              <a:t>deliver</a:t>
            </a:r>
            <a:r>
              <a:rPr lang="fr-FR" sz="2000" dirty="0" smtClean="0">
                <a:solidFill>
                  <a:schemeClr val="accent2"/>
                </a:solidFill>
              </a:rPr>
              <a:t> « high </a:t>
            </a:r>
            <a:r>
              <a:rPr lang="fr-FR" sz="2000" dirty="0" err="1" smtClean="0">
                <a:solidFill>
                  <a:schemeClr val="accent2"/>
                </a:solidFill>
              </a:rPr>
              <a:t>quality</a:t>
            </a:r>
            <a:r>
              <a:rPr lang="fr-FR" sz="2000" dirty="0" smtClean="0">
                <a:solidFill>
                  <a:schemeClr val="accent2"/>
                </a:solidFill>
              </a:rPr>
              <a:t> » parts </a:t>
            </a:r>
            <a:r>
              <a:rPr lang="fr-FR" sz="2000" dirty="0" err="1" smtClean="0">
                <a:solidFill>
                  <a:schemeClr val="accent2"/>
                </a:solidFill>
              </a:rPr>
              <a:t>despite</a:t>
            </a:r>
            <a:r>
              <a:rPr lang="fr-FR" sz="2000" dirty="0" smtClean="0">
                <a:solidFill>
                  <a:schemeClr val="accent2"/>
                </a:solidFill>
              </a:rPr>
              <a:t> the </a:t>
            </a:r>
            <a:r>
              <a:rPr lang="fr-FR" sz="2000" dirty="0" err="1" smtClean="0">
                <a:solidFill>
                  <a:schemeClr val="accent2"/>
                </a:solidFill>
              </a:rPr>
              <a:t>complex</a:t>
            </a:r>
            <a:r>
              <a:rPr lang="fr-FR" sz="2000" dirty="0" smtClean="0">
                <a:solidFill>
                  <a:schemeClr val="accent2"/>
                </a:solidFill>
              </a:rPr>
              <a:t> situation</a:t>
            </a:r>
            <a:r>
              <a:rPr lang="fr-FR" sz="2000" dirty="0" smtClean="0">
                <a:solidFill>
                  <a:schemeClr val="accent2"/>
                </a:solidFill>
              </a:rPr>
              <a:t>.</a:t>
            </a:r>
          </a:p>
          <a:p>
            <a:pPr marL="210552" indent="-210552" defTabSz="914400">
              <a:buSzPct val="100000"/>
              <a:buChar char="•"/>
              <a:defRPr sz="2100"/>
            </a:pPr>
            <a:r>
              <a:rPr lang="fr-FR" sz="2000" dirty="0" err="1" smtClean="0">
                <a:solidFill>
                  <a:schemeClr val="accent2"/>
                </a:solidFill>
              </a:rPr>
              <a:t>Status</a:t>
            </a:r>
            <a:r>
              <a:rPr lang="fr-FR" sz="2000" dirty="0" smtClean="0">
                <a:solidFill>
                  <a:schemeClr val="accent2"/>
                </a:solidFill>
              </a:rPr>
              <a:t> :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1st vacuum end has been </a:t>
            </a:r>
            <a:r>
              <a:rPr lang="fr-FR" sz="2000" dirty="0" err="1" smtClean="0">
                <a:solidFill>
                  <a:schemeClr val="accent2"/>
                </a:solidFill>
              </a:rPr>
              <a:t>cleaned</a:t>
            </a:r>
            <a:r>
              <a:rPr lang="fr-FR" sz="2000" dirty="0" smtClean="0">
                <a:solidFill>
                  <a:schemeClr val="accent2"/>
                </a:solidFill>
              </a:rPr>
              <a:t> and </a:t>
            </a:r>
            <a:r>
              <a:rPr lang="fr-FR" sz="2000" dirty="0" err="1" smtClean="0">
                <a:solidFill>
                  <a:schemeClr val="accent2"/>
                </a:solidFill>
              </a:rPr>
              <a:t>ready</a:t>
            </a:r>
            <a:r>
              <a:rPr lang="fr-FR" sz="2000" dirty="0" smtClean="0">
                <a:solidFill>
                  <a:schemeClr val="accent2"/>
                </a:solidFill>
              </a:rPr>
              <a:t> to </a:t>
            </a:r>
            <a:r>
              <a:rPr lang="fr-FR" sz="2000" dirty="0" err="1" smtClean="0">
                <a:solidFill>
                  <a:schemeClr val="accent2"/>
                </a:solidFill>
              </a:rPr>
              <a:t>be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shipped</a:t>
            </a:r>
            <a:r>
              <a:rPr lang="fr-FR" sz="2000" dirty="0" smtClean="0">
                <a:solidFill>
                  <a:schemeClr val="accent2"/>
                </a:solidFill>
              </a:rPr>
              <a:t> to Fermilab</a:t>
            </a: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2</a:t>
            </a:r>
            <a:r>
              <a:rPr lang="fr-FR" sz="2000" baseline="30000" dirty="0" smtClean="0">
                <a:solidFill>
                  <a:schemeClr val="accent2"/>
                </a:solidFill>
              </a:rPr>
              <a:t>nd</a:t>
            </a:r>
            <a:r>
              <a:rPr lang="fr-FR" sz="2000" dirty="0" smtClean="0">
                <a:solidFill>
                  <a:schemeClr val="accent2"/>
                </a:solidFill>
              </a:rPr>
              <a:t> vacuum end </a:t>
            </a:r>
            <a:r>
              <a:rPr lang="fr-FR" sz="2000" dirty="0" err="1" smtClean="0">
                <a:solidFill>
                  <a:schemeClr val="accent2"/>
                </a:solidFill>
              </a:rPr>
              <a:t>under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cleaning</a:t>
            </a:r>
            <a:r>
              <a:rPr lang="fr-FR" sz="2000" dirty="0" smtClean="0">
                <a:solidFill>
                  <a:schemeClr val="accent2"/>
                </a:solidFill>
              </a:rPr>
              <a:t> and </a:t>
            </a:r>
            <a:r>
              <a:rPr lang="fr-FR" sz="2000" dirty="0" err="1" smtClean="0">
                <a:solidFill>
                  <a:schemeClr val="accent2"/>
                </a:solidFill>
              </a:rPr>
              <a:t>will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be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ready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next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week</a:t>
            </a:r>
            <a:r>
              <a:rPr lang="fr-FR" sz="2000" dirty="0" smtClean="0">
                <a:solidFill>
                  <a:schemeClr val="accent2"/>
                </a:solidFill>
              </a:rPr>
              <a:t>. Shipping </a:t>
            </a:r>
            <a:r>
              <a:rPr lang="fr-FR" sz="2000" dirty="0" err="1" smtClean="0">
                <a:solidFill>
                  <a:schemeClr val="accent2"/>
                </a:solidFill>
              </a:rPr>
              <a:t>forseen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beginning</a:t>
            </a:r>
            <a:r>
              <a:rPr lang="fr-FR" sz="2000" dirty="0" smtClean="0">
                <a:solidFill>
                  <a:schemeClr val="accent2"/>
                </a:solidFill>
              </a:rPr>
              <a:t> of </a:t>
            </a:r>
            <a:r>
              <a:rPr lang="fr-FR" sz="2000" dirty="0" err="1" smtClean="0">
                <a:solidFill>
                  <a:schemeClr val="accent2"/>
                </a:solidFill>
              </a:rPr>
              <a:t>December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err="1" smtClean="0">
                <a:solidFill>
                  <a:schemeClr val="accent2"/>
                </a:solidFill>
              </a:rPr>
              <a:t>Visit</a:t>
            </a:r>
            <a:r>
              <a:rPr lang="fr-FR" sz="2000" dirty="0" smtClean="0">
                <a:solidFill>
                  <a:schemeClr val="accent2"/>
                </a:solidFill>
              </a:rPr>
              <a:t> of PMB </a:t>
            </a:r>
            <a:r>
              <a:rPr lang="fr-FR" sz="2000" dirty="0" err="1" smtClean="0">
                <a:solidFill>
                  <a:schemeClr val="accent2"/>
                </a:solidFill>
              </a:rPr>
              <a:t>planned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mid</a:t>
            </a:r>
            <a:r>
              <a:rPr lang="fr-FR" sz="2000" dirty="0" smtClean="0">
                <a:solidFill>
                  <a:schemeClr val="accent2"/>
                </a:solidFill>
              </a:rPr>
              <a:t> of </a:t>
            </a:r>
            <a:r>
              <a:rPr lang="fr-FR" sz="2000" dirty="0" err="1" smtClean="0">
                <a:solidFill>
                  <a:schemeClr val="accent2"/>
                </a:solidFill>
              </a:rPr>
              <a:t>December</a:t>
            </a:r>
            <a:r>
              <a:rPr lang="fr-FR" sz="2000" dirty="0" smtClean="0">
                <a:solidFill>
                  <a:schemeClr val="accent2"/>
                </a:solidFill>
              </a:rPr>
              <a:t> for </a:t>
            </a:r>
            <a:r>
              <a:rPr lang="fr-FR" sz="2000" dirty="0" err="1" smtClean="0">
                <a:solidFill>
                  <a:schemeClr val="accent2"/>
                </a:solidFill>
              </a:rPr>
              <a:t>complete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assembly</a:t>
            </a:r>
            <a:r>
              <a:rPr lang="fr-FR" sz="2000" dirty="0" smtClean="0">
                <a:solidFill>
                  <a:schemeClr val="accent2"/>
                </a:solidFill>
              </a:rPr>
              <a:t> and </a:t>
            </a:r>
            <a:r>
              <a:rPr lang="fr-FR" sz="2000" dirty="0" err="1" smtClean="0">
                <a:solidFill>
                  <a:schemeClr val="accent2"/>
                </a:solidFill>
              </a:rPr>
              <a:t>low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level</a:t>
            </a:r>
            <a:r>
              <a:rPr lang="fr-FR" sz="2000" dirty="0" smtClean="0">
                <a:solidFill>
                  <a:schemeClr val="accent2"/>
                </a:solidFill>
              </a:rPr>
              <a:t> RF test.</a:t>
            </a: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3rd and 4th </a:t>
            </a:r>
            <a:r>
              <a:rPr lang="fr-FR" sz="2000" dirty="0" err="1" smtClean="0">
                <a:solidFill>
                  <a:schemeClr val="accent2"/>
                </a:solidFill>
              </a:rPr>
              <a:t>antenna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assemblies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under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finalization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RRR of </a:t>
            </a:r>
            <a:r>
              <a:rPr lang="fr-FR" sz="2000" dirty="0" err="1" smtClean="0">
                <a:solidFill>
                  <a:schemeClr val="accent2"/>
                </a:solidFill>
              </a:rPr>
              <a:t>copper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coating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checked</a:t>
            </a:r>
            <a:r>
              <a:rPr lang="fr-FR" sz="2000" dirty="0" smtClean="0">
                <a:solidFill>
                  <a:schemeClr val="accent2"/>
                </a:solidFill>
              </a:rPr>
              <a:t> (~ </a:t>
            </a:r>
            <a:r>
              <a:rPr lang="fr-FR" sz="2000" dirty="0" err="1" smtClean="0">
                <a:solidFill>
                  <a:schemeClr val="accent2"/>
                </a:solidFill>
              </a:rPr>
              <a:t>average</a:t>
            </a:r>
            <a:r>
              <a:rPr lang="fr-FR" sz="2000" dirty="0" smtClean="0">
                <a:solidFill>
                  <a:schemeClr val="accent2"/>
                </a:solidFill>
              </a:rPr>
              <a:t> of 80)</a:t>
            </a: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Warm end are </a:t>
            </a:r>
            <a:r>
              <a:rPr lang="fr-FR" sz="2000" dirty="0" err="1" smtClean="0">
                <a:solidFill>
                  <a:schemeClr val="accent2"/>
                </a:solidFill>
              </a:rPr>
              <a:t>waiting</a:t>
            </a:r>
            <a:r>
              <a:rPr lang="fr-FR" sz="2000" dirty="0" smtClean="0">
                <a:solidFill>
                  <a:schemeClr val="accent2"/>
                </a:solidFill>
              </a:rPr>
              <a:t> for </a:t>
            </a:r>
            <a:r>
              <a:rPr lang="fr-FR" sz="2000" dirty="0" err="1" smtClean="0">
                <a:solidFill>
                  <a:schemeClr val="accent2"/>
                </a:solidFill>
              </a:rPr>
              <a:t>copper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coating</a:t>
            </a:r>
            <a:r>
              <a:rPr lang="fr-FR" sz="2000" dirty="0" smtClean="0">
                <a:solidFill>
                  <a:schemeClr val="accent2"/>
                </a:solidFill>
              </a:rPr>
              <a:t> (</a:t>
            </a:r>
            <a:r>
              <a:rPr lang="fr-FR" sz="2000" dirty="0" err="1" smtClean="0">
                <a:solidFill>
                  <a:schemeClr val="accent2"/>
                </a:solidFill>
              </a:rPr>
              <a:t>subcontractor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is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facing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delays</a:t>
            </a:r>
            <a:r>
              <a:rPr lang="fr-FR" sz="2000" dirty="0" smtClean="0">
                <a:solidFill>
                  <a:schemeClr val="accent2"/>
                </a:solidFill>
              </a:rPr>
              <a:t>)</a:t>
            </a: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T-</a:t>
            </a:r>
            <a:r>
              <a:rPr lang="fr-FR" sz="2000" dirty="0" err="1" smtClean="0">
                <a:solidFill>
                  <a:schemeClr val="accent2"/>
                </a:solidFill>
              </a:rPr>
              <a:t>junction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will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be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 smtClean="0">
                <a:solidFill>
                  <a:schemeClr val="accent2"/>
                </a:solidFill>
              </a:rPr>
              <a:t>delivered</a:t>
            </a:r>
            <a:r>
              <a:rPr lang="fr-FR" sz="2000" dirty="0" smtClean="0">
                <a:solidFill>
                  <a:schemeClr val="accent2"/>
                </a:solidFill>
              </a:rPr>
              <a:t> at PMB </a:t>
            </a:r>
            <a:r>
              <a:rPr lang="fr-FR" sz="2000" dirty="0" err="1" smtClean="0">
                <a:solidFill>
                  <a:schemeClr val="accent2"/>
                </a:solidFill>
              </a:rPr>
              <a:t>mid</a:t>
            </a:r>
            <a:r>
              <a:rPr lang="fr-FR" sz="2000" dirty="0" smtClean="0">
                <a:solidFill>
                  <a:schemeClr val="accent2"/>
                </a:solidFill>
              </a:rPr>
              <a:t> of </a:t>
            </a:r>
            <a:r>
              <a:rPr lang="fr-FR" sz="2000" dirty="0" err="1" smtClean="0">
                <a:solidFill>
                  <a:schemeClr val="accent2"/>
                </a:solidFill>
              </a:rPr>
              <a:t>November</a:t>
            </a:r>
            <a:endParaRPr lang="fr-FR" sz="2000" dirty="0" smtClean="0">
              <a:solidFill>
                <a:schemeClr val="accent2"/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r>
              <a:rPr lang="fr-FR" sz="2000" dirty="0" smtClean="0">
                <a:solidFill>
                  <a:schemeClr val="accent2"/>
                </a:solidFill>
              </a:rPr>
              <a:t>Shipping of all parts </a:t>
            </a:r>
            <a:r>
              <a:rPr lang="fr-FR" sz="2000" dirty="0" err="1" smtClean="0">
                <a:solidFill>
                  <a:schemeClr val="accent2"/>
                </a:solidFill>
              </a:rPr>
              <a:t>sometime</a:t>
            </a:r>
            <a:r>
              <a:rPr lang="fr-FR" sz="2000" dirty="0" smtClean="0">
                <a:solidFill>
                  <a:schemeClr val="accent2"/>
                </a:solidFill>
              </a:rPr>
              <a:t> in </a:t>
            </a:r>
            <a:r>
              <a:rPr lang="fr-FR" sz="2000" dirty="0" err="1" smtClean="0">
                <a:solidFill>
                  <a:schemeClr val="accent2"/>
                </a:solidFill>
              </a:rPr>
              <a:t>January</a:t>
            </a:r>
            <a:r>
              <a:rPr lang="fr-FR" sz="2000" dirty="0" smtClean="0">
                <a:solidFill>
                  <a:schemeClr val="accent2"/>
                </a:solidFill>
              </a:rPr>
              <a:t>.</a:t>
            </a:r>
          </a:p>
          <a:p>
            <a:pPr lvl="1">
              <a:buSzPct val="100000"/>
              <a:defRPr sz="2100"/>
            </a:pPr>
            <a:endParaRPr lang="fr-FR" sz="2000" dirty="0"/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  <a:defRPr sz="2100"/>
            </a:pPr>
            <a:endParaRPr lang="fr-FR" sz="2000" dirty="0" smtClean="0">
              <a:solidFill>
                <a:schemeClr val="accent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492" y="3022807"/>
            <a:ext cx="3111917" cy="33168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23" y="4447302"/>
            <a:ext cx="2558224" cy="1967864"/>
          </a:xfrm>
          <a:prstGeom prst="rect">
            <a:avLst/>
          </a:prstGeom>
        </p:spPr>
      </p:pic>
      <p:sp>
        <p:nvSpPr>
          <p:cNvPr id="1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77" y="4447303"/>
            <a:ext cx="3072888" cy="19606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362" y="4447302"/>
            <a:ext cx="2869364" cy="19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re 445"/>
          <p:cNvSpPr>
            <a:spLocks noGrp="1"/>
          </p:cNvSpPr>
          <p:nvPr>
            <p:ph type="title"/>
          </p:nvPr>
        </p:nvSpPr>
        <p:spPr>
          <a:xfrm>
            <a:off x="2591738" y="169116"/>
            <a:ext cx="7642026" cy="48898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Other points </a:t>
            </a:r>
            <a:endParaRPr lang="en-GB" sz="2400" dirty="0">
              <a:latin typeface="+mn-lt"/>
            </a:endParaRPr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9072" y="6467913"/>
            <a:ext cx="7563394" cy="364719"/>
          </a:xfrm>
        </p:spPr>
        <p:txBody>
          <a:bodyPr/>
          <a:lstStyle/>
          <a:p>
            <a:r>
              <a:rPr lang="fr-FR" dirty="0"/>
              <a:t>All </a:t>
            </a:r>
            <a:r>
              <a:rPr lang="fr-FR" dirty="0" err="1"/>
              <a:t>Partners</a:t>
            </a:r>
            <a:r>
              <a:rPr lang="fr-FR" dirty="0"/>
              <a:t> Coordination </a:t>
            </a:r>
            <a:r>
              <a:rPr lang="fr-FR" dirty="0" smtClean="0"/>
              <a:t>Meeting - Longuevergne</a:t>
            </a: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785796" y="914436"/>
            <a:ext cx="10618077" cy="5297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Schedule 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Finalized. Milestones validated in PPD </a:t>
            </a:r>
            <a:r>
              <a:rPr lang="en-US" sz="1600" dirty="0" smtClean="0">
                <a:solidFill>
                  <a:srgbClr val="002060"/>
                </a:solidFill>
              </a:rPr>
              <a:t>part2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Will need soon a general update of P6 milestones 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PPD </a:t>
            </a:r>
            <a:endParaRPr lang="en-US" sz="1800" dirty="0">
              <a:solidFill>
                <a:schemeClr val="accent2"/>
              </a:solidFill>
            </a:endParaRP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PPD part2 finalized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PPD part1 pending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Documentation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Acceptance plan : to be drafted by Fermilab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Acceptance criteria list : preliminary list edited.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</a:rPr>
              <a:t>All documentation as procedures, reports, travelers are being edited and improved with prototypes parts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319</Words>
  <Application>Microsoft Office PowerPoint</Application>
  <PresentationFormat>Grand écran</PresentationFormat>
  <Paragraphs>58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1_Thème Office</vt:lpstr>
      <vt:lpstr>Présentation PowerPoint</vt:lpstr>
      <vt:lpstr>OUTLINE</vt:lpstr>
      <vt:lpstr>Progresses on cavity prototypes</vt:lpstr>
      <vt:lpstr>Progresses on cavity prototypes</vt:lpstr>
      <vt:lpstr>Présentation PowerPoint</vt:lpstr>
      <vt:lpstr>Other points </vt:lpstr>
    </vt:vector>
  </TitlesOfParts>
  <Company>I.P.N.Orsay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</dc:title>
  <dc:creator>Patricia Duchesne</dc:creator>
  <cp:lastModifiedBy>David Longuevergne</cp:lastModifiedBy>
  <cp:revision>135</cp:revision>
  <dcterms:created xsi:type="dcterms:W3CDTF">2021-01-26T15:43:19Z</dcterms:created>
  <dcterms:modified xsi:type="dcterms:W3CDTF">2022-11-10T13:28:24Z</dcterms:modified>
</cp:coreProperties>
</file>