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4"/>
  </p:sldMasterIdLst>
  <p:notesMasterIdLst>
    <p:notesMasterId r:id="rId36"/>
  </p:notesMasterIdLst>
  <p:handoutMasterIdLst>
    <p:handoutMasterId r:id="rId37"/>
  </p:handoutMasterIdLst>
  <p:sldIdLst>
    <p:sldId id="294" r:id="rId5"/>
    <p:sldId id="395" r:id="rId6"/>
    <p:sldId id="2530" r:id="rId7"/>
    <p:sldId id="2531" r:id="rId8"/>
    <p:sldId id="364" r:id="rId9"/>
    <p:sldId id="428" r:id="rId10"/>
    <p:sldId id="2536" r:id="rId11"/>
    <p:sldId id="2539" r:id="rId12"/>
    <p:sldId id="2540" r:id="rId13"/>
    <p:sldId id="366" r:id="rId14"/>
    <p:sldId id="2534" r:id="rId15"/>
    <p:sldId id="2538" r:id="rId16"/>
    <p:sldId id="368" r:id="rId17"/>
    <p:sldId id="367" r:id="rId18"/>
    <p:sldId id="2541" r:id="rId19"/>
    <p:sldId id="2542" r:id="rId20"/>
    <p:sldId id="2543" r:id="rId21"/>
    <p:sldId id="2544" r:id="rId22"/>
    <p:sldId id="2545" r:id="rId23"/>
    <p:sldId id="2546" r:id="rId24"/>
    <p:sldId id="2547" r:id="rId25"/>
    <p:sldId id="2548" r:id="rId26"/>
    <p:sldId id="370" r:id="rId27"/>
    <p:sldId id="390" r:id="rId28"/>
    <p:sldId id="2523" r:id="rId29"/>
    <p:sldId id="2537" r:id="rId30"/>
    <p:sldId id="2549" r:id="rId31"/>
    <p:sldId id="2550" r:id="rId32"/>
    <p:sldId id="2551" r:id="rId33"/>
    <p:sldId id="386" r:id="rId34"/>
    <p:sldId id="410" r:id="rId3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5616" userDrawn="1">
          <p15:clr>
            <a:srgbClr val="A4A3A4"/>
          </p15:clr>
        </p15:guide>
        <p15:guide id="8" pos="136" userDrawn="1">
          <p15:clr>
            <a:srgbClr val="A4A3A4"/>
          </p15:clr>
        </p15:guide>
        <p15:guide id="9" pos="589" userDrawn="1">
          <p15:clr>
            <a:srgbClr val="A4A3A4"/>
          </p15:clr>
        </p15:guide>
        <p15:guide id="10" pos="4453" userDrawn="1">
          <p15:clr>
            <a:srgbClr val="A4A3A4"/>
          </p15:clr>
        </p15:guide>
        <p15:guide id="11" pos="5163" userDrawn="1">
          <p15:clr>
            <a:srgbClr val="A4A3A4"/>
          </p15:clr>
        </p15:guide>
        <p15:guide id="12" pos="46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3666A"/>
    <a:srgbClr val="50504E"/>
    <a:srgbClr val="EA0000"/>
    <a:srgbClr val="FFFFCC"/>
    <a:srgbClr val="0000C5"/>
    <a:srgbClr val="4E4E4E"/>
    <a:srgbClr val="404040"/>
    <a:srgbClr val="004C97"/>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A6360-36CB-4908-A759-4D10BEBEA059}" v="11" dt="2022-11-09T18:09:53.702"/>
    <p1510:client id="{67E07565-E3AF-194D-023C-62F7615D516F}" v="1056" dt="2022-11-09T19:55:45.511"/>
    <p1510:client id="{CE7A2816-0C68-3C92-A706-1AEE40532814}" v="28" dt="2022-11-09T18:55:52.674"/>
    <p1510:client id="{D32711E4-42AC-401D-B24C-1B367A3C9E1F}" v="150" dt="2022-11-09T19:19:08.52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r>
              <a:rPr lang="en-US"/>
              <a:t>7/13/2020</a:t>
            </a: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r>
              <a:rPr lang="en-US"/>
              <a:t>7/13/2020</a:t>
            </a: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6" y="4963773"/>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6" indent="0">
              <a:buFontTx/>
              <a:buNone/>
              <a:defRPr sz="1600">
                <a:solidFill>
                  <a:srgbClr val="2E5286"/>
                </a:solidFill>
                <a:latin typeface="Helvetica"/>
              </a:defRPr>
            </a:lvl2pPr>
            <a:lvl3pPr marL="914411" indent="0">
              <a:buFontTx/>
              <a:buNone/>
              <a:defRPr sz="1600">
                <a:solidFill>
                  <a:srgbClr val="2E5286"/>
                </a:solidFill>
                <a:latin typeface="Helvetica"/>
              </a:defRPr>
            </a:lvl3pPr>
            <a:lvl4pPr marL="1371617" indent="0">
              <a:buFontTx/>
              <a:buNone/>
              <a:defRPr sz="1600">
                <a:solidFill>
                  <a:srgbClr val="2E5286"/>
                </a:solidFill>
                <a:latin typeface="Helvetica"/>
              </a:defRPr>
            </a:lvl4pPr>
            <a:lvl5pPr marL="1828823"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341924" y="3951842"/>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4"/>
            <a:ext cx="9010786" cy="301891"/>
          </a:xfrm>
          <a:prstGeom prst="rect">
            <a:avLst/>
          </a:prstGeom>
        </p:spPr>
      </p:pic>
    </p:spTree>
    <p:extLst>
      <p:ext uri="{BB962C8B-B14F-4D97-AF65-F5344CB8AC3E}">
        <p14:creationId xmlns:p14="http://schemas.microsoft.com/office/powerpoint/2010/main" val="429344141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2" y="971551"/>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26" indent="-228603">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251753"/>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338C2FA-61EC-9E34-049B-5CF7ADCC9DA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96EDC937-A7D0-393F-C2CD-D3DA1F82B2CA}"/>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4" name="Slide Number Placeholder 3">
            <a:extLst>
              <a:ext uri="{FF2B5EF4-FFF2-40B4-BE49-F238E27FC236}">
                <a16:creationId xmlns:a16="http://schemas.microsoft.com/office/drawing/2014/main" id="{4DEE8A60-ED2E-CBEF-6E3D-BC5877499B7D}"/>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26" indent="-228603">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4692454"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26" indent="-228603">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4765101"/>
            <a:ext cx="4206239" cy="1265812"/>
          </a:xfrm>
          <a:prstGeom prst="rect">
            <a:avLst/>
          </a:prstGeom>
        </p:spPr>
        <p:txBody>
          <a:bodyPr lIns="0" tIns="0" rIns="0" bIns="0"/>
          <a:lstStyle>
            <a:lvl1pPr marL="0" indent="0">
              <a:buNone/>
              <a:defRPr sz="1600" b="1" i="0">
                <a:solidFill>
                  <a:srgbClr val="004C97"/>
                </a:solidFill>
              </a:defRPr>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14" name="Title 1"/>
          <p:cNvSpPr>
            <a:spLocks noGrp="1"/>
          </p:cNvSpPr>
          <p:nvPr>
            <p:ph type="title"/>
          </p:nvPr>
        </p:nvSpPr>
        <p:spPr>
          <a:xfrm>
            <a:off x="228600" y="251753"/>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0F9A7EB4-A6F7-926B-F1E8-B7DDEFF142D3}"/>
              </a:ext>
            </a:extLst>
          </p:cNvPr>
          <p:cNvSpPr>
            <a:spLocks noGrp="1"/>
          </p:cNvSpPr>
          <p:nvPr>
            <p:ph type="dt" sz="half" idx="20"/>
          </p:nvPr>
        </p:nvSpPr>
        <p:spPr/>
        <p:txBody>
          <a:bodyPr/>
          <a:lstStyle/>
          <a:p>
            <a:pPr>
              <a:defRPr/>
            </a:pPr>
            <a:endParaRPr lang="en-US"/>
          </a:p>
        </p:txBody>
      </p:sp>
      <p:sp>
        <p:nvSpPr>
          <p:cNvPr id="3" name="Footer Placeholder 2">
            <a:extLst>
              <a:ext uri="{FF2B5EF4-FFF2-40B4-BE49-F238E27FC236}">
                <a16:creationId xmlns:a16="http://schemas.microsoft.com/office/drawing/2014/main" id="{E31AA550-77B8-AFA0-CC16-A1E6AC46F79B}"/>
              </a:ext>
            </a:extLst>
          </p:cNvPr>
          <p:cNvSpPr>
            <a:spLocks noGrp="1"/>
          </p:cNvSpPr>
          <p:nvPr>
            <p:ph type="ftr" sz="quarter" idx="21"/>
          </p:nvPr>
        </p:nvSpPr>
        <p:spPr/>
        <p:txBody>
          <a:bodyPr/>
          <a:lstStyle/>
          <a:p>
            <a:pPr>
              <a:defRPr/>
            </a:pPr>
            <a:r>
              <a:rPr lang="en-US"/>
              <a:t>11/10/2022 ALL Partners Coordination Meeting: FNAL Update</a:t>
            </a:r>
            <a:endParaRPr lang="en-US" b="1"/>
          </a:p>
        </p:txBody>
      </p:sp>
      <p:sp>
        <p:nvSpPr>
          <p:cNvPr id="4" name="Slide Number Placeholder 3">
            <a:extLst>
              <a:ext uri="{FF2B5EF4-FFF2-40B4-BE49-F238E27FC236}">
                <a16:creationId xmlns:a16="http://schemas.microsoft.com/office/drawing/2014/main" id="{69D127D6-0B1A-6836-2561-225A39133AA3}"/>
              </a:ext>
            </a:extLst>
          </p:cNvPr>
          <p:cNvSpPr>
            <a:spLocks noGrp="1"/>
          </p:cNvSpPr>
          <p:nvPr>
            <p:ph type="sldNum" sz="quarter" idx="22"/>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4139580072"/>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8" name="Content Placeholder 2"/>
          <p:cNvSpPr>
            <a:spLocks noGrp="1"/>
          </p:cNvSpPr>
          <p:nvPr>
            <p:ph sz="half" idx="15"/>
          </p:nvPr>
        </p:nvSpPr>
        <p:spPr>
          <a:xfrm>
            <a:off x="3542714" y="958851"/>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26" indent="-228603">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254027"/>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B6A982AF-859C-715E-8910-E54146E5ED82}"/>
              </a:ext>
            </a:extLst>
          </p:cNvPr>
          <p:cNvSpPr>
            <a:spLocks noGrp="1"/>
          </p:cNvSpPr>
          <p:nvPr>
            <p:ph type="dt" sz="half" idx="16"/>
          </p:nvPr>
        </p:nvSpPr>
        <p:spPr/>
        <p:txBody>
          <a:bodyPr/>
          <a:lstStyle/>
          <a:p>
            <a:pPr>
              <a:defRPr/>
            </a:pPr>
            <a:endParaRPr lang="en-US"/>
          </a:p>
        </p:txBody>
      </p:sp>
      <p:sp>
        <p:nvSpPr>
          <p:cNvPr id="3" name="Footer Placeholder 2">
            <a:extLst>
              <a:ext uri="{FF2B5EF4-FFF2-40B4-BE49-F238E27FC236}">
                <a16:creationId xmlns:a16="http://schemas.microsoft.com/office/drawing/2014/main" id="{80328611-FB17-277C-5438-B20636B4A1BA}"/>
              </a:ext>
            </a:extLst>
          </p:cNvPr>
          <p:cNvSpPr>
            <a:spLocks noGrp="1"/>
          </p:cNvSpPr>
          <p:nvPr>
            <p:ph type="ftr" sz="quarter" idx="17"/>
          </p:nvPr>
        </p:nvSpPr>
        <p:spPr/>
        <p:txBody>
          <a:bodyPr/>
          <a:lstStyle/>
          <a:p>
            <a:pPr>
              <a:defRPr/>
            </a:pPr>
            <a:r>
              <a:rPr lang="en-US"/>
              <a:t>11/10/2022 ALL Partners Coordination Meeting: FNAL Update</a:t>
            </a:r>
            <a:endParaRPr lang="en-US" b="1"/>
          </a:p>
        </p:txBody>
      </p:sp>
      <p:sp>
        <p:nvSpPr>
          <p:cNvPr id="9" name="Slide Number Placeholder 8">
            <a:extLst>
              <a:ext uri="{FF2B5EF4-FFF2-40B4-BE49-F238E27FC236}">
                <a16:creationId xmlns:a16="http://schemas.microsoft.com/office/drawing/2014/main" id="{08D55854-443D-EB8D-9F87-92841845218C}"/>
              </a:ext>
            </a:extLst>
          </p:cNvPr>
          <p:cNvSpPr>
            <a:spLocks noGrp="1"/>
          </p:cNvSpPr>
          <p:nvPr>
            <p:ph type="sldNum" sz="quarter" idx="18"/>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011836338"/>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pPr lvl="0"/>
            <a:r>
              <a:rPr lang="en-US" noProof="0"/>
              <a:t>Click icon to add picture</a:t>
            </a:r>
          </a:p>
        </p:txBody>
      </p:sp>
      <p:sp>
        <p:nvSpPr>
          <p:cNvPr id="10" name="Text Placeholder 3"/>
          <p:cNvSpPr>
            <a:spLocks noGrp="1"/>
          </p:cNvSpPr>
          <p:nvPr>
            <p:ph type="body" sz="half" idx="2"/>
          </p:nvPr>
        </p:nvSpPr>
        <p:spPr>
          <a:xfrm>
            <a:off x="224073" y="4943006"/>
            <a:ext cx="8686800" cy="1091259"/>
          </a:xfrm>
          <a:prstGeom prst="rect">
            <a:avLst/>
          </a:prstGeom>
        </p:spPr>
        <p:txBody>
          <a:bodyPr lIns="0" tIns="0" rIns="0" bIns="0"/>
          <a:lstStyle>
            <a:lvl1pPr marL="0" indent="0">
              <a:buNone/>
              <a:defRPr sz="1600" b="1" i="0">
                <a:solidFill>
                  <a:srgbClr val="004C97"/>
                </a:solidFill>
              </a:defRPr>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12" name="Title 1"/>
          <p:cNvSpPr>
            <a:spLocks noGrp="1"/>
          </p:cNvSpPr>
          <p:nvPr>
            <p:ph type="title"/>
          </p:nvPr>
        </p:nvSpPr>
        <p:spPr>
          <a:xfrm>
            <a:off x="228600" y="251753"/>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15EEA9A8-107F-254E-7341-A3A3CFA50569}"/>
              </a:ext>
            </a:extLst>
          </p:cNvPr>
          <p:cNvSpPr>
            <a:spLocks noGrp="1"/>
          </p:cNvSpPr>
          <p:nvPr>
            <p:ph type="dt" sz="half" idx="14"/>
          </p:nvPr>
        </p:nvSpPr>
        <p:spPr/>
        <p:txBody>
          <a:bodyPr/>
          <a:lstStyle/>
          <a:p>
            <a:pPr>
              <a:defRPr/>
            </a:pPr>
            <a:endParaRPr lang="en-US"/>
          </a:p>
        </p:txBody>
      </p:sp>
      <p:sp>
        <p:nvSpPr>
          <p:cNvPr id="3" name="Footer Placeholder 2">
            <a:extLst>
              <a:ext uri="{FF2B5EF4-FFF2-40B4-BE49-F238E27FC236}">
                <a16:creationId xmlns:a16="http://schemas.microsoft.com/office/drawing/2014/main" id="{8B02EFC3-285E-0093-F144-B040B052FDFC}"/>
              </a:ext>
            </a:extLst>
          </p:cNvPr>
          <p:cNvSpPr>
            <a:spLocks noGrp="1"/>
          </p:cNvSpPr>
          <p:nvPr>
            <p:ph type="ftr" sz="quarter" idx="15"/>
          </p:nvPr>
        </p:nvSpPr>
        <p:spPr/>
        <p:txBody>
          <a:bodyPr/>
          <a:lstStyle/>
          <a:p>
            <a:pPr>
              <a:defRPr/>
            </a:pPr>
            <a:r>
              <a:rPr lang="en-US"/>
              <a:t>11/10/2022 ALL Partners Coordination Meeting: FNAL Update</a:t>
            </a:r>
            <a:endParaRPr lang="en-US" b="1"/>
          </a:p>
        </p:txBody>
      </p:sp>
      <p:sp>
        <p:nvSpPr>
          <p:cNvPr id="4" name="Slide Number Placeholder 3">
            <a:extLst>
              <a:ext uri="{FF2B5EF4-FFF2-40B4-BE49-F238E27FC236}">
                <a16:creationId xmlns:a16="http://schemas.microsoft.com/office/drawing/2014/main" id="{ED0C0FF8-FE94-341D-1548-5AA88B99107C}"/>
              </a:ext>
            </a:extLst>
          </p:cNvPr>
          <p:cNvSpPr>
            <a:spLocks noGrp="1"/>
          </p:cNvSpPr>
          <p:nvPr>
            <p:ph type="sldNum" sz="quarter" idx="16"/>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81191535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222250" y="254001"/>
            <a:ext cx="8675688" cy="5802923"/>
          </a:xfrm>
          <a:prstGeom prst="rect">
            <a:avLst/>
          </a:prstGeom>
        </p:spPr>
        <p:txBody>
          <a:bodyPr vert="horz"/>
          <a:lstStyle>
            <a:lvl1pPr>
              <a:defRPr>
                <a:solidFill>
                  <a:srgbClr val="505050"/>
                </a:solidFill>
              </a:defRPr>
            </a:lvl1pPr>
          </a:lstStyle>
          <a:p>
            <a:r>
              <a:rPr lang="en-US"/>
              <a:t>Click icon to add picture</a:t>
            </a:r>
          </a:p>
        </p:txBody>
      </p:sp>
      <p:sp>
        <p:nvSpPr>
          <p:cNvPr id="2" name="Date Placeholder 1">
            <a:extLst>
              <a:ext uri="{FF2B5EF4-FFF2-40B4-BE49-F238E27FC236}">
                <a16:creationId xmlns:a16="http://schemas.microsoft.com/office/drawing/2014/main" id="{7DA11F1F-69C7-3ACE-B0B0-EB1CF1D422D6}"/>
              </a:ext>
            </a:extLst>
          </p:cNvPr>
          <p:cNvSpPr>
            <a:spLocks noGrp="1"/>
          </p:cNvSpPr>
          <p:nvPr>
            <p:ph type="dt" sz="half" idx="14"/>
          </p:nvPr>
        </p:nvSpPr>
        <p:spPr/>
        <p:txBody>
          <a:bodyPr/>
          <a:lstStyle/>
          <a:p>
            <a:pPr>
              <a:defRPr/>
            </a:pPr>
            <a:endParaRPr lang="en-US"/>
          </a:p>
        </p:txBody>
      </p:sp>
      <p:sp>
        <p:nvSpPr>
          <p:cNvPr id="6" name="Footer Placeholder 5">
            <a:extLst>
              <a:ext uri="{FF2B5EF4-FFF2-40B4-BE49-F238E27FC236}">
                <a16:creationId xmlns:a16="http://schemas.microsoft.com/office/drawing/2014/main" id="{FDE15D9F-689C-F09E-553B-C95B6CFDB6FB}"/>
              </a:ext>
            </a:extLst>
          </p:cNvPr>
          <p:cNvSpPr>
            <a:spLocks noGrp="1"/>
          </p:cNvSpPr>
          <p:nvPr>
            <p:ph type="ftr" sz="quarter" idx="15"/>
          </p:nvPr>
        </p:nvSpPr>
        <p:spPr/>
        <p:txBody>
          <a:bodyPr/>
          <a:lstStyle/>
          <a:p>
            <a:pPr>
              <a:defRPr/>
            </a:pPr>
            <a:r>
              <a:rPr lang="en-US"/>
              <a:t>11/10/2022 ALL Partners Coordination Meeting: FNAL Update</a:t>
            </a:r>
            <a:endParaRPr lang="en-US" b="1"/>
          </a:p>
        </p:txBody>
      </p:sp>
      <p:sp>
        <p:nvSpPr>
          <p:cNvPr id="8" name="Slide Number Placeholder 7">
            <a:extLst>
              <a:ext uri="{FF2B5EF4-FFF2-40B4-BE49-F238E27FC236}">
                <a16:creationId xmlns:a16="http://schemas.microsoft.com/office/drawing/2014/main" id="{C8D7C6A6-0791-7B01-5223-B16AC0E84306}"/>
              </a:ext>
            </a:extLst>
          </p:cNvPr>
          <p:cNvSpPr>
            <a:spLocks noGrp="1"/>
          </p:cNvSpPr>
          <p:nvPr>
            <p:ph type="sldNum" sz="quarter" idx="16"/>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882221560"/>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11" name="Title 1"/>
          <p:cNvSpPr>
            <a:spLocks noGrp="1"/>
          </p:cNvSpPr>
          <p:nvPr>
            <p:ph type="title"/>
          </p:nvPr>
        </p:nvSpPr>
        <p:spPr>
          <a:xfrm>
            <a:off x="228600" y="251753"/>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p>
        </p:txBody>
      </p:sp>
      <p:sp>
        <p:nvSpPr>
          <p:cNvPr id="2" name="Date Placeholder 1">
            <a:extLst>
              <a:ext uri="{FF2B5EF4-FFF2-40B4-BE49-F238E27FC236}">
                <a16:creationId xmlns:a16="http://schemas.microsoft.com/office/drawing/2014/main" id="{63838E59-80DA-4086-B67D-20E2E9DE049D}"/>
              </a:ext>
            </a:extLst>
          </p:cNvPr>
          <p:cNvSpPr>
            <a:spLocks noGrp="1"/>
          </p:cNvSpPr>
          <p:nvPr>
            <p:ph type="dt" sz="half" idx="29"/>
          </p:nvPr>
        </p:nvSpPr>
        <p:spPr/>
        <p:txBody>
          <a:bodyPr/>
          <a:lstStyle/>
          <a:p>
            <a:pPr>
              <a:defRPr/>
            </a:pPr>
            <a:endParaRPr lang="en-US"/>
          </a:p>
        </p:txBody>
      </p:sp>
      <p:sp>
        <p:nvSpPr>
          <p:cNvPr id="6" name="Footer Placeholder 5">
            <a:extLst>
              <a:ext uri="{FF2B5EF4-FFF2-40B4-BE49-F238E27FC236}">
                <a16:creationId xmlns:a16="http://schemas.microsoft.com/office/drawing/2014/main" id="{23D0BC66-8FA8-4A91-9CB7-DFED8F949EED}"/>
              </a:ext>
            </a:extLst>
          </p:cNvPr>
          <p:cNvSpPr>
            <a:spLocks noGrp="1"/>
          </p:cNvSpPr>
          <p:nvPr>
            <p:ph type="ftr" sz="quarter" idx="30"/>
          </p:nvPr>
        </p:nvSpPr>
        <p:spPr/>
        <p:txBody>
          <a:bodyPr/>
          <a:lstStyle/>
          <a:p>
            <a:pPr>
              <a:defRPr/>
            </a:pPr>
            <a:r>
              <a:rPr lang="en-US"/>
              <a:t>11/10/2022 ALL Partners Coordination Meeting: FNAL Update</a:t>
            </a:r>
            <a:endParaRPr lang="en-US" b="1"/>
          </a:p>
        </p:txBody>
      </p:sp>
      <p:sp>
        <p:nvSpPr>
          <p:cNvPr id="7" name="Slide Number Placeholder 6">
            <a:extLst>
              <a:ext uri="{FF2B5EF4-FFF2-40B4-BE49-F238E27FC236}">
                <a16:creationId xmlns:a16="http://schemas.microsoft.com/office/drawing/2014/main" id="{B81FF3C0-0525-2849-CA49-F90A3A7732BC}"/>
              </a:ext>
            </a:extLst>
          </p:cNvPr>
          <p:cNvSpPr>
            <a:spLocks noGrp="1"/>
          </p:cNvSpPr>
          <p:nvPr>
            <p:ph type="sldNum" sz="quarter" idx="31"/>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83016178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6">
            <a:extLst>
              <a:ext uri="{FF2B5EF4-FFF2-40B4-BE49-F238E27FC236}">
                <a16:creationId xmlns:a16="http://schemas.microsoft.com/office/drawing/2014/main" id="{DE9EC22A-5F4E-3A84-0BA0-31F78BD490C1}"/>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58BDBF4D-C0B7-7BB0-3980-33A78E576BCD}"/>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9" name="Slide Number Placeholder 8">
            <a:extLst>
              <a:ext uri="{FF2B5EF4-FFF2-40B4-BE49-F238E27FC236}">
                <a16:creationId xmlns:a16="http://schemas.microsoft.com/office/drawing/2014/main" id="{B203E4D6-4476-6BEA-CC22-B7A739626ABD}"/>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4285208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C4D370-A63A-D509-9F24-470D64CE01C3}"/>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44541E71-7EB4-AA80-2E5A-CE71EE3EF0B6}"/>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9" name="Slide Number Placeholder 8">
            <a:extLst>
              <a:ext uri="{FF2B5EF4-FFF2-40B4-BE49-F238E27FC236}">
                <a16:creationId xmlns:a16="http://schemas.microsoft.com/office/drawing/2014/main" id="{CFFA8CEB-8069-6255-4B0E-E88EFC18988C}"/>
              </a:ext>
            </a:extLst>
          </p:cNvPr>
          <p:cNvSpPr>
            <a:spLocks noGrp="1"/>
          </p:cNvSpPr>
          <p:nvPr>
            <p:ph type="sldNum" sz="quarter" idx="12"/>
          </p:nvPr>
        </p:nvSpPr>
        <p:spPr/>
        <p:txBody>
          <a:body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220167099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a:p>
        </p:txBody>
      </p:sp>
      <p:sp>
        <p:nvSpPr>
          <p:cNvPr id="15" name="Footer Placeholder 4"/>
          <p:cNvSpPr>
            <a:spLocks noGrp="1"/>
          </p:cNvSpPr>
          <p:nvPr>
            <p:ph type="ftr" sz="quarter" idx="3"/>
          </p:nvPr>
        </p:nvSpPr>
        <p:spPr>
          <a:xfrm>
            <a:off x="1530604" y="6504214"/>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11/10/2022 ALL Partners Coordination Meeting: FNAL Update</a:t>
            </a:r>
            <a:endParaRPr lang="en-US" b="1"/>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20" name="Date Placeholder 3"/>
          <p:cNvSpPr txBox="1">
            <a:spLocks/>
          </p:cNvSpPr>
          <p:nvPr/>
        </p:nvSpPr>
        <p:spPr>
          <a:xfrm>
            <a:off x="6450015"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 id="2147484124" r:id="rId9"/>
  </p:sldLayoutIdLst>
  <p:hf hdr="0"/>
  <p:txStyles>
    <p:titleStyle>
      <a:lvl1pPr algn="l" defTabSz="457206"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6"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6"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6"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6"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6" algn="l" defTabSz="457206"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11" algn="l" defTabSz="457206"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17" algn="l" defTabSz="457206"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23" algn="l" defTabSz="457206"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4" indent="-342904" algn="l" defTabSz="457206"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9" indent="-285754" algn="l" defTabSz="457206"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14" indent="-228603" algn="l" defTabSz="457206"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20" indent="-228603" algn="l" defTabSz="457206"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26" indent="-228603" algn="l" defTabSz="457206"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7"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0" kern="1200">
          <a:solidFill>
            <a:schemeClr val="tx1"/>
          </a:solidFill>
          <a:latin typeface="+mn-lt"/>
          <a:ea typeface="+mn-ea"/>
          <a:cs typeface="+mn-cs"/>
        </a:defRPr>
      </a:lvl1pPr>
      <a:lvl2pPr marL="457206" algn="l" defTabSz="457206" rtl="0" eaLnBrk="1" latinLnBrk="0" hangingPunct="1">
        <a:defRPr sz="1800" kern="1200">
          <a:solidFill>
            <a:schemeClr val="tx1"/>
          </a:solidFill>
          <a:latin typeface="+mn-lt"/>
          <a:ea typeface="+mn-ea"/>
          <a:cs typeface="+mn-cs"/>
        </a:defRPr>
      </a:lvl2pPr>
      <a:lvl3pPr marL="914411" algn="l" defTabSz="457206" rtl="0" eaLnBrk="1" latinLnBrk="0" hangingPunct="1">
        <a:defRPr sz="1800" kern="1200">
          <a:solidFill>
            <a:schemeClr val="tx1"/>
          </a:solidFill>
          <a:latin typeface="+mn-lt"/>
          <a:ea typeface="+mn-ea"/>
          <a:cs typeface="+mn-cs"/>
        </a:defRPr>
      </a:lvl3pPr>
      <a:lvl4pPr marL="1371617" algn="l" defTabSz="457206" rtl="0" eaLnBrk="1" latinLnBrk="0" hangingPunct="1">
        <a:defRPr sz="1800" kern="1200">
          <a:solidFill>
            <a:schemeClr val="tx1"/>
          </a:solidFill>
          <a:latin typeface="+mn-lt"/>
          <a:ea typeface="+mn-ea"/>
          <a:cs typeface="+mn-cs"/>
        </a:defRPr>
      </a:lvl4pPr>
      <a:lvl5pPr marL="1828823" algn="l" defTabSz="457206" rtl="0" eaLnBrk="1" latinLnBrk="0" hangingPunct="1">
        <a:defRPr sz="1800" kern="1200">
          <a:solidFill>
            <a:schemeClr val="tx1"/>
          </a:solidFill>
          <a:latin typeface="+mn-lt"/>
          <a:ea typeface="+mn-ea"/>
          <a:cs typeface="+mn-cs"/>
        </a:defRPr>
      </a:lvl5pPr>
      <a:lvl6pPr marL="2286029" algn="l" defTabSz="457206" rtl="0" eaLnBrk="1" latinLnBrk="0" hangingPunct="1">
        <a:defRPr sz="1800" kern="1200">
          <a:solidFill>
            <a:schemeClr val="tx1"/>
          </a:solidFill>
          <a:latin typeface="+mn-lt"/>
          <a:ea typeface="+mn-ea"/>
          <a:cs typeface="+mn-cs"/>
        </a:defRPr>
      </a:lvl6pPr>
      <a:lvl7pPr marL="2743234" algn="l" defTabSz="457206" rtl="0" eaLnBrk="1" latinLnBrk="0" hangingPunct="1">
        <a:defRPr sz="1800" kern="1200">
          <a:solidFill>
            <a:schemeClr val="tx1"/>
          </a:solidFill>
          <a:latin typeface="+mn-lt"/>
          <a:ea typeface="+mn-ea"/>
          <a:cs typeface="+mn-cs"/>
        </a:defRPr>
      </a:lvl7pPr>
      <a:lvl8pPr marL="3200440" algn="l" defTabSz="457206" rtl="0" eaLnBrk="1" latinLnBrk="0" hangingPunct="1">
        <a:defRPr sz="1800" kern="1200">
          <a:solidFill>
            <a:schemeClr val="tx1"/>
          </a:solidFill>
          <a:latin typeface="+mn-lt"/>
          <a:ea typeface="+mn-ea"/>
          <a:cs typeface="+mn-cs"/>
        </a:defRPr>
      </a:lvl8pPr>
      <a:lvl9pPr marL="3657646" algn="l" defTabSz="4572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2112" y="4949468"/>
            <a:ext cx="8499231" cy="1390219"/>
          </a:xfrm>
        </p:spPr>
        <p:txBody>
          <a:bodyPr lIns="0" tIns="45720" rIns="0" bIns="45720" anchor="t">
            <a:noAutofit/>
          </a:bodyPr>
          <a:lstStyle/>
          <a:p>
            <a:r>
              <a:rPr lang="en-US"/>
              <a:t>SSRs team at Fermilab</a:t>
            </a:r>
          </a:p>
          <a:p>
            <a:r>
              <a:rPr lang="en-US"/>
              <a:t>November 10, 2022</a:t>
            </a:r>
          </a:p>
          <a:p>
            <a:endParaRPr lang="en-US"/>
          </a:p>
          <a:p>
            <a:r>
              <a:rPr lang="en-US"/>
              <a:t>ALL Partners Coordination Meeting</a:t>
            </a:r>
          </a:p>
        </p:txBody>
      </p:sp>
      <p:sp>
        <p:nvSpPr>
          <p:cNvPr id="3" name="Text Placeholder 2"/>
          <p:cNvSpPr>
            <a:spLocks noGrp="1"/>
          </p:cNvSpPr>
          <p:nvPr>
            <p:ph type="body" sz="quarter" idx="11"/>
          </p:nvPr>
        </p:nvSpPr>
        <p:spPr>
          <a:xfrm>
            <a:off x="341925" y="4183573"/>
            <a:ext cx="8499232" cy="1003049"/>
          </a:xfrm>
        </p:spPr>
        <p:txBody>
          <a:bodyPr>
            <a:noAutofit/>
          </a:bodyPr>
          <a:lstStyle/>
          <a:p>
            <a:r>
              <a:rPr lang="en-US" noProof="1">
                <a:sym typeface="Arial" panose="020B0604020202020204" pitchFamily="34" charset="0"/>
              </a:rPr>
              <a:t>SSR Status Update at Fermilab</a:t>
            </a:r>
            <a:endParaRPr lang="en-US"/>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95C3DAA-135E-4014-96F1-6948D700CD26}"/>
              </a:ext>
            </a:extLst>
          </p:cNvPr>
          <p:cNvSpPr>
            <a:spLocks noGrp="1"/>
          </p:cNvSpPr>
          <p:nvPr>
            <p:ph type="dt" sz="half" idx="14"/>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1DFA3A09-257E-4BDA-9DF6-2537CD0E6045}"/>
              </a:ext>
            </a:extLst>
          </p:cNvPr>
          <p:cNvSpPr>
            <a:spLocks noGrp="1"/>
          </p:cNvSpPr>
          <p:nvPr>
            <p:ph type="ftr" sz="quarter" idx="15"/>
          </p:nvPr>
        </p:nvSpPr>
        <p:spPr>
          <a:xfrm>
            <a:off x="1530604" y="6504214"/>
            <a:ext cx="6260399" cy="242873"/>
          </a:xfrm>
        </p:spPr>
        <p:txBody>
          <a:bodyPr/>
          <a:lstStyle/>
          <a:p>
            <a:pPr>
              <a:defRPr/>
            </a:pPr>
            <a:r>
              <a:rPr lang="en-US"/>
              <a:t>11/10/2022 ALL Partners Coordination Meeting: FNAL Update</a:t>
            </a:r>
            <a:endParaRPr lang="en-US" b="1"/>
          </a:p>
        </p:txBody>
      </p:sp>
      <p:sp>
        <p:nvSpPr>
          <p:cNvPr id="7" name="TextBox 6">
            <a:extLst>
              <a:ext uri="{FF2B5EF4-FFF2-40B4-BE49-F238E27FC236}">
                <a16:creationId xmlns:a16="http://schemas.microsoft.com/office/drawing/2014/main" id="{955A1716-1F73-4393-B14B-A5C245E3A0C4}"/>
              </a:ext>
            </a:extLst>
          </p:cNvPr>
          <p:cNvSpPr txBox="1"/>
          <p:nvPr/>
        </p:nvSpPr>
        <p:spPr>
          <a:xfrm>
            <a:off x="1646796" y="2462964"/>
            <a:ext cx="4697257" cy="1384995"/>
          </a:xfrm>
          <a:prstGeom prst="rect">
            <a:avLst/>
          </a:prstGeom>
          <a:solidFill>
            <a:schemeClr val="bg1"/>
          </a:solidFill>
        </p:spPr>
        <p:txBody>
          <a:bodyPr wrap="square" lIns="91440" tIns="45720" rIns="91440" bIns="45720" rtlCol="0" anchor="t">
            <a:spAutoFit/>
          </a:bodyPr>
          <a:lstStyle/>
          <a:p>
            <a:pPr algn="r"/>
            <a:r>
              <a:rPr lang="en-US" sz="4400">
                <a:latin typeface="Calibri"/>
              </a:rPr>
              <a:t>SSRs Solenoids</a:t>
            </a:r>
            <a:endParaRPr lang="en-US"/>
          </a:p>
          <a:p>
            <a:pPr algn="r"/>
            <a:r>
              <a:rPr lang="en-US" sz="2000">
                <a:latin typeface="Calibri"/>
              </a:rPr>
              <a:t>SPM: Dino Karas</a:t>
            </a:r>
          </a:p>
          <a:p>
            <a:pPr algn="r"/>
            <a:r>
              <a:rPr lang="en-US" sz="2000">
                <a:latin typeface="Calibri"/>
              </a:rPr>
              <a:t>Presenter: Dino Karas</a:t>
            </a:r>
            <a:endParaRPr lang="en-US" sz="2000"/>
          </a:p>
        </p:txBody>
      </p:sp>
      <p:sp>
        <p:nvSpPr>
          <p:cNvPr id="2" name="Rectangle 1">
            <a:extLst>
              <a:ext uri="{FF2B5EF4-FFF2-40B4-BE49-F238E27FC236}">
                <a16:creationId xmlns:a16="http://schemas.microsoft.com/office/drawing/2014/main" id="{A50DA7CF-280F-4EB2-B691-C1BA505ACD2D}"/>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B30700F-D45C-406F-A502-412203647145}"/>
              </a:ext>
            </a:extLst>
          </p:cNvPr>
          <p:cNvSpPr>
            <a:spLocks noGrp="1"/>
          </p:cNvSpPr>
          <p:nvPr>
            <p:ph type="sldNum" sz="quarter" idx="16"/>
          </p:nvPr>
        </p:nvSpPr>
        <p:spPr>
          <a:xfrm>
            <a:off x="222250" y="6504213"/>
            <a:ext cx="414338" cy="237285"/>
          </a:xfrm>
        </p:spPr>
        <p:txBody>
          <a:bodyPr/>
          <a:lstStyle/>
          <a:p>
            <a:pPr>
              <a:defRPr/>
            </a:pPr>
            <a:fld id="{148C009B-CB69-E04A-B9B3-34B26D69E9CF}" type="slidenum">
              <a:rPr lang="en-US" smtClean="0"/>
              <a:pPr>
                <a:defRPr/>
              </a:pPr>
              <a:t>10</a:t>
            </a:fld>
            <a:endParaRPr lang="en-US"/>
          </a:p>
        </p:txBody>
      </p:sp>
    </p:spTree>
    <p:extLst>
      <p:ext uri="{BB962C8B-B14F-4D97-AF65-F5344CB8AC3E}">
        <p14:creationId xmlns:p14="http://schemas.microsoft.com/office/powerpoint/2010/main" val="357766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EC52315F-0618-4717-925B-AACBABF5BA01}"/>
              </a:ext>
            </a:extLst>
          </p:cNvPr>
          <p:cNvSpPr>
            <a:spLocks noGrp="1"/>
          </p:cNvSpPr>
          <p:nvPr>
            <p:ph sz="half" idx="15"/>
          </p:nvPr>
        </p:nvSpPr>
        <p:spPr>
          <a:xfrm>
            <a:off x="225231" y="809805"/>
            <a:ext cx="5387293" cy="4139855"/>
          </a:xfrm>
        </p:spPr>
        <p:txBody>
          <a:bodyPr lIns="0" tIns="0" rIns="0" bIns="0" anchor="t"/>
          <a:lstStyle/>
          <a:p>
            <a:pPr marL="342265" indent="-285750"/>
            <a:endParaRPr lang="en-US" sz="2800">
              <a:ea typeface="ＭＳ Ｐゴシック"/>
            </a:endParaRPr>
          </a:p>
          <a:p>
            <a:pPr marL="457200" lvl="1" indent="0">
              <a:buNone/>
            </a:pPr>
            <a:endParaRPr lang="en-US" sz="2400">
              <a:ea typeface="ＭＳ Ｐゴシック"/>
            </a:endParaRPr>
          </a:p>
        </p:txBody>
      </p:sp>
      <p:sp>
        <p:nvSpPr>
          <p:cNvPr id="4" name="Date Placeholder 3">
            <a:extLst>
              <a:ext uri="{FF2B5EF4-FFF2-40B4-BE49-F238E27FC236}">
                <a16:creationId xmlns:a16="http://schemas.microsoft.com/office/drawing/2014/main" id="{1B91A126-430E-4F7D-90D8-F00C9EFF27B0}"/>
              </a:ext>
            </a:extLst>
          </p:cNvPr>
          <p:cNvSpPr>
            <a:spLocks noGrp="1"/>
          </p:cNvSpPr>
          <p:nvPr>
            <p:ph type="dt" sz="half" idx="2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8F035353-1A54-4FDC-9791-C7BD32A6105A}"/>
              </a:ext>
            </a:extLst>
          </p:cNvPr>
          <p:cNvSpPr>
            <a:spLocks noGrp="1"/>
          </p:cNvSpPr>
          <p:nvPr>
            <p:ph type="ftr" sz="quarter" idx="21"/>
          </p:nvPr>
        </p:nvSpPr>
        <p:spPr>
          <a:xfrm>
            <a:off x="1530602" y="6504214"/>
            <a:ext cx="6262118" cy="242873"/>
          </a:xfrm>
        </p:spPr>
        <p:txBody>
          <a:bodyPr/>
          <a:lstStyle/>
          <a:p>
            <a:pPr>
              <a:defRPr/>
            </a:pPr>
            <a:r>
              <a:rPr lang="en-US"/>
              <a:t>11/10/2022 ALL Partners Coordination Meeting: FNAL Update</a:t>
            </a:r>
            <a:endParaRPr lang="en-US" b="1"/>
          </a:p>
        </p:txBody>
      </p:sp>
      <p:sp>
        <p:nvSpPr>
          <p:cNvPr id="3" name="Title 2">
            <a:extLst>
              <a:ext uri="{FF2B5EF4-FFF2-40B4-BE49-F238E27FC236}">
                <a16:creationId xmlns:a16="http://schemas.microsoft.com/office/drawing/2014/main" id="{BB99CA7E-E651-4027-B7A3-3C7248F800E8}"/>
              </a:ext>
            </a:extLst>
          </p:cNvPr>
          <p:cNvSpPr>
            <a:spLocks noGrp="1"/>
          </p:cNvSpPr>
          <p:nvPr>
            <p:ph type="title"/>
          </p:nvPr>
        </p:nvSpPr>
        <p:spPr>
          <a:xfrm>
            <a:off x="228600" y="150842"/>
            <a:ext cx="8686800" cy="427877"/>
          </a:xfrm>
        </p:spPr>
        <p:txBody>
          <a:bodyPr/>
          <a:lstStyle/>
          <a:p>
            <a:r>
              <a:rPr lang="en-US"/>
              <a:t>SSR solenoid status update – FNAL activities</a:t>
            </a:r>
          </a:p>
        </p:txBody>
      </p:sp>
      <p:sp>
        <p:nvSpPr>
          <p:cNvPr id="6" name="Rectangle 5">
            <a:extLst>
              <a:ext uri="{FF2B5EF4-FFF2-40B4-BE49-F238E27FC236}">
                <a16:creationId xmlns:a16="http://schemas.microsoft.com/office/drawing/2014/main" id="{162EB679-6B21-4678-9074-B3734BA2404A}"/>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F85E9EC5-8559-4E15-B530-890E14BCBC59}"/>
              </a:ext>
            </a:extLst>
          </p:cNvPr>
          <p:cNvSpPr>
            <a:spLocks noGrp="1"/>
          </p:cNvSpPr>
          <p:nvPr>
            <p:ph type="sldNum" sz="quarter" idx="22"/>
          </p:nvPr>
        </p:nvSpPr>
        <p:spPr>
          <a:xfrm>
            <a:off x="222250" y="6504213"/>
            <a:ext cx="414338" cy="237285"/>
          </a:xfrm>
        </p:spPr>
        <p:txBody>
          <a:bodyPr/>
          <a:lstStyle/>
          <a:p>
            <a:pPr>
              <a:defRPr/>
            </a:pPr>
            <a:fld id="{148C009B-CB69-E04A-B9B3-34B26D69E9CF}" type="slidenum">
              <a:rPr lang="en-US" smtClean="0"/>
              <a:pPr>
                <a:defRPr/>
              </a:pPr>
              <a:t>11</a:t>
            </a:fld>
            <a:endParaRPr lang="en-US"/>
          </a:p>
        </p:txBody>
      </p:sp>
      <p:sp>
        <p:nvSpPr>
          <p:cNvPr id="14" name="Content Placeholder 1">
            <a:extLst>
              <a:ext uri="{FF2B5EF4-FFF2-40B4-BE49-F238E27FC236}">
                <a16:creationId xmlns:a16="http://schemas.microsoft.com/office/drawing/2014/main" id="{369FA1CF-6FB4-2312-2861-51EC68184D9F}"/>
              </a:ext>
            </a:extLst>
          </p:cNvPr>
          <p:cNvSpPr txBox="1">
            <a:spLocks/>
          </p:cNvSpPr>
          <p:nvPr/>
        </p:nvSpPr>
        <p:spPr>
          <a:xfrm>
            <a:off x="228602" y="971551"/>
            <a:ext cx="5629864" cy="5059363"/>
          </a:xfrm>
          <a:prstGeom prst="rect">
            <a:avLst/>
          </a:prstGeom>
        </p:spPr>
        <p:txBody>
          <a:bodyPr lIns="0" tIns="0" rIns="0" bIns="0" anchor="t"/>
          <a:lstStyle>
            <a:lvl1pPr marL="342904" indent="-342904" algn="l" defTabSz="457206"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9" indent="-285754" algn="l" defTabSz="457206"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14" indent="-228603" algn="l" defTabSz="457206"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20" indent="-228603" algn="l" defTabSz="457206"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26" indent="-228603" algn="l" defTabSz="457206"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7"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r>
              <a:rPr lang="en-US" sz="2000">
                <a:solidFill>
                  <a:srgbClr val="505050"/>
                </a:solidFill>
                <a:ea typeface="ＭＳ Ｐゴシック"/>
              </a:rPr>
              <a:t>Preparation of </a:t>
            </a:r>
            <a:r>
              <a:rPr lang="en-US" sz="2000" err="1">
                <a:solidFill>
                  <a:srgbClr val="505050"/>
                </a:solidFill>
                <a:ea typeface="ＭＳ Ｐゴシック"/>
              </a:rPr>
              <a:t>CoCoLoCo</a:t>
            </a:r>
            <a:r>
              <a:rPr lang="en-US" sz="2000">
                <a:solidFill>
                  <a:srgbClr val="505050"/>
                </a:solidFill>
                <a:ea typeface="ＭＳ Ｐゴシック"/>
              </a:rPr>
              <a:t> Test Stand</a:t>
            </a:r>
          </a:p>
          <a:p>
            <a:pPr marL="742950" lvl="1" indent="-285750"/>
            <a:r>
              <a:rPr lang="en-US" sz="1800">
                <a:solidFill>
                  <a:srgbClr val="FFC000"/>
                </a:solidFill>
                <a:ea typeface="ＭＳ Ｐゴシック"/>
              </a:rPr>
              <a:t>Co</a:t>
            </a:r>
            <a:r>
              <a:rPr lang="en-US" sz="1800">
                <a:solidFill>
                  <a:srgbClr val="505050"/>
                </a:solidFill>
                <a:ea typeface="ＭＳ Ｐゴシック"/>
              </a:rPr>
              <a:t>nduction-</a:t>
            </a:r>
            <a:r>
              <a:rPr lang="en-US" sz="1800">
                <a:solidFill>
                  <a:srgbClr val="FFC000"/>
                </a:solidFill>
                <a:ea typeface="ＭＳ Ｐゴシック"/>
              </a:rPr>
              <a:t>Co</a:t>
            </a:r>
            <a:r>
              <a:rPr lang="en-US" sz="1800">
                <a:solidFill>
                  <a:srgbClr val="505050"/>
                </a:solidFill>
                <a:ea typeface="ＭＳ Ｐゴシック"/>
              </a:rPr>
              <a:t>oled </a:t>
            </a:r>
            <a:r>
              <a:rPr lang="en-US" sz="1800">
                <a:solidFill>
                  <a:srgbClr val="FFC000"/>
                </a:solidFill>
                <a:ea typeface="ＭＳ Ｐゴシック"/>
              </a:rPr>
              <a:t>Lo</a:t>
            </a:r>
            <a:r>
              <a:rPr lang="en-US" sz="1800">
                <a:solidFill>
                  <a:srgbClr val="505050"/>
                </a:solidFill>
                <a:ea typeface="ＭＳ Ｐゴシック"/>
              </a:rPr>
              <a:t>w-</a:t>
            </a:r>
            <a:r>
              <a:rPr lang="en-US" sz="1800">
                <a:solidFill>
                  <a:srgbClr val="FFC000"/>
                </a:solidFill>
                <a:ea typeface="ＭＳ Ｐゴシック"/>
              </a:rPr>
              <a:t>Co</a:t>
            </a:r>
            <a:r>
              <a:rPr lang="en-US" sz="1800">
                <a:solidFill>
                  <a:srgbClr val="505050"/>
                </a:solidFill>
                <a:ea typeface="ＭＳ Ｐゴシック"/>
              </a:rPr>
              <a:t>st test stand</a:t>
            </a:r>
          </a:p>
          <a:p>
            <a:pPr marL="742950" lvl="1" indent="-285750"/>
            <a:r>
              <a:rPr lang="en-US" sz="1800">
                <a:solidFill>
                  <a:srgbClr val="505050"/>
                </a:solidFill>
                <a:ea typeface="ＭＳ Ｐゴシック"/>
              </a:rPr>
              <a:t>All test stand equipment has been delivered and configured on the test stand</a:t>
            </a:r>
          </a:p>
          <a:p>
            <a:pPr marL="742950" lvl="1" indent="-285750"/>
            <a:r>
              <a:rPr lang="en-US" sz="1800">
                <a:solidFill>
                  <a:srgbClr val="505050"/>
                </a:solidFill>
                <a:ea typeface="ＭＳ Ｐゴシック"/>
              </a:rPr>
              <a:t>Final instrumentation walk through and documentation/safety review in progress </a:t>
            </a:r>
            <a:endParaRPr lang="en-US" sz="1400"/>
          </a:p>
          <a:p>
            <a:pPr marL="742950" lvl="1" indent="-285750"/>
            <a:r>
              <a:rPr lang="en-US" sz="1800">
                <a:solidFill>
                  <a:srgbClr val="505050"/>
                </a:solidFill>
                <a:ea typeface="ＭＳ Ｐゴシック"/>
              </a:rPr>
              <a:t>First cooldown and zero magnet commissioning will begin once inspections are complete</a:t>
            </a:r>
            <a:endParaRPr lang="en-US" sz="1800">
              <a:solidFill>
                <a:srgbClr val="505050"/>
              </a:solidFill>
            </a:endParaRPr>
          </a:p>
          <a:p>
            <a:pPr marL="342265" indent="-285750"/>
            <a:endParaRPr lang="en-US" sz="2000">
              <a:solidFill>
                <a:srgbClr val="505050"/>
              </a:solidFill>
              <a:ea typeface="ＭＳ Ｐゴシック"/>
            </a:endParaRPr>
          </a:p>
          <a:p>
            <a:pPr marL="342265" indent="-285750"/>
            <a:r>
              <a:rPr lang="en-US" sz="2000">
                <a:solidFill>
                  <a:srgbClr val="505050"/>
                </a:solidFill>
                <a:ea typeface="ＭＳ Ｐゴシック"/>
              </a:rPr>
              <a:t>As-built 3D model from BARC received, integration into cryomodule in progress</a:t>
            </a:r>
            <a:endParaRPr lang="en-US"/>
          </a:p>
          <a:p>
            <a:pPr marL="1143000" lvl="2" indent="-228600"/>
            <a:endParaRPr lang="en-US" sz="1600">
              <a:solidFill>
                <a:srgbClr val="505050"/>
              </a:solidFill>
              <a:ea typeface="ＭＳ Ｐゴシック"/>
            </a:endParaRPr>
          </a:p>
          <a:p>
            <a:pPr marL="1143000" lvl="2" indent="-228600"/>
            <a:endParaRPr lang="en-US" sz="1600">
              <a:solidFill>
                <a:srgbClr val="505050"/>
              </a:solidFill>
              <a:ea typeface="ＭＳ Ｐゴシック"/>
            </a:endParaRPr>
          </a:p>
        </p:txBody>
      </p:sp>
      <p:pic>
        <p:nvPicPr>
          <p:cNvPr id="10" name="Picture 9" descr="A picture containing text, indoor&#10;&#10;Description automatically generated">
            <a:extLst>
              <a:ext uri="{FF2B5EF4-FFF2-40B4-BE49-F238E27FC236}">
                <a16:creationId xmlns:a16="http://schemas.microsoft.com/office/drawing/2014/main" id="{FECBFD21-8634-A200-1AE2-2DA4EA68F25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70177" y="705950"/>
            <a:ext cx="2876531" cy="5446100"/>
          </a:xfrm>
          <a:prstGeom prst="rect">
            <a:avLst/>
          </a:prstGeom>
        </p:spPr>
      </p:pic>
      <p:pic>
        <p:nvPicPr>
          <p:cNvPr id="13" name="Picture 12" descr="Logo, company name&#10;&#10;Description automatically generated">
            <a:extLst>
              <a:ext uri="{FF2B5EF4-FFF2-40B4-BE49-F238E27FC236}">
                <a16:creationId xmlns:a16="http://schemas.microsoft.com/office/drawing/2014/main" id="{FCCFA1E4-7A14-22D0-5B61-A56952F4D20C}"/>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6116119" y="3724997"/>
            <a:ext cx="2425700" cy="1943100"/>
          </a:xfrm>
          <a:prstGeom prst="rect">
            <a:avLst/>
          </a:prstGeom>
        </p:spPr>
      </p:pic>
    </p:spTree>
    <p:extLst>
      <p:ext uri="{BB962C8B-B14F-4D97-AF65-F5344CB8AC3E}">
        <p14:creationId xmlns:p14="http://schemas.microsoft.com/office/powerpoint/2010/main" val="711599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CB0310-10BC-45CE-819B-E6BCE82FA727}"/>
              </a:ext>
            </a:extLst>
          </p:cNvPr>
          <p:cNvSpPr>
            <a:spLocks noGrp="1"/>
          </p:cNvSpPr>
          <p:nvPr>
            <p:ph sz="half" idx="13"/>
          </p:nvPr>
        </p:nvSpPr>
        <p:spPr/>
        <p:txBody>
          <a:bodyPr lIns="0" tIns="0" rIns="0" bIns="0" anchor="t"/>
          <a:lstStyle/>
          <a:p>
            <a:pPr marL="342900" indent="-342900"/>
            <a:endParaRPr lang="en-US">
              <a:ea typeface="ＭＳ Ｐゴシック"/>
            </a:endParaRPr>
          </a:p>
          <a:p>
            <a:pPr marL="342900" indent="-342900"/>
            <a:endParaRPr lang="en-US">
              <a:ea typeface="ＭＳ Ｐゴシック"/>
            </a:endParaRPr>
          </a:p>
          <a:p>
            <a:pPr marL="342900" indent="-342900"/>
            <a:endParaRPr lang="en-US">
              <a:ea typeface="ＭＳ Ｐゴシック"/>
            </a:endParaRPr>
          </a:p>
        </p:txBody>
      </p:sp>
      <p:sp>
        <p:nvSpPr>
          <p:cNvPr id="5" name="Footer Placeholder 4">
            <a:extLst>
              <a:ext uri="{FF2B5EF4-FFF2-40B4-BE49-F238E27FC236}">
                <a16:creationId xmlns:a16="http://schemas.microsoft.com/office/drawing/2014/main" id="{8F035353-1A54-4FDC-9791-C7BD32A6105A}"/>
              </a:ext>
            </a:extLst>
          </p:cNvPr>
          <p:cNvSpPr>
            <a:spLocks noGrp="1"/>
          </p:cNvSpPr>
          <p:nvPr>
            <p:ph type="ftr" sz="quarter" idx="21"/>
          </p:nvPr>
        </p:nvSpPr>
        <p:spPr>
          <a:xfrm>
            <a:off x="1530602" y="6504214"/>
            <a:ext cx="6262118" cy="242873"/>
          </a:xfrm>
        </p:spPr>
        <p:txBody>
          <a:bodyPr/>
          <a:lstStyle/>
          <a:p>
            <a:pPr>
              <a:defRPr/>
            </a:pPr>
            <a:r>
              <a:rPr lang="en-US"/>
              <a:t>11/10/2022 ALL Partners Coordination Meeting: FNAL Update</a:t>
            </a:r>
            <a:endParaRPr lang="en-US" b="1"/>
          </a:p>
        </p:txBody>
      </p:sp>
      <p:sp>
        <p:nvSpPr>
          <p:cNvPr id="3" name="Title 2">
            <a:extLst>
              <a:ext uri="{FF2B5EF4-FFF2-40B4-BE49-F238E27FC236}">
                <a16:creationId xmlns:a16="http://schemas.microsoft.com/office/drawing/2014/main" id="{BB99CA7E-E651-4027-B7A3-3C7248F800E8}"/>
              </a:ext>
            </a:extLst>
          </p:cNvPr>
          <p:cNvSpPr>
            <a:spLocks noGrp="1"/>
          </p:cNvSpPr>
          <p:nvPr>
            <p:ph type="title"/>
          </p:nvPr>
        </p:nvSpPr>
        <p:spPr>
          <a:xfrm>
            <a:off x="228600" y="150842"/>
            <a:ext cx="8686800" cy="427877"/>
          </a:xfrm>
        </p:spPr>
        <p:txBody>
          <a:bodyPr/>
          <a:lstStyle/>
          <a:p>
            <a:r>
              <a:rPr lang="en-US"/>
              <a:t>SSR solenoid status update – BARC activities</a:t>
            </a:r>
          </a:p>
        </p:txBody>
      </p:sp>
      <p:sp>
        <p:nvSpPr>
          <p:cNvPr id="7" name="Slide Number Placeholder 6">
            <a:extLst>
              <a:ext uri="{FF2B5EF4-FFF2-40B4-BE49-F238E27FC236}">
                <a16:creationId xmlns:a16="http://schemas.microsoft.com/office/drawing/2014/main" id="{F85E9EC5-8559-4E15-B530-890E14BCBC59}"/>
              </a:ext>
            </a:extLst>
          </p:cNvPr>
          <p:cNvSpPr>
            <a:spLocks noGrp="1"/>
          </p:cNvSpPr>
          <p:nvPr>
            <p:ph type="sldNum" sz="quarter" idx="22"/>
          </p:nvPr>
        </p:nvSpPr>
        <p:spPr>
          <a:xfrm>
            <a:off x="222250" y="6504213"/>
            <a:ext cx="414338" cy="237285"/>
          </a:xfrm>
        </p:spPr>
        <p:txBody>
          <a:bodyPr/>
          <a:lstStyle/>
          <a:p>
            <a:pPr>
              <a:defRPr/>
            </a:pPr>
            <a:fld id="{148C009B-CB69-E04A-B9B3-34B26D69E9CF}" type="slidenum">
              <a:rPr lang="en-US" smtClean="0"/>
              <a:pPr>
                <a:defRPr/>
              </a:pPr>
              <a:t>12</a:t>
            </a:fld>
            <a:endParaRPr lang="en-US"/>
          </a:p>
        </p:txBody>
      </p:sp>
      <p:sp>
        <p:nvSpPr>
          <p:cNvPr id="14" name="Content Placeholder 1">
            <a:extLst>
              <a:ext uri="{FF2B5EF4-FFF2-40B4-BE49-F238E27FC236}">
                <a16:creationId xmlns:a16="http://schemas.microsoft.com/office/drawing/2014/main" id="{369FA1CF-6FB4-2312-2861-51EC68184D9F}"/>
              </a:ext>
            </a:extLst>
          </p:cNvPr>
          <p:cNvSpPr txBox="1">
            <a:spLocks/>
          </p:cNvSpPr>
          <p:nvPr/>
        </p:nvSpPr>
        <p:spPr>
          <a:xfrm>
            <a:off x="219671" y="899318"/>
            <a:ext cx="8798155" cy="5059363"/>
          </a:xfrm>
          <a:prstGeom prst="rect">
            <a:avLst/>
          </a:prstGeom>
        </p:spPr>
        <p:txBody>
          <a:bodyPr lIns="0" tIns="0" rIns="0" bIns="0" anchor="t"/>
          <a:lstStyle>
            <a:lvl1pPr marL="342904" indent="-342904" algn="l" defTabSz="457206"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9" indent="-285754" algn="l" defTabSz="457206"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14" indent="-228603" algn="l" defTabSz="457206"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20" indent="-228603" algn="l" defTabSz="457206"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26" indent="-228603" algn="l" defTabSz="457206"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32"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7"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3"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3"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r>
              <a:rPr lang="en-US" sz="2000">
                <a:solidFill>
                  <a:srgbClr val="505050"/>
                </a:solidFill>
                <a:ea typeface="ＭＳ Ｐゴシック"/>
                <a:cs typeface="Helvetica"/>
              </a:rPr>
              <a:t>Testing of Prototype 3 has been completed and all results have been shared with FNAL</a:t>
            </a:r>
            <a:endParaRPr lang="en-US" sz="1200">
              <a:solidFill>
                <a:srgbClr val="505050"/>
              </a:solidFill>
              <a:ea typeface="ＭＳ Ｐゴシック"/>
              <a:cs typeface="Helvetica"/>
            </a:endParaRPr>
          </a:p>
          <a:p>
            <a:pPr marL="742950" lvl="1" indent="-285750"/>
            <a:r>
              <a:rPr lang="en-US" sz="1800">
                <a:solidFill>
                  <a:srgbClr val="505050"/>
                </a:solidFill>
                <a:ea typeface="ＭＳ Ｐゴシック"/>
                <a:cs typeface="Helvetica"/>
              </a:rPr>
              <a:t>Axial Field Mapping – Kink in the field mapping due to magnetic permeability of the copper connections to the HTS leads in the test stand</a:t>
            </a:r>
          </a:p>
          <a:p>
            <a:pPr marL="742950" lvl="1" indent="-285750"/>
            <a:endParaRPr lang="en-US" sz="1200">
              <a:solidFill>
                <a:srgbClr val="505050"/>
              </a:solidFill>
              <a:ea typeface="ＭＳ Ｐゴシック"/>
              <a:cs typeface="Helvetica"/>
            </a:endParaRPr>
          </a:p>
          <a:p>
            <a:pPr marL="342900" indent="-342900"/>
            <a:r>
              <a:rPr lang="en-US" sz="2000">
                <a:solidFill>
                  <a:srgbClr val="505050"/>
                </a:solidFill>
                <a:ea typeface="ＭＳ Ｐゴシック"/>
                <a:cs typeface="Helvetica"/>
              </a:rPr>
              <a:t>Shipping of Prototype 3 magnet has been completed and magnet is currently in transit to FNAL</a:t>
            </a:r>
          </a:p>
          <a:p>
            <a:pPr marL="742950" lvl="1" indent="-285750"/>
            <a:r>
              <a:rPr lang="en-US" sz="1800">
                <a:solidFill>
                  <a:srgbClr val="505050"/>
                </a:solidFill>
                <a:ea typeface="ＭＳ Ｐゴシック"/>
                <a:cs typeface="Helvetica"/>
              </a:rPr>
              <a:t>Testing first pre-series magnet was put on hold and is to resume in near future</a:t>
            </a:r>
            <a:endParaRPr lang="en-US" sz="1800">
              <a:solidFill>
                <a:srgbClr val="505050"/>
              </a:solidFill>
              <a:cs typeface="Helvetica"/>
            </a:endParaRPr>
          </a:p>
          <a:p>
            <a:pPr marL="1143000" lvl="2" indent="-228600"/>
            <a:r>
              <a:rPr lang="en-US" sz="1600">
                <a:solidFill>
                  <a:srgbClr val="505050"/>
                </a:solidFill>
                <a:ea typeface="ＭＳ Ｐゴシック"/>
                <a:cs typeface="Helvetica"/>
              </a:rPr>
              <a:t>BARC needed to complete required tasks related to shipping the Prototype 3 magnet</a:t>
            </a:r>
            <a:endParaRPr lang="en-US" sz="1600">
              <a:ea typeface="ＭＳ Ｐゴシック"/>
              <a:cs typeface="Helvetica"/>
            </a:endParaRPr>
          </a:p>
          <a:p>
            <a:pPr marL="1143000" lvl="2" indent="-228600"/>
            <a:r>
              <a:rPr lang="en-US" sz="1600">
                <a:solidFill>
                  <a:srgbClr val="505050"/>
                </a:solidFill>
                <a:ea typeface="ＭＳ Ｐゴシック"/>
                <a:cs typeface="Helvetica"/>
              </a:rPr>
              <a:t>BARC needed to make updates to the test stands</a:t>
            </a:r>
            <a:endParaRPr lang="en-US" sz="1600">
              <a:cs typeface="Helvetica"/>
            </a:endParaRPr>
          </a:p>
          <a:p>
            <a:pPr marL="1143000" lvl="2" indent="-228600"/>
            <a:endParaRPr lang="en-US" sz="2000">
              <a:solidFill>
                <a:srgbClr val="505050"/>
              </a:solidFill>
              <a:ea typeface="ＭＳ Ｐゴシック"/>
            </a:endParaRPr>
          </a:p>
        </p:txBody>
      </p:sp>
      <p:sp>
        <p:nvSpPr>
          <p:cNvPr id="8" name="Date Placeholder 7">
            <a:extLst>
              <a:ext uri="{FF2B5EF4-FFF2-40B4-BE49-F238E27FC236}">
                <a16:creationId xmlns:a16="http://schemas.microsoft.com/office/drawing/2014/main" id="{F8DC6B67-E9F9-50FF-2339-60109F9E42DD}"/>
              </a:ext>
            </a:extLst>
          </p:cNvPr>
          <p:cNvSpPr>
            <a:spLocks noGrp="1"/>
          </p:cNvSpPr>
          <p:nvPr>
            <p:ph type="dt" sz="half" idx="20"/>
          </p:nvPr>
        </p:nvSpPr>
        <p:spPr/>
        <p:txBody>
          <a:bodyPr/>
          <a:lstStyle/>
          <a:p>
            <a:pPr>
              <a:defRPr/>
            </a:pPr>
            <a:endParaRPr lang="en-US"/>
          </a:p>
        </p:txBody>
      </p:sp>
      <p:pic>
        <p:nvPicPr>
          <p:cNvPr id="4" name="Picture 8">
            <a:extLst>
              <a:ext uri="{FF2B5EF4-FFF2-40B4-BE49-F238E27FC236}">
                <a16:creationId xmlns:a16="http://schemas.microsoft.com/office/drawing/2014/main" id="{E3B2E0B4-7739-495E-5C9E-45ADD7F95325}"/>
              </a:ext>
            </a:extLst>
          </p:cNvPr>
          <p:cNvPicPr>
            <a:picLocks noChangeAspect="1"/>
          </p:cNvPicPr>
          <p:nvPr/>
        </p:nvPicPr>
        <p:blipFill>
          <a:blip r:embed="rId2"/>
          <a:stretch>
            <a:fillRect/>
          </a:stretch>
        </p:blipFill>
        <p:spPr>
          <a:xfrm>
            <a:off x="155374" y="4120560"/>
            <a:ext cx="2743200" cy="2028021"/>
          </a:xfrm>
          <a:prstGeom prst="rect">
            <a:avLst/>
          </a:prstGeom>
        </p:spPr>
      </p:pic>
      <p:pic>
        <p:nvPicPr>
          <p:cNvPr id="9" name="Picture 9">
            <a:extLst>
              <a:ext uri="{FF2B5EF4-FFF2-40B4-BE49-F238E27FC236}">
                <a16:creationId xmlns:a16="http://schemas.microsoft.com/office/drawing/2014/main" id="{29D55BAC-4FCC-6287-C3FD-7E947D39CCC0}"/>
              </a:ext>
            </a:extLst>
          </p:cNvPr>
          <p:cNvPicPr>
            <a:picLocks noChangeAspect="1"/>
          </p:cNvPicPr>
          <p:nvPr/>
        </p:nvPicPr>
        <p:blipFill>
          <a:blip r:embed="rId3"/>
          <a:stretch>
            <a:fillRect/>
          </a:stretch>
        </p:blipFill>
        <p:spPr>
          <a:xfrm>
            <a:off x="3057523" y="4120561"/>
            <a:ext cx="2743200" cy="2028021"/>
          </a:xfrm>
          <a:prstGeom prst="rect">
            <a:avLst/>
          </a:prstGeom>
        </p:spPr>
      </p:pic>
      <p:pic>
        <p:nvPicPr>
          <p:cNvPr id="10" name="Picture 10">
            <a:extLst>
              <a:ext uri="{FF2B5EF4-FFF2-40B4-BE49-F238E27FC236}">
                <a16:creationId xmlns:a16="http://schemas.microsoft.com/office/drawing/2014/main" id="{A4E5774E-A6DA-DCE5-CEB0-FA28F689B4BE}"/>
              </a:ext>
            </a:extLst>
          </p:cNvPr>
          <p:cNvPicPr>
            <a:picLocks noChangeAspect="1"/>
          </p:cNvPicPr>
          <p:nvPr/>
        </p:nvPicPr>
        <p:blipFill>
          <a:blip r:embed="rId4"/>
          <a:stretch>
            <a:fillRect/>
          </a:stretch>
        </p:blipFill>
        <p:spPr>
          <a:xfrm>
            <a:off x="5923955" y="4121944"/>
            <a:ext cx="3082527" cy="2043112"/>
          </a:xfrm>
          <a:prstGeom prst="rect">
            <a:avLst/>
          </a:prstGeom>
        </p:spPr>
      </p:pic>
    </p:spTree>
    <p:extLst>
      <p:ext uri="{BB962C8B-B14F-4D97-AF65-F5344CB8AC3E}">
        <p14:creationId xmlns:p14="http://schemas.microsoft.com/office/powerpoint/2010/main" val="2984336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95C3DAA-135E-4014-96F1-6948D700CD26}"/>
              </a:ext>
            </a:extLst>
          </p:cNvPr>
          <p:cNvSpPr>
            <a:spLocks noGrp="1"/>
          </p:cNvSpPr>
          <p:nvPr>
            <p:ph type="dt" sz="half" idx="14"/>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1DFA3A09-257E-4BDA-9DF6-2537CD0E6045}"/>
              </a:ext>
            </a:extLst>
          </p:cNvPr>
          <p:cNvSpPr>
            <a:spLocks noGrp="1"/>
          </p:cNvSpPr>
          <p:nvPr>
            <p:ph type="ftr" sz="quarter" idx="15"/>
          </p:nvPr>
        </p:nvSpPr>
        <p:spPr>
          <a:xfrm>
            <a:off x="1530604" y="6504214"/>
            <a:ext cx="6260399" cy="242873"/>
          </a:xfrm>
        </p:spPr>
        <p:txBody>
          <a:bodyPr/>
          <a:lstStyle/>
          <a:p>
            <a:pPr>
              <a:defRPr/>
            </a:pPr>
            <a:r>
              <a:rPr lang="en-US"/>
              <a:t>11/10/2022 ALL Partners Coordination Meeting: FNAL Update</a:t>
            </a:r>
            <a:endParaRPr lang="en-US" b="1"/>
          </a:p>
        </p:txBody>
      </p:sp>
      <p:sp>
        <p:nvSpPr>
          <p:cNvPr id="7" name="TextBox 6">
            <a:extLst>
              <a:ext uri="{FF2B5EF4-FFF2-40B4-BE49-F238E27FC236}">
                <a16:creationId xmlns:a16="http://schemas.microsoft.com/office/drawing/2014/main" id="{955A1716-1F73-4393-B14B-A5C245E3A0C4}"/>
              </a:ext>
            </a:extLst>
          </p:cNvPr>
          <p:cNvSpPr txBox="1"/>
          <p:nvPr/>
        </p:nvSpPr>
        <p:spPr>
          <a:xfrm>
            <a:off x="2531666" y="1067928"/>
            <a:ext cx="3544107" cy="1384995"/>
          </a:xfrm>
          <a:prstGeom prst="rect">
            <a:avLst/>
          </a:prstGeom>
          <a:solidFill>
            <a:schemeClr val="bg1"/>
          </a:solidFill>
        </p:spPr>
        <p:txBody>
          <a:bodyPr wrap="square" rtlCol="0">
            <a:spAutoFit/>
          </a:bodyPr>
          <a:lstStyle/>
          <a:p>
            <a:pPr algn="ctr"/>
            <a:r>
              <a:rPr lang="en-US" sz="4400"/>
              <a:t>SSRs Couplers</a:t>
            </a:r>
          </a:p>
          <a:p>
            <a:pPr algn="r"/>
            <a:r>
              <a:rPr lang="en-US" sz="2000"/>
              <a:t>SPM: N. Solyak</a:t>
            </a:r>
          </a:p>
          <a:p>
            <a:pPr algn="r"/>
            <a:r>
              <a:rPr lang="en-US" sz="2000"/>
              <a:t>Presenter: N. Solyak</a:t>
            </a:r>
          </a:p>
        </p:txBody>
      </p:sp>
      <p:sp>
        <p:nvSpPr>
          <p:cNvPr id="2" name="Rectangle 1">
            <a:extLst>
              <a:ext uri="{FF2B5EF4-FFF2-40B4-BE49-F238E27FC236}">
                <a16:creationId xmlns:a16="http://schemas.microsoft.com/office/drawing/2014/main" id="{F5EB27A2-533E-4841-92A0-56AFFB5CAB1E}"/>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4" name="Picture 14">
            <a:extLst>
              <a:ext uri="{FF2B5EF4-FFF2-40B4-BE49-F238E27FC236}">
                <a16:creationId xmlns:a16="http://schemas.microsoft.com/office/drawing/2014/main" id="{7FEF5261-1741-47CD-B6A6-D84F37B156CE}"/>
              </a:ext>
            </a:extLst>
          </p:cNvPr>
          <p:cNvPicPr>
            <a:picLocks noChangeAspect="1"/>
          </p:cNvPicPr>
          <p:nvPr/>
        </p:nvPicPr>
        <p:blipFill>
          <a:blip r:embed="rId2"/>
          <a:stretch>
            <a:fillRect/>
          </a:stretch>
        </p:blipFill>
        <p:spPr>
          <a:xfrm>
            <a:off x="1875802" y="3183006"/>
            <a:ext cx="6033330" cy="1891361"/>
          </a:xfrm>
          <a:prstGeom prst="rect">
            <a:avLst/>
          </a:prstGeom>
        </p:spPr>
      </p:pic>
      <p:sp>
        <p:nvSpPr>
          <p:cNvPr id="3" name="Slide Number Placeholder 2">
            <a:extLst>
              <a:ext uri="{FF2B5EF4-FFF2-40B4-BE49-F238E27FC236}">
                <a16:creationId xmlns:a16="http://schemas.microsoft.com/office/drawing/2014/main" id="{F52CAB4D-89AC-4DE1-BC89-7AF5D2B73C02}"/>
              </a:ext>
            </a:extLst>
          </p:cNvPr>
          <p:cNvSpPr>
            <a:spLocks noGrp="1"/>
          </p:cNvSpPr>
          <p:nvPr>
            <p:ph type="sldNum" sz="quarter" idx="16"/>
          </p:nvPr>
        </p:nvSpPr>
        <p:spPr>
          <a:xfrm>
            <a:off x="222250" y="6504213"/>
            <a:ext cx="414338" cy="237285"/>
          </a:xfrm>
        </p:spPr>
        <p:txBody>
          <a:bodyPr/>
          <a:lstStyle/>
          <a:p>
            <a:pPr>
              <a:defRPr/>
            </a:pPr>
            <a:fld id="{148C009B-CB69-E04A-B9B3-34B26D69E9CF}" type="slidenum">
              <a:rPr lang="en-US" smtClean="0"/>
              <a:pPr>
                <a:defRPr/>
              </a:pPr>
              <a:t>13</a:t>
            </a:fld>
            <a:endParaRPr lang="en-US"/>
          </a:p>
        </p:txBody>
      </p:sp>
    </p:spTree>
    <p:extLst>
      <p:ext uri="{BB962C8B-B14F-4D97-AF65-F5344CB8AC3E}">
        <p14:creationId xmlns:p14="http://schemas.microsoft.com/office/powerpoint/2010/main" val="339891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C861B6-80EF-430E-ABA7-FCC92E9737AF}"/>
              </a:ext>
            </a:extLst>
          </p:cNvPr>
          <p:cNvSpPr>
            <a:spLocks noGrp="1"/>
          </p:cNvSpPr>
          <p:nvPr>
            <p:ph idx="1"/>
          </p:nvPr>
        </p:nvSpPr>
        <p:spPr/>
        <p:txBody>
          <a:bodyPr lIns="0" tIns="0" rIns="0" bIns="0" anchor="t"/>
          <a:lstStyle/>
          <a:p>
            <a:pPr marL="342900" indent="-342900"/>
            <a:r>
              <a:rPr lang="en-US" sz="2000"/>
              <a:t>ppSSR2 Coupler</a:t>
            </a:r>
            <a:endParaRPr lang="en-US" sz="2000">
              <a:ea typeface="ＭＳ Ｐゴシック"/>
            </a:endParaRPr>
          </a:p>
          <a:p>
            <a:pPr marL="742950" lvl="1" indent="-285750"/>
            <a:r>
              <a:rPr lang="en-US" sz="2000">
                <a:ea typeface="ＭＳ Ｐゴシック"/>
              </a:rPr>
              <a:t>4 out of 5 vacuum-end couplers received </a:t>
            </a:r>
          </a:p>
          <a:p>
            <a:pPr marL="742950" lvl="1" indent="-285750"/>
            <a:r>
              <a:rPr lang="en-US" sz="2000">
                <a:ea typeface="ＭＳ Ｐゴシック"/>
              </a:rPr>
              <a:t>5 out of 5 air side coupler accepted and stored at FNAL </a:t>
            </a:r>
          </a:p>
          <a:p>
            <a:pPr marL="742950" lvl="1" indent="-285750"/>
            <a:r>
              <a:rPr lang="en-US" sz="2000">
                <a:ea typeface="ＭＳ Ｐゴシック"/>
              </a:rPr>
              <a:t>First 2 couplers (CPI#1 &amp; #4) were successfully tested at room temperature.</a:t>
            </a:r>
          </a:p>
          <a:p>
            <a:pPr marL="742950" lvl="1" indent="-285750"/>
            <a:endParaRPr lang="en-US" sz="2000">
              <a:ea typeface="ＭＳ Ｐゴシック"/>
            </a:endParaRPr>
          </a:p>
          <a:p>
            <a:pPr marL="742950" lvl="1" indent="-285750"/>
            <a:endParaRPr lang="en-US" sz="2000">
              <a:ea typeface="ＭＳ Ｐゴシック"/>
            </a:endParaRPr>
          </a:p>
          <a:p>
            <a:pPr marL="742950" lvl="1" indent="-285750"/>
            <a:endParaRPr lang="en-US" sz="2000">
              <a:ea typeface="ＭＳ Ｐゴシック"/>
            </a:endParaRPr>
          </a:p>
          <a:p>
            <a:pPr marL="1143000" lvl="2" indent="-228600"/>
            <a:endParaRPr lang="en-US" sz="1800">
              <a:ea typeface="ＭＳ Ｐゴシック"/>
            </a:endParaRPr>
          </a:p>
        </p:txBody>
      </p:sp>
      <p:sp>
        <p:nvSpPr>
          <p:cNvPr id="3" name="Title 2">
            <a:extLst>
              <a:ext uri="{FF2B5EF4-FFF2-40B4-BE49-F238E27FC236}">
                <a16:creationId xmlns:a16="http://schemas.microsoft.com/office/drawing/2014/main" id="{33139BA7-6E35-40E9-8CFE-7B6C1C19F7D0}"/>
              </a:ext>
            </a:extLst>
          </p:cNvPr>
          <p:cNvSpPr>
            <a:spLocks noGrp="1"/>
          </p:cNvSpPr>
          <p:nvPr>
            <p:ph type="title"/>
          </p:nvPr>
        </p:nvSpPr>
        <p:spPr/>
        <p:txBody>
          <a:bodyPr/>
          <a:lstStyle/>
          <a:p>
            <a:r>
              <a:rPr lang="en-US"/>
              <a:t>SSR2 Coupler status </a:t>
            </a:r>
          </a:p>
        </p:txBody>
      </p:sp>
      <p:sp>
        <p:nvSpPr>
          <p:cNvPr id="4" name="Date Placeholder 3">
            <a:extLst>
              <a:ext uri="{FF2B5EF4-FFF2-40B4-BE49-F238E27FC236}">
                <a16:creationId xmlns:a16="http://schemas.microsoft.com/office/drawing/2014/main" id="{55DC89A9-32F0-4F96-BDA1-CB0C2D1C8B39}"/>
              </a:ext>
            </a:extLst>
          </p:cNvPr>
          <p:cNvSpPr>
            <a:spLocks noGrp="1"/>
          </p:cNvSpPr>
          <p:nvPr>
            <p:ph type="dt" sz="half" idx="1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5D7F27EB-C950-4F70-8087-21E436E313DF}"/>
              </a:ext>
            </a:extLst>
          </p:cNvPr>
          <p:cNvSpPr>
            <a:spLocks noGrp="1"/>
          </p:cNvSpPr>
          <p:nvPr>
            <p:ph type="ftr" sz="quarter" idx="11"/>
          </p:nvPr>
        </p:nvSpPr>
        <p:spPr>
          <a:xfrm>
            <a:off x="1530603" y="6504214"/>
            <a:ext cx="6262118" cy="242873"/>
          </a:xfrm>
        </p:spPr>
        <p:txBody>
          <a:bodyPr/>
          <a:lstStyle/>
          <a:p>
            <a:pPr>
              <a:defRPr/>
            </a:pPr>
            <a:r>
              <a:rPr lang="en-US"/>
              <a:t>11/10/2022 ALL Partners Coordination Meeting: FNAL Update</a:t>
            </a:r>
            <a:endParaRPr lang="en-US" b="1"/>
          </a:p>
        </p:txBody>
      </p:sp>
      <p:sp>
        <p:nvSpPr>
          <p:cNvPr id="7" name="Rectangle 6">
            <a:extLst>
              <a:ext uri="{FF2B5EF4-FFF2-40B4-BE49-F238E27FC236}">
                <a16:creationId xmlns:a16="http://schemas.microsoft.com/office/drawing/2014/main" id="{9C017421-310A-4DAC-BB58-B7A25D4341E8}"/>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7461018-DCF0-4D9D-8382-15C094AF4C73}"/>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14</a:t>
            </a:fld>
            <a:endParaRPr lang="en-US"/>
          </a:p>
        </p:txBody>
      </p:sp>
      <p:pic>
        <p:nvPicPr>
          <p:cNvPr id="10" name="Picture 10">
            <a:extLst>
              <a:ext uri="{FF2B5EF4-FFF2-40B4-BE49-F238E27FC236}">
                <a16:creationId xmlns:a16="http://schemas.microsoft.com/office/drawing/2014/main" id="{CA2CCEB6-7C16-C0F5-675E-B31BCE41465A}"/>
              </a:ext>
            </a:extLst>
          </p:cNvPr>
          <p:cNvPicPr>
            <a:picLocks noChangeAspect="1"/>
          </p:cNvPicPr>
          <p:nvPr/>
        </p:nvPicPr>
        <p:blipFill>
          <a:blip r:embed="rId2"/>
          <a:stretch>
            <a:fillRect/>
          </a:stretch>
        </p:blipFill>
        <p:spPr>
          <a:xfrm>
            <a:off x="4774144" y="3169828"/>
            <a:ext cx="3808191" cy="2858611"/>
          </a:xfrm>
          <a:prstGeom prst="rect">
            <a:avLst/>
          </a:prstGeom>
        </p:spPr>
      </p:pic>
      <p:pic>
        <p:nvPicPr>
          <p:cNvPr id="9" name="Picture 10">
            <a:extLst>
              <a:ext uri="{FF2B5EF4-FFF2-40B4-BE49-F238E27FC236}">
                <a16:creationId xmlns:a16="http://schemas.microsoft.com/office/drawing/2014/main" id="{939DF392-4DAF-9B7A-2655-49563C2F6946}"/>
              </a:ext>
            </a:extLst>
          </p:cNvPr>
          <p:cNvPicPr>
            <a:picLocks noChangeAspect="1"/>
          </p:cNvPicPr>
          <p:nvPr/>
        </p:nvPicPr>
        <p:blipFill>
          <a:blip r:embed="rId3"/>
          <a:stretch>
            <a:fillRect/>
          </a:stretch>
        </p:blipFill>
        <p:spPr>
          <a:xfrm>
            <a:off x="561664" y="3169571"/>
            <a:ext cx="3794624" cy="2859123"/>
          </a:xfrm>
          <a:prstGeom prst="rect">
            <a:avLst/>
          </a:prstGeom>
        </p:spPr>
      </p:pic>
    </p:spTree>
    <p:extLst>
      <p:ext uri="{BB962C8B-B14F-4D97-AF65-F5344CB8AC3E}">
        <p14:creationId xmlns:p14="http://schemas.microsoft.com/office/powerpoint/2010/main" val="3732244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09D9C-2B20-46D7-863D-4C42B3030DA7}"/>
              </a:ext>
            </a:extLst>
          </p:cNvPr>
          <p:cNvSpPr>
            <a:spLocks noGrp="1"/>
          </p:cNvSpPr>
          <p:nvPr>
            <p:ph type="title"/>
          </p:nvPr>
        </p:nvSpPr>
        <p:spPr/>
        <p:txBody>
          <a:bodyPr/>
          <a:lstStyle/>
          <a:p>
            <a:r>
              <a:rPr lang="en-US"/>
              <a:t>SSR2 coupler test stand (couplers 1 and 4)</a:t>
            </a:r>
          </a:p>
        </p:txBody>
      </p:sp>
      <p:sp>
        <p:nvSpPr>
          <p:cNvPr id="4" name="Date Placeholder 3">
            <a:extLst>
              <a:ext uri="{FF2B5EF4-FFF2-40B4-BE49-F238E27FC236}">
                <a16:creationId xmlns:a16="http://schemas.microsoft.com/office/drawing/2014/main" id="{C5D38184-1648-4EEF-9089-385007C4BA4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D0271B5F-6585-4022-9A6C-8E2826049791}"/>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C80C9373-4E27-45DD-B392-E485D475E524}"/>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a:p>
        </p:txBody>
      </p:sp>
      <p:pic>
        <p:nvPicPr>
          <p:cNvPr id="7" name="Content Placeholder 6">
            <a:extLst>
              <a:ext uri="{FF2B5EF4-FFF2-40B4-BE49-F238E27FC236}">
                <a16:creationId xmlns:a16="http://schemas.microsoft.com/office/drawing/2014/main" id="{4D561092-FE8E-4542-92BB-830B7A475B85}"/>
              </a:ext>
            </a:extLst>
          </p:cNvPr>
          <p:cNvPicPr>
            <a:picLocks noGrp="1" noChangeAspect="1"/>
          </p:cNvPicPr>
          <p:nvPr>
            <p:ph idx="1"/>
          </p:nvPr>
        </p:nvPicPr>
        <p:blipFill>
          <a:blip r:embed="rId2"/>
          <a:stretch>
            <a:fillRect/>
          </a:stretch>
        </p:blipFill>
        <p:spPr>
          <a:xfrm>
            <a:off x="932561" y="971550"/>
            <a:ext cx="7264591" cy="5059363"/>
          </a:xfrm>
          <a:prstGeom prst="rect">
            <a:avLst/>
          </a:prstGeom>
        </p:spPr>
      </p:pic>
    </p:spTree>
    <p:extLst>
      <p:ext uri="{BB962C8B-B14F-4D97-AF65-F5344CB8AC3E}">
        <p14:creationId xmlns:p14="http://schemas.microsoft.com/office/powerpoint/2010/main" val="355192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99E852-3A5B-4AB4-B206-C05AD5AE00F6}"/>
              </a:ext>
            </a:extLst>
          </p:cNvPr>
          <p:cNvSpPr>
            <a:spLocks noGrp="1"/>
          </p:cNvSpPr>
          <p:nvPr>
            <p:ph type="title"/>
          </p:nvPr>
        </p:nvSpPr>
        <p:spPr/>
        <p:txBody>
          <a:bodyPr/>
          <a:lstStyle/>
          <a:p>
            <a:r>
              <a:rPr lang="en-US"/>
              <a:t>Other side of the SSR2 coupler test stand</a:t>
            </a:r>
          </a:p>
        </p:txBody>
      </p:sp>
      <p:sp>
        <p:nvSpPr>
          <p:cNvPr id="4" name="Date Placeholder 3">
            <a:extLst>
              <a:ext uri="{FF2B5EF4-FFF2-40B4-BE49-F238E27FC236}">
                <a16:creationId xmlns:a16="http://schemas.microsoft.com/office/drawing/2014/main" id="{08032EB8-DF3A-42DB-8E4B-326B3233B173}"/>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1FA6C50-B66D-4A34-A90C-F27A48798B95}"/>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DE7F6D87-FD48-40DD-AB85-F9F59A5A628C}"/>
              </a:ext>
            </a:extLst>
          </p:cNvPr>
          <p:cNvSpPr>
            <a:spLocks noGrp="1"/>
          </p:cNvSpPr>
          <p:nvPr>
            <p:ph type="sldNum" sz="quarter" idx="12"/>
          </p:nvPr>
        </p:nvSpPr>
        <p:spPr/>
        <p:txBody>
          <a:bodyPr/>
          <a:lstStyle/>
          <a:p>
            <a:pPr>
              <a:defRPr/>
            </a:pPr>
            <a:fld id="{148C009B-CB69-E04A-B9B3-34B26D69E9CF}" type="slidenum">
              <a:rPr lang="en-US" smtClean="0"/>
              <a:pPr>
                <a:defRPr/>
              </a:pPr>
              <a:t>16</a:t>
            </a:fld>
            <a:endParaRPr lang="en-US"/>
          </a:p>
        </p:txBody>
      </p:sp>
      <p:pic>
        <p:nvPicPr>
          <p:cNvPr id="7" name="Content Placeholder 6">
            <a:extLst>
              <a:ext uri="{FF2B5EF4-FFF2-40B4-BE49-F238E27FC236}">
                <a16:creationId xmlns:a16="http://schemas.microsoft.com/office/drawing/2014/main" id="{BD4B9C8F-2FFD-4FE8-BCDA-363B139903E4}"/>
              </a:ext>
            </a:extLst>
          </p:cNvPr>
          <p:cNvPicPr>
            <a:picLocks noGrp="1" noChangeAspect="1"/>
          </p:cNvPicPr>
          <p:nvPr>
            <p:ph idx="1"/>
          </p:nvPr>
        </p:nvPicPr>
        <p:blipFill>
          <a:blip r:embed="rId2"/>
          <a:stretch>
            <a:fillRect/>
          </a:stretch>
        </p:blipFill>
        <p:spPr>
          <a:xfrm>
            <a:off x="1312787" y="971550"/>
            <a:ext cx="6504139" cy="5059363"/>
          </a:xfrm>
          <a:prstGeom prst="rect">
            <a:avLst/>
          </a:prstGeom>
        </p:spPr>
      </p:pic>
    </p:spTree>
    <p:extLst>
      <p:ext uri="{BB962C8B-B14F-4D97-AF65-F5344CB8AC3E}">
        <p14:creationId xmlns:p14="http://schemas.microsoft.com/office/powerpoint/2010/main" val="2603019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FE665F-B51B-4C34-8BF4-AA69DBEEE58D}"/>
              </a:ext>
            </a:extLst>
          </p:cNvPr>
          <p:cNvSpPr>
            <a:spLocks noGrp="1"/>
          </p:cNvSpPr>
          <p:nvPr>
            <p:ph idx="1"/>
          </p:nvPr>
        </p:nvSpPr>
        <p:spPr/>
        <p:txBody>
          <a:bodyPr/>
          <a:lstStyle/>
          <a:p>
            <a:r>
              <a:rPr lang="en-US" sz="2000" b="1">
                <a:solidFill>
                  <a:srgbClr val="0070C0"/>
                </a:solidFill>
                <a:effectLst>
                  <a:outerShdw blurRad="38100" dist="38100" dir="2700000" algn="tl">
                    <a:srgbClr val="000000">
                      <a:alpha val="43137"/>
                    </a:srgbClr>
                  </a:outerShdw>
                </a:effectLst>
              </a:rPr>
              <a:t>Conditions: </a:t>
            </a:r>
          </a:p>
          <a:p>
            <a:pPr lvl="1"/>
            <a:r>
              <a:rPr lang="en-US" sz="2000">
                <a:latin typeface="Times New Roman" panose="02020603050405020304" pitchFamily="18" charset="0"/>
                <a:cs typeface="Times New Roman" panose="02020603050405020304" pitchFamily="18" charset="0"/>
              </a:rPr>
              <a:t>Air flow rate ~3 g/s per coupler </a:t>
            </a:r>
          </a:p>
          <a:p>
            <a:pPr lvl="1"/>
            <a:r>
              <a:rPr lang="en-US" sz="2000">
                <a:latin typeface="Times New Roman" panose="02020603050405020304" pitchFamily="18" charset="0"/>
                <a:cs typeface="Times New Roman" panose="02020603050405020304" pitchFamily="18" charset="0"/>
              </a:rPr>
              <a:t>DC bias 3.5kV – each coupler (parallel)</a:t>
            </a:r>
          </a:p>
          <a:p>
            <a:pPr lvl="1"/>
            <a:r>
              <a:rPr lang="en-US" sz="2000">
                <a:latin typeface="Times New Roman" panose="02020603050405020304" pitchFamily="18" charset="0"/>
                <a:cs typeface="Times New Roman" panose="02020603050405020304" pitchFamily="18" charset="0"/>
              </a:rPr>
              <a:t>Cooling: radiators on window flange, 2 fans for cooling</a:t>
            </a:r>
          </a:p>
          <a:p>
            <a:pPr lvl="1"/>
            <a:r>
              <a:rPr lang="en-US" sz="2000">
                <a:latin typeface="Times New Roman" panose="02020603050405020304" pitchFamily="18" charset="0"/>
                <a:cs typeface="Times New Roman" panose="02020603050405020304" pitchFamily="18" charset="0"/>
              </a:rPr>
              <a:t>Vacuum interlocks 2.e-6 Torr for both vacuum gauges</a:t>
            </a:r>
          </a:p>
          <a:p>
            <a:pPr lvl="1"/>
            <a:r>
              <a:rPr lang="en-US" sz="2000">
                <a:latin typeface="Times New Roman" panose="02020603050405020304" pitchFamily="18" charset="0"/>
                <a:cs typeface="Times New Roman" panose="02020603050405020304" pitchFamily="18" charset="0"/>
              </a:rPr>
              <a:t>Window temperature interlock ~140 F (check?)</a:t>
            </a:r>
          </a:p>
          <a:p>
            <a:r>
              <a:rPr lang="en-US" sz="2000" b="1">
                <a:solidFill>
                  <a:srgbClr val="0070C0"/>
                </a:solidFill>
              </a:rPr>
              <a:t>RF processing for each reflection phase (0, 90, 180, 270 deg)</a:t>
            </a:r>
          </a:p>
          <a:p>
            <a:pPr lvl="1"/>
            <a:r>
              <a:rPr lang="en-US" sz="2000">
                <a:latin typeface="Times New Roman" panose="02020603050405020304" pitchFamily="18" charset="0"/>
                <a:cs typeface="Times New Roman" panose="02020603050405020304" pitchFamily="18" charset="0"/>
              </a:rPr>
              <a:t>Pulse mode (1 Hz): 10; 100; 300; 500 </a:t>
            </a:r>
            <a:r>
              <a:rPr lang="en-US" sz="2000" err="1">
                <a:latin typeface="Times New Roman" panose="02020603050405020304" pitchFamily="18" charset="0"/>
                <a:cs typeface="Times New Roman" panose="02020603050405020304" pitchFamily="18" charset="0"/>
              </a:rPr>
              <a:t>ms</a:t>
            </a:r>
            <a:r>
              <a:rPr lang="en-US" sz="2000">
                <a:latin typeface="Times New Roman" panose="02020603050405020304" pitchFamily="18" charset="0"/>
                <a:cs typeface="Times New Roman" panose="02020603050405020304" pitchFamily="18" charset="0"/>
              </a:rPr>
              <a:t>, power ramp up to 25kW; stay few min per short pulses, ~5min for 500ms at maximum power, if no MP</a:t>
            </a:r>
          </a:p>
          <a:p>
            <a:pPr lvl="1"/>
            <a:r>
              <a:rPr lang="en-US" sz="2000">
                <a:latin typeface="Times New Roman" panose="02020603050405020304" pitchFamily="18" charset="0"/>
                <a:cs typeface="Times New Roman" panose="02020603050405020304" pitchFamily="18" charset="0"/>
              </a:rPr>
              <a:t>CW mode: ramp up power to 12kW. Stay &gt;1.5 hours to reach equilibrium temperature</a:t>
            </a:r>
            <a:endParaRPr lang="en-US" sz="2000" b="1">
              <a:solidFill>
                <a:srgbClr val="0070C0"/>
              </a:solidFill>
            </a:endParaRPr>
          </a:p>
          <a:p>
            <a:r>
              <a:rPr lang="en-US" sz="2000" b="1">
                <a:solidFill>
                  <a:srgbClr val="0070C0"/>
                </a:solidFill>
              </a:rPr>
              <a:t>Diagnostics</a:t>
            </a:r>
          </a:p>
          <a:p>
            <a:pPr lvl="1"/>
            <a:r>
              <a:rPr lang="en-US" sz="1800">
                <a:solidFill>
                  <a:srgbClr val="505050"/>
                </a:solidFill>
                <a:latin typeface="Times New Roman" panose="02020603050405020304" pitchFamily="18" charset="0"/>
                <a:cs typeface="Times New Roman" panose="02020603050405020304" pitchFamily="18" charset="0"/>
              </a:rPr>
              <a:t>Vacuum: 2 vacuum gauges on couplers and vacuum in pump line </a:t>
            </a:r>
          </a:p>
          <a:p>
            <a:pPr lvl="1"/>
            <a:r>
              <a:rPr lang="en-US" sz="1800">
                <a:solidFill>
                  <a:srgbClr val="505050"/>
                </a:solidFill>
                <a:latin typeface="Times New Roman" panose="02020603050405020304" pitchFamily="18" charset="0"/>
                <a:cs typeface="Times New Roman" panose="02020603050405020304" pitchFamily="18" charset="0"/>
              </a:rPr>
              <a:t>Temperature: window flanges (2), chamber (1), DC blocks (2); </a:t>
            </a:r>
          </a:p>
          <a:p>
            <a:pPr lvl="1"/>
            <a:r>
              <a:rPr lang="en-US" sz="1800">
                <a:solidFill>
                  <a:srgbClr val="505050"/>
                </a:solidFill>
                <a:latin typeface="Times New Roman" panose="02020603050405020304" pitchFamily="18" charset="0"/>
                <a:cs typeface="Times New Roman" panose="02020603050405020304" pitchFamily="18" charset="0"/>
              </a:rPr>
              <a:t>DC bias: voltage (1) and pick-up probes (2)</a:t>
            </a:r>
          </a:p>
          <a:p>
            <a:endParaRPr lang="en-US"/>
          </a:p>
        </p:txBody>
      </p:sp>
      <p:sp>
        <p:nvSpPr>
          <p:cNvPr id="3" name="Title 2">
            <a:extLst>
              <a:ext uri="{FF2B5EF4-FFF2-40B4-BE49-F238E27FC236}">
                <a16:creationId xmlns:a16="http://schemas.microsoft.com/office/drawing/2014/main" id="{5575E04E-6FAE-49D5-B16A-7E3ECF7B3987}"/>
              </a:ext>
            </a:extLst>
          </p:cNvPr>
          <p:cNvSpPr>
            <a:spLocks noGrp="1"/>
          </p:cNvSpPr>
          <p:nvPr>
            <p:ph type="title"/>
          </p:nvPr>
        </p:nvSpPr>
        <p:spPr/>
        <p:txBody>
          <a:bodyPr/>
          <a:lstStyle/>
          <a:p>
            <a:r>
              <a:rPr lang="en-US"/>
              <a:t>Testing protocol</a:t>
            </a:r>
          </a:p>
        </p:txBody>
      </p:sp>
      <p:sp>
        <p:nvSpPr>
          <p:cNvPr id="4" name="Date Placeholder 3">
            <a:extLst>
              <a:ext uri="{FF2B5EF4-FFF2-40B4-BE49-F238E27FC236}">
                <a16:creationId xmlns:a16="http://schemas.microsoft.com/office/drawing/2014/main" id="{0F75FB3B-F895-442D-9444-B0A92548BC7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5D8C9E2-FFDD-4A2D-80D4-2A517EF1EB0A}"/>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16BA2FD7-E973-4E17-9618-E819BA6C8C2E}"/>
              </a:ext>
            </a:extLst>
          </p:cNvPr>
          <p:cNvSpPr>
            <a:spLocks noGrp="1"/>
          </p:cNvSpPr>
          <p:nvPr>
            <p:ph type="sldNum" sz="quarter" idx="12"/>
          </p:nvPr>
        </p:nvSpPr>
        <p:spPr/>
        <p:txBody>
          <a:bodyPr/>
          <a:lstStyle/>
          <a:p>
            <a:pPr>
              <a:defRPr/>
            </a:pPr>
            <a:fld id="{148C009B-CB69-E04A-B9B3-34B26D69E9CF}" type="slidenum">
              <a:rPr lang="en-US" smtClean="0"/>
              <a:pPr>
                <a:defRPr/>
              </a:pPr>
              <a:t>17</a:t>
            </a:fld>
            <a:endParaRPr lang="en-US"/>
          </a:p>
        </p:txBody>
      </p:sp>
    </p:spTree>
    <p:extLst>
      <p:ext uri="{BB962C8B-B14F-4D97-AF65-F5344CB8AC3E}">
        <p14:creationId xmlns:p14="http://schemas.microsoft.com/office/powerpoint/2010/main" val="567530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639512-E07A-42A1-A527-920D5959F0E8}"/>
              </a:ext>
            </a:extLst>
          </p:cNvPr>
          <p:cNvSpPr>
            <a:spLocks noGrp="1"/>
          </p:cNvSpPr>
          <p:nvPr>
            <p:ph idx="1"/>
          </p:nvPr>
        </p:nvSpPr>
        <p:spPr>
          <a:xfrm>
            <a:off x="228602" y="971551"/>
            <a:ext cx="2150959" cy="5059363"/>
          </a:xfrm>
        </p:spPr>
        <p:txBody>
          <a:bodyPr/>
          <a:lstStyle/>
          <a:p>
            <a:pPr marL="109538" indent="-109538">
              <a:spcBef>
                <a:spcPts val="0"/>
              </a:spcBef>
              <a:spcAft>
                <a:spcPts val="1200"/>
              </a:spcAft>
            </a:pPr>
            <a:r>
              <a:rPr lang="en-US" sz="2400">
                <a:solidFill>
                  <a:srgbClr val="C00000"/>
                </a:solidFill>
                <a:latin typeface="Calibri" panose="020F0502020204030204" pitchFamily="34" charset="0"/>
                <a:cs typeface="Calibri" panose="020F0502020204030204" pitchFamily="34" charset="0"/>
              </a:rPr>
              <a:t> Phase = 90</a:t>
            </a: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a:t>
            </a:r>
          </a:p>
          <a:p>
            <a:pPr marL="109538" indent="-109538">
              <a:spcBef>
                <a:spcPts val="0"/>
              </a:spcBef>
              <a:spcAft>
                <a:spcPts val="1200"/>
              </a:spcAft>
            </a:pPr>
            <a:r>
              <a:rPr lang="en-US" sz="2400">
                <a:solidFill>
                  <a:srgbClr val="0070C0"/>
                </a:solidFill>
                <a:latin typeface="Calibri" panose="020F0502020204030204" pitchFamily="34" charset="0"/>
                <a:ea typeface="Cambria Math" panose="02040503050406030204" pitchFamily="18" charset="0"/>
                <a:cs typeface="Calibri" panose="020F0502020204030204" pitchFamily="34" charset="0"/>
              </a:rPr>
              <a:t>Bias ON; 3.5kV</a:t>
            </a:r>
          </a:p>
          <a:p>
            <a:pPr marL="109538" indent="-109538">
              <a:spcBef>
                <a:spcPts val="0"/>
              </a:spcBef>
              <a:spcAft>
                <a:spcPts val="1200"/>
              </a:spcAft>
            </a:pPr>
            <a:r>
              <a:rPr lang="en-US" sz="2400">
                <a:solidFill>
                  <a:srgbClr val="0070C0"/>
                </a:solidFill>
                <a:latin typeface="Calibri" panose="020F0502020204030204" pitchFamily="34" charset="0"/>
                <a:ea typeface="Cambria Math" panose="02040503050406030204" pitchFamily="18" charset="0"/>
                <a:cs typeface="Calibri" panose="020F0502020204030204" pitchFamily="34" charset="0"/>
              </a:rPr>
              <a:t>Air flow=3 g/s (</a:t>
            </a:r>
            <a:r>
              <a:rPr lang="en-US" sz="2400" err="1">
                <a:solidFill>
                  <a:srgbClr val="0070C0"/>
                </a:solidFill>
                <a:latin typeface="Calibri" panose="020F0502020204030204" pitchFamily="34" charset="0"/>
                <a:ea typeface="Cambria Math" panose="02040503050406030204" pitchFamily="18" charset="0"/>
                <a:cs typeface="Calibri" panose="020F0502020204030204" pitchFamily="34" charset="0"/>
              </a:rPr>
              <a:t>ea</a:t>
            </a:r>
            <a:r>
              <a:rPr lang="en-US" sz="2400">
                <a:solidFill>
                  <a:srgbClr val="0070C0"/>
                </a:solidFill>
                <a:latin typeface="Calibri" panose="020F0502020204030204" pitchFamily="34" charset="0"/>
                <a:ea typeface="Cambria Math" panose="02040503050406030204" pitchFamily="18" charset="0"/>
                <a:cs typeface="Calibri" panose="020F0502020204030204" pitchFamily="34" charset="0"/>
              </a:rPr>
              <a:t>)</a:t>
            </a:r>
          </a:p>
          <a:p>
            <a:pPr marL="109538" indent="-109538">
              <a:spcBef>
                <a:spcPts val="0"/>
              </a:spcBef>
              <a:spcAft>
                <a:spcPts val="1200"/>
              </a:spcAft>
            </a:pPr>
            <a:r>
              <a:rPr lang="en-US" sz="2400" i="1">
                <a:solidFill>
                  <a:srgbClr val="0070C0"/>
                </a:solidFill>
                <a:latin typeface="Calibri" panose="020F0502020204030204" pitchFamily="34" charset="0"/>
                <a:ea typeface="Cambria Math" panose="02040503050406030204" pitchFamily="18" charset="0"/>
                <a:cs typeface="Calibri" panose="020F0502020204030204" pitchFamily="34" charset="0"/>
              </a:rPr>
              <a:t> Pulse mode</a:t>
            </a:r>
            <a:r>
              <a:rPr lang="en-US" sz="2400">
                <a:latin typeface="Calibri" panose="020F0502020204030204" pitchFamily="34" charset="0"/>
                <a:ea typeface="Cambria Math" panose="02040503050406030204" pitchFamily="18" charset="0"/>
                <a:cs typeface="Calibri" panose="020F0502020204030204" pitchFamily="34" charset="0"/>
              </a:rPr>
              <a:t>: 10, 100; 300; 500ms,  P</a:t>
            </a:r>
            <a:r>
              <a:rPr lang="en-US" sz="2400" baseline="-25000">
                <a:latin typeface="Calibri" panose="020F0502020204030204" pitchFamily="34" charset="0"/>
                <a:ea typeface="Cambria Math" panose="02040503050406030204" pitchFamily="18" charset="0"/>
                <a:cs typeface="Calibri" panose="020F0502020204030204" pitchFamily="34" charset="0"/>
              </a:rPr>
              <a:t>max</a:t>
            </a:r>
            <a:r>
              <a:rPr lang="en-US" sz="2400">
                <a:latin typeface="Calibri" panose="020F0502020204030204" pitchFamily="34" charset="0"/>
                <a:ea typeface="Cambria Math" panose="02040503050406030204" pitchFamily="18" charset="0"/>
                <a:cs typeface="Calibri" panose="020F0502020204030204" pitchFamily="34" charset="0"/>
              </a:rPr>
              <a:t> =24kW </a:t>
            </a:r>
          </a:p>
          <a:p>
            <a:pPr marL="109538" indent="-109538">
              <a:spcBef>
                <a:spcPts val="0"/>
              </a:spcBef>
              <a:spcAft>
                <a:spcPts val="1200"/>
              </a:spcAft>
            </a:pPr>
            <a:r>
              <a:rPr lang="en-US" sz="2400" i="1">
                <a:solidFill>
                  <a:srgbClr val="0070C0"/>
                </a:solidFill>
                <a:latin typeface="Calibri" panose="020F0502020204030204" pitchFamily="34" charset="0"/>
                <a:ea typeface="Cambria Math" panose="02040503050406030204" pitchFamily="18" charset="0"/>
                <a:cs typeface="Calibri" panose="020F0502020204030204" pitchFamily="34" charset="0"/>
              </a:rPr>
              <a:t> CW mode </a:t>
            </a:r>
            <a:r>
              <a:rPr lang="en-US" sz="2400">
                <a:latin typeface="Calibri" panose="020F0502020204030204" pitchFamily="34" charset="0"/>
                <a:ea typeface="Cambria Math" panose="02040503050406030204" pitchFamily="18" charset="0"/>
                <a:cs typeface="Calibri" panose="020F0502020204030204" pitchFamily="34" charset="0"/>
              </a:rPr>
              <a:t>(~1.5hrs) P</a:t>
            </a:r>
            <a:r>
              <a:rPr lang="en-US" sz="2400" baseline="-25000">
                <a:latin typeface="Calibri" panose="020F0502020204030204" pitchFamily="34" charset="0"/>
                <a:ea typeface="Cambria Math" panose="02040503050406030204" pitchFamily="18" charset="0"/>
                <a:cs typeface="Calibri" panose="020F0502020204030204" pitchFamily="34" charset="0"/>
              </a:rPr>
              <a:t>max</a:t>
            </a:r>
            <a:r>
              <a:rPr lang="en-US" sz="2400">
                <a:latin typeface="Calibri" panose="020F0502020204030204" pitchFamily="34" charset="0"/>
                <a:ea typeface="Cambria Math" panose="02040503050406030204" pitchFamily="18" charset="0"/>
                <a:cs typeface="Calibri" panose="020F0502020204030204" pitchFamily="34" charset="0"/>
              </a:rPr>
              <a:t> =12kW </a:t>
            </a:r>
          </a:p>
          <a:p>
            <a:pPr marL="171450" indent="-171450">
              <a:spcBef>
                <a:spcPts val="0"/>
              </a:spcBef>
              <a:spcAft>
                <a:spcPts val="1200"/>
              </a:spcAft>
            </a:pP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No MP</a:t>
            </a:r>
            <a:endParaRPr lang="en-US" sz="2400">
              <a:solidFill>
                <a:srgbClr val="C00000"/>
              </a:solidFill>
              <a:latin typeface="Calibri" panose="020F0502020204030204" pitchFamily="34" charset="0"/>
              <a:cs typeface="Calibri" panose="020F0502020204030204" pitchFamily="34" charset="0"/>
            </a:endParaRPr>
          </a:p>
          <a:p>
            <a:endParaRPr lang="en-US"/>
          </a:p>
        </p:txBody>
      </p:sp>
      <p:sp>
        <p:nvSpPr>
          <p:cNvPr id="3" name="Title 2">
            <a:extLst>
              <a:ext uri="{FF2B5EF4-FFF2-40B4-BE49-F238E27FC236}">
                <a16:creationId xmlns:a16="http://schemas.microsoft.com/office/drawing/2014/main" id="{55176BE2-AFB2-47B1-8F3A-BF16D5DC5EF0}"/>
              </a:ext>
            </a:extLst>
          </p:cNvPr>
          <p:cNvSpPr>
            <a:spLocks noGrp="1"/>
          </p:cNvSpPr>
          <p:nvPr>
            <p:ph type="title"/>
          </p:nvPr>
        </p:nvSpPr>
        <p:spPr/>
        <p:txBody>
          <a:bodyPr/>
          <a:lstStyle/>
          <a:p>
            <a:r>
              <a:rPr lang="en-US"/>
              <a:t>SSR2 couplers #1 #4</a:t>
            </a:r>
          </a:p>
        </p:txBody>
      </p:sp>
      <p:sp>
        <p:nvSpPr>
          <p:cNvPr id="4" name="Date Placeholder 3">
            <a:extLst>
              <a:ext uri="{FF2B5EF4-FFF2-40B4-BE49-F238E27FC236}">
                <a16:creationId xmlns:a16="http://schemas.microsoft.com/office/drawing/2014/main" id="{452C0A6D-AB3A-4B6B-BB91-9CB3876FC0A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E4E2BF3-F280-49E5-A56D-0FD69DBB8C02}"/>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905F9686-FDEC-4FE4-9337-0D75374E7502}"/>
              </a:ext>
            </a:extLst>
          </p:cNvPr>
          <p:cNvSpPr>
            <a:spLocks noGrp="1"/>
          </p:cNvSpPr>
          <p:nvPr>
            <p:ph type="sldNum" sz="quarter" idx="12"/>
          </p:nvPr>
        </p:nvSpPr>
        <p:spPr/>
        <p:txBody>
          <a:bodyPr/>
          <a:lstStyle/>
          <a:p>
            <a:pPr>
              <a:defRPr/>
            </a:pPr>
            <a:fld id="{148C009B-CB69-E04A-B9B3-34B26D69E9CF}" type="slidenum">
              <a:rPr lang="en-US" smtClean="0"/>
              <a:pPr>
                <a:defRPr/>
              </a:pPr>
              <a:t>18</a:t>
            </a:fld>
            <a:endParaRPr lang="en-US"/>
          </a:p>
        </p:txBody>
      </p:sp>
      <p:grpSp>
        <p:nvGrpSpPr>
          <p:cNvPr id="7" name="Group 6">
            <a:extLst>
              <a:ext uri="{FF2B5EF4-FFF2-40B4-BE49-F238E27FC236}">
                <a16:creationId xmlns:a16="http://schemas.microsoft.com/office/drawing/2014/main" id="{BC81E6F5-FE69-48F3-A122-2A35D68AE14C}"/>
              </a:ext>
            </a:extLst>
          </p:cNvPr>
          <p:cNvGrpSpPr/>
          <p:nvPr/>
        </p:nvGrpSpPr>
        <p:grpSpPr>
          <a:xfrm>
            <a:off x="2483018" y="806962"/>
            <a:ext cx="6687875" cy="5381538"/>
            <a:chOff x="2285795" y="821912"/>
            <a:chExt cx="6687875" cy="5381538"/>
          </a:xfrm>
        </p:grpSpPr>
        <p:pic>
          <p:nvPicPr>
            <p:cNvPr id="8" name="Picture 7">
              <a:extLst>
                <a:ext uri="{FF2B5EF4-FFF2-40B4-BE49-F238E27FC236}">
                  <a16:creationId xmlns:a16="http://schemas.microsoft.com/office/drawing/2014/main" id="{F9A71DA3-C20A-49E2-BC86-977E335C4863}"/>
                </a:ext>
              </a:extLst>
            </p:cNvPr>
            <p:cNvPicPr>
              <a:picLocks noChangeAspect="1"/>
            </p:cNvPicPr>
            <p:nvPr/>
          </p:nvPicPr>
          <p:blipFill>
            <a:blip r:embed="rId2"/>
            <a:stretch>
              <a:fillRect/>
            </a:stretch>
          </p:blipFill>
          <p:spPr>
            <a:xfrm>
              <a:off x="2285795" y="821912"/>
              <a:ext cx="6687875" cy="5381538"/>
            </a:xfrm>
            <a:prstGeom prst="rect">
              <a:avLst/>
            </a:prstGeom>
          </p:spPr>
        </p:pic>
        <p:sp>
          <p:nvSpPr>
            <p:cNvPr id="9" name="TextBox 8">
              <a:extLst>
                <a:ext uri="{FF2B5EF4-FFF2-40B4-BE49-F238E27FC236}">
                  <a16:creationId xmlns:a16="http://schemas.microsoft.com/office/drawing/2014/main" id="{824DDF06-04E4-489F-B7BA-1CE56A10B131}"/>
                </a:ext>
              </a:extLst>
            </p:cNvPr>
            <p:cNvSpPr txBox="1"/>
            <p:nvPr/>
          </p:nvSpPr>
          <p:spPr>
            <a:xfrm>
              <a:off x="4808081" y="4165797"/>
              <a:ext cx="1069780" cy="369332"/>
            </a:xfrm>
            <a:prstGeom prst="rect">
              <a:avLst/>
            </a:prstGeom>
            <a:noFill/>
          </p:spPr>
          <p:txBody>
            <a:bodyPr wrap="none" rtlCol="0">
              <a:spAutoFit/>
            </a:bodyPr>
            <a:lstStyle/>
            <a:p>
              <a:r>
                <a:rPr lang="en-US" sz="1800">
                  <a:solidFill>
                    <a:srgbClr val="FF0000"/>
                  </a:solidFill>
                </a:rPr>
                <a:t>RF power</a:t>
              </a:r>
            </a:p>
          </p:txBody>
        </p:sp>
        <p:sp>
          <p:nvSpPr>
            <p:cNvPr id="10" name="TextBox 9">
              <a:extLst>
                <a:ext uri="{FF2B5EF4-FFF2-40B4-BE49-F238E27FC236}">
                  <a16:creationId xmlns:a16="http://schemas.microsoft.com/office/drawing/2014/main" id="{0A305E6C-D474-4B4A-A3B8-833357DBA55A}"/>
                </a:ext>
              </a:extLst>
            </p:cNvPr>
            <p:cNvSpPr txBox="1"/>
            <p:nvPr/>
          </p:nvSpPr>
          <p:spPr>
            <a:xfrm>
              <a:off x="3653337" y="1955216"/>
              <a:ext cx="1059714" cy="584775"/>
            </a:xfrm>
            <a:prstGeom prst="rect">
              <a:avLst/>
            </a:prstGeom>
            <a:noFill/>
          </p:spPr>
          <p:txBody>
            <a:bodyPr wrap="none" rtlCol="0">
              <a:spAutoFit/>
            </a:bodyPr>
            <a:lstStyle/>
            <a:p>
              <a:r>
                <a:rPr lang="en-US" sz="1600">
                  <a:solidFill>
                    <a:srgbClr val="00FFFF"/>
                  </a:solidFill>
                </a:rPr>
                <a:t>Vacuum#1</a:t>
              </a:r>
            </a:p>
            <a:p>
              <a:r>
                <a:rPr lang="en-US" sz="1600">
                  <a:solidFill>
                    <a:srgbClr val="CC00FF"/>
                  </a:solidFill>
                </a:rPr>
                <a:t>Vacuum#2</a:t>
              </a:r>
            </a:p>
          </p:txBody>
        </p:sp>
        <p:cxnSp>
          <p:nvCxnSpPr>
            <p:cNvPr id="11" name="Straight Arrow Connector 10">
              <a:extLst>
                <a:ext uri="{FF2B5EF4-FFF2-40B4-BE49-F238E27FC236}">
                  <a16:creationId xmlns:a16="http://schemas.microsoft.com/office/drawing/2014/main" id="{AC427960-6E90-4423-BEEB-B4DC1F271B09}"/>
                </a:ext>
              </a:extLst>
            </p:cNvPr>
            <p:cNvCxnSpPr/>
            <p:nvPr/>
          </p:nvCxnSpPr>
          <p:spPr>
            <a:xfrm flipH="1">
              <a:off x="5910264" y="2150504"/>
              <a:ext cx="99081" cy="26965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1EE84F4-0DD5-42F8-8F8B-3C0EDB275673}"/>
                </a:ext>
              </a:extLst>
            </p:cNvPr>
            <p:cNvSpPr txBox="1"/>
            <p:nvPr/>
          </p:nvSpPr>
          <p:spPr>
            <a:xfrm>
              <a:off x="5800062" y="1698515"/>
              <a:ext cx="1275477" cy="461665"/>
            </a:xfrm>
            <a:prstGeom prst="rect">
              <a:avLst/>
            </a:prstGeom>
            <a:noFill/>
          </p:spPr>
          <p:txBody>
            <a:bodyPr wrap="none" rtlCol="0">
              <a:spAutoFit/>
            </a:bodyPr>
            <a:lstStyle/>
            <a:p>
              <a:r>
                <a:rPr lang="en-US">
                  <a:solidFill>
                    <a:srgbClr val="FFFF00"/>
                  </a:solidFill>
                </a:rPr>
                <a:t>T </a:t>
              </a:r>
              <a:r>
                <a:rPr lang="en-US" baseline="-25000">
                  <a:solidFill>
                    <a:srgbClr val="FFFF00"/>
                  </a:solidFill>
                </a:rPr>
                <a:t>window#1</a:t>
              </a:r>
            </a:p>
          </p:txBody>
        </p:sp>
        <p:sp>
          <p:nvSpPr>
            <p:cNvPr id="13" name="TextBox 12">
              <a:extLst>
                <a:ext uri="{FF2B5EF4-FFF2-40B4-BE49-F238E27FC236}">
                  <a16:creationId xmlns:a16="http://schemas.microsoft.com/office/drawing/2014/main" id="{80C8E6A8-4B0F-42AA-9C9E-AEE80D6ABD05}"/>
                </a:ext>
              </a:extLst>
            </p:cNvPr>
            <p:cNvSpPr txBox="1"/>
            <p:nvPr/>
          </p:nvSpPr>
          <p:spPr>
            <a:xfrm>
              <a:off x="7079125" y="3309355"/>
              <a:ext cx="1275477" cy="461665"/>
            </a:xfrm>
            <a:prstGeom prst="rect">
              <a:avLst/>
            </a:prstGeom>
            <a:noFill/>
          </p:spPr>
          <p:txBody>
            <a:bodyPr wrap="none" rtlCol="0">
              <a:spAutoFit/>
            </a:bodyPr>
            <a:lstStyle/>
            <a:p>
              <a:r>
                <a:rPr lang="en-US">
                  <a:solidFill>
                    <a:srgbClr val="00FFFF"/>
                  </a:solidFill>
                </a:rPr>
                <a:t>T </a:t>
              </a:r>
              <a:r>
                <a:rPr lang="en-US" baseline="-25000">
                  <a:solidFill>
                    <a:srgbClr val="00FFFF"/>
                  </a:solidFill>
                </a:rPr>
                <a:t>window#2</a:t>
              </a:r>
            </a:p>
          </p:txBody>
        </p:sp>
        <p:cxnSp>
          <p:nvCxnSpPr>
            <p:cNvPr id="14" name="Straight Arrow Connector 13">
              <a:extLst>
                <a:ext uri="{FF2B5EF4-FFF2-40B4-BE49-F238E27FC236}">
                  <a16:creationId xmlns:a16="http://schemas.microsoft.com/office/drawing/2014/main" id="{5B561D08-D413-41DA-A763-2B9F91EB41BF}"/>
                </a:ext>
              </a:extLst>
            </p:cNvPr>
            <p:cNvCxnSpPr>
              <a:stCxn id="10" idx="1"/>
            </p:cNvCxnSpPr>
            <p:nvPr/>
          </p:nvCxnSpPr>
          <p:spPr>
            <a:xfrm flipH="1">
              <a:off x="3493294" y="2247604"/>
              <a:ext cx="160043" cy="292387"/>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0AF055B-D91C-47F1-9153-7496BDA95CFD}"/>
                </a:ext>
              </a:extLst>
            </p:cNvPr>
            <p:cNvCxnSpPr/>
            <p:nvPr/>
          </p:nvCxnSpPr>
          <p:spPr>
            <a:xfrm>
              <a:off x="4690506" y="2420157"/>
              <a:ext cx="724176" cy="245340"/>
            </a:xfrm>
            <a:prstGeom prst="straightConnector1">
              <a:avLst/>
            </a:prstGeom>
            <a:ln>
              <a:solidFill>
                <a:srgbClr val="CC00FF"/>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474D6487-B921-4252-8C58-DD7C7B008EA0}"/>
                </a:ext>
              </a:extLst>
            </p:cNvPr>
            <p:cNvSpPr txBox="1"/>
            <p:nvPr/>
          </p:nvSpPr>
          <p:spPr>
            <a:xfrm>
              <a:off x="5268758" y="3406139"/>
              <a:ext cx="1141659" cy="461665"/>
            </a:xfrm>
            <a:prstGeom prst="rect">
              <a:avLst/>
            </a:prstGeom>
            <a:noFill/>
          </p:spPr>
          <p:txBody>
            <a:bodyPr wrap="none" rtlCol="0">
              <a:spAutoFit/>
            </a:bodyPr>
            <a:lstStyle/>
            <a:p>
              <a:r>
                <a:rPr lang="en-US">
                  <a:solidFill>
                    <a:srgbClr val="FF9900"/>
                  </a:solidFill>
                </a:rPr>
                <a:t>T </a:t>
              </a:r>
              <a:r>
                <a:rPr lang="en-US" baseline="-25000">
                  <a:solidFill>
                    <a:srgbClr val="FF9900"/>
                  </a:solidFill>
                </a:rPr>
                <a:t>chamber</a:t>
              </a:r>
            </a:p>
          </p:txBody>
        </p:sp>
        <p:cxnSp>
          <p:nvCxnSpPr>
            <p:cNvPr id="17" name="Straight Arrow Connector 16">
              <a:extLst>
                <a:ext uri="{FF2B5EF4-FFF2-40B4-BE49-F238E27FC236}">
                  <a16:creationId xmlns:a16="http://schemas.microsoft.com/office/drawing/2014/main" id="{A1209F7A-DB16-450C-802E-739C02CEEAC0}"/>
                </a:ext>
              </a:extLst>
            </p:cNvPr>
            <p:cNvCxnSpPr/>
            <p:nvPr/>
          </p:nvCxnSpPr>
          <p:spPr>
            <a:xfrm flipV="1">
              <a:off x="7347044" y="3193938"/>
              <a:ext cx="125505" cy="230833"/>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E2695C1-8A79-4F66-A72D-3D9C8A7CD17A}"/>
                </a:ext>
              </a:extLst>
            </p:cNvPr>
            <p:cNvCxnSpPr/>
            <p:nvPr/>
          </p:nvCxnSpPr>
          <p:spPr>
            <a:xfrm flipV="1">
              <a:off x="5499797" y="2986948"/>
              <a:ext cx="156414" cy="540389"/>
            </a:xfrm>
            <a:prstGeom prst="straightConnector1">
              <a:avLst/>
            </a:prstGeom>
            <a:ln>
              <a:solidFill>
                <a:srgbClr val="FF99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73980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B2EAC0-7DF9-404C-8F33-B3F0EDF54837}"/>
              </a:ext>
            </a:extLst>
          </p:cNvPr>
          <p:cNvSpPr>
            <a:spLocks noGrp="1"/>
          </p:cNvSpPr>
          <p:nvPr>
            <p:ph idx="1"/>
          </p:nvPr>
        </p:nvSpPr>
        <p:spPr>
          <a:xfrm>
            <a:off x="228602" y="971551"/>
            <a:ext cx="2257185" cy="5059363"/>
          </a:xfrm>
        </p:spPr>
        <p:txBody>
          <a:bodyPr/>
          <a:lstStyle/>
          <a:p>
            <a:pPr marL="109538" indent="-109538">
              <a:spcBef>
                <a:spcPts val="0"/>
              </a:spcBef>
              <a:spcAft>
                <a:spcPts val="1200"/>
              </a:spcAft>
            </a:pPr>
            <a:r>
              <a:rPr lang="en-US" sz="2400">
                <a:solidFill>
                  <a:srgbClr val="C00000"/>
                </a:solidFill>
                <a:latin typeface="Calibri" panose="020F0502020204030204" pitchFamily="34" charset="0"/>
                <a:cs typeface="Calibri" panose="020F0502020204030204" pitchFamily="34" charset="0"/>
              </a:rPr>
              <a:t> Phase = 0</a:t>
            </a: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a:t>
            </a:r>
          </a:p>
          <a:p>
            <a:pPr marL="109538" indent="-109538">
              <a:spcBef>
                <a:spcPts val="0"/>
              </a:spcBef>
              <a:spcAft>
                <a:spcPts val="1200"/>
              </a:spcAft>
            </a:pP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Bias ON; 3.5kV</a:t>
            </a:r>
          </a:p>
          <a:p>
            <a:pPr marL="109538" indent="-109538">
              <a:spcBef>
                <a:spcPts val="0"/>
              </a:spcBef>
              <a:spcAft>
                <a:spcPts val="1200"/>
              </a:spcAft>
            </a:pP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Air flow=3 g/s (</a:t>
            </a:r>
            <a:r>
              <a:rPr lang="en-US" sz="2400" err="1">
                <a:solidFill>
                  <a:srgbClr val="C00000"/>
                </a:solidFill>
                <a:latin typeface="Calibri" panose="020F0502020204030204" pitchFamily="34" charset="0"/>
                <a:ea typeface="Cambria Math" panose="02040503050406030204" pitchFamily="18" charset="0"/>
                <a:cs typeface="Calibri" panose="020F0502020204030204" pitchFamily="34" charset="0"/>
              </a:rPr>
              <a:t>ea</a:t>
            </a: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a:t>
            </a:r>
            <a:endParaRPr lang="en-US" sz="2400">
              <a:latin typeface="Calibri" panose="020F0502020204030204" pitchFamily="34" charset="0"/>
              <a:ea typeface="Cambria Math" panose="02040503050406030204" pitchFamily="18" charset="0"/>
              <a:cs typeface="Calibri" panose="020F0502020204030204" pitchFamily="34" charset="0"/>
            </a:endParaRPr>
          </a:p>
          <a:p>
            <a:pPr marL="109538" indent="-109538">
              <a:spcBef>
                <a:spcPts val="0"/>
              </a:spcBef>
              <a:spcAft>
                <a:spcPts val="1200"/>
              </a:spcAft>
            </a:pPr>
            <a:r>
              <a:rPr lang="en-US" sz="2400" i="1">
                <a:solidFill>
                  <a:srgbClr val="0070C0"/>
                </a:solidFill>
                <a:latin typeface="Calibri" panose="020F0502020204030204" pitchFamily="34" charset="0"/>
                <a:ea typeface="Cambria Math" panose="02040503050406030204" pitchFamily="18" charset="0"/>
                <a:cs typeface="Calibri" panose="020F0502020204030204" pitchFamily="34" charset="0"/>
              </a:rPr>
              <a:t> Pulse mode</a:t>
            </a:r>
            <a:r>
              <a:rPr lang="en-US" sz="2400">
                <a:latin typeface="Calibri" panose="020F0502020204030204" pitchFamily="34" charset="0"/>
                <a:ea typeface="Cambria Math" panose="02040503050406030204" pitchFamily="18" charset="0"/>
                <a:cs typeface="Calibri" panose="020F0502020204030204" pitchFamily="34" charset="0"/>
              </a:rPr>
              <a:t>: 10, 100; 300; 500ms,  P</a:t>
            </a:r>
            <a:r>
              <a:rPr lang="en-US" sz="2400" baseline="-25000">
                <a:latin typeface="Calibri" panose="020F0502020204030204" pitchFamily="34" charset="0"/>
                <a:ea typeface="Cambria Math" panose="02040503050406030204" pitchFamily="18" charset="0"/>
                <a:cs typeface="Calibri" panose="020F0502020204030204" pitchFamily="34" charset="0"/>
              </a:rPr>
              <a:t>max</a:t>
            </a:r>
            <a:r>
              <a:rPr lang="en-US" sz="2400">
                <a:latin typeface="Calibri" panose="020F0502020204030204" pitchFamily="34" charset="0"/>
                <a:ea typeface="Cambria Math" panose="02040503050406030204" pitchFamily="18" charset="0"/>
                <a:cs typeface="Calibri" panose="020F0502020204030204" pitchFamily="34" charset="0"/>
              </a:rPr>
              <a:t> =24kW </a:t>
            </a:r>
          </a:p>
          <a:p>
            <a:pPr marL="109538" indent="-109538">
              <a:spcBef>
                <a:spcPts val="0"/>
              </a:spcBef>
              <a:spcAft>
                <a:spcPts val="1200"/>
              </a:spcAft>
            </a:pPr>
            <a:r>
              <a:rPr lang="en-US" sz="2400" i="1">
                <a:solidFill>
                  <a:srgbClr val="0070C0"/>
                </a:solidFill>
                <a:latin typeface="Calibri" panose="020F0502020204030204" pitchFamily="34" charset="0"/>
                <a:ea typeface="Cambria Math" panose="02040503050406030204" pitchFamily="18" charset="0"/>
                <a:cs typeface="Calibri" panose="020F0502020204030204" pitchFamily="34" charset="0"/>
              </a:rPr>
              <a:t> CW mode </a:t>
            </a:r>
            <a:r>
              <a:rPr lang="en-US" sz="2400">
                <a:latin typeface="Calibri" panose="020F0502020204030204" pitchFamily="34" charset="0"/>
                <a:ea typeface="Cambria Math" panose="02040503050406030204" pitchFamily="18" charset="0"/>
                <a:cs typeface="Calibri" panose="020F0502020204030204" pitchFamily="34" charset="0"/>
              </a:rPr>
              <a:t>(~1.5hrs) P</a:t>
            </a:r>
            <a:r>
              <a:rPr lang="en-US" sz="2400" baseline="-25000">
                <a:latin typeface="Calibri" panose="020F0502020204030204" pitchFamily="34" charset="0"/>
                <a:ea typeface="Cambria Math" panose="02040503050406030204" pitchFamily="18" charset="0"/>
                <a:cs typeface="Calibri" panose="020F0502020204030204" pitchFamily="34" charset="0"/>
              </a:rPr>
              <a:t>max</a:t>
            </a:r>
            <a:r>
              <a:rPr lang="en-US" sz="2400">
                <a:latin typeface="Calibri" panose="020F0502020204030204" pitchFamily="34" charset="0"/>
                <a:ea typeface="Cambria Math" panose="02040503050406030204" pitchFamily="18" charset="0"/>
                <a:cs typeface="Calibri" panose="020F0502020204030204" pitchFamily="34" charset="0"/>
              </a:rPr>
              <a:t> =12kW </a:t>
            </a:r>
          </a:p>
          <a:p>
            <a:pPr marL="171450" indent="-171450">
              <a:spcBef>
                <a:spcPts val="0"/>
              </a:spcBef>
              <a:spcAft>
                <a:spcPts val="1200"/>
              </a:spcAft>
            </a:pP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No MP</a:t>
            </a:r>
            <a:endParaRPr lang="en-US" sz="2400">
              <a:solidFill>
                <a:srgbClr val="C00000"/>
              </a:solidFill>
              <a:latin typeface="Calibri" panose="020F0502020204030204" pitchFamily="34" charset="0"/>
              <a:cs typeface="Calibri" panose="020F0502020204030204" pitchFamily="34" charset="0"/>
            </a:endParaRPr>
          </a:p>
          <a:p>
            <a:endParaRPr lang="en-US"/>
          </a:p>
        </p:txBody>
      </p:sp>
      <p:sp>
        <p:nvSpPr>
          <p:cNvPr id="3" name="Title 2">
            <a:extLst>
              <a:ext uri="{FF2B5EF4-FFF2-40B4-BE49-F238E27FC236}">
                <a16:creationId xmlns:a16="http://schemas.microsoft.com/office/drawing/2014/main" id="{52A6E74E-EF21-48C7-83EC-5D9DAE1A522C}"/>
              </a:ext>
            </a:extLst>
          </p:cNvPr>
          <p:cNvSpPr>
            <a:spLocks noGrp="1"/>
          </p:cNvSpPr>
          <p:nvPr>
            <p:ph type="title"/>
          </p:nvPr>
        </p:nvSpPr>
        <p:spPr/>
        <p:txBody>
          <a:bodyPr/>
          <a:lstStyle/>
          <a:p>
            <a:r>
              <a:rPr lang="en-US"/>
              <a:t>SSR2 couplers #1 #4</a:t>
            </a:r>
          </a:p>
        </p:txBody>
      </p:sp>
      <p:sp>
        <p:nvSpPr>
          <p:cNvPr id="4" name="Date Placeholder 3">
            <a:extLst>
              <a:ext uri="{FF2B5EF4-FFF2-40B4-BE49-F238E27FC236}">
                <a16:creationId xmlns:a16="http://schemas.microsoft.com/office/drawing/2014/main" id="{6345B9AE-4041-4E65-B102-26876B0C317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DFAF919-5AEA-4645-978F-EF568DE62E66}"/>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E94AE770-7318-472D-912B-72E70C93F162}"/>
              </a:ext>
            </a:extLst>
          </p:cNvPr>
          <p:cNvSpPr>
            <a:spLocks noGrp="1"/>
          </p:cNvSpPr>
          <p:nvPr>
            <p:ph type="sldNum" sz="quarter" idx="12"/>
          </p:nvPr>
        </p:nvSpPr>
        <p:spPr/>
        <p:txBody>
          <a:bodyPr/>
          <a:lstStyle/>
          <a:p>
            <a:pPr>
              <a:defRPr/>
            </a:pPr>
            <a:fld id="{148C009B-CB69-E04A-B9B3-34B26D69E9CF}" type="slidenum">
              <a:rPr lang="en-US" smtClean="0"/>
              <a:pPr>
                <a:defRPr/>
              </a:pPr>
              <a:t>19</a:t>
            </a:fld>
            <a:endParaRPr lang="en-US"/>
          </a:p>
        </p:txBody>
      </p:sp>
      <p:grpSp>
        <p:nvGrpSpPr>
          <p:cNvPr id="7" name="Group 6">
            <a:extLst>
              <a:ext uri="{FF2B5EF4-FFF2-40B4-BE49-F238E27FC236}">
                <a16:creationId xmlns:a16="http://schemas.microsoft.com/office/drawing/2014/main" id="{AA1A53BA-62F5-416F-9146-2D54C7DECECC}"/>
              </a:ext>
            </a:extLst>
          </p:cNvPr>
          <p:cNvGrpSpPr/>
          <p:nvPr/>
        </p:nvGrpSpPr>
        <p:grpSpPr>
          <a:xfrm>
            <a:off x="2485787" y="733265"/>
            <a:ext cx="6515898" cy="5297648"/>
            <a:chOff x="2206525" y="733265"/>
            <a:chExt cx="6515898" cy="5297648"/>
          </a:xfrm>
        </p:grpSpPr>
        <p:pic>
          <p:nvPicPr>
            <p:cNvPr id="8" name="Picture 7">
              <a:extLst>
                <a:ext uri="{FF2B5EF4-FFF2-40B4-BE49-F238E27FC236}">
                  <a16:creationId xmlns:a16="http://schemas.microsoft.com/office/drawing/2014/main" id="{45F0AFA8-3B44-4456-8F55-AD591B99B74F}"/>
                </a:ext>
              </a:extLst>
            </p:cNvPr>
            <p:cNvPicPr>
              <a:picLocks noChangeAspect="1"/>
            </p:cNvPicPr>
            <p:nvPr/>
          </p:nvPicPr>
          <p:blipFill>
            <a:blip r:embed="rId2"/>
            <a:stretch>
              <a:fillRect/>
            </a:stretch>
          </p:blipFill>
          <p:spPr>
            <a:xfrm>
              <a:off x="2206525" y="733265"/>
              <a:ext cx="6515898" cy="5297648"/>
            </a:xfrm>
            <a:prstGeom prst="rect">
              <a:avLst/>
            </a:prstGeom>
          </p:spPr>
        </p:pic>
        <p:sp>
          <p:nvSpPr>
            <p:cNvPr id="9" name="TextBox 8">
              <a:extLst>
                <a:ext uri="{FF2B5EF4-FFF2-40B4-BE49-F238E27FC236}">
                  <a16:creationId xmlns:a16="http://schemas.microsoft.com/office/drawing/2014/main" id="{39CA65A1-4D8B-439C-90A0-B52E0FDC05C3}"/>
                </a:ext>
              </a:extLst>
            </p:cNvPr>
            <p:cNvSpPr txBox="1"/>
            <p:nvPr/>
          </p:nvSpPr>
          <p:spPr>
            <a:xfrm>
              <a:off x="4633693" y="3992150"/>
              <a:ext cx="1069780" cy="369332"/>
            </a:xfrm>
            <a:prstGeom prst="rect">
              <a:avLst/>
            </a:prstGeom>
            <a:noFill/>
          </p:spPr>
          <p:txBody>
            <a:bodyPr wrap="none" rtlCol="0">
              <a:spAutoFit/>
            </a:bodyPr>
            <a:lstStyle/>
            <a:p>
              <a:r>
                <a:rPr lang="en-US" sz="1800">
                  <a:solidFill>
                    <a:srgbClr val="00CC00"/>
                  </a:solidFill>
                </a:rPr>
                <a:t>RF power</a:t>
              </a:r>
            </a:p>
          </p:txBody>
        </p:sp>
        <p:sp>
          <p:nvSpPr>
            <p:cNvPr id="10" name="TextBox 9">
              <a:extLst>
                <a:ext uri="{FF2B5EF4-FFF2-40B4-BE49-F238E27FC236}">
                  <a16:creationId xmlns:a16="http://schemas.microsoft.com/office/drawing/2014/main" id="{57289EB7-E018-46A4-A4BB-9B6DC15BEA9D}"/>
                </a:ext>
              </a:extLst>
            </p:cNvPr>
            <p:cNvSpPr txBox="1"/>
            <p:nvPr/>
          </p:nvSpPr>
          <p:spPr>
            <a:xfrm>
              <a:off x="3637587" y="2138343"/>
              <a:ext cx="1059714" cy="338554"/>
            </a:xfrm>
            <a:prstGeom prst="rect">
              <a:avLst/>
            </a:prstGeom>
            <a:noFill/>
          </p:spPr>
          <p:txBody>
            <a:bodyPr wrap="none" rtlCol="0">
              <a:spAutoFit/>
            </a:bodyPr>
            <a:lstStyle/>
            <a:p>
              <a:r>
                <a:rPr lang="en-US" sz="1600">
                  <a:solidFill>
                    <a:srgbClr val="00FFFF"/>
                  </a:solidFill>
                </a:rPr>
                <a:t>Vacuum#1</a:t>
              </a:r>
            </a:p>
          </p:txBody>
        </p:sp>
        <p:cxnSp>
          <p:nvCxnSpPr>
            <p:cNvPr id="11" name="Straight Arrow Connector 10">
              <a:extLst>
                <a:ext uri="{FF2B5EF4-FFF2-40B4-BE49-F238E27FC236}">
                  <a16:creationId xmlns:a16="http://schemas.microsoft.com/office/drawing/2014/main" id="{4101A537-B94E-450F-AC75-5BD2E2E8783E}"/>
                </a:ext>
              </a:extLst>
            </p:cNvPr>
            <p:cNvCxnSpPr/>
            <p:nvPr/>
          </p:nvCxnSpPr>
          <p:spPr>
            <a:xfrm flipH="1" flipV="1">
              <a:off x="6739669" y="4554145"/>
              <a:ext cx="172119" cy="31960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AB895D5A-E2F7-4EDE-9C85-0B97BF594CE4}"/>
                </a:ext>
              </a:extLst>
            </p:cNvPr>
            <p:cNvSpPr txBox="1"/>
            <p:nvPr/>
          </p:nvSpPr>
          <p:spPr>
            <a:xfrm>
              <a:off x="6101931" y="4608575"/>
              <a:ext cx="1275477" cy="461665"/>
            </a:xfrm>
            <a:prstGeom prst="rect">
              <a:avLst/>
            </a:prstGeom>
            <a:noFill/>
          </p:spPr>
          <p:txBody>
            <a:bodyPr wrap="none" rtlCol="0">
              <a:spAutoFit/>
            </a:bodyPr>
            <a:lstStyle/>
            <a:p>
              <a:r>
                <a:rPr lang="en-US">
                  <a:solidFill>
                    <a:srgbClr val="FFFF00"/>
                  </a:solidFill>
                </a:rPr>
                <a:t>T </a:t>
              </a:r>
              <a:r>
                <a:rPr lang="en-US" baseline="-25000">
                  <a:solidFill>
                    <a:srgbClr val="FFFF00"/>
                  </a:solidFill>
                </a:rPr>
                <a:t>window#1</a:t>
              </a:r>
            </a:p>
          </p:txBody>
        </p:sp>
        <p:sp>
          <p:nvSpPr>
            <p:cNvPr id="13" name="TextBox 12">
              <a:extLst>
                <a:ext uri="{FF2B5EF4-FFF2-40B4-BE49-F238E27FC236}">
                  <a16:creationId xmlns:a16="http://schemas.microsoft.com/office/drawing/2014/main" id="{18591881-0BF5-44AA-A2B5-6EFE0B6EC4B9}"/>
                </a:ext>
              </a:extLst>
            </p:cNvPr>
            <p:cNvSpPr txBox="1"/>
            <p:nvPr/>
          </p:nvSpPr>
          <p:spPr>
            <a:xfrm>
              <a:off x="6614708" y="1749168"/>
              <a:ext cx="1275477" cy="461665"/>
            </a:xfrm>
            <a:prstGeom prst="rect">
              <a:avLst/>
            </a:prstGeom>
            <a:noFill/>
          </p:spPr>
          <p:txBody>
            <a:bodyPr wrap="none" rtlCol="0">
              <a:spAutoFit/>
            </a:bodyPr>
            <a:lstStyle/>
            <a:p>
              <a:r>
                <a:rPr lang="en-US">
                  <a:solidFill>
                    <a:srgbClr val="00FFFF"/>
                  </a:solidFill>
                </a:rPr>
                <a:t>T </a:t>
              </a:r>
              <a:r>
                <a:rPr lang="en-US" baseline="-25000">
                  <a:solidFill>
                    <a:srgbClr val="00FFFF"/>
                  </a:solidFill>
                </a:rPr>
                <a:t>window#2</a:t>
              </a:r>
            </a:p>
          </p:txBody>
        </p:sp>
        <p:cxnSp>
          <p:nvCxnSpPr>
            <p:cNvPr id="14" name="Straight Arrow Connector 13">
              <a:extLst>
                <a:ext uri="{FF2B5EF4-FFF2-40B4-BE49-F238E27FC236}">
                  <a16:creationId xmlns:a16="http://schemas.microsoft.com/office/drawing/2014/main" id="{EE43077F-825C-48D0-B229-D40205E71336}"/>
                </a:ext>
              </a:extLst>
            </p:cNvPr>
            <p:cNvCxnSpPr/>
            <p:nvPr/>
          </p:nvCxnSpPr>
          <p:spPr>
            <a:xfrm>
              <a:off x="4111355" y="2397850"/>
              <a:ext cx="0" cy="516536"/>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4796C5B-7655-4B7A-85A1-9AA01C450630}"/>
                </a:ext>
              </a:extLst>
            </p:cNvPr>
            <p:cNvCxnSpPr/>
            <p:nvPr/>
          </p:nvCxnSpPr>
          <p:spPr>
            <a:xfrm flipH="1">
              <a:off x="4633693" y="2640209"/>
              <a:ext cx="139362" cy="358426"/>
            </a:xfrm>
            <a:prstGeom prst="straightConnector1">
              <a:avLst/>
            </a:prstGeom>
            <a:ln>
              <a:solidFill>
                <a:srgbClr val="CC00FF"/>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5747ADA-4C95-417F-886D-B16DF6D85606}"/>
                </a:ext>
              </a:extLst>
            </p:cNvPr>
            <p:cNvSpPr txBox="1"/>
            <p:nvPr/>
          </p:nvSpPr>
          <p:spPr>
            <a:xfrm>
              <a:off x="5665199" y="3186237"/>
              <a:ext cx="1141659" cy="461665"/>
            </a:xfrm>
            <a:prstGeom prst="rect">
              <a:avLst/>
            </a:prstGeom>
            <a:noFill/>
          </p:spPr>
          <p:txBody>
            <a:bodyPr wrap="none" rtlCol="0">
              <a:spAutoFit/>
            </a:bodyPr>
            <a:lstStyle/>
            <a:p>
              <a:r>
                <a:rPr lang="en-US">
                  <a:solidFill>
                    <a:srgbClr val="FF9900"/>
                  </a:solidFill>
                </a:rPr>
                <a:t>T </a:t>
              </a:r>
              <a:r>
                <a:rPr lang="en-US" baseline="-25000">
                  <a:solidFill>
                    <a:srgbClr val="FF9900"/>
                  </a:solidFill>
                </a:rPr>
                <a:t>chamber</a:t>
              </a:r>
            </a:p>
          </p:txBody>
        </p:sp>
        <p:cxnSp>
          <p:nvCxnSpPr>
            <p:cNvPr id="17" name="Straight Arrow Connector 16">
              <a:extLst>
                <a:ext uri="{FF2B5EF4-FFF2-40B4-BE49-F238E27FC236}">
                  <a16:creationId xmlns:a16="http://schemas.microsoft.com/office/drawing/2014/main" id="{F6698433-EFA2-4819-869B-1F25B45440EC}"/>
                </a:ext>
              </a:extLst>
            </p:cNvPr>
            <p:cNvCxnSpPr/>
            <p:nvPr/>
          </p:nvCxnSpPr>
          <p:spPr>
            <a:xfrm flipH="1">
              <a:off x="6881974" y="2248734"/>
              <a:ext cx="106201" cy="182726"/>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02567C7-57C0-4CAE-8E23-4FFE7BBC7F91}"/>
                </a:ext>
              </a:extLst>
            </p:cNvPr>
            <p:cNvCxnSpPr/>
            <p:nvPr/>
          </p:nvCxnSpPr>
          <p:spPr>
            <a:xfrm flipV="1">
              <a:off x="6023724" y="2784036"/>
              <a:ext cx="156414" cy="540389"/>
            </a:xfrm>
            <a:prstGeom prst="straightConnector1">
              <a:avLst/>
            </a:prstGeom>
            <a:ln>
              <a:solidFill>
                <a:srgbClr val="FF9900"/>
              </a:solidFill>
              <a:tailEnd type="triangle"/>
            </a:ln>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2D8A1487-9F28-43E0-82F5-1D92BC1DD041}"/>
                </a:ext>
              </a:extLst>
            </p:cNvPr>
            <p:cNvSpPr/>
            <p:nvPr/>
          </p:nvSpPr>
          <p:spPr>
            <a:xfrm>
              <a:off x="4243198" y="2368083"/>
              <a:ext cx="1059714" cy="338554"/>
            </a:xfrm>
            <a:prstGeom prst="rect">
              <a:avLst/>
            </a:prstGeom>
          </p:spPr>
          <p:txBody>
            <a:bodyPr wrap="none">
              <a:spAutoFit/>
            </a:bodyPr>
            <a:lstStyle/>
            <a:p>
              <a:r>
                <a:rPr lang="en-US" sz="1600">
                  <a:solidFill>
                    <a:srgbClr val="CC00FF"/>
                  </a:solidFill>
                </a:rPr>
                <a:t>Vacuum#2</a:t>
              </a:r>
            </a:p>
          </p:txBody>
        </p:sp>
      </p:grpSp>
    </p:spTree>
    <p:extLst>
      <p:ext uri="{BB962C8B-B14F-4D97-AF65-F5344CB8AC3E}">
        <p14:creationId xmlns:p14="http://schemas.microsoft.com/office/powerpoint/2010/main" val="4133072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982D7-E941-4886-9E4B-8FE52E0A1FD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8A0DD4FC-DE67-4B23-963F-4E6EC5563914}"/>
              </a:ext>
            </a:extLst>
          </p:cNvPr>
          <p:cNvSpPr>
            <a:spLocks noGrp="1"/>
          </p:cNvSpPr>
          <p:nvPr>
            <p:ph type="title"/>
          </p:nvPr>
        </p:nvSpPr>
        <p:spPr/>
        <p:txBody>
          <a:bodyPr/>
          <a:lstStyle/>
          <a:p>
            <a:r>
              <a:rPr lang="en-US"/>
              <a:t>EPDM for PIP-II/SSRs scope</a:t>
            </a:r>
          </a:p>
        </p:txBody>
      </p:sp>
      <p:sp>
        <p:nvSpPr>
          <p:cNvPr id="4" name="Date Placeholder 3">
            <a:extLst>
              <a:ext uri="{FF2B5EF4-FFF2-40B4-BE49-F238E27FC236}">
                <a16:creationId xmlns:a16="http://schemas.microsoft.com/office/drawing/2014/main" id="{A4F9B521-1F97-428A-8346-902535F9835A}"/>
              </a:ext>
            </a:extLst>
          </p:cNvPr>
          <p:cNvSpPr>
            <a:spLocks noGrp="1"/>
          </p:cNvSpPr>
          <p:nvPr>
            <p:ph type="dt" sz="half" idx="1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423D4442-949D-4492-B0B6-B3DFD1D879CF}"/>
              </a:ext>
            </a:extLst>
          </p:cNvPr>
          <p:cNvSpPr>
            <a:spLocks noGrp="1"/>
          </p:cNvSpPr>
          <p:nvPr>
            <p:ph type="ftr" sz="quarter" idx="11"/>
          </p:nvPr>
        </p:nvSpPr>
        <p:spPr>
          <a:xfrm>
            <a:off x="1530603" y="6504214"/>
            <a:ext cx="6262118" cy="242873"/>
          </a:xfrm>
        </p:spPr>
        <p:txBody>
          <a:bodyPr/>
          <a:lstStyle/>
          <a:p>
            <a:pPr>
              <a:defRPr/>
            </a:pPr>
            <a:r>
              <a:rPr lang="en-US"/>
              <a:t>11/10/2022 ALL Partners Coordination Meeting: FNAL Update</a:t>
            </a:r>
            <a:endParaRPr lang="en-US" b="1"/>
          </a:p>
        </p:txBody>
      </p:sp>
      <p:graphicFrame>
        <p:nvGraphicFramePr>
          <p:cNvPr id="6" name="Table 7">
            <a:extLst>
              <a:ext uri="{FF2B5EF4-FFF2-40B4-BE49-F238E27FC236}">
                <a16:creationId xmlns:a16="http://schemas.microsoft.com/office/drawing/2014/main" id="{EE9E236E-5863-495D-B4E1-FC45A56961F7}"/>
              </a:ext>
            </a:extLst>
          </p:cNvPr>
          <p:cNvGraphicFramePr>
            <a:graphicFrameLocks/>
          </p:cNvGraphicFramePr>
          <p:nvPr>
            <p:extLst>
              <p:ext uri="{D42A27DB-BD31-4B8C-83A1-F6EECF244321}">
                <p14:modId xmlns:p14="http://schemas.microsoft.com/office/powerpoint/2010/main" val="2270310800"/>
              </p:ext>
            </p:extLst>
          </p:nvPr>
        </p:nvGraphicFramePr>
        <p:xfrm>
          <a:off x="228600" y="971550"/>
          <a:ext cx="8672512" cy="3017520"/>
        </p:xfrm>
        <a:graphic>
          <a:graphicData uri="http://schemas.openxmlformats.org/drawingml/2006/table">
            <a:tbl>
              <a:tblPr firstRow="1" bandRow="1">
                <a:tableStyleId>{5C22544A-7EE6-4342-B048-85BDC9FD1C3A}</a:tableStyleId>
              </a:tblPr>
              <a:tblGrid>
                <a:gridCol w="4336256">
                  <a:extLst>
                    <a:ext uri="{9D8B030D-6E8A-4147-A177-3AD203B41FA5}">
                      <a16:colId xmlns:a16="http://schemas.microsoft.com/office/drawing/2014/main" val="3528542236"/>
                    </a:ext>
                  </a:extLst>
                </a:gridCol>
                <a:gridCol w="4336256">
                  <a:extLst>
                    <a:ext uri="{9D8B030D-6E8A-4147-A177-3AD203B41FA5}">
                      <a16:colId xmlns:a16="http://schemas.microsoft.com/office/drawing/2014/main" val="3363330382"/>
                    </a:ext>
                  </a:extLst>
                </a:gridCol>
              </a:tblGrid>
              <a:tr h="370840">
                <a:tc>
                  <a:txBody>
                    <a:bodyPr/>
                    <a:lstStyle/>
                    <a:p>
                      <a:pPr algn="ctr"/>
                      <a:r>
                        <a:rPr lang="en-US" sz="2400"/>
                        <a:t>Engineering Process Documentation Management (EPDM)</a:t>
                      </a:r>
                    </a:p>
                  </a:txBody>
                  <a:tcPr anchor="ctr"/>
                </a:tc>
                <a:tc>
                  <a:txBody>
                    <a:bodyPr/>
                    <a:lstStyle/>
                    <a:p>
                      <a:pPr algn="ctr"/>
                      <a:r>
                        <a:rPr lang="en-US" sz="2400"/>
                        <a:t>Teamcenter No.</a:t>
                      </a:r>
                    </a:p>
                  </a:txBody>
                  <a:tcPr anchor="ctr"/>
                </a:tc>
                <a:extLst>
                  <a:ext uri="{0D108BD9-81ED-4DB2-BD59-A6C34878D82A}">
                    <a16:rowId xmlns:a16="http://schemas.microsoft.com/office/drawing/2014/main" val="1871838956"/>
                  </a:ext>
                </a:extLst>
              </a:tr>
              <a:tr h="370840">
                <a:tc>
                  <a:txBody>
                    <a:bodyPr/>
                    <a:lstStyle/>
                    <a:p>
                      <a:pPr algn="ctr"/>
                      <a:r>
                        <a:rPr lang="en-US" sz="2400"/>
                        <a:t>Prototype SSR1 </a:t>
                      </a:r>
                    </a:p>
                  </a:txBody>
                  <a:tcPr/>
                </a:tc>
                <a:tc>
                  <a:txBody>
                    <a:bodyPr/>
                    <a:lstStyle/>
                    <a:p>
                      <a:pPr algn="ctr"/>
                      <a:r>
                        <a:rPr lang="en-US" sz="2400"/>
                        <a:t>ED0001256</a:t>
                      </a:r>
                    </a:p>
                  </a:txBody>
                  <a:tcPr/>
                </a:tc>
                <a:extLst>
                  <a:ext uri="{0D108BD9-81ED-4DB2-BD59-A6C34878D82A}">
                    <a16:rowId xmlns:a16="http://schemas.microsoft.com/office/drawing/2014/main" val="4138048665"/>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t>Production SSR1 </a:t>
                      </a:r>
                    </a:p>
                  </a:txBody>
                  <a:tcPr/>
                </a:tc>
                <a:tc>
                  <a:txBody>
                    <a:bodyPr/>
                    <a:lstStyle/>
                    <a:p>
                      <a:pPr algn="ctr"/>
                      <a:r>
                        <a:rPr lang="en-US" sz="2400"/>
                        <a:t>ED0011856</a:t>
                      </a:r>
                    </a:p>
                  </a:txBody>
                  <a:tcPr/>
                </a:tc>
                <a:extLst>
                  <a:ext uri="{0D108BD9-81ED-4DB2-BD59-A6C34878D82A}">
                    <a16:rowId xmlns:a16="http://schemas.microsoft.com/office/drawing/2014/main" val="1233582330"/>
                  </a:ext>
                </a:extLst>
              </a:tr>
              <a:tr h="370840">
                <a:tc>
                  <a:txBody>
                    <a:bodyPr/>
                    <a:lstStyle/>
                    <a:p>
                      <a:pPr algn="ctr"/>
                      <a:r>
                        <a:rPr lang="en-US" sz="2400"/>
                        <a:t>Pre-production SSR2</a:t>
                      </a:r>
                    </a:p>
                  </a:txBody>
                  <a:tcPr/>
                </a:tc>
                <a:tc>
                  <a:txBody>
                    <a:bodyPr/>
                    <a:lstStyle/>
                    <a:p>
                      <a:pPr algn="ctr"/>
                      <a:r>
                        <a:rPr lang="en-US" sz="2400"/>
                        <a:t>ED0001257</a:t>
                      </a:r>
                    </a:p>
                  </a:txBody>
                  <a:tcPr/>
                </a:tc>
                <a:extLst>
                  <a:ext uri="{0D108BD9-81ED-4DB2-BD59-A6C34878D82A}">
                    <a16:rowId xmlns:a16="http://schemas.microsoft.com/office/drawing/2014/main" val="272545957"/>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t>Production SSR2</a:t>
                      </a:r>
                    </a:p>
                  </a:txBody>
                  <a:tcPr/>
                </a:tc>
                <a:tc>
                  <a:txBody>
                    <a:bodyPr/>
                    <a:lstStyle/>
                    <a:p>
                      <a:pPr algn="ctr"/>
                      <a:r>
                        <a:rPr lang="en-US" sz="2400"/>
                        <a:t>ED0011912</a:t>
                      </a:r>
                    </a:p>
                  </a:txBody>
                  <a:tcPr/>
                </a:tc>
                <a:extLst>
                  <a:ext uri="{0D108BD9-81ED-4DB2-BD59-A6C34878D82A}">
                    <a16:rowId xmlns:a16="http://schemas.microsoft.com/office/drawing/2014/main" val="1023568409"/>
                  </a:ext>
                </a:extLst>
              </a:tr>
            </a:tbl>
          </a:graphicData>
        </a:graphic>
      </p:graphicFrame>
      <p:sp>
        <p:nvSpPr>
          <p:cNvPr id="7" name="Content Placeholder 1">
            <a:extLst>
              <a:ext uri="{FF2B5EF4-FFF2-40B4-BE49-F238E27FC236}">
                <a16:creationId xmlns:a16="http://schemas.microsoft.com/office/drawing/2014/main" id="{8F684F1A-43BA-40CE-89C5-4A0A909387DE}"/>
              </a:ext>
            </a:extLst>
          </p:cNvPr>
          <p:cNvSpPr txBox="1">
            <a:spLocks/>
          </p:cNvSpPr>
          <p:nvPr/>
        </p:nvSpPr>
        <p:spPr>
          <a:xfrm>
            <a:off x="229999" y="4596996"/>
            <a:ext cx="8177168" cy="135079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The EPDMs listed contain all the references for the Design, Procurement, Fabrication, Assembly and Testing for all components and subassemblies for the cryomodule.</a:t>
            </a:r>
          </a:p>
        </p:txBody>
      </p:sp>
      <p:sp>
        <p:nvSpPr>
          <p:cNvPr id="9" name="Rectangle 8">
            <a:extLst>
              <a:ext uri="{FF2B5EF4-FFF2-40B4-BE49-F238E27FC236}">
                <a16:creationId xmlns:a16="http://schemas.microsoft.com/office/drawing/2014/main" id="{6843128A-D412-4854-8A10-DE62BF15F1DA}"/>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C4DEDF92-5E88-4AF3-997A-720F10B47C40}"/>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2</a:t>
            </a:fld>
            <a:endParaRPr lang="en-US"/>
          </a:p>
        </p:txBody>
      </p:sp>
    </p:spTree>
    <p:extLst>
      <p:ext uri="{BB962C8B-B14F-4D97-AF65-F5344CB8AC3E}">
        <p14:creationId xmlns:p14="http://schemas.microsoft.com/office/powerpoint/2010/main" val="2187232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179A77-ACD1-4B39-B984-9652A206F0C3}"/>
              </a:ext>
            </a:extLst>
          </p:cNvPr>
          <p:cNvSpPr>
            <a:spLocks noGrp="1"/>
          </p:cNvSpPr>
          <p:nvPr>
            <p:ph idx="1"/>
          </p:nvPr>
        </p:nvSpPr>
        <p:spPr>
          <a:xfrm>
            <a:off x="228603" y="971551"/>
            <a:ext cx="1973928" cy="5059363"/>
          </a:xfrm>
        </p:spPr>
        <p:txBody>
          <a:bodyPr/>
          <a:lstStyle/>
          <a:p>
            <a:pPr marL="109538" indent="-109538">
              <a:spcBef>
                <a:spcPts val="0"/>
              </a:spcBef>
              <a:spcAft>
                <a:spcPts val="1200"/>
              </a:spcAft>
            </a:pPr>
            <a:r>
              <a:rPr lang="en-US" sz="2400">
                <a:solidFill>
                  <a:srgbClr val="C00000"/>
                </a:solidFill>
                <a:latin typeface="Calibri" panose="020F0502020204030204" pitchFamily="34" charset="0"/>
                <a:cs typeface="Calibri" panose="020F0502020204030204" pitchFamily="34" charset="0"/>
              </a:rPr>
              <a:t> Phase = 180</a:t>
            </a: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a:t>
            </a:r>
          </a:p>
          <a:p>
            <a:pPr marL="109538" indent="-109538">
              <a:spcBef>
                <a:spcPts val="0"/>
              </a:spcBef>
              <a:spcAft>
                <a:spcPts val="1200"/>
              </a:spcAft>
            </a:pPr>
            <a:r>
              <a:rPr lang="en-US" sz="2400">
                <a:solidFill>
                  <a:srgbClr val="0070C0"/>
                </a:solidFill>
                <a:latin typeface="Calibri" panose="020F0502020204030204" pitchFamily="34" charset="0"/>
                <a:ea typeface="Cambria Math" panose="02040503050406030204" pitchFamily="18" charset="0"/>
                <a:cs typeface="Calibri" panose="020F0502020204030204" pitchFamily="34" charset="0"/>
              </a:rPr>
              <a:t>Bias ON; 3.5kV</a:t>
            </a:r>
          </a:p>
          <a:p>
            <a:pPr marL="109538" indent="-109538">
              <a:spcBef>
                <a:spcPts val="0"/>
              </a:spcBef>
              <a:spcAft>
                <a:spcPts val="1200"/>
              </a:spcAft>
            </a:pPr>
            <a:r>
              <a:rPr lang="en-US" sz="2400">
                <a:solidFill>
                  <a:srgbClr val="0070C0"/>
                </a:solidFill>
                <a:latin typeface="Calibri" panose="020F0502020204030204" pitchFamily="34" charset="0"/>
                <a:ea typeface="Cambria Math" panose="02040503050406030204" pitchFamily="18" charset="0"/>
                <a:cs typeface="Calibri" panose="020F0502020204030204" pitchFamily="34" charset="0"/>
              </a:rPr>
              <a:t>Air flow=3 g/s (</a:t>
            </a:r>
            <a:r>
              <a:rPr lang="en-US" sz="2400" err="1">
                <a:solidFill>
                  <a:srgbClr val="0070C0"/>
                </a:solidFill>
                <a:latin typeface="Calibri" panose="020F0502020204030204" pitchFamily="34" charset="0"/>
                <a:ea typeface="Cambria Math" panose="02040503050406030204" pitchFamily="18" charset="0"/>
                <a:cs typeface="Calibri" panose="020F0502020204030204" pitchFamily="34" charset="0"/>
              </a:rPr>
              <a:t>ea</a:t>
            </a:r>
            <a:r>
              <a:rPr lang="en-US" sz="2400">
                <a:solidFill>
                  <a:srgbClr val="0070C0"/>
                </a:solidFill>
                <a:latin typeface="Calibri" panose="020F0502020204030204" pitchFamily="34" charset="0"/>
                <a:ea typeface="Cambria Math" panose="02040503050406030204" pitchFamily="18" charset="0"/>
                <a:cs typeface="Calibri" panose="020F0502020204030204" pitchFamily="34" charset="0"/>
              </a:rPr>
              <a:t>)</a:t>
            </a:r>
          </a:p>
          <a:p>
            <a:pPr marL="109538" indent="-109538">
              <a:spcBef>
                <a:spcPts val="0"/>
              </a:spcBef>
              <a:spcAft>
                <a:spcPts val="1200"/>
              </a:spcAft>
            </a:pPr>
            <a:r>
              <a:rPr lang="en-US" sz="2400" i="1">
                <a:solidFill>
                  <a:srgbClr val="0070C0"/>
                </a:solidFill>
                <a:latin typeface="Calibri" panose="020F0502020204030204" pitchFamily="34" charset="0"/>
                <a:ea typeface="Cambria Math" panose="02040503050406030204" pitchFamily="18" charset="0"/>
                <a:cs typeface="Calibri" panose="020F0502020204030204" pitchFamily="34" charset="0"/>
              </a:rPr>
              <a:t> Pulse mode</a:t>
            </a:r>
            <a:r>
              <a:rPr lang="en-US" sz="2400">
                <a:latin typeface="Calibri" panose="020F0502020204030204" pitchFamily="34" charset="0"/>
                <a:ea typeface="Cambria Math" panose="02040503050406030204" pitchFamily="18" charset="0"/>
                <a:cs typeface="Calibri" panose="020F0502020204030204" pitchFamily="34" charset="0"/>
              </a:rPr>
              <a:t>: 10, 100; 300; 500ms,  </a:t>
            </a:r>
            <a:br>
              <a:rPr lang="en-US" sz="2400">
                <a:latin typeface="Calibri" panose="020F0502020204030204" pitchFamily="34" charset="0"/>
                <a:ea typeface="Cambria Math" panose="02040503050406030204" pitchFamily="18" charset="0"/>
                <a:cs typeface="Calibri" panose="020F0502020204030204" pitchFamily="34" charset="0"/>
              </a:rPr>
            </a:br>
            <a:r>
              <a:rPr lang="en-US" sz="2400">
                <a:latin typeface="Calibri" panose="020F0502020204030204" pitchFamily="34" charset="0"/>
                <a:ea typeface="Cambria Math" panose="02040503050406030204" pitchFamily="18" charset="0"/>
                <a:cs typeface="Calibri" panose="020F0502020204030204" pitchFamily="34" charset="0"/>
              </a:rPr>
              <a:t>P</a:t>
            </a:r>
            <a:r>
              <a:rPr lang="en-US" sz="2400" baseline="-25000">
                <a:latin typeface="Calibri" panose="020F0502020204030204" pitchFamily="34" charset="0"/>
                <a:ea typeface="Cambria Math" panose="02040503050406030204" pitchFamily="18" charset="0"/>
                <a:cs typeface="Calibri" panose="020F0502020204030204" pitchFamily="34" charset="0"/>
              </a:rPr>
              <a:t>max</a:t>
            </a:r>
            <a:r>
              <a:rPr lang="en-US" sz="2400">
                <a:latin typeface="Calibri" panose="020F0502020204030204" pitchFamily="34" charset="0"/>
                <a:ea typeface="Cambria Math" panose="02040503050406030204" pitchFamily="18" charset="0"/>
                <a:cs typeface="Calibri" panose="020F0502020204030204" pitchFamily="34" charset="0"/>
              </a:rPr>
              <a:t> =24kW </a:t>
            </a:r>
          </a:p>
          <a:p>
            <a:pPr marL="109538" indent="-109538">
              <a:spcBef>
                <a:spcPts val="0"/>
              </a:spcBef>
              <a:spcAft>
                <a:spcPts val="1200"/>
              </a:spcAft>
            </a:pPr>
            <a:r>
              <a:rPr lang="en-US" sz="2400" i="1">
                <a:solidFill>
                  <a:srgbClr val="0070C0"/>
                </a:solidFill>
                <a:latin typeface="Calibri" panose="020F0502020204030204" pitchFamily="34" charset="0"/>
                <a:ea typeface="Cambria Math" panose="02040503050406030204" pitchFamily="18" charset="0"/>
                <a:cs typeface="Calibri" panose="020F0502020204030204" pitchFamily="34" charset="0"/>
              </a:rPr>
              <a:t> CW mode </a:t>
            </a:r>
            <a:r>
              <a:rPr lang="en-US" sz="2400">
                <a:latin typeface="Calibri" panose="020F0502020204030204" pitchFamily="34" charset="0"/>
                <a:ea typeface="Cambria Math" panose="02040503050406030204" pitchFamily="18" charset="0"/>
                <a:cs typeface="Calibri" panose="020F0502020204030204" pitchFamily="34" charset="0"/>
              </a:rPr>
              <a:t>(~1.5hrs) P</a:t>
            </a:r>
            <a:r>
              <a:rPr lang="en-US" sz="2400" baseline="-25000">
                <a:latin typeface="Calibri" panose="020F0502020204030204" pitchFamily="34" charset="0"/>
                <a:ea typeface="Cambria Math" panose="02040503050406030204" pitchFamily="18" charset="0"/>
                <a:cs typeface="Calibri" panose="020F0502020204030204" pitchFamily="34" charset="0"/>
              </a:rPr>
              <a:t>max</a:t>
            </a:r>
            <a:r>
              <a:rPr lang="en-US" sz="2400">
                <a:latin typeface="Calibri" panose="020F0502020204030204" pitchFamily="34" charset="0"/>
                <a:ea typeface="Cambria Math" panose="02040503050406030204" pitchFamily="18" charset="0"/>
                <a:cs typeface="Calibri" panose="020F0502020204030204" pitchFamily="34" charset="0"/>
              </a:rPr>
              <a:t> =12kW </a:t>
            </a:r>
          </a:p>
          <a:p>
            <a:pPr marL="171450" indent="-171450">
              <a:spcBef>
                <a:spcPts val="0"/>
              </a:spcBef>
              <a:spcAft>
                <a:spcPts val="1200"/>
              </a:spcAft>
            </a:pPr>
            <a:r>
              <a:rPr lang="en-US" sz="2400">
                <a:solidFill>
                  <a:srgbClr val="C00000"/>
                </a:solidFill>
                <a:latin typeface="Calibri" panose="020F0502020204030204" pitchFamily="34" charset="0"/>
                <a:ea typeface="Cambria Math" panose="02040503050406030204" pitchFamily="18" charset="0"/>
                <a:cs typeface="Calibri" panose="020F0502020204030204" pitchFamily="34" charset="0"/>
              </a:rPr>
              <a:t>No MP</a:t>
            </a:r>
            <a:endParaRPr lang="en-US" sz="2400">
              <a:solidFill>
                <a:srgbClr val="C00000"/>
              </a:solidFill>
              <a:latin typeface="Calibri" panose="020F0502020204030204" pitchFamily="34" charset="0"/>
              <a:cs typeface="Calibri" panose="020F0502020204030204" pitchFamily="34" charset="0"/>
            </a:endParaRPr>
          </a:p>
          <a:p>
            <a:endParaRPr lang="en-US"/>
          </a:p>
        </p:txBody>
      </p:sp>
      <p:sp>
        <p:nvSpPr>
          <p:cNvPr id="3" name="Title 2">
            <a:extLst>
              <a:ext uri="{FF2B5EF4-FFF2-40B4-BE49-F238E27FC236}">
                <a16:creationId xmlns:a16="http://schemas.microsoft.com/office/drawing/2014/main" id="{30786C64-7151-4F45-9BD8-AD4D3D82FC37}"/>
              </a:ext>
            </a:extLst>
          </p:cNvPr>
          <p:cNvSpPr>
            <a:spLocks noGrp="1"/>
          </p:cNvSpPr>
          <p:nvPr>
            <p:ph type="title"/>
          </p:nvPr>
        </p:nvSpPr>
        <p:spPr/>
        <p:txBody>
          <a:bodyPr/>
          <a:lstStyle/>
          <a:p>
            <a:r>
              <a:rPr lang="en-US"/>
              <a:t>SSR2 couplers #1 #4</a:t>
            </a:r>
          </a:p>
        </p:txBody>
      </p:sp>
      <p:sp>
        <p:nvSpPr>
          <p:cNvPr id="4" name="Date Placeholder 3">
            <a:extLst>
              <a:ext uri="{FF2B5EF4-FFF2-40B4-BE49-F238E27FC236}">
                <a16:creationId xmlns:a16="http://schemas.microsoft.com/office/drawing/2014/main" id="{49658B01-3798-4925-BD3C-93451BE4A39A}"/>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9F24E0E-AB07-408E-81F4-EC0457E32FF5}"/>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BF47A02B-C51F-402F-899F-28C539F9B017}"/>
              </a:ext>
            </a:extLst>
          </p:cNvPr>
          <p:cNvSpPr>
            <a:spLocks noGrp="1"/>
          </p:cNvSpPr>
          <p:nvPr>
            <p:ph type="sldNum" sz="quarter" idx="12"/>
          </p:nvPr>
        </p:nvSpPr>
        <p:spPr/>
        <p:txBody>
          <a:bodyPr/>
          <a:lstStyle/>
          <a:p>
            <a:pPr>
              <a:defRPr/>
            </a:pPr>
            <a:fld id="{148C009B-CB69-E04A-B9B3-34B26D69E9CF}" type="slidenum">
              <a:rPr lang="en-US" smtClean="0"/>
              <a:pPr>
                <a:defRPr/>
              </a:pPr>
              <a:t>20</a:t>
            </a:fld>
            <a:endParaRPr lang="en-US"/>
          </a:p>
        </p:txBody>
      </p:sp>
      <p:pic>
        <p:nvPicPr>
          <p:cNvPr id="8" name="Picture 7">
            <a:extLst>
              <a:ext uri="{FF2B5EF4-FFF2-40B4-BE49-F238E27FC236}">
                <a16:creationId xmlns:a16="http://schemas.microsoft.com/office/drawing/2014/main" id="{4D6EAD16-40CA-4831-A1A1-35E83A1E3E53}"/>
              </a:ext>
            </a:extLst>
          </p:cNvPr>
          <p:cNvPicPr>
            <a:picLocks noChangeAspect="1"/>
          </p:cNvPicPr>
          <p:nvPr/>
        </p:nvPicPr>
        <p:blipFill>
          <a:blip r:embed="rId2"/>
          <a:stretch>
            <a:fillRect/>
          </a:stretch>
        </p:blipFill>
        <p:spPr>
          <a:xfrm>
            <a:off x="2290194" y="777981"/>
            <a:ext cx="6853806" cy="5592234"/>
          </a:xfrm>
          <a:prstGeom prst="rect">
            <a:avLst/>
          </a:prstGeom>
        </p:spPr>
      </p:pic>
      <p:sp>
        <p:nvSpPr>
          <p:cNvPr id="9" name="TextBox 8">
            <a:extLst>
              <a:ext uri="{FF2B5EF4-FFF2-40B4-BE49-F238E27FC236}">
                <a16:creationId xmlns:a16="http://schemas.microsoft.com/office/drawing/2014/main" id="{34BCE3B4-BD20-4B5D-B405-FD4C9FE48A76}"/>
              </a:ext>
            </a:extLst>
          </p:cNvPr>
          <p:cNvSpPr txBox="1"/>
          <p:nvPr/>
        </p:nvSpPr>
        <p:spPr>
          <a:xfrm>
            <a:off x="3895033" y="2549204"/>
            <a:ext cx="1059714" cy="338554"/>
          </a:xfrm>
          <a:prstGeom prst="rect">
            <a:avLst/>
          </a:prstGeom>
          <a:noFill/>
        </p:spPr>
        <p:txBody>
          <a:bodyPr wrap="none" rtlCol="0">
            <a:spAutoFit/>
          </a:bodyPr>
          <a:lstStyle/>
          <a:p>
            <a:r>
              <a:rPr lang="en-US" sz="1600">
                <a:solidFill>
                  <a:srgbClr val="CC00FF"/>
                </a:solidFill>
              </a:rPr>
              <a:t>Vacuum#2</a:t>
            </a:r>
          </a:p>
        </p:txBody>
      </p:sp>
      <p:sp>
        <p:nvSpPr>
          <p:cNvPr id="10" name="TextBox 9">
            <a:extLst>
              <a:ext uri="{FF2B5EF4-FFF2-40B4-BE49-F238E27FC236}">
                <a16:creationId xmlns:a16="http://schemas.microsoft.com/office/drawing/2014/main" id="{8676F7CE-A95F-4FCD-8803-A80376673F07}"/>
              </a:ext>
            </a:extLst>
          </p:cNvPr>
          <p:cNvSpPr txBox="1"/>
          <p:nvPr/>
        </p:nvSpPr>
        <p:spPr>
          <a:xfrm>
            <a:off x="7160817" y="3168601"/>
            <a:ext cx="1275477" cy="461665"/>
          </a:xfrm>
          <a:prstGeom prst="rect">
            <a:avLst/>
          </a:prstGeom>
          <a:noFill/>
        </p:spPr>
        <p:txBody>
          <a:bodyPr wrap="none" rtlCol="0">
            <a:spAutoFit/>
          </a:bodyPr>
          <a:lstStyle/>
          <a:p>
            <a:r>
              <a:rPr lang="en-US">
                <a:solidFill>
                  <a:srgbClr val="FFFF00"/>
                </a:solidFill>
              </a:rPr>
              <a:t>T </a:t>
            </a:r>
            <a:r>
              <a:rPr lang="en-US" baseline="-25000">
                <a:solidFill>
                  <a:srgbClr val="FFFF00"/>
                </a:solidFill>
              </a:rPr>
              <a:t>window#1</a:t>
            </a:r>
          </a:p>
        </p:txBody>
      </p:sp>
      <p:cxnSp>
        <p:nvCxnSpPr>
          <p:cNvPr id="11" name="Straight Arrow Connector 10">
            <a:extLst>
              <a:ext uri="{FF2B5EF4-FFF2-40B4-BE49-F238E27FC236}">
                <a16:creationId xmlns:a16="http://schemas.microsoft.com/office/drawing/2014/main" id="{D5B43928-BD0C-4FBA-A40D-0414B2F18699}"/>
              </a:ext>
            </a:extLst>
          </p:cNvPr>
          <p:cNvCxnSpPr/>
          <p:nvPr/>
        </p:nvCxnSpPr>
        <p:spPr>
          <a:xfrm flipH="1">
            <a:off x="5181809" y="2797743"/>
            <a:ext cx="93662" cy="246437"/>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CEFA912-0033-4D6F-B51C-BB5011527932}"/>
              </a:ext>
            </a:extLst>
          </p:cNvPr>
          <p:cNvCxnSpPr/>
          <p:nvPr/>
        </p:nvCxnSpPr>
        <p:spPr>
          <a:xfrm>
            <a:off x="4244504" y="2838403"/>
            <a:ext cx="180386" cy="327648"/>
          </a:xfrm>
          <a:prstGeom prst="straightConnector1">
            <a:avLst/>
          </a:prstGeom>
          <a:ln>
            <a:solidFill>
              <a:srgbClr val="CC00FF"/>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0F76581-DD8F-4C3B-9EEC-B2FA844E3187}"/>
              </a:ext>
            </a:extLst>
          </p:cNvPr>
          <p:cNvCxnSpPr/>
          <p:nvPr/>
        </p:nvCxnSpPr>
        <p:spPr>
          <a:xfrm flipV="1">
            <a:off x="7625913" y="2653553"/>
            <a:ext cx="567828" cy="74588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0A2A9B4-2C73-409F-8434-FF8647B55797}"/>
              </a:ext>
            </a:extLst>
          </p:cNvPr>
          <p:cNvSpPr txBox="1"/>
          <p:nvPr/>
        </p:nvSpPr>
        <p:spPr>
          <a:xfrm>
            <a:off x="6435825" y="3570298"/>
            <a:ext cx="1141659" cy="461665"/>
          </a:xfrm>
          <a:prstGeom prst="rect">
            <a:avLst/>
          </a:prstGeom>
          <a:noFill/>
        </p:spPr>
        <p:txBody>
          <a:bodyPr wrap="none" rtlCol="0">
            <a:spAutoFit/>
          </a:bodyPr>
          <a:lstStyle/>
          <a:p>
            <a:r>
              <a:rPr lang="en-US">
                <a:solidFill>
                  <a:srgbClr val="FF9900"/>
                </a:solidFill>
              </a:rPr>
              <a:t>T </a:t>
            </a:r>
            <a:r>
              <a:rPr lang="en-US" baseline="-25000">
                <a:solidFill>
                  <a:srgbClr val="FF9900"/>
                </a:solidFill>
              </a:rPr>
              <a:t>chamber</a:t>
            </a:r>
          </a:p>
        </p:txBody>
      </p:sp>
      <p:sp>
        <p:nvSpPr>
          <p:cNvPr id="15" name="TextBox 14">
            <a:extLst>
              <a:ext uri="{FF2B5EF4-FFF2-40B4-BE49-F238E27FC236}">
                <a16:creationId xmlns:a16="http://schemas.microsoft.com/office/drawing/2014/main" id="{915325AA-2420-402B-9628-D7DDBE659C01}"/>
              </a:ext>
            </a:extLst>
          </p:cNvPr>
          <p:cNvSpPr txBox="1"/>
          <p:nvPr/>
        </p:nvSpPr>
        <p:spPr>
          <a:xfrm>
            <a:off x="6875940" y="3378195"/>
            <a:ext cx="1275477" cy="461665"/>
          </a:xfrm>
          <a:prstGeom prst="rect">
            <a:avLst/>
          </a:prstGeom>
          <a:noFill/>
        </p:spPr>
        <p:txBody>
          <a:bodyPr wrap="none" rtlCol="0">
            <a:spAutoFit/>
          </a:bodyPr>
          <a:lstStyle/>
          <a:p>
            <a:r>
              <a:rPr lang="en-US">
                <a:solidFill>
                  <a:srgbClr val="00FFFF"/>
                </a:solidFill>
              </a:rPr>
              <a:t>T </a:t>
            </a:r>
            <a:r>
              <a:rPr lang="en-US" baseline="-25000">
                <a:solidFill>
                  <a:srgbClr val="00FFFF"/>
                </a:solidFill>
              </a:rPr>
              <a:t>window#2</a:t>
            </a:r>
          </a:p>
        </p:txBody>
      </p:sp>
      <p:sp>
        <p:nvSpPr>
          <p:cNvPr id="16" name="TextBox 15">
            <a:extLst>
              <a:ext uri="{FF2B5EF4-FFF2-40B4-BE49-F238E27FC236}">
                <a16:creationId xmlns:a16="http://schemas.microsoft.com/office/drawing/2014/main" id="{326401C1-D304-4A43-8213-103E9B17DD21}"/>
              </a:ext>
            </a:extLst>
          </p:cNvPr>
          <p:cNvSpPr txBox="1"/>
          <p:nvPr/>
        </p:nvSpPr>
        <p:spPr>
          <a:xfrm>
            <a:off x="5645248" y="4163168"/>
            <a:ext cx="1069780" cy="369332"/>
          </a:xfrm>
          <a:prstGeom prst="rect">
            <a:avLst/>
          </a:prstGeom>
          <a:noFill/>
          <a:ln>
            <a:solidFill>
              <a:srgbClr val="00CC00"/>
            </a:solidFill>
          </a:ln>
        </p:spPr>
        <p:txBody>
          <a:bodyPr wrap="none" rtlCol="0">
            <a:spAutoFit/>
          </a:bodyPr>
          <a:lstStyle/>
          <a:p>
            <a:r>
              <a:rPr lang="en-US" sz="1800">
                <a:solidFill>
                  <a:srgbClr val="00CC00"/>
                </a:solidFill>
              </a:rPr>
              <a:t>RF power</a:t>
            </a:r>
          </a:p>
        </p:txBody>
      </p:sp>
      <p:sp>
        <p:nvSpPr>
          <p:cNvPr id="17" name="Rectangle 16">
            <a:extLst>
              <a:ext uri="{FF2B5EF4-FFF2-40B4-BE49-F238E27FC236}">
                <a16:creationId xmlns:a16="http://schemas.microsoft.com/office/drawing/2014/main" id="{A68E543B-84C0-43D3-A9E3-4C086E72BDEC}"/>
              </a:ext>
            </a:extLst>
          </p:cNvPr>
          <p:cNvSpPr/>
          <p:nvPr/>
        </p:nvSpPr>
        <p:spPr>
          <a:xfrm>
            <a:off x="4835015" y="2549204"/>
            <a:ext cx="1059714" cy="338554"/>
          </a:xfrm>
          <a:prstGeom prst="rect">
            <a:avLst/>
          </a:prstGeom>
        </p:spPr>
        <p:txBody>
          <a:bodyPr wrap="none">
            <a:spAutoFit/>
          </a:bodyPr>
          <a:lstStyle/>
          <a:p>
            <a:r>
              <a:rPr lang="en-US" sz="1600">
                <a:solidFill>
                  <a:srgbClr val="00FFFF"/>
                </a:solidFill>
              </a:rPr>
              <a:t>Vacuum#1</a:t>
            </a:r>
          </a:p>
        </p:txBody>
      </p:sp>
      <p:cxnSp>
        <p:nvCxnSpPr>
          <p:cNvPr id="18" name="Straight Arrow Connector 17">
            <a:extLst>
              <a:ext uri="{FF2B5EF4-FFF2-40B4-BE49-F238E27FC236}">
                <a16:creationId xmlns:a16="http://schemas.microsoft.com/office/drawing/2014/main" id="{4774C813-09C5-41D3-805D-10318CFC70EC}"/>
              </a:ext>
            </a:extLst>
          </p:cNvPr>
          <p:cNvCxnSpPr/>
          <p:nvPr/>
        </p:nvCxnSpPr>
        <p:spPr>
          <a:xfrm flipV="1">
            <a:off x="7006655" y="3002227"/>
            <a:ext cx="66498" cy="537136"/>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9603D129-D957-45A5-B11E-5DFA2DE7FE81}"/>
              </a:ext>
            </a:extLst>
          </p:cNvPr>
          <p:cNvCxnSpPr/>
          <p:nvPr/>
        </p:nvCxnSpPr>
        <p:spPr>
          <a:xfrm flipV="1">
            <a:off x="6622634" y="3236128"/>
            <a:ext cx="104438" cy="431873"/>
          </a:xfrm>
          <a:prstGeom prst="straightConnector1">
            <a:avLst/>
          </a:prstGeom>
          <a:ln>
            <a:solidFill>
              <a:srgbClr val="FF99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8777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C4732-626D-42FA-B3FE-EEF4EB294940}"/>
              </a:ext>
            </a:extLst>
          </p:cNvPr>
          <p:cNvSpPr>
            <a:spLocks noGrp="1"/>
          </p:cNvSpPr>
          <p:nvPr>
            <p:ph type="title"/>
          </p:nvPr>
        </p:nvSpPr>
        <p:spPr/>
        <p:txBody>
          <a:bodyPr/>
          <a:lstStyle/>
          <a:p>
            <a:r>
              <a:rPr lang="en-US"/>
              <a:t>SSR2 couplers #1 #4</a:t>
            </a:r>
          </a:p>
        </p:txBody>
      </p:sp>
      <p:sp>
        <p:nvSpPr>
          <p:cNvPr id="4" name="Date Placeholder 3">
            <a:extLst>
              <a:ext uri="{FF2B5EF4-FFF2-40B4-BE49-F238E27FC236}">
                <a16:creationId xmlns:a16="http://schemas.microsoft.com/office/drawing/2014/main" id="{A594C1CB-6234-44D0-B256-1CC9BC3262AC}"/>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6BA05E2D-4262-45AF-A549-A7CB3684A7D9}"/>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08171E87-DF23-4299-8162-721EED8B0B52}"/>
              </a:ext>
            </a:extLst>
          </p:cNvPr>
          <p:cNvSpPr>
            <a:spLocks noGrp="1"/>
          </p:cNvSpPr>
          <p:nvPr>
            <p:ph type="sldNum" sz="quarter" idx="12"/>
          </p:nvPr>
        </p:nvSpPr>
        <p:spPr/>
        <p:txBody>
          <a:bodyPr/>
          <a:lstStyle/>
          <a:p>
            <a:pPr>
              <a:defRPr/>
            </a:pPr>
            <a:fld id="{148C009B-CB69-E04A-B9B3-34B26D69E9CF}" type="slidenum">
              <a:rPr lang="en-US" smtClean="0"/>
              <a:pPr>
                <a:defRPr/>
              </a:pPr>
              <a:t>21</a:t>
            </a:fld>
            <a:endParaRPr lang="en-US"/>
          </a:p>
        </p:txBody>
      </p:sp>
      <p:grpSp>
        <p:nvGrpSpPr>
          <p:cNvPr id="7" name="Group 6">
            <a:extLst>
              <a:ext uri="{FF2B5EF4-FFF2-40B4-BE49-F238E27FC236}">
                <a16:creationId xmlns:a16="http://schemas.microsoft.com/office/drawing/2014/main" id="{F1DBD57A-6325-4788-82F3-9D7D4EC7D447}"/>
              </a:ext>
            </a:extLst>
          </p:cNvPr>
          <p:cNvGrpSpPr/>
          <p:nvPr/>
        </p:nvGrpSpPr>
        <p:grpSpPr>
          <a:xfrm>
            <a:off x="2699657" y="888274"/>
            <a:ext cx="6372625" cy="5277362"/>
            <a:chOff x="2126199" y="463404"/>
            <a:chExt cx="6946083" cy="5702232"/>
          </a:xfrm>
        </p:grpSpPr>
        <p:pic>
          <p:nvPicPr>
            <p:cNvPr id="8" name="Picture 7">
              <a:extLst>
                <a:ext uri="{FF2B5EF4-FFF2-40B4-BE49-F238E27FC236}">
                  <a16:creationId xmlns:a16="http://schemas.microsoft.com/office/drawing/2014/main" id="{B96D5422-CCC1-49F1-BA1F-23D75E6DCA0E}"/>
                </a:ext>
              </a:extLst>
            </p:cNvPr>
            <p:cNvPicPr>
              <a:picLocks noChangeAspect="1"/>
            </p:cNvPicPr>
            <p:nvPr/>
          </p:nvPicPr>
          <p:blipFill>
            <a:blip r:embed="rId2"/>
            <a:stretch>
              <a:fillRect/>
            </a:stretch>
          </p:blipFill>
          <p:spPr>
            <a:xfrm>
              <a:off x="2126199" y="463404"/>
              <a:ext cx="6946083" cy="5702232"/>
            </a:xfrm>
            <a:prstGeom prst="rect">
              <a:avLst/>
            </a:prstGeom>
          </p:spPr>
        </p:pic>
        <p:sp>
          <p:nvSpPr>
            <p:cNvPr id="9" name="TextBox 8">
              <a:extLst>
                <a:ext uri="{FF2B5EF4-FFF2-40B4-BE49-F238E27FC236}">
                  <a16:creationId xmlns:a16="http://schemas.microsoft.com/office/drawing/2014/main" id="{92107E1D-85A7-4438-A774-1B76277EF782}"/>
                </a:ext>
              </a:extLst>
            </p:cNvPr>
            <p:cNvSpPr txBox="1"/>
            <p:nvPr/>
          </p:nvSpPr>
          <p:spPr>
            <a:xfrm>
              <a:off x="7268699" y="2016553"/>
              <a:ext cx="1059714" cy="584775"/>
            </a:xfrm>
            <a:prstGeom prst="rect">
              <a:avLst/>
            </a:prstGeom>
            <a:noFill/>
          </p:spPr>
          <p:txBody>
            <a:bodyPr wrap="none" rtlCol="0">
              <a:spAutoFit/>
            </a:bodyPr>
            <a:lstStyle/>
            <a:p>
              <a:r>
                <a:rPr lang="en-US" sz="1600">
                  <a:solidFill>
                    <a:srgbClr val="00FFFF"/>
                  </a:solidFill>
                </a:rPr>
                <a:t>Vacuum#1</a:t>
              </a:r>
            </a:p>
            <a:p>
              <a:r>
                <a:rPr lang="en-US" sz="1600">
                  <a:solidFill>
                    <a:srgbClr val="CC00FF"/>
                  </a:solidFill>
                </a:rPr>
                <a:t>Vacuum#2</a:t>
              </a:r>
            </a:p>
          </p:txBody>
        </p:sp>
        <p:sp>
          <p:nvSpPr>
            <p:cNvPr id="10" name="TextBox 9">
              <a:extLst>
                <a:ext uri="{FF2B5EF4-FFF2-40B4-BE49-F238E27FC236}">
                  <a16:creationId xmlns:a16="http://schemas.microsoft.com/office/drawing/2014/main" id="{E2742937-1E42-4653-8FCC-00783043076C}"/>
                </a:ext>
              </a:extLst>
            </p:cNvPr>
            <p:cNvSpPr txBox="1"/>
            <p:nvPr/>
          </p:nvSpPr>
          <p:spPr>
            <a:xfrm>
              <a:off x="7268699" y="757745"/>
              <a:ext cx="1275477" cy="461665"/>
            </a:xfrm>
            <a:prstGeom prst="rect">
              <a:avLst/>
            </a:prstGeom>
            <a:noFill/>
          </p:spPr>
          <p:txBody>
            <a:bodyPr wrap="none" rtlCol="0">
              <a:spAutoFit/>
            </a:bodyPr>
            <a:lstStyle/>
            <a:p>
              <a:r>
                <a:rPr lang="en-US">
                  <a:solidFill>
                    <a:srgbClr val="FFFF00"/>
                  </a:solidFill>
                </a:rPr>
                <a:t>T </a:t>
              </a:r>
              <a:r>
                <a:rPr lang="en-US" baseline="-25000">
                  <a:solidFill>
                    <a:srgbClr val="FFFF00"/>
                  </a:solidFill>
                </a:rPr>
                <a:t>window#1</a:t>
              </a:r>
            </a:p>
          </p:txBody>
        </p:sp>
        <p:cxnSp>
          <p:nvCxnSpPr>
            <p:cNvPr id="11" name="Straight Arrow Connector 10">
              <a:extLst>
                <a:ext uri="{FF2B5EF4-FFF2-40B4-BE49-F238E27FC236}">
                  <a16:creationId xmlns:a16="http://schemas.microsoft.com/office/drawing/2014/main" id="{75C9FEC4-97B4-4C6F-80B6-974714B3D047}"/>
                </a:ext>
              </a:extLst>
            </p:cNvPr>
            <p:cNvCxnSpPr/>
            <p:nvPr/>
          </p:nvCxnSpPr>
          <p:spPr>
            <a:xfrm flipH="1" flipV="1">
              <a:off x="7526338" y="1845096"/>
              <a:ext cx="93662" cy="270184"/>
            </a:xfrm>
            <a:prstGeom prst="straightConnector1">
              <a:avLst/>
            </a:prstGeom>
            <a:ln>
              <a:solidFill>
                <a:srgbClr val="00FFFF"/>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EEC4792-1D91-4249-92C9-25AF2D640778}"/>
                </a:ext>
              </a:extLst>
            </p:cNvPr>
            <p:cNvCxnSpPr/>
            <p:nvPr/>
          </p:nvCxnSpPr>
          <p:spPr>
            <a:xfrm flipH="1" flipV="1">
              <a:off x="7221868" y="2114889"/>
              <a:ext cx="93662" cy="270184"/>
            </a:xfrm>
            <a:prstGeom prst="straightConnector1">
              <a:avLst/>
            </a:prstGeom>
            <a:ln>
              <a:solidFill>
                <a:srgbClr val="CC00FF"/>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21C635D-B05F-4CE7-8C54-5F3ECCB571EE}"/>
                </a:ext>
              </a:extLst>
            </p:cNvPr>
            <p:cNvCxnSpPr/>
            <p:nvPr/>
          </p:nvCxnSpPr>
          <p:spPr>
            <a:xfrm flipH="1">
              <a:off x="7221868" y="1100027"/>
              <a:ext cx="93662" cy="25151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18711286-CEA0-47B2-B5B3-443E3DCCA7F7}"/>
                </a:ext>
              </a:extLst>
            </p:cNvPr>
            <p:cNvSpPr txBox="1"/>
            <p:nvPr/>
          </p:nvSpPr>
          <p:spPr>
            <a:xfrm>
              <a:off x="6297039" y="2710194"/>
              <a:ext cx="1141659" cy="461665"/>
            </a:xfrm>
            <a:prstGeom prst="rect">
              <a:avLst/>
            </a:prstGeom>
            <a:noFill/>
          </p:spPr>
          <p:txBody>
            <a:bodyPr wrap="none" rtlCol="0">
              <a:spAutoFit/>
            </a:bodyPr>
            <a:lstStyle/>
            <a:p>
              <a:r>
                <a:rPr lang="en-US">
                  <a:solidFill>
                    <a:srgbClr val="FF9900"/>
                  </a:solidFill>
                </a:rPr>
                <a:t>T </a:t>
              </a:r>
              <a:r>
                <a:rPr lang="en-US" baseline="-25000">
                  <a:solidFill>
                    <a:srgbClr val="FF9900"/>
                  </a:solidFill>
                </a:rPr>
                <a:t>chamber</a:t>
              </a:r>
            </a:p>
          </p:txBody>
        </p:sp>
        <p:sp>
          <p:nvSpPr>
            <p:cNvPr id="15" name="TextBox 14">
              <a:extLst>
                <a:ext uri="{FF2B5EF4-FFF2-40B4-BE49-F238E27FC236}">
                  <a16:creationId xmlns:a16="http://schemas.microsoft.com/office/drawing/2014/main" id="{948A149B-7638-43DC-BD69-F75F26AA3032}"/>
                </a:ext>
              </a:extLst>
            </p:cNvPr>
            <p:cNvSpPr txBox="1"/>
            <p:nvPr/>
          </p:nvSpPr>
          <p:spPr>
            <a:xfrm>
              <a:off x="6677791" y="3231688"/>
              <a:ext cx="1275477" cy="461665"/>
            </a:xfrm>
            <a:prstGeom prst="rect">
              <a:avLst/>
            </a:prstGeom>
            <a:noFill/>
          </p:spPr>
          <p:txBody>
            <a:bodyPr wrap="none" rtlCol="0">
              <a:spAutoFit/>
            </a:bodyPr>
            <a:lstStyle/>
            <a:p>
              <a:r>
                <a:rPr lang="en-US">
                  <a:solidFill>
                    <a:srgbClr val="00FFFF"/>
                  </a:solidFill>
                </a:rPr>
                <a:t>T </a:t>
              </a:r>
              <a:r>
                <a:rPr lang="en-US" baseline="-25000">
                  <a:solidFill>
                    <a:srgbClr val="00FFFF"/>
                  </a:solidFill>
                </a:rPr>
                <a:t>window#2</a:t>
              </a:r>
            </a:p>
          </p:txBody>
        </p:sp>
        <p:sp>
          <p:nvSpPr>
            <p:cNvPr id="16" name="TextBox 15">
              <a:extLst>
                <a:ext uri="{FF2B5EF4-FFF2-40B4-BE49-F238E27FC236}">
                  <a16:creationId xmlns:a16="http://schemas.microsoft.com/office/drawing/2014/main" id="{4FD05764-91E6-4369-BA5C-62B4589BC079}"/>
                </a:ext>
              </a:extLst>
            </p:cNvPr>
            <p:cNvSpPr txBox="1"/>
            <p:nvPr/>
          </p:nvSpPr>
          <p:spPr>
            <a:xfrm>
              <a:off x="5380233" y="3899835"/>
              <a:ext cx="1069780" cy="369332"/>
            </a:xfrm>
            <a:prstGeom prst="rect">
              <a:avLst/>
            </a:prstGeom>
            <a:noFill/>
          </p:spPr>
          <p:txBody>
            <a:bodyPr wrap="none" rtlCol="0">
              <a:spAutoFit/>
            </a:bodyPr>
            <a:lstStyle/>
            <a:p>
              <a:r>
                <a:rPr lang="en-US" sz="1800">
                  <a:solidFill>
                    <a:srgbClr val="FF0000"/>
                  </a:solidFill>
                </a:rPr>
                <a:t>RF power</a:t>
              </a:r>
            </a:p>
          </p:txBody>
        </p:sp>
      </p:grpSp>
      <p:sp>
        <p:nvSpPr>
          <p:cNvPr id="17" name="Content Placeholder 2">
            <a:extLst>
              <a:ext uri="{FF2B5EF4-FFF2-40B4-BE49-F238E27FC236}">
                <a16:creationId xmlns:a16="http://schemas.microsoft.com/office/drawing/2014/main" id="{F2028B50-1A8B-4D15-A817-279566A3A1E3}"/>
              </a:ext>
            </a:extLst>
          </p:cNvPr>
          <p:cNvSpPr txBox="1">
            <a:spLocks/>
          </p:cNvSpPr>
          <p:nvPr/>
        </p:nvSpPr>
        <p:spPr>
          <a:xfrm>
            <a:off x="0" y="1218693"/>
            <a:ext cx="2621280" cy="428512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9538" indent="-109538">
              <a:spcBef>
                <a:spcPts val="0"/>
              </a:spcBef>
              <a:spcAft>
                <a:spcPts val="1200"/>
              </a:spcAft>
            </a:pPr>
            <a:r>
              <a:rPr lang="en-US" sz="2000">
                <a:solidFill>
                  <a:srgbClr val="C00000"/>
                </a:solidFill>
                <a:latin typeface="Calibri" panose="020F0502020204030204" pitchFamily="34" charset="0"/>
                <a:cs typeface="Calibri" panose="020F0502020204030204" pitchFamily="34" charset="0"/>
              </a:rPr>
              <a:t> Phase = 270</a:t>
            </a:r>
            <a:r>
              <a:rPr lang="en-US" sz="2000">
                <a:solidFill>
                  <a:srgbClr val="C00000"/>
                </a:solidFill>
                <a:latin typeface="Calibri" panose="020F0502020204030204" pitchFamily="34" charset="0"/>
                <a:ea typeface="Cambria Math" panose="02040503050406030204" pitchFamily="18" charset="0"/>
                <a:cs typeface="Calibri" panose="020F0502020204030204" pitchFamily="34" charset="0"/>
              </a:rPr>
              <a:t>°</a:t>
            </a:r>
          </a:p>
          <a:p>
            <a:pPr marL="109538" indent="-109538">
              <a:spcBef>
                <a:spcPts val="0"/>
              </a:spcBef>
              <a:spcAft>
                <a:spcPts val="1200"/>
              </a:spcAft>
            </a:pPr>
            <a:r>
              <a:rPr lang="en-US" sz="2000">
                <a:solidFill>
                  <a:srgbClr val="0070C0"/>
                </a:solidFill>
                <a:latin typeface="Calibri" panose="020F0502020204030204" pitchFamily="34" charset="0"/>
                <a:ea typeface="Cambria Math" panose="02040503050406030204" pitchFamily="18" charset="0"/>
                <a:cs typeface="Calibri" panose="020F0502020204030204" pitchFamily="34" charset="0"/>
              </a:rPr>
              <a:t>Bias ON; 3.5kV</a:t>
            </a:r>
          </a:p>
          <a:p>
            <a:pPr marL="109538" indent="-109538">
              <a:spcBef>
                <a:spcPts val="0"/>
              </a:spcBef>
              <a:spcAft>
                <a:spcPts val="1200"/>
              </a:spcAft>
            </a:pPr>
            <a:r>
              <a:rPr lang="en-US" sz="2000">
                <a:solidFill>
                  <a:srgbClr val="0070C0"/>
                </a:solidFill>
                <a:latin typeface="Calibri" panose="020F0502020204030204" pitchFamily="34" charset="0"/>
                <a:ea typeface="Cambria Math" panose="02040503050406030204" pitchFamily="18" charset="0"/>
                <a:cs typeface="Calibri" panose="020F0502020204030204" pitchFamily="34" charset="0"/>
              </a:rPr>
              <a:t>Air flow=3 g/s (</a:t>
            </a:r>
            <a:r>
              <a:rPr lang="en-US" sz="2000" err="1">
                <a:solidFill>
                  <a:srgbClr val="0070C0"/>
                </a:solidFill>
                <a:latin typeface="Calibri" panose="020F0502020204030204" pitchFamily="34" charset="0"/>
                <a:ea typeface="Cambria Math" panose="02040503050406030204" pitchFamily="18" charset="0"/>
                <a:cs typeface="Calibri" panose="020F0502020204030204" pitchFamily="34" charset="0"/>
              </a:rPr>
              <a:t>ea</a:t>
            </a:r>
            <a:r>
              <a:rPr lang="en-US" sz="2000">
                <a:solidFill>
                  <a:srgbClr val="0070C0"/>
                </a:solidFill>
                <a:latin typeface="Calibri" panose="020F0502020204030204" pitchFamily="34" charset="0"/>
                <a:ea typeface="Cambria Math" panose="02040503050406030204" pitchFamily="18" charset="0"/>
                <a:cs typeface="Calibri" panose="020F0502020204030204" pitchFamily="34" charset="0"/>
              </a:rPr>
              <a:t>)</a:t>
            </a:r>
          </a:p>
          <a:p>
            <a:pPr marL="109538" indent="-109538">
              <a:spcBef>
                <a:spcPts val="0"/>
              </a:spcBef>
              <a:spcAft>
                <a:spcPts val="1200"/>
              </a:spcAft>
            </a:pPr>
            <a:r>
              <a:rPr lang="en-US" sz="2000" i="1">
                <a:solidFill>
                  <a:srgbClr val="0070C0"/>
                </a:solidFill>
                <a:latin typeface="Calibri" panose="020F0502020204030204" pitchFamily="34" charset="0"/>
                <a:ea typeface="Cambria Math" panose="02040503050406030204" pitchFamily="18" charset="0"/>
                <a:cs typeface="Calibri" panose="020F0502020204030204" pitchFamily="34" charset="0"/>
              </a:rPr>
              <a:t> Pulse mode</a:t>
            </a:r>
            <a:r>
              <a:rPr lang="en-US" sz="2000">
                <a:latin typeface="Calibri" panose="020F0502020204030204" pitchFamily="34" charset="0"/>
                <a:ea typeface="Cambria Math" panose="02040503050406030204" pitchFamily="18" charset="0"/>
                <a:cs typeface="Calibri" panose="020F0502020204030204" pitchFamily="34" charset="0"/>
              </a:rPr>
              <a:t>: 10, 100; 300; 500ms,  </a:t>
            </a:r>
            <a:r>
              <a:rPr lang="en-US" sz="2000" err="1">
                <a:latin typeface="Calibri" panose="020F0502020204030204" pitchFamily="34" charset="0"/>
                <a:ea typeface="Cambria Math" panose="02040503050406030204" pitchFamily="18" charset="0"/>
                <a:cs typeface="Calibri" panose="020F0502020204030204" pitchFamily="34" charset="0"/>
              </a:rPr>
              <a:t>P</a:t>
            </a:r>
            <a:r>
              <a:rPr lang="en-US" sz="2000" baseline="-25000" err="1">
                <a:latin typeface="Calibri" panose="020F0502020204030204" pitchFamily="34" charset="0"/>
                <a:ea typeface="Cambria Math" panose="02040503050406030204" pitchFamily="18" charset="0"/>
                <a:cs typeface="Calibri" panose="020F0502020204030204" pitchFamily="34" charset="0"/>
              </a:rPr>
              <a:t>max</a:t>
            </a:r>
            <a:r>
              <a:rPr lang="en-US" sz="2000">
                <a:latin typeface="Calibri" panose="020F0502020204030204" pitchFamily="34" charset="0"/>
                <a:ea typeface="Cambria Math" panose="02040503050406030204" pitchFamily="18" charset="0"/>
                <a:cs typeface="Calibri" panose="020F0502020204030204" pitchFamily="34" charset="0"/>
              </a:rPr>
              <a:t> =24kW </a:t>
            </a:r>
          </a:p>
          <a:p>
            <a:pPr marL="109538" indent="-109538">
              <a:spcBef>
                <a:spcPts val="0"/>
              </a:spcBef>
              <a:spcAft>
                <a:spcPts val="1200"/>
              </a:spcAft>
            </a:pPr>
            <a:r>
              <a:rPr lang="en-US" sz="2000" i="1">
                <a:solidFill>
                  <a:srgbClr val="0070C0"/>
                </a:solidFill>
                <a:latin typeface="Calibri" panose="020F0502020204030204" pitchFamily="34" charset="0"/>
                <a:ea typeface="Cambria Math" panose="02040503050406030204" pitchFamily="18" charset="0"/>
                <a:cs typeface="Calibri" panose="020F0502020204030204" pitchFamily="34" charset="0"/>
              </a:rPr>
              <a:t> CW mode </a:t>
            </a:r>
            <a:r>
              <a:rPr lang="en-US" sz="2000">
                <a:latin typeface="Calibri" panose="020F0502020204030204" pitchFamily="34" charset="0"/>
                <a:ea typeface="Cambria Math" panose="02040503050406030204" pitchFamily="18" charset="0"/>
                <a:cs typeface="Calibri" panose="020F0502020204030204" pitchFamily="34" charset="0"/>
              </a:rPr>
              <a:t>(~1.5hrs) </a:t>
            </a:r>
            <a:r>
              <a:rPr lang="en-US" sz="2000" err="1">
                <a:latin typeface="Calibri" panose="020F0502020204030204" pitchFamily="34" charset="0"/>
                <a:ea typeface="Cambria Math" panose="02040503050406030204" pitchFamily="18" charset="0"/>
                <a:cs typeface="Calibri" panose="020F0502020204030204" pitchFamily="34" charset="0"/>
              </a:rPr>
              <a:t>P</a:t>
            </a:r>
            <a:r>
              <a:rPr lang="en-US" sz="2000" baseline="-25000" err="1">
                <a:latin typeface="Calibri" panose="020F0502020204030204" pitchFamily="34" charset="0"/>
                <a:ea typeface="Cambria Math" panose="02040503050406030204" pitchFamily="18" charset="0"/>
                <a:cs typeface="Calibri" panose="020F0502020204030204" pitchFamily="34" charset="0"/>
              </a:rPr>
              <a:t>max</a:t>
            </a:r>
            <a:r>
              <a:rPr lang="en-US" sz="2000">
                <a:latin typeface="Calibri" panose="020F0502020204030204" pitchFamily="34" charset="0"/>
                <a:ea typeface="Cambria Math" panose="02040503050406030204" pitchFamily="18" charset="0"/>
                <a:cs typeface="Calibri" panose="020F0502020204030204" pitchFamily="34" charset="0"/>
              </a:rPr>
              <a:t> =12kW </a:t>
            </a:r>
          </a:p>
          <a:p>
            <a:pPr marL="171450" indent="-171450">
              <a:spcBef>
                <a:spcPts val="0"/>
              </a:spcBef>
              <a:spcAft>
                <a:spcPts val="1200"/>
              </a:spcAft>
            </a:pPr>
            <a:r>
              <a:rPr lang="en-US" sz="2000">
                <a:solidFill>
                  <a:srgbClr val="C00000"/>
                </a:solidFill>
                <a:latin typeface="Calibri" panose="020F0502020204030204" pitchFamily="34" charset="0"/>
                <a:ea typeface="Cambria Math" panose="02040503050406030204" pitchFamily="18" charset="0"/>
                <a:cs typeface="Calibri" panose="020F0502020204030204" pitchFamily="34" charset="0"/>
              </a:rPr>
              <a:t>No MP</a:t>
            </a:r>
            <a:endParaRPr lang="en-US" sz="200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313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B2C667-FA2E-4CDC-A6AD-5FAF3409CE68}"/>
              </a:ext>
            </a:extLst>
          </p:cNvPr>
          <p:cNvSpPr>
            <a:spLocks noGrp="1"/>
          </p:cNvSpPr>
          <p:nvPr>
            <p:ph idx="1"/>
          </p:nvPr>
        </p:nvSpPr>
        <p:spPr/>
        <p:txBody>
          <a:bodyPr/>
          <a:lstStyle/>
          <a:p>
            <a:pPr marL="0" indent="0">
              <a:buNone/>
            </a:pPr>
            <a:r>
              <a:rPr lang="en-US" sz="2000" b="1"/>
              <a:t>Summary</a:t>
            </a:r>
          </a:p>
          <a:p>
            <a:r>
              <a:rPr lang="en-US" sz="2000"/>
              <a:t>SSR2 pre-production couplers #1 and #4 were tested at RT stand in standing wave mode for 4 reflection phases: 0, 90, 180, 270 degrees. DC bias 3.5kV was applied for both couplers. Cooling provided by air flow through antennas, outside windows were cooled by 2 fans. Test done for pulse mode (10,100,300,500ms) with RF power up to 25kW and in CW mode for maximum power 12 kW (TRS). We stay at maximum power at least 1.5 hours to reach temperature equilibrium.</a:t>
            </a:r>
          </a:p>
          <a:p>
            <a:endParaRPr lang="en-US" sz="2000"/>
          </a:p>
          <a:p>
            <a:r>
              <a:rPr lang="en-US" sz="2000"/>
              <a:t>Test results:</a:t>
            </a:r>
          </a:p>
          <a:p>
            <a:r>
              <a:rPr lang="en-US" sz="2000"/>
              <a:t>No MP for all tested regimes. Vacuum increase follows the temperature rise</a:t>
            </a:r>
          </a:p>
          <a:p>
            <a:r>
              <a:rPr lang="en-US" sz="2000"/>
              <a:t>Maximum window flange temperature is &lt; 80F (30C)</a:t>
            </a:r>
          </a:p>
          <a:p>
            <a:endParaRPr lang="en-US"/>
          </a:p>
        </p:txBody>
      </p:sp>
      <p:sp>
        <p:nvSpPr>
          <p:cNvPr id="3" name="Title 2">
            <a:extLst>
              <a:ext uri="{FF2B5EF4-FFF2-40B4-BE49-F238E27FC236}">
                <a16:creationId xmlns:a16="http://schemas.microsoft.com/office/drawing/2014/main" id="{8B1D1D5C-7072-48C2-96D2-622BE95CC6D3}"/>
              </a:ext>
            </a:extLst>
          </p:cNvPr>
          <p:cNvSpPr>
            <a:spLocks noGrp="1"/>
          </p:cNvSpPr>
          <p:nvPr>
            <p:ph type="title"/>
          </p:nvPr>
        </p:nvSpPr>
        <p:spPr/>
        <p:txBody>
          <a:bodyPr/>
          <a:lstStyle/>
          <a:p>
            <a:r>
              <a:rPr lang="en-US"/>
              <a:t>SSR2 couplers #1 #4</a:t>
            </a:r>
          </a:p>
        </p:txBody>
      </p:sp>
      <p:sp>
        <p:nvSpPr>
          <p:cNvPr id="4" name="Date Placeholder 3">
            <a:extLst>
              <a:ext uri="{FF2B5EF4-FFF2-40B4-BE49-F238E27FC236}">
                <a16:creationId xmlns:a16="http://schemas.microsoft.com/office/drawing/2014/main" id="{7165C73B-81BA-460A-9A32-DB40D111F2F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49C772E-B3B3-4B9B-92C2-C27E50A7CCFF}"/>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A0A44CB3-AA17-4A08-9617-D4000C5A1475}"/>
              </a:ext>
            </a:extLst>
          </p:cNvPr>
          <p:cNvSpPr>
            <a:spLocks noGrp="1"/>
          </p:cNvSpPr>
          <p:nvPr>
            <p:ph type="sldNum" sz="quarter" idx="12"/>
          </p:nvPr>
        </p:nvSpPr>
        <p:spPr/>
        <p:txBody>
          <a:bodyPr/>
          <a:lstStyle/>
          <a:p>
            <a:pPr>
              <a:defRPr/>
            </a:pPr>
            <a:fld id="{148C009B-CB69-E04A-B9B3-34B26D69E9CF}" type="slidenum">
              <a:rPr lang="en-US" smtClean="0"/>
              <a:pPr>
                <a:defRPr/>
              </a:pPr>
              <a:t>22</a:t>
            </a:fld>
            <a:endParaRPr lang="en-US"/>
          </a:p>
        </p:txBody>
      </p:sp>
    </p:spTree>
    <p:extLst>
      <p:ext uri="{BB962C8B-B14F-4D97-AF65-F5344CB8AC3E}">
        <p14:creationId xmlns:p14="http://schemas.microsoft.com/office/powerpoint/2010/main" val="3810090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95C3DAA-135E-4014-96F1-6948D700CD26}"/>
              </a:ext>
            </a:extLst>
          </p:cNvPr>
          <p:cNvSpPr>
            <a:spLocks noGrp="1"/>
          </p:cNvSpPr>
          <p:nvPr>
            <p:ph type="dt" sz="half" idx="14"/>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1DFA3A09-257E-4BDA-9DF6-2537CD0E6045}"/>
              </a:ext>
            </a:extLst>
          </p:cNvPr>
          <p:cNvSpPr>
            <a:spLocks noGrp="1"/>
          </p:cNvSpPr>
          <p:nvPr>
            <p:ph type="ftr" sz="quarter" idx="15"/>
          </p:nvPr>
        </p:nvSpPr>
        <p:spPr>
          <a:xfrm>
            <a:off x="1530604" y="6504214"/>
            <a:ext cx="6260399" cy="242873"/>
          </a:xfrm>
        </p:spPr>
        <p:txBody>
          <a:bodyPr/>
          <a:lstStyle/>
          <a:p>
            <a:pPr>
              <a:defRPr/>
            </a:pPr>
            <a:r>
              <a:rPr lang="en-US"/>
              <a:t>11/10/2022 ALL Partners Coordination Meeting: FNAL Update</a:t>
            </a:r>
            <a:endParaRPr lang="en-US" b="1"/>
          </a:p>
        </p:txBody>
      </p:sp>
      <p:sp>
        <p:nvSpPr>
          <p:cNvPr id="7" name="TextBox 6">
            <a:extLst>
              <a:ext uri="{FF2B5EF4-FFF2-40B4-BE49-F238E27FC236}">
                <a16:creationId xmlns:a16="http://schemas.microsoft.com/office/drawing/2014/main" id="{955A1716-1F73-4393-B14B-A5C245E3A0C4}"/>
              </a:ext>
            </a:extLst>
          </p:cNvPr>
          <p:cNvSpPr txBox="1"/>
          <p:nvPr/>
        </p:nvSpPr>
        <p:spPr>
          <a:xfrm>
            <a:off x="2703281" y="2736502"/>
            <a:ext cx="3915043" cy="1384995"/>
          </a:xfrm>
          <a:prstGeom prst="rect">
            <a:avLst/>
          </a:prstGeom>
          <a:solidFill>
            <a:schemeClr val="bg1"/>
          </a:solidFill>
        </p:spPr>
        <p:txBody>
          <a:bodyPr wrap="square" rtlCol="0">
            <a:spAutoFit/>
          </a:bodyPr>
          <a:lstStyle/>
          <a:p>
            <a:pPr algn="ctr"/>
            <a:r>
              <a:rPr lang="en-US" sz="4400"/>
              <a:t>SSRs CM design</a:t>
            </a:r>
          </a:p>
          <a:p>
            <a:pPr algn="r"/>
            <a:r>
              <a:rPr lang="en-US" sz="2000"/>
              <a:t>SPM: M. Parise</a:t>
            </a:r>
            <a:br>
              <a:rPr lang="en-US" sz="2000"/>
            </a:br>
            <a:r>
              <a:rPr lang="en-US" sz="2000"/>
              <a:t>Presenter: M. Parise</a:t>
            </a:r>
          </a:p>
        </p:txBody>
      </p:sp>
      <p:sp>
        <p:nvSpPr>
          <p:cNvPr id="2" name="Slide Number Placeholder 1">
            <a:extLst>
              <a:ext uri="{FF2B5EF4-FFF2-40B4-BE49-F238E27FC236}">
                <a16:creationId xmlns:a16="http://schemas.microsoft.com/office/drawing/2014/main" id="{78560B79-D5E8-433B-B65A-CA58734BAD19}"/>
              </a:ext>
            </a:extLst>
          </p:cNvPr>
          <p:cNvSpPr>
            <a:spLocks noGrp="1"/>
          </p:cNvSpPr>
          <p:nvPr>
            <p:ph type="sldNum" sz="quarter" idx="16"/>
          </p:nvPr>
        </p:nvSpPr>
        <p:spPr>
          <a:xfrm>
            <a:off x="222250" y="6504213"/>
            <a:ext cx="414338" cy="237285"/>
          </a:xfrm>
        </p:spPr>
        <p:txBody>
          <a:bodyPr/>
          <a:lstStyle/>
          <a:p>
            <a:pPr>
              <a:defRPr/>
            </a:pPr>
            <a:fld id="{148C009B-CB69-E04A-B9B3-34B26D69E9CF}" type="slidenum">
              <a:rPr lang="en-US" smtClean="0"/>
              <a:pPr>
                <a:defRPr/>
              </a:pPr>
              <a:t>23</a:t>
            </a:fld>
            <a:endParaRPr lang="en-US"/>
          </a:p>
        </p:txBody>
      </p:sp>
    </p:spTree>
    <p:extLst>
      <p:ext uri="{BB962C8B-B14F-4D97-AF65-F5344CB8AC3E}">
        <p14:creationId xmlns:p14="http://schemas.microsoft.com/office/powerpoint/2010/main" val="2286611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95C3DAA-135E-4014-96F1-6948D700CD26}"/>
              </a:ext>
            </a:extLst>
          </p:cNvPr>
          <p:cNvSpPr>
            <a:spLocks noGrp="1"/>
          </p:cNvSpPr>
          <p:nvPr>
            <p:ph type="dt" sz="half" idx="14"/>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1DFA3A09-257E-4BDA-9DF6-2537CD0E6045}"/>
              </a:ext>
            </a:extLst>
          </p:cNvPr>
          <p:cNvSpPr>
            <a:spLocks noGrp="1"/>
          </p:cNvSpPr>
          <p:nvPr>
            <p:ph type="ftr" sz="quarter" idx="15"/>
          </p:nvPr>
        </p:nvSpPr>
        <p:spPr>
          <a:xfrm>
            <a:off x="1530604" y="6504214"/>
            <a:ext cx="6260399" cy="242873"/>
          </a:xfrm>
        </p:spPr>
        <p:txBody>
          <a:bodyPr/>
          <a:lstStyle/>
          <a:p>
            <a:pPr>
              <a:defRPr/>
            </a:pPr>
            <a:r>
              <a:rPr lang="en-US"/>
              <a:t>11/10/2022 ALL Partners Coordination Meeting: FNAL Update</a:t>
            </a:r>
            <a:endParaRPr lang="en-US" b="1"/>
          </a:p>
        </p:txBody>
      </p:sp>
      <p:pic>
        <p:nvPicPr>
          <p:cNvPr id="3" name="Picture 2" descr="A large room&#10;&#10;Description automatically generated">
            <a:extLst>
              <a:ext uri="{FF2B5EF4-FFF2-40B4-BE49-F238E27FC236}">
                <a16:creationId xmlns:a16="http://schemas.microsoft.com/office/drawing/2014/main" id="{AF91B4E7-4DDD-4400-9412-0CB183847652}"/>
              </a:ext>
            </a:extLst>
          </p:cNvPr>
          <p:cNvPicPr>
            <a:picLocks noChangeAspect="1"/>
          </p:cNvPicPr>
          <p:nvPr/>
        </p:nvPicPr>
        <p:blipFill>
          <a:blip r:embed="rId2"/>
          <a:stretch>
            <a:fillRect/>
          </a:stretch>
        </p:blipFill>
        <p:spPr>
          <a:xfrm>
            <a:off x="2696468" y="906511"/>
            <a:ext cx="4083894" cy="2049686"/>
          </a:xfrm>
          <a:prstGeom prst="rect">
            <a:avLst/>
          </a:prstGeom>
        </p:spPr>
      </p:pic>
      <p:grpSp>
        <p:nvGrpSpPr>
          <p:cNvPr id="24" name="Group 23">
            <a:extLst>
              <a:ext uri="{FF2B5EF4-FFF2-40B4-BE49-F238E27FC236}">
                <a16:creationId xmlns:a16="http://schemas.microsoft.com/office/drawing/2014/main" id="{1421D975-977B-4B8B-A929-C667960202FB}"/>
              </a:ext>
            </a:extLst>
          </p:cNvPr>
          <p:cNvGrpSpPr/>
          <p:nvPr/>
        </p:nvGrpSpPr>
        <p:grpSpPr>
          <a:xfrm>
            <a:off x="4626297" y="2956195"/>
            <a:ext cx="489170" cy="802259"/>
            <a:chOff x="4678053" y="3767075"/>
            <a:chExt cx="489170" cy="802259"/>
          </a:xfrm>
        </p:grpSpPr>
        <p:cxnSp>
          <p:nvCxnSpPr>
            <p:cNvPr id="16" name="Connector: Elbow 15">
              <a:extLst>
                <a:ext uri="{FF2B5EF4-FFF2-40B4-BE49-F238E27FC236}">
                  <a16:creationId xmlns:a16="http://schemas.microsoft.com/office/drawing/2014/main" id="{D49970FF-E6AC-4213-817D-EF761E350B5A}"/>
                </a:ext>
              </a:extLst>
            </p:cNvPr>
            <p:cNvCxnSpPr>
              <a:cxnSpLocks/>
            </p:cNvCxnSpPr>
            <p:nvPr/>
          </p:nvCxnSpPr>
          <p:spPr>
            <a:xfrm rot="16200000" flipH="1">
              <a:off x="4643802" y="4045911"/>
              <a:ext cx="802257" cy="244585"/>
            </a:xfrm>
            <a:prstGeom prst="bentConnector3">
              <a:avLst>
                <a:gd name="adj1" fmla="val 100538"/>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A0970814-0BB8-40E6-9D73-BF59B999924C}"/>
                </a:ext>
              </a:extLst>
            </p:cNvPr>
            <p:cNvCxnSpPr>
              <a:cxnSpLocks/>
            </p:cNvCxnSpPr>
            <p:nvPr/>
          </p:nvCxnSpPr>
          <p:spPr>
            <a:xfrm rot="5400000">
              <a:off x="4399217" y="4045913"/>
              <a:ext cx="802257" cy="244585"/>
            </a:xfrm>
            <a:prstGeom prst="bentConnector3">
              <a:avLst>
                <a:gd name="adj1" fmla="val 100538"/>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 name="Rectangle 1">
            <a:extLst>
              <a:ext uri="{FF2B5EF4-FFF2-40B4-BE49-F238E27FC236}">
                <a16:creationId xmlns:a16="http://schemas.microsoft.com/office/drawing/2014/main" id="{9D2A6E4D-1B80-4F07-B1F6-3D5731A6E790}"/>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00F76584-FA85-4410-8D4B-C2463946888A}"/>
              </a:ext>
            </a:extLst>
          </p:cNvPr>
          <p:cNvSpPr/>
          <p:nvPr/>
        </p:nvSpPr>
        <p:spPr>
          <a:xfrm>
            <a:off x="241623" y="5806398"/>
            <a:ext cx="4332981" cy="430887"/>
          </a:xfrm>
          <a:prstGeom prst="rect">
            <a:avLst/>
          </a:prstGeom>
        </p:spPr>
        <p:txBody>
          <a:bodyPr wrap="none">
            <a:spAutoFit/>
          </a:bodyPr>
          <a:lstStyle/>
          <a:p>
            <a:r>
              <a:rPr lang="en-US" sz="2200"/>
              <a:t>Pre-productionSSR2 CM: F10138829</a:t>
            </a:r>
          </a:p>
        </p:txBody>
      </p:sp>
      <p:sp>
        <p:nvSpPr>
          <p:cNvPr id="12" name="Rectangle 11">
            <a:extLst>
              <a:ext uri="{FF2B5EF4-FFF2-40B4-BE49-F238E27FC236}">
                <a16:creationId xmlns:a16="http://schemas.microsoft.com/office/drawing/2014/main" id="{74C16900-852E-4D0C-9378-5E8C3D7C078E}"/>
              </a:ext>
            </a:extLst>
          </p:cNvPr>
          <p:cNvSpPr/>
          <p:nvPr/>
        </p:nvSpPr>
        <p:spPr>
          <a:xfrm>
            <a:off x="5216065" y="5806398"/>
            <a:ext cx="3927935" cy="430887"/>
          </a:xfrm>
          <a:prstGeom prst="rect">
            <a:avLst/>
          </a:prstGeom>
        </p:spPr>
        <p:txBody>
          <a:bodyPr wrap="none">
            <a:spAutoFit/>
          </a:bodyPr>
          <a:lstStyle/>
          <a:p>
            <a:r>
              <a:rPr lang="en-US" sz="2200"/>
              <a:t>Production SSR1 CM: F10142933</a:t>
            </a:r>
          </a:p>
        </p:txBody>
      </p:sp>
      <p:sp>
        <p:nvSpPr>
          <p:cNvPr id="8" name="Rectangle 2">
            <a:extLst>
              <a:ext uri="{FF2B5EF4-FFF2-40B4-BE49-F238E27FC236}">
                <a16:creationId xmlns:a16="http://schemas.microsoft.com/office/drawing/2014/main" id="{1D7C9B95-4C6F-43FB-98DF-50DE07508CE4}"/>
              </a:ext>
            </a:extLst>
          </p:cNvPr>
          <p:cNvSpPr>
            <a:spLocks noChangeArrowheads="1"/>
          </p:cNvSpPr>
          <p:nvPr/>
        </p:nvSpPr>
        <p:spPr bwMode="auto">
          <a:xfrm flipV="1">
            <a:off x="320371" y="-324659"/>
            <a:ext cx="3762513" cy="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Slide Number Placeholder 5">
            <a:extLst>
              <a:ext uri="{FF2B5EF4-FFF2-40B4-BE49-F238E27FC236}">
                <a16:creationId xmlns:a16="http://schemas.microsoft.com/office/drawing/2014/main" id="{1F925CC2-7E5D-438E-9312-CBAAE5083925}"/>
              </a:ext>
            </a:extLst>
          </p:cNvPr>
          <p:cNvSpPr>
            <a:spLocks noGrp="1"/>
          </p:cNvSpPr>
          <p:nvPr>
            <p:ph type="sldNum" sz="quarter" idx="16"/>
          </p:nvPr>
        </p:nvSpPr>
        <p:spPr>
          <a:xfrm>
            <a:off x="222250" y="6504213"/>
            <a:ext cx="414338" cy="237285"/>
          </a:xfrm>
        </p:spPr>
        <p:txBody>
          <a:bodyPr/>
          <a:lstStyle/>
          <a:p>
            <a:pPr>
              <a:defRPr/>
            </a:pPr>
            <a:fld id="{148C009B-CB69-E04A-B9B3-34B26D69E9CF}" type="slidenum">
              <a:rPr lang="en-US" smtClean="0"/>
              <a:pPr>
                <a:defRPr/>
              </a:pPr>
              <a:t>24</a:t>
            </a:fld>
            <a:endParaRPr lang="en-US"/>
          </a:p>
        </p:txBody>
      </p:sp>
      <p:pic>
        <p:nvPicPr>
          <p:cNvPr id="18" name="Picture 17">
            <a:extLst>
              <a:ext uri="{FF2B5EF4-FFF2-40B4-BE49-F238E27FC236}">
                <a16:creationId xmlns:a16="http://schemas.microsoft.com/office/drawing/2014/main" id="{329E2685-D784-460C-99C9-D4C265FC5667}"/>
              </a:ext>
            </a:extLst>
          </p:cNvPr>
          <p:cNvPicPr>
            <a:picLocks noChangeAspect="1"/>
          </p:cNvPicPr>
          <p:nvPr/>
        </p:nvPicPr>
        <p:blipFill rotWithShape="1">
          <a:blip r:embed="rId3"/>
          <a:srcRect r="50983"/>
          <a:stretch/>
        </p:blipFill>
        <p:spPr>
          <a:xfrm>
            <a:off x="5981476" y="3111479"/>
            <a:ext cx="2708480" cy="2539637"/>
          </a:xfrm>
          <a:prstGeom prst="rect">
            <a:avLst/>
          </a:prstGeom>
        </p:spPr>
      </p:pic>
      <p:pic>
        <p:nvPicPr>
          <p:cNvPr id="19" name="Picture 18">
            <a:extLst>
              <a:ext uri="{FF2B5EF4-FFF2-40B4-BE49-F238E27FC236}">
                <a16:creationId xmlns:a16="http://schemas.microsoft.com/office/drawing/2014/main" id="{9085C20D-70B6-4F61-B768-5C75CC8022DD}"/>
              </a:ext>
            </a:extLst>
          </p:cNvPr>
          <p:cNvPicPr>
            <a:picLocks noChangeAspect="1"/>
          </p:cNvPicPr>
          <p:nvPr/>
        </p:nvPicPr>
        <p:blipFill rotWithShape="1">
          <a:blip r:embed="rId3"/>
          <a:srcRect l="48964"/>
          <a:stretch/>
        </p:blipFill>
        <p:spPr>
          <a:xfrm>
            <a:off x="1184870" y="3148685"/>
            <a:ext cx="2820003" cy="2539637"/>
          </a:xfrm>
          <a:prstGeom prst="rect">
            <a:avLst/>
          </a:prstGeom>
        </p:spPr>
      </p:pic>
    </p:spTree>
    <p:extLst>
      <p:ext uri="{BB962C8B-B14F-4D97-AF65-F5344CB8AC3E}">
        <p14:creationId xmlns:p14="http://schemas.microsoft.com/office/powerpoint/2010/main" val="2361993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1CDC4E-4EA5-4C6F-BF87-1B2DE4A614D8}"/>
              </a:ext>
            </a:extLst>
          </p:cNvPr>
          <p:cNvSpPr>
            <a:spLocks noGrp="1"/>
          </p:cNvSpPr>
          <p:nvPr>
            <p:ph type="dt" sz="half" idx="10"/>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a:p>
        </p:txBody>
      </p:sp>
      <p:sp>
        <p:nvSpPr>
          <p:cNvPr id="5" name="Footer Placeholder 4">
            <a:extLst>
              <a:ext uri="{FF2B5EF4-FFF2-40B4-BE49-F238E27FC236}">
                <a16:creationId xmlns:a16="http://schemas.microsoft.com/office/drawing/2014/main" id="{6EACA685-6D3F-45A9-93F5-E93020EF006C}"/>
              </a:ext>
            </a:extLst>
          </p:cNvPr>
          <p:cNvSpPr>
            <a:spLocks noGrp="1"/>
          </p:cNvSpPr>
          <p:nvPr>
            <p:ph type="ftr" sz="quarter" idx="11"/>
          </p:nvPr>
        </p:nvSpPr>
        <p:spPr>
          <a:xfrm>
            <a:off x="2051914" y="6545704"/>
            <a:ext cx="8347199" cy="242873"/>
          </a:xfrm>
          <a:prstGeom prst="rect">
            <a:avLst/>
          </a:prstGeom>
        </p:spPr>
        <p:txBody>
          <a:bodyPr lIns="0" tIns="0" rIns="0" bIns="0" anchor="t" anchorCtr="0"/>
          <a:lstStyle>
            <a:defPPr>
              <a:defRPr lang="en-US"/>
            </a:defPPr>
            <a:lvl1pPr marL="0" algn="ctr"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11/10/2022 ALL Partners Coordination Meeting: FNAL Update</a:t>
            </a:r>
            <a:endParaRPr lang="en-US" b="1"/>
          </a:p>
        </p:txBody>
      </p:sp>
      <p:sp>
        <p:nvSpPr>
          <p:cNvPr id="8" name="Title 2">
            <a:extLst>
              <a:ext uri="{FF2B5EF4-FFF2-40B4-BE49-F238E27FC236}">
                <a16:creationId xmlns:a16="http://schemas.microsoft.com/office/drawing/2014/main" id="{7CC8D060-2932-471C-90BD-BAFFA36C9E94}"/>
              </a:ext>
            </a:extLst>
          </p:cNvPr>
          <p:cNvSpPr>
            <a:spLocks noGrp="1"/>
          </p:cNvSpPr>
          <p:nvPr>
            <p:ph type="title"/>
          </p:nvPr>
        </p:nvSpPr>
        <p:spPr>
          <a:xfrm>
            <a:off x="205920" y="262073"/>
            <a:ext cx="8686800" cy="320908"/>
          </a:xfrm>
        </p:spPr>
        <p:txBody>
          <a:bodyPr/>
          <a:lstStyle/>
          <a:p>
            <a:r>
              <a:rPr lang="en-US"/>
              <a:t>pp SSR2 CM</a:t>
            </a:r>
          </a:p>
        </p:txBody>
      </p:sp>
      <p:sp>
        <p:nvSpPr>
          <p:cNvPr id="14" name="TextBox 13">
            <a:extLst>
              <a:ext uri="{FF2B5EF4-FFF2-40B4-BE49-F238E27FC236}">
                <a16:creationId xmlns:a16="http://schemas.microsoft.com/office/drawing/2014/main" id="{46FE58D6-1167-44F9-8BC6-B23016275C9B}"/>
              </a:ext>
            </a:extLst>
          </p:cNvPr>
          <p:cNvSpPr txBox="1"/>
          <p:nvPr/>
        </p:nvSpPr>
        <p:spPr>
          <a:xfrm>
            <a:off x="205920" y="823852"/>
            <a:ext cx="8594812" cy="2277547"/>
          </a:xfrm>
          <a:prstGeom prst="rect">
            <a:avLst/>
          </a:prstGeom>
          <a:noFill/>
        </p:spPr>
        <p:txBody>
          <a:bodyPr wrap="square" lIns="91440" tIns="45720" rIns="91440" bIns="45720" anchor="t">
            <a:spAutoFit/>
          </a:bodyPr>
          <a:lstStyle/>
          <a:p>
            <a:pPr>
              <a:spcBef>
                <a:spcPts val="600"/>
              </a:spcBef>
            </a:pPr>
            <a:endParaRPr lang="en-US" sz="2000">
              <a:solidFill>
                <a:srgbClr val="50504E"/>
              </a:solidFill>
              <a:latin typeface="Helvetica" panose="020B0604020202020204" pitchFamily="34" charset="0"/>
              <a:cs typeface="Helvetica" panose="020B0604020202020204" pitchFamily="34" charset="0"/>
            </a:endParaRPr>
          </a:p>
          <a:p>
            <a:pPr marL="342900" indent="-342900">
              <a:spcBef>
                <a:spcPts val="600"/>
              </a:spcBef>
              <a:buFont typeface="Arial" panose="020B0604020202020204" pitchFamily="34" charset="0"/>
              <a:buChar char="•"/>
            </a:pPr>
            <a:r>
              <a:rPr lang="en-US" sz="2000">
                <a:solidFill>
                  <a:srgbClr val="50504E"/>
                </a:solidFill>
                <a:latin typeface="Helvetica"/>
                <a:cs typeface="Helvetica"/>
              </a:rPr>
              <a:t>90+% of the procurement for the ppSSR2 CM was initiated.</a:t>
            </a:r>
          </a:p>
          <a:p>
            <a:pPr marL="342900" indent="-342900">
              <a:spcBef>
                <a:spcPts val="600"/>
              </a:spcBef>
              <a:buFont typeface="Arial" panose="020B0604020202020204" pitchFamily="34" charset="0"/>
              <a:buChar char="•"/>
            </a:pPr>
            <a:r>
              <a:rPr lang="en-US" sz="2000">
                <a:solidFill>
                  <a:srgbClr val="50504E"/>
                </a:solidFill>
                <a:latin typeface="Helvetica"/>
                <a:cs typeface="Helvetica"/>
              </a:rPr>
              <a:t>Most of procurement and fabrication specification are completed and used to initiate the procurements. Check EPDM, Tab "Cryomodule" </a:t>
            </a:r>
          </a:p>
          <a:p>
            <a:pPr marL="342900" indent="-342900">
              <a:buFont typeface="Arial" panose="020B0604020202020204" pitchFamily="34" charset="0"/>
              <a:buChar char="•"/>
            </a:pPr>
            <a:endParaRPr lang="en-US" sz="2000">
              <a:latin typeface="Calibri"/>
              <a:cs typeface="Calibri"/>
            </a:endParaRPr>
          </a:p>
          <a:p>
            <a:pPr marL="342900" indent="-342900">
              <a:buFont typeface="Arial" panose="020B0604020202020204" pitchFamily="34" charset="0"/>
              <a:buChar char="•"/>
            </a:pPr>
            <a:endParaRPr lang="en-US" sz="2000">
              <a:latin typeface="Calibri"/>
              <a:cs typeface="Calibri"/>
            </a:endParaRPr>
          </a:p>
          <a:p>
            <a:endParaRPr lang="en-US" sz="1200">
              <a:latin typeface="Helvetica"/>
              <a:cs typeface="Helvetica"/>
            </a:endParaRPr>
          </a:p>
        </p:txBody>
      </p:sp>
      <p:sp>
        <p:nvSpPr>
          <p:cNvPr id="2" name="Slide Number Placeholder 1">
            <a:extLst>
              <a:ext uri="{FF2B5EF4-FFF2-40B4-BE49-F238E27FC236}">
                <a16:creationId xmlns:a16="http://schemas.microsoft.com/office/drawing/2014/main" id="{0062711C-432E-46AD-8DEE-E603063DD55B}"/>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25</a:t>
            </a:fld>
            <a:endParaRPr lang="en-US"/>
          </a:p>
        </p:txBody>
      </p:sp>
      <p:graphicFrame>
        <p:nvGraphicFramePr>
          <p:cNvPr id="6" name="Table 5">
            <a:extLst>
              <a:ext uri="{FF2B5EF4-FFF2-40B4-BE49-F238E27FC236}">
                <a16:creationId xmlns:a16="http://schemas.microsoft.com/office/drawing/2014/main" id="{8C8260BD-7DF5-0D60-399F-AFE287CB2F4F}"/>
              </a:ext>
            </a:extLst>
          </p:cNvPr>
          <p:cNvGraphicFramePr>
            <a:graphicFrameLocks noGrp="1"/>
          </p:cNvGraphicFramePr>
          <p:nvPr>
            <p:extLst>
              <p:ext uri="{D42A27DB-BD31-4B8C-83A1-F6EECF244321}">
                <p14:modId xmlns:p14="http://schemas.microsoft.com/office/powerpoint/2010/main" val="3347610079"/>
              </p:ext>
            </p:extLst>
          </p:nvPr>
        </p:nvGraphicFramePr>
        <p:xfrm>
          <a:off x="767524" y="2331720"/>
          <a:ext cx="7660710" cy="365760"/>
        </p:xfrm>
        <a:graphic>
          <a:graphicData uri="http://schemas.openxmlformats.org/drawingml/2006/table">
            <a:tbl>
              <a:tblPr firstRow="1" bandRow="1">
                <a:tableStyleId>{5C22544A-7EE6-4342-B048-85BDC9FD1C3A}</a:tableStyleId>
              </a:tblPr>
              <a:tblGrid>
                <a:gridCol w="3830355">
                  <a:extLst>
                    <a:ext uri="{9D8B030D-6E8A-4147-A177-3AD203B41FA5}">
                      <a16:colId xmlns:a16="http://schemas.microsoft.com/office/drawing/2014/main" val="575981306"/>
                    </a:ext>
                  </a:extLst>
                </a:gridCol>
                <a:gridCol w="3830355">
                  <a:extLst>
                    <a:ext uri="{9D8B030D-6E8A-4147-A177-3AD203B41FA5}">
                      <a16:colId xmlns:a16="http://schemas.microsoft.com/office/drawing/2014/main" val="4265272385"/>
                    </a:ext>
                  </a:extLst>
                </a:gridCol>
              </a:tblGrid>
              <a:tr h="327574">
                <a:tc>
                  <a:txBody>
                    <a:bodyPr/>
                    <a:lstStyle/>
                    <a:p>
                      <a:pPr algn="ctr" rtl="0" fontAlgn="base"/>
                      <a:r>
                        <a:rPr lang="en-US">
                          <a:effectLst/>
                        </a:rPr>
                        <a:t>Pre-production SSR2​</a:t>
                      </a:r>
                      <a:endParaRPr lang="en-US" b="0" i="0">
                        <a:solidFill>
                          <a:srgbClr val="003087"/>
                        </a:solidFill>
                        <a:effectLst/>
                      </a:endParaRPr>
                    </a:p>
                  </a:txBody>
                  <a:tcPr/>
                </a:tc>
                <a:tc>
                  <a:txBody>
                    <a:bodyPr/>
                    <a:lstStyle/>
                    <a:p>
                      <a:pPr algn="ctr" rtl="0" fontAlgn="base"/>
                      <a:r>
                        <a:rPr lang="en-US">
                          <a:effectLst/>
                        </a:rPr>
                        <a:t>ED0001257​</a:t>
                      </a:r>
                      <a:endParaRPr lang="en-US" b="0" i="0">
                        <a:solidFill>
                          <a:srgbClr val="003087"/>
                        </a:solidFill>
                        <a:effectLst/>
                      </a:endParaRPr>
                    </a:p>
                  </a:txBody>
                  <a:tcPr/>
                </a:tc>
                <a:extLst>
                  <a:ext uri="{0D108BD9-81ED-4DB2-BD59-A6C34878D82A}">
                    <a16:rowId xmlns:a16="http://schemas.microsoft.com/office/drawing/2014/main" val="121243153"/>
                  </a:ext>
                </a:extLst>
              </a:tr>
            </a:tbl>
          </a:graphicData>
        </a:graphic>
      </p:graphicFrame>
      <p:pic>
        <p:nvPicPr>
          <p:cNvPr id="9" name="Picture 8">
            <a:extLst>
              <a:ext uri="{FF2B5EF4-FFF2-40B4-BE49-F238E27FC236}">
                <a16:creationId xmlns:a16="http://schemas.microsoft.com/office/drawing/2014/main" id="{30AB0D6C-82A7-4176-BCC5-CAE9FE4AA2A4}"/>
              </a:ext>
            </a:extLst>
          </p:cNvPr>
          <p:cNvPicPr>
            <a:picLocks noChangeAspect="1"/>
          </p:cNvPicPr>
          <p:nvPr/>
        </p:nvPicPr>
        <p:blipFill>
          <a:blip r:embed="rId2"/>
          <a:stretch>
            <a:fillRect/>
          </a:stretch>
        </p:blipFill>
        <p:spPr>
          <a:xfrm>
            <a:off x="426194" y="2914217"/>
            <a:ext cx="8246251" cy="3218049"/>
          </a:xfrm>
          <a:prstGeom prst="rect">
            <a:avLst/>
          </a:prstGeom>
        </p:spPr>
      </p:pic>
    </p:spTree>
    <p:extLst>
      <p:ext uri="{BB962C8B-B14F-4D97-AF65-F5344CB8AC3E}">
        <p14:creationId xmlns:p14="http://schemas.microsoft.com/office/powerpoint/2010/main" val="957326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1CDC4E-4EA5-4C6F-BF87-1B2DE4A614D8}"/>
              </a:ext>
            </a:extLst>
          </p:cNvPr>
          <p:cNvSpPr>
            <a:spLocks noGrp="1"/>
          </p:cNvSpPr>
          <p:nvPr>
            <p:ph type="dt" sz="half" idx="10"/>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a:p>
        </p:txBody>
      </p:sp>
      <p:sp>
        <p:nvSpPr>
          <p:cNvPr id="5" name="Footer Placeholder 4">
            <a:extLst>
              <a:ext uri="{FF2B5EF4-FFF2-40B4-BE49-F238E27FC236}">
                <a16:creationId xmlns:a16="http://schemas.microsoft.com/office/drawing/2014/main" id="{6EACA685-6D3F-45A9-93F5-E93020EF006C}"/>
              </a:ext>
            </a:extLst>
          </p:cNvPr>
          <p:cNvSpPr>
            <a:spLocks noGrp="1"/>
          </p:cNvSpPr>
          <p:nvPr>
            <p:ph type="ftr" sz="quarter" idx="11"/>
          </p:nvPr>
        </p:nvSpPr>
        <p:spPr>
          <a:xfrm>
            <a:off x="2051914" y="6545704"/>
            <a:ext cx="8347199" cy="242873"/>
          </a:xfrm>
          <a:prstGeom prst="rect">
            <a:avLst/>
          </a:prstGeom>
        </p:spPr>
        <p:txBody>
          <a:bodyPr lIns="0" tIns="0" rIns="0" bIns="0" anchor="t" anchorCtr="0"/>
          <a:lstStyle>
            <a:defPPr>
              <a:defRPr lang="en-US"/>
            </a:defPPr>
            <a:lvl1pPr marL="0" algn="ctr"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11/10/2022 ALL Partners Coordination Meeting: FNAL Update</a:t>
            </a:r>
            <a:endParaRPr lang="en-US" b="1"/>
          </a:p>
        </p:txBody>
      </p:sp>
      <p:sp>
        <p:nvSpPr>
          <p:cNvPr id="8" name="Title 2">
            <a:extLst>
              <a:ext uri="{FF2B5EF4-FFF2-40B4-BE49-F238E27FC236}">
                <a16:creationId xmlns:a16="http://schemas.microsoft.com/office/drawing/2014/main" id="{7CC8D060-2932-471C-90BD-BAFFA36C9E94}"/>
              </a:ext>
            </a:extLst>
          </p:cNvPr>
          <p:cNvSpPr>
            <a:spLocks noGrp="1"/>
          </p:cNvSpPr>
          <p:nvPr>
            <p:ph type="title"/>
          </p:nvPr>
        </p:nvSpPr>
        <p:spPr>
          <a:xfrm>
            <a:off x="205920" y="262073"/>
            <a:ext cx="8686800" cy="320908"/>
          </a:xfrm>
        </p:spPr>
        <p:txBody>
          <a:bodyPr/>
          <a:lstStyle/>
          <a:p>
            <a:r>
              <a:rPr lang="en-US"/>
              <a:t>pp SSR2 CM: Vacuum Vessel Strongback Tray </a:t>
            </a:r>
          </a:p>
        </p:txBody>
      </p:sp>
      <p:sp>
        <p:nvSpPr>
          <p:cNvPr id="2" name="Slide Number Placeholder 1">
            <a:extLst>
              <a:ext uri="{FF2B5EF4-FFF2-40B4-BE49-F238E27FC236}">
                <a16:creationId xmlns:a16="http://schemas.microsoft.com/office/drawing/2014/main" id="{0062711C-432E-46AD-8DEE-E603063DD55B}"/>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26</a:t>
            </a:fld>
            <a:endParaRPr lang="en-US"/>
          </a:p>
        </p:txBody>
      </p:sp>
      <p:sp>
        <p:nvSpPr>
          <p:cNvPr id="12" name="TextBox 11">
            <a:extLst>
              <a:ext uri="{FF2B5EF4-FFF2-40B4-BE49-F238E27FC236}">
                <a16:creationId xmlns:a16="http://schemas.microsoft.com/office/drawing/2014/main" id="{E8D2F280-C1E7-45B9-AE2E-DF4D81F3F730}"/>
              </a:ext>
            </a:extLst>
          </p:cNvPr>
          <p:cNvSpPr txBox="1"/>
          <p:nvPr/>
        </p:nvSpPr>
        <p:spPr>
          <a:xfrm>
            <a:off x="429418" y="846473"/>
            <a:ext cx="8347199" cy="907941"/>
          </a:xfrm>
          <a:prstGeom prst="rect">
            <a:avLst/>
          </a:prstGeom>
          <a:noFill/>
        </p:spPr>
        <p:txBody>
          <a:bodyPr wrap="square" lIns="91440" tIns="45720" rIns="91440" bIns="45720" anchor="t">
            <a:spAutoFit/>
          </a:bodyPr>
          <a:lstStyle/>
          <a:p>
            <a:pPr marL="342900" indent="-342900">
              <a:spcBef>
                <a:spcPts val="600"/>
              </a:spcBef>
              <a:buFont typeface="Arial" panose="020B0604020202020204" pitchFamily="34" charset="0"/>
              <a:buChar char="•"/>
            </a:pPr>
            <a:r>
              <a:rPr lang="en-US">
                <a:solidFill>
                  <a:srgbClr val="50504E"/>
                </a:solidFill>
                <a:latin typeface="Helvetica"/>
                <a:cs typeface="Helvetica"/>
              </a:rPr>
              <a:t>Final machining</a:t>
            </a:r>
            <a:r>
              <a:rPr lang="en-US" sz="2400">
                <a:solidFill>
                  <a:srgbClr val="50504E"/>
                </a:solidFill>
                <a:latin typeface="Helvetica"/>
                <a:cs typeface="Helvetica"/>
              </a:rPr>
              <a:t> of vacuum vessel</a:t>
            </a:r>
            <a:r>
              <a:rPr lang="en-US">
                <a:solidFill>
                  <a:srgbClr val="50504E"/>
                </a:solidFill>
                <a:latin typeface="Helvetica"/>
                <a:cs typeface="Helvetica"/>
              </a:rPr>
              <a:t> </a:t>
            </a:r>
            <a:r>
              <a:rPr lang="en-US" sz="2400">
                <a:solidFill>
                  <a:srgbClr val="50504E"/>
                </a:solidFill>
                <a:latin typeface="Helvetica"/>
                <a:cs typeface="Helvetica"/>
              </a:rPr>
              <a:t>is ongoing</a:t>
            </a:r>
          </a:p>
          <a:p>
            <a:pPr marL="342900" indent="-342900">
              <a:spcBef>
                <a:spcPts val="600"/>
              </a:spcBef>
              <a:buFont typeface="Arial" panose="020B0604020202020204" pitchFamily="34" charset="0"/>
              <a:buChar char="•"/>
            </a:pPr>
            <a:endParaRPr lang="en-US" sz="2400">
              <a:solidFill>
                <a:srgbClr val="50504E"/>
              </a:solidFill>
              <a:latin typeface="Helvetica"/>
              <a:cs typeface="Helvetica"/>
            </a:endParaRPr>
          </a:p>
        </p:txBody>
      </p:sp>
      <p:pic>
        <p:nvPicPr>
          <p:cNvPr id="3" name="Picture 6">
            <a:extLst>
              <a:ext uri="{FF2B5EF4-FFF2-40B4-BE49-F238E27FC236}">
                <a16:creationId xmlns:a16="http://schemas.microsoft.com/office/drawing/2014/main" id="{E56E2267-ED9A-4C71-8BD5-AF3F13B7A07E}"/>
              </a:ext>
            </a:extLst>
          </p:cNvPr>
          <p:cNvPicPr>
            <a:picLocks noChangeAspect="1"/>
          </p:cNvPicPr>
          <p:nvPr/>
        </p:nvPicPr>
        <p:blipFill>
          <a:blip r:embed="rId2"/>
          <a:stretch>
            <a:fillRect/>
          </a:stretch>
        </p:blipFill>
        <p:spPr>
          <a:xfrm>
            <a:off x="202532" y="1763809"/>
            <a:ext cx="8799094" cy="3370483"/>
          </a:xfrm>
          <a:prstGeom prst="rect">
            <a:avLst/>
          </a:prstGeom>
        </p:spPr>
      </p:pic>
    </p:spTree>
    <p:extLst>
      <p:ext uri="{BB962C8B-B14F-4D97-AF65-F5344CB8AC3E}">
        <p14:creationId xmlns:p14="http://schemas.microsoft.com/office/powerpoint/2010/main" val="3968433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1CDC4E-4EA5-4C6F-BF87-1B2DE4A614D8}"/>
              </a:ext>
            </a:extLst>
          </p:cNvPr>
          <p:cNvSpPr>
            <a:spLocks noGrp="1"/>
          </p:cNvSpPr>
          <p:nvPr>
            <p:ph type="dt" sz="half" idx="10"/>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a:p>
        </p:txBody>
      </p:sp>
      <p:sp>
        <p:nvSpPr>
          <p:cNvPr id="5" name="Footer Placeholder 4">
            <a:extLst>
              <a:ext uri="{FF2B5EF4-FFF2-40B4-BE49-F238E27FC236}">
                <a16:creationId xmlns:a16="http://schemas.microsoft.com/office/drawing/2014/main" id="{6EACA685-6D3F-45A9-93F5-E93020EF006C}"/>
              </a:ext>
            </a:extLst>
          </p:cNvPr>
          <p:cNvSpPr>
            <a:spLocks noGrp="1"/>
          </p:cNvSpPr>
          <p:nvPr>
            <p:ph type="ftr" sz="quarter" idx="11"/>
          </p:nvPr>
        </p:nvSpPr>
        <p:spPr>
          <a:xfrm>
            <a:off x="2051914" y="6545704"/>
            <a:ext cx="8347199" cy="242873"/>
          </a:xfrm>
          <a:prstGeom prst="rect">
            <a:avLst/>
          </a:prstGeom>
        </p:spPr>
        <p:txBody>
          <a:bodyPr lIns="0" tIns="0" rIns="0" bIns="0" anchor="t" anchorCtr="0"/>
          <a:lstStyle>
            <a:defPPr>
              <a:defRPr lang="en-US"/>
            </a:defPPr>
            <a:lvl1pPr marL="0" algn="ctr"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11/10/2022 ALL Partners Coordination Meeting: FNAL Update</a:t>
            </a:r>
            <a:endParaRPr lang="en-US" b="1"/>
          </a:p>
        </p:txBody>
      </p:sp>
      <p:sp>
        <p:nvSpPr>
          <p:cNvPr id="8" name="Title 2">
            <a:extLst>
              <a:ext uri="{FF2B5EF4-FFF2-40B4-BE49-F238E27FC236}">
                <a16:creationId xmlns:a16="http://schemas.microsoft.com/office/drawing/2014/main" id="{7CC8D060-2932-471C-90BD-BAFFA36C9E94}"/>
              </a:ext>
            </a:extLst>
          </p:cNvPr>
          <p:cNvSpPr>
            <a:spLocks noGrp="1"/>
          </p:cNvSpPr>
          <p:nvPr>
            <p:ph type="title"/>
          </p:nvPr>
        </p:nvSpPr>
        <p:spPr>
          <a:xfrm>
            <a:off x="205920" y="262073"/>
            <a:ext cx="8686800" cy="320908"/>
          </a:xfrm>
        </p:spPr>
        <p:txBody>
          <a:bodyPr/>
          <a:lstStyle/>
          <a:p>
            <a:r>
              <a:rPr lang="en-US"/>
              <a:t>pp SSR2 CM: Vacuum Vessel Strongback Tray </a:t>
            </a:r>
          </a:p>
        </p:txBody>
      </p:sp>
      <p:sp>
        <p:nvSpPr>
          <p:cNvPr id="2" name="Slide Number Placeholder 1">
            <a:extLst>
              <a:ext uri="{FF2B5EF4-FFF2-40B4-BE49-F238E27FC236}">
                <a16:creationId xmlns:a16="http://schemas.microsoft.com/office/drawing/2014/main" id="{0062711C-432E-46AD-8DEE-E603063DD55B}"/>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27</a:t>
            </a:fld>
            <a:endParaRPr lang="en-US"/>
          </a:p>
        </p:txBody>
      </p:sp>
      <p:sp>
        <p:nvSpPr>
          <p:cNvPr id="12" name="TextBox 11">
            <a:extLst>
              <a:ext uri="{FF2B5EF4-FFF2-40B4-BE49-F238E27FC236}">
                <a16:creationId xmlns:a16="http://schemas.microsoft.com/office/drawing/2014/main" id="{E8D2F280-C1E7-45B9-AE2E-DF4D81F3F730}"/>
              </a:ext>
            </a:extLst>
          </p:cNvPr>
          <p:cNvSpPr txBox="1"/>
          <p:nvPr/>
        </p:nvSpPr>
        <p:spPr>
          <a:xfrm>
            <a:off x="429418" y="846473"/>
            <a:ext cx="8347199" cy="907941"/>
          </a:xfrm>
          <a:prstGeom prst="rect">
            <a:avLst/>
          </a:prstGeom>
          <a:noFill/>
        </p:spPr>
        <p:txBody>
          <a:bodyPr wrap="square" lIns="91440" tIns="45720" rIns="91440" bIns="45720" anchor="t">
            <a:spAutoFit/>
          </a:bodyPr>
          <a:lstStyle/>
          <a:p>
            <a:pPr marL="342900" indent="-342900">
              <a:spcBef>
                <a:spcPts val="600"/>
              </a:spcBef>
              <a:buFont typeface="Arial" panose="020B0604020202020204" pitchFamily="34" charset="0"/>
              <a:buChar char="•"/>
            </a:pPr>
            <a:r>
              <a:rPr lang="en-US">
                <a:solidFill>
                  <a:srgbClr val="50504E"/>
                </a:solidFill>
                <a:latin typeface="Helvetica"/>
                <a:cs typeface="Helvetica"/>
              </a:rPr>
              <a:t>Fabrication of strongback is ongoing</a:t>
            </a:r>
            <a:endParaRPr lang="en-US"/>
          </a:p>
          <a:p>
            <a:pPr marL="342900" indent="-342900">
              <a:spcBef>
                <a:spcPts val="600"/>
              </a:spcBef>
              <a:buFont typeface="Arial" panose="020B0604020202020204" pitchFamily="34" charset="0"/>
              <a:buChar char="•"/>
            </a:pPr>
            <a:endParaRPr lang="en-US">
              <a:solidFill>
                <a:srgbClr val="50504E"/>
              </a:solidFill>
              <a:latin typeface="Helvetica"/>
              <a:cs typeface="Helvetica"/>
            </a:endParaRPr>
          </a:p>
        </p:txBody>
      </p:sp>
      <p:pic>
        <p:nvPicPr>
          <p:cNvPr id="7" name="Picture 12">
            <a:extLst>
              <a:ext uri="{FF2B5EF4-FFF2-40B4-BE49-F238E27FC236}">
                <a16:creationId xmlns:a16="http://schemas.microsoft.com/office/drawing/2014/main" id="{3853BEB9-7151-243B-0C88-46A4D3DA1D05}"/>
              </a:ext>
            </a:extLst>
          </p:cNvPr>
          <p:cNvPicPr>
            <a:picLocks noChangeAspect="1"/>
          </p:cNvPicPr>
          <p:nvPr/>
        </p:nvPicPr>
        <p:blipFill>
          <a:blip r:embed="rId2"/>
          <a:stretch>
            <a:fillRect/>
          </a:stretch>
        </p:blipFill>
        <p:spPr>
          <a:xfrm>
            <a:off x="140871" y="1245769"/>
            <a:ext cx="3057023" cy="4988093"/>
          </a:xfrm>
          <a:prstGeom prst="rect">
            <a:avLst/>
          </a:prstGeom>
        </p:spPr>
      </p:pic>
      <p:pic>
        <p:nvPicPr>
          <p:cNvPr id="6" name="Picture 8">
            <a:extLst>
              <a:ext uri="{FF2B5EF4-FFF2-40B4-BE49-F238E27FC236}">
                <a16:creationId xmlns:a16="http://schemas.microsoft.com/office/drawing/2014/main" id="{2F45CDE0-24DB-ECE3-48C6-EC5DF9A92212}"/>
              </a:ext>
            </a:extLst>
          </p:cNvPr>
          <p:cNvPicPr>
            <a:picLocks noChangeAspect="1"/>
          </p:cNvPicPr>
          <p:nvPr/>
        </p:nvPicPr>
        <p:blipFill>
          <a:blip r:embed="rId3"/>
          <a:stretch>
            <a:fillRect/>
          </a:stretch>
        </p:blipFill>
        <p:spPr>
          <a:xfrm>
            <a:off x="3194163" y="1301416"/>
            <a:ext cx="3066489" cy="4946984"/>
          </a:xfrm>
          <a:prstGeom prst="rect">
            <a:avLst/>
          </a:prstGeom>
        </p:spPr>
      </p:pic>
      <p:pic>
        <p:nvPicPr>
          <p:cNvPr id="9" name="Picture 9">
            <a:extLst>
              <a:ext uri="{FF2B5EF4-FFF2-40B4-BE49-F238E27FC236}">
                <a16:creationId xmlns:a16="http://schemas.microsoft.com/office/drawing/2014/main" id="{B323435B-93F1-BFE5-8440-AAECBEE64FE3}"/>
              </a:ext>
            </a:extLst>
          </p:cNvPr>
          <p:cNvPicPr>
            <a:picLocks noChangeAspect="1"/>
          </p:cNvPicPr>
          <p:nvPr/>
        </p:nvPicPr>
        <p:blipFill>
          <a:blip r:embed="rId4"/>
          <a:stretch>
            <a:fillRect/>
          </a:stretch>
        </p:blipFill>
        <p:spPr>
          <a:xfrm>
            <a:off x="6252174" y="1471863"/>
            <a:ext cx="2645415" cy="4545931"/>
          </a:xfrm>
          <a:prstGeom prst="rect">
            <a:avLst/>
          </a:prstGeom>
        </p:spPr>
      </p:pic>
    </p:spTree>
    <p:extLst>
      <p:ext uri="{BB962C8B-B14F-4D97-AF65-F5344CB8AC3E}">
        <p14:creationId xmlns:p14="http://schemas.microsoft.com/office/powerpoint/2010/main" val="3912656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1CDC4E-4EA5-4C6F-BF87-1B2DE4A614D8}"/>
              </a:ext>
            </a:extLst>
          </p:cNvPr>
          <p:cNvSpPr>
            <a:spLocks noGrp="1"/>
          </p:cNvSpPr>
          <p:nvPr>
            <p:ph type="dt" sz="half" idx="10"/>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a:p>
        </p:txBody>
      </p:sp>
      <p:sp>
        <p:nvSpPr>
          <p:cNvPr id="5" name="Footer Placeholder 4">
            <a:extLst>
              <a:ext uri="{FF2B5EF4-FFF2-40B4-BE49-F238E27FC236}">
                <a16:creationId xmlns:a16="http://schemas.microsoft.com/office/drawing/2014/main" id="{6EACA685-6D3F-45A9-93F5-E93020EF006C}"/>
              </a:ext>
            </a:extLst>
          </p:cNvPr>
          <p:cNvSpPr>
            <a:spLocks noGrp="1"/>
          </p:cNvSpPr>
          <p:nvPr>
            <p:ph type="ftr" sz="quarter" idx="11"/>
          </p:nvPr>
        </p:nvSpPr>
        <p:spPr>
          <a:xfrm>
            <a:off x="2051914" y="6545704"/>
            <a:ext cx="8347199" cy="242873"/>
          </a:xfrm>
          <a:prstGeom prst="rect">
            <a:avLst/>
          </a:prstGeom>
        </p:spPr>
        <p:txBody>
          <a:bodyPr lIns="0" tIns="0" rIns="0" bIns="0" anchor="t" anchorCtr="0"/>
          <a:lstStyle>
            <a:defPPr>
              <a:defRPr lang="en-US"/>
            </a:defPPr>
            <a:lvl1pPr marL="0" algn="ctr"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11/10/2022 ALL Partners Coordination Meeting: FNAL Update</a:t>
            </a:r>
            <a:endParaRPr lang="en-US" b="1"/>
          </a:p>
        </p:txBody>
      </p:sp>
      <p:sp>
        <p:nvSpPr>
          <p:cNvPr id="8" name="Title 2">
            <a:extLst>
              <a:ext uri="{FF2B5EF4-FFF2-40B4-BE49-F238E27FC236}">
                <a16:creationId xmlns:a16="http://schemas.microsoft.com/office/drawing/2014/main" id="{7CC8D060-2932-471C-90BD-BAFFA36C9E94}"/>
              </a:ext>
            </a:extLst>
          </p:cNvPr>
          <p:cNvSpPr>
            <a:spLocks noGrp="1"/>
          </p:cNvSpPr>
          <p:nvPr>
            <p:ph type="title"/>
          </p:nvPr>
        </p:nvSpPr>
        <p:spPr>
          <a:xfrm>
            <a:off x="205920" y="262073"/>
            <a:ext cx="8686800" cy="320908"/>
          </a:xfrm>
        </p:spPr>
        <p:txBody>
          <a:bodyPr/>
          <a:lstStyle/>
          <a:p>
            <a:r>
              <a:rPr lang="en-US"/>
              <a:t>pp SSR2 CM: Vacuum Vessel Strongback Tray </a:t>
            </a:r>
          </a:p>
        </p:txBody>
      </p:sp>
      <p:sp>
        <p:nvSpPr>
          <p:cNvPr id="2" name="Slide Number Placeholder 1">
            <a:extLst>
              <a:ext uri="{FF2B5EF4-FFF2-40B4-BE49-F238E27FC236}">
                <a16:creationId xmlns:a16="http://schemas.microsoft.com/office/drawing/2014/main" id="{0062711C-432E-46AD-8DEE-E603063DD55B}"/>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28</a:t>
            </a:fld>
            <a:endParaRPr lang="en-US"/>
          </a:p>
        </p:txBody>
      </p:sp>
      <p:sp>
        <p:nvSpPr>
          <p:cNvPr id="12" name="TextBox 11">
            <a:extLst>
              <a:ext uri="{FF2B5EF4-FFF2-40B4-BE49-F238E27FC236}">
                <a16:creationId xmlns:a16="http://schemas.microsoft.com/office/drawing/2014/main" id="{E8D2F280-C1E7-45B9-AE2E-DF4D81F3F730}"/>
              </a:ext>
            </a:extLst>
          </p:cNvPr>
          <p:cNvSpPr txBox="1"/>
          <p:nvPr/>
        </p:nvSpPr>
        <p:spPr>
          <a:xfrm>
            <a:off x="429418" y="846473"/>
            <a:ext cx="8347199" cy="907941"/>
          </a:xfrm>
          <a:prstGeom prst="rect">
            <a:avLst/>
          </a:prstGeom>
          <a:noFill/>
        </p:spPr>
        <p:txBody>
          <a:bodyPr wrap="square" lIns="91440" tIns="45720" rIns="91440" bIns="45720" anchor="t">
            <a:spAutoFit/>
          </a:bodyPr>
          <a:lstStyle/>
          <a:p>
            <a:pPr marL="342900" indent="-342900">
              <a:spcBef>
                <a:spcPts val="600"/>
              </a:spcBef>
              <a:buFont typeface="Arial" panose="020B0604020202020204" pitchFamily="34" charset="0"/>
              <a:buChar char="•"/>
            </a:pPr>
            <a:r>
              <a:rPr lang="en-US">
                <a:solidFill>
                  <a:srgbClr val="50504E"/>
                </a:solidFill>
                <a:latin typeface="Helvetica"/>
                <a:cs typeface="Helvetica"/>
              </a:rPr>
              <a:t>Fabrication of support posts is ongoing</a:t>
            </a:r>
            <a:endParaRPr lang="en-US"/>
          </a:p>
          <a:p>
            <a:pPr marL="342900" indent="-342900">
              <a:spcBef>
                <a:spcPts val="600"/>
              </a:spcBef>
              <a:buFont typeface="Arial" panose="020B0604020202020204" pitchFamily="34" charset="0"/>
              <a:buChar char="•"/>
            </a:pPr>
            <a:endParaRPr lang="en-US">
              <a:solidFill>
                <a:srgbClr val="50504E"/>
              </a:solidFill>
              <a:latin typeface="Helvetica"/>
              <a:cs typeface="Helvetica"/>
            </a:endParaRPr>
          </a:p>
        </p:txBody>
      </p:sp>
      <p:pic>
        <p:nvPicPr>
          <p:cNvPr id="14" name="Picture 14">
            <a:extLst>
              <a:ext uri="{FF2B5EF4-FFF2-40B4-BE49-F238E27FC236}">
                <a16:creationId xmlns:a16="http://schemas.microsoft.com/office/drawing/2014/main" id="{D5BBF367-15E6-0F2D-A484-2E252BBF1DC1}"/>
              </a:ext>
            </a:extLst>
          </p:cNvPr>
          <p:cNvPicPr>
            <a:picLocks noChangeAspect="1"/>
          </p:cNvPicPr>
          <p:nvPr/>
        </p:nvPicPr>
        <p:blipFill>
          <a:blip r:embed="rId2"/>
          <a:stretch>
            <a:fillRect/>
          </a:stretch>
        </p:blipFill>
        <p:spPr>
          <a:xfrm>
            <a:off x="964531" y="1298272"/>
            <a:ext cx="7154778" cy="3028217"/>
          </a:xfrm>
          <a:prstGeom prst="rect">
            <a:avLst/>
          </a:prstGeom>
        </p:spPr>
      </p:pic>
      <p:pic>
        <p:nvPicPr>
          <p:cNvPr id="13" name="Picture 13">
            <a:extLst>
              <a:ext uri="{FF2B5EF4-FFF2-40B4-BE49-F238E27FC236}">
                <a16:creationId xmlns:a16="http://schemas.microsoft.com/office/drawing/2014/main" id="{E6ABC369-E22B-BD65-FBD9-DF3F9E3EFB3D}"/>
              </a:ext>
            </a:extLst>
          </p:cNvPr>
          <p:cNvPicPr>
            <a:picLocks noChangeAspect="1"/>
          </p:cNvPicPr>
          <p:nvPr/>
        </p:nvPicPr>
        <p:blipFill>
          <a:blip r:embed="rId3"/>
          <a:stretch>
            <a:fillRect/>
          </a:stretch>
        </p:blipFill>
        <p:spPr>
          <a:xfrm>
            <a:off x="964531" y="3735492"/>
            <a:ext cx="2021306" cy="2585411"/>
          </a:xfrm>
          <a:prstGeom prst="rect">
            <a:avLst/>
          </a:prstGeom>
        </p:spPr>
      </p:pic>
    </p:spTree>
    <p:extLst>
      <p:ext uri="{BB962C8B-B14F-4D97-AF65-F5344CB8AC3E}">
        <p14:creationId xmlns:p14="http://schemas.microsoft.com/office/powerpoint/2010/main" val="2828520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C1CDC4E-4EA5-4C6F-BF87-1B2DE4A614D8}"/>
              </a:ext>
            </a:extLst>
          </p:cNvPr>
          <p:cNvSpPr>
            <a:spLocks noGrp="1"/>
          </p:cNvSpPr>
          <p:nvPr>
            <p:ph type="dt" sz="half" idx="10"/>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a:p>
        </p:txBody>
      </p:sp>
      <p:sp>
        <p:nvSpPr>
          <p:cNvPr id="5" name="Footer Placeholder 4">
            <a:extLst>
              <a:ext uri="{FF2B5EF4-FFF2-40B4-BE49-F238E27FC236}">
                <a16:creationId xmlns:a16="http://schemas.microsoft.com/office/drawing/2014/main" id="{6EACA685-6D3F-45A9-93F5-E93020EF006C}"/>
              </a:ext>
            </a:extLst>
          </p:cNvPr>
          <p:cNvSpPr>
            <a:spLocks noGrp="1"/>
          </p:cNvSpPr>
          <p:nvPr>
            <p:ph type="ftr" sz="quarter" idx="11"/>
          </p:nvPr>
        </p:nvSpPr>
        <p:spPr>
          <a:xfrm>
            <a:off x="2051914" y="6545704"/>
            <a:ext cx="8347199" cy="242873"/>
          </a:xfrm>
          <a:prstGeom prst="rect">
            <a:avLst/>
          </a:prstGeom>
        </p:spPr>
        <p:txBody>
          <a:bodyPr lIns="0" tIns="0" rIns="0" bIns="0" anchor="t" anchorCtr="0"/>
          <a:lstStyle>
            <a:defPPr>
              <a:defRPr lang="en-US"/>
            </a:defPPr>
            <a:lvl1pPr marL="0" algn="ctr"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11/10/2022 ALL Partners Coordination Meeting: FNAL Update</a:t>
            </a:r>
            <a:endParaRPr lang="en-US" b="1"/>
          </a:p>
        </p:txBody>
      </p:sp>
      <p:sp>
        <p:nvSpPr>
          <p:cNvPr id="8" name="Title 2">
            <a:extLst>
              <a:ext uri="{FF2B5EF4-FFF2-40B4-BE49-F238E27FC236}">
                <a16:creationId xmlns:a16="http://schemas.microsoft.com/office/drawing/2014/main" id="{7CC8D060-2932-471C-90BD-BAFFA36C9E94}"/>
              </a:ext>
            </a:extLst>
          </p:cNvPr>
          <p:cNvSpPr>
            <a:spLocks noGrp="1"/>
          </p:cNvSpPr>
          <p:nvPr>
            <p:ph type="title"/>
          </p:nvPr>
        </p:nvSpPr>
        <p:spPr>
          <a:xfrm>
            <a:off x="205920" y="262073"/>
            <a:ext cx="8686800" cy="320908"/>
          </a:xfrm>
        </p:spPr>
        <p:txBody>
          <a:bodyPr/>
          <a:lstStyle/>
          <a:p>
            <a:r>
              <a:rPr lang="en-US"/>
              <a:t>Production SSR1 CM</a:t>
            </a:r>
          </a:p>
        </p:txBody>
      </p:sp>
      <p:sp>
        <p:nvSpPr>
          <p:cNvPr id="14" name="TextBox 13">
            <a:extLst>
              <a:ext uri="{FF2B5EF4-FFF2-40B4-BE49-F238E27FC236}">
                <a16:creationId xmlns:a16="http://schemas.microsoft.com/office/drawing/2014/main" id="{46FE58D6-1167-44F9-8BC6-B23016275C9B}"/>
              </a:ext>
            </a:extLst>
          </p:cNvPr>
          <p:cNvSpPr txBox="1"/>
          <p:nvPr/>
        </p:nvSpPr>
        <p:spPr>
          <a:xfrm>
            <a:off x="225972" y="763694"/>
            <a:ext cx="8574760" cy="1892826"/>
          </a:xfrm>
          <a:prstGeom prst="rect">
            <a:avLst/>
          </a:prstGeom>
          <a:noFill/>
        </p:spPr>
        <p:txBody>
          <a:bodyPr wrap="square" lIns="91440" tIns="45720" rIns="91440" bIns="45720" anchor="t">
            <a:spAutoFit/>
          </a:bodyPr>
          <a:lstStyle/>
          <a:p>
            <a:pPr marL="342900" indent="-342900">
              <a:spcBef>
                <a:spcPts val="600"/>
              </a:spcBef>
              <a:buFont typeface="Arial" panose="020B0604020202020204" pitchFamily="34" charset="0"/>
              <a:buChar char="•"/>
            </a:pPr>
            <a:r>
              <a:rPr lang="en-US" sz="2000">
                <a:solidFill>
                  <a:srgbClr val="50504E"/>
                </a:solidFill>
                <a:latin typeface="Helvetica"/>
                <a:cs typeface="Helvetica"/>
              </a:rPr>
              <a:t> Analyses on production SSR1 vacuum vessel and strongback tray are complete, completion of drawings package is ongoing.</a:t>
            </a:r>
            <a:endParaRPr lang="en-US"/>
          </a:p>
          <a:p>
            <a:pPr marL="342900" indent="-342900">
              <a:spcBef>
                <a:spcPts val="600"/>
              </a:spcBef>
              <a:buFont typeface="Arial" panose="020B0604020202020204" pitchFamily="34" charset="0"/>
              <a:buChar char="•"/>
            </a:pPr>
            <a:r>
              <a:rPr lang="en-US" sz="2000">
                <a:solidFill>
                  <a:srgbClr val="50504E"/>
                </a:solidFill>
                <a:latin typeface="Helvetica"/>
                <a:cs typeface="Helvetica"/>
              </a:rPr>
              <a:t>Thermal shield analyses are ongoing.</a:t>
            </a:r>
          </a:p>
          <a:p>
            <a:pPr marL="342900" indent="-342900">
              <a:buFont typeface="Arial" panose="020B0604020202020204" pitchFamily="34" charset="0"/>
              <a:buChar char="•"/>
            </a:pPr>
            <a:endParaRPr lang="en-US" sz="2000">
              <a:latin typeface="Calibri"/>
              <a:cs typeface="Calibri"/>
            </a:endParaRPr>
          </a:p>
          <a:p>
            <a:pPr marL="342900" indent="-342900">
              <a:buFont typeface="Arial" panose="020B0604020202020204" pitchFamily="34" charset="0"/>
              <a:buChar char="•"/>
            </a:pPr>
            <a:endParaRPr lang="en-US" sz="2000">
              <a:latin typeface="Calibri"/>
              <a:cs typeface="Calibri"/>
            </a:endParaRPr>
          </a:p>
          <a:p>
            <a:endParaRPr lang="en-US" sz="1200">
              <a:latin typeface="Helvetica"/>
              <a:cs typeface="Helvetica"/>
            </a:endParaRPr>
          </a:p>
        </p:txBody>
      </p:sp>
      <p:sp>
        <p:nvSpPr>
          <p:cNvPr id="2" name="Slide Number Placeholder 1">
            <a:extLst>
              <a:ext uri="{FF2B5EF4-FFF2-40B4-BE49-F238E27FC236}">
                <a16:creationId xmlns:a16="http://schemas.microsoft.com/office/drawing/2014/main" id="{0062711C-432E-46AD-8DEE-E603063DD55B}"/>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29</a:t>
            </a:fld>
            <a:endParaRPr lang="en-US"/>
          </a:p>
        </p:txBody>
      </p:sp>
      <p:pic>
        <p:nvPicPr>
          <p:cNvPr id="3" name="Picture 6">
            <a:extLst>
              <a:ext uri="{FF2B5EF4-FFF2-40B4-BE49-F238E27FC236}">
                <a16:creationId xmlns:a16="http://schemas.microsoft.com/office/drawing/2014/main" id="{C8227C43-50C9-FF95-F152-9A9B63EE793A}"/>
              </a:ext>
            </a:extLst>
          </p:cNvPr>
          <p:cNvPicPr>
            <a:picLocks noChangeAspect="1"/>
          </p:cNvPicPr>
          <p:nvPr/>
        </p:nvPicPr>
        <p:blipFill rotWithShape="1">
          <a:blip r:embed="rId2"/>
          <a:srcRect t="4911" r="-204" b="291"/>
          <a:stretch/>
        </p:blipFill>
        <p:spPr>
          <a:xfrm>
            <a:off x="994611" y="1813910"/>
            <a:ext cx="4928949" cy="2121178"/>
          </a:xfrm>
          <a:prstGeom prst="rect">
            <a:avLst/>
          </a:prstGeom>
        </p:spPr>
      </p:pic>
      <p:pic>
        <p:nvPicPr>
          <p:cNvPr id="7" name="Picture 9">
            <a:extLst>
              <a:ext uri="{FF2B5EF4-FFF2-40B4-BE49-F238E27FC236}">
                <a16:creationId xmlns:a16="http://schemas.microsoft.com/office/drawing/2014/main" id="{1E39D66C-52C2-EC74-B5F4-272D8F078054}"/>
              </a:ext>
            </a:extLst>
          </p:cNvPr>
          <p:cNvPicPr>
            <a:picLocks noChangeAspect="1"/>
          </p:cNvPicPr>
          <p:nvPr/>
        </p:nvPicPr>
        <p:blipFill>
          <a:blip r:embed="rId3"/>
          <a:stretch>
            <a:fillRect/>
          </a:stretch>
        </p:blipFill>
        <p:spPr>
          <a:xfrm>
            <a:off x="6188242" y="1718007"/>
            <a:ext cx="1670385" cy="2218826"/>
          </a:xfrm>
          <a:prstGeom prst="rect">
            <a:avLst/>
          </a:prstGeom>
        </p:spPr>
      </p:pic>
      <p:pic>
        <p:nvPicPr>
          <p:cNvPr id="10" name="Picture 10">
            <a:extLst>
              <a:ext uri="{FF2B5EF4-FFF2-40B4-BE49-F238E27FC236}">
                <a16:creationId xmlns:a16="http://schemas.microsoft.com/office/drawing/2014/main" id="{760F3DA4-7E6C-A41C-3FD4-CCB3EC0398A1}"/>
              </a:ext>
            </a:extLst>
          </p:cNvPr>
          <p:cNvPicPr>
            <a:picLocks noChangeAspect="1"/>
          </p:cNvPicPr>
          <p:nvPr/>
        </p:nvPicPr>
        <p:blipFill>
          <a:blip r:embed="rId4"/>
          <a:stretch>
            <a:fillRect/>
          </a:stretch>
        </p:blipFill>
        <p:spPr>
          <a:xfrm>
            <a:off x="423111" y="4187087"/>
            <a:ext cx="5129462" cy="1983009"/>
          </a:xfrm>
          <a:prstGeom prst="rect">
            <a:avLst/>
          </a:prstGeom>
        </p:spPr>
      </p:pic>
      <p:pic>
        <p:nvPicPr>
          <p:cNvPr id="11" name="Picture 11">
            <a:extLst>
              <a:ext uri="{FF2B5EF4-FFF2-40B4-BE49-F238E27FC236}">
                <a16:creationId xmlns:a16="http://schemas.microsoft.com/office/drawing/2014/main" id="{E57D37D4-43B4-B8F5-1F11-734E45552B1A}"/>
              </a:ext>
            </a:extLst>
          </p:cNvPr>
          <p:cNvPicPr>
            <a:picLocks noChangeAspect="1"/>
          </p:cNvPicPr>
          <p:nvPr/>
        </p:nvPicPr>
        <p:blipFill rotWithShape="1">
          <a:blip r:embed="rId5"/>
          <a:srcRect t="18041" r="-319" b="-516"/>
          <a:stretch/>
        </p:blipFill>
        <p:spPr>
          <a:xfrm>
            <a:off x="5556585" y="4182887"/>
            <a:ext cx="3435033" cy="1749693"/>
          </a:xfrm>
          <a:prstGeom prst="rect">
            <a:avLst/>
          </a:prstGeom>
        </p:spPr>
      </p:pic>
    </p:spTree>
    <p:extLst>
      <p:ext uri="{BB962C8B-B14F-4D97-AF65-F5344CB8AC3E}">
        <p14:creationId xmlns:p14="http://schemas.microsoft.com/office/powerpoint/2010/main" val="527047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5CD32-FE47-4EAF-A4F5-990B18E61D3A}"/>
              </a:ext>
            </a:extLst>
          </p:cNvPr>
          <p:cNvSpPr>
            <a:spLocks noGrp="1"/>
          </p:cNvSpPr>
          <p:nvPr>
            <p:ph type="title"/>
          </p:nvPr>
        </p:nvSpPr>
        <p:spPr>
          <a:xfrm>
            <a:off x="219154" y="251753"/>
            <a:ext cx="8828493" cy="427877"/>
          </a:xfrm>
        </p:spPr>
        <p:txBody>
          <a:bodyPr/>
          <a:lstStyle/>
          <a:p>
            <a:r>
              <a:rPr lang="en-US" sz="2600">
                <a:cs typeface="Helvetica"/>
              </a:rPr>
              <a:t>Flow-down of Requirement and Interface Specifications</a:t>
            </a:r>
            <a:endParaRPr lang="en-US" sz="2600"/>
          </a:p>
        </p:txBody>
      </p:sp>
      <p:sp>
        <p:nvSpPr>
          <p:cNvPr id="4" name="Date Placeholder 3">
            <a:extLst>
              <a:ext uri="{FF2B5EF4-FFF2-40B4-BE49-F238E27FC236}">
                <a16:creationId xmlns:a16="http://schemas.microsoft.com/office/drawing/2014/main" id="{D57A39F5-1218-410B-AA29-ECB4280786DB}"/>
              </a:ext>
            </a:extLst>
          </p:cNvPr>
          <p:cNvSpPr>
            <a:spLocks noGrp="1"/>
          </p:cNvSpPr>
          <p:nvPr>
            <p:ph type="dt" sz="half" idx="1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F81CB2D6-14A6-47ED-AD8D-3B72631AA21A}"/>
              </a:ext>
            </a:extLst>
          </p:cNvPr>
          <p:cNvSpPr>
            <a:spLocks noGrp="1"/>
          </p:cNvSpPr>
          <p:nvPr>
            <p:ph type="ftr" sz="quarter" idx="11"/>
          </p:nvPr>
        </p:nvSpPr>
        <p:spPr>
          <a:xfrm>
            <a:off x="1530603" y="6504214"/>
            <a:ext cx="6262118" cy="242873"/>
          </a:xfrm>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C18A4867-48CE-4CE2-B539-D52B8D6B4FEE}"/>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3</a:t>
            </a:fld>
            <a:endParaRPr lang="en-US"/>
          </a:p>
        </p:txBody>
      </p:sp>
      <p:pic>
        <p:nvPicPr>
          <p:cNvPr id="9" name="Picture 9">
            <a:extLst>
              <a:ext uri="{FF2B5EF4-FFF2-40B4-BE49-F238E27FC236}">
                <a16:creationId xmlns:a16="http://schemas.microsoft.com/office/drawing/2014/main" id="{F7390C79-58D4-4A0B-85F2-0A3E8C2710F6}"/>
              </a:ext>
            </a:extLst>
          </p:cNvPr>
          <p:cNvPicPr>
            <a:picLocks noChangeAspect="1"/>
          </p:cNvPicPr>
          <p:nvPr/>
        </p:nvPicPr>
        <p:blipFill>
          <a:blip r:embed="rId2"/>
          <a:stretch>
            <a:fillRect/>
          </a:stretch>
        </p:blipFill>
        <p:spPr>
          <a:xfrm>
            <a:off x="308708" y="1538460"/>
            <a:ext cx="8585199" cy="4028569"/>
          </a:xfrm>
          <a:prstGeom prst="rect">
            <a:avLst/>
          </a:prstGeom>
        </p:spPr>
      </p:pic>
    </p:spTree>
    <p:extLst>
      <p:ext uri="{BB962C8B-B14F-4D97-AF65-F5344CB8AC3E}">
        <p14:creationId xmlns:p14="http://schemas.microsoft.com/office/powerpoint/2010/main" val="1293352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A24176-BF84-4E35-A4C7-0BD56C161653}"/>
              </a:ext>
            </a:extLst>
          </p:cNvPr>
          <p:cNvSpPr>
            <a:spLocks noGrp="1"/>
          </p:cNvSpPr>
          <p:nvPr>
            <p:ph idx="1"/>
          </p:nvPr>
        </p:nvSpPr>
        <p:spPr/>
        <p:txBody>
          <a:bodyPr lIns="0" tIns="0" rIns="0" bIns="0" anchor="t"/>
          <a:lstStyle/>
          <a:p>
            <a:pPr marL="342900" indent="-342900"/>
            <a:r>
              <a:rPr lang="en-US"/>
              <a:t>BARC: cavities tooling </a:t>
            </a:r>
            <a:r>
              <a:rPr lang="en-US">
                <a:highlight>
                  <a:srgbClr val="00FFFF"/>
                </a:highlight>
              </a:rPr>
              <a:t>Technical discussion ongoing</a:t>
            </a:r>
            <a:endParaRPr lang="en-US" i="1">
              <a:highlight>
                <a:srgbClr val="00FFFF"/>
              </a:highlight>
            </a:endParaRPr>
          </a:p>
          <a:p>
            <a:pPr marL="342900" indent="-342900"/>
            <a:r>
              <a:rPr lang="en-US"/>
              <a:t>BARC: Plan tuner Manufacturing Readiness Review</a:t>
            </a:r>
            <a:r>
              <a:rPr lang="en-US">
                <a:highlight>
                  <a:srgbClr val="00FFFF"/>
                </a:highlight>
              </a:rPr>
              <a:t> Discussion in progress</a:t>
            </a:r>
            <a:endParaRPr lang="en-US" i="1">
              <a:highlight>
                <a:srgbClr val="00FFFF"/>
              </a:highlight>
            </a:endParaRPr>
          </a:p>
          <a:p>
            <a:pPr marL="342900" indent="-342900"/>
            <a:r>
              <a:rPr lang="en-US"/>
              <a:t>Release TRS/ISD for the SSR2 cryomodule </a:t>
            </a:r>
            <a:r>
              <a:rPr lang="en-US" i="1">
                <a:highlight>
                  <a:srgbClr val="00FFFF"/>
                </a:highlight>
              </a:rPr>
              <a:t>Released!!!</a:t>
            </a:r>
          </a:p>
          <a:p>
            <a:pPr marL="342900" indent="-342900"/>
            <a:endParaRPr lang="en-US"/>
          </a:p>
        </p:txBody>
      </p:sp>
      <p:sp>
        <p:nvSpPr>
          <p:cNvPr id="3" name="Title 2">
            <a:extLst>
              <a:ext uri="{FF2B5EF4-FFF2-40B4-BE49-F238E27FC236}">
                <a16:creationId xmlns:a16="http://schemas.microsoft.com/office/drawing/2014/main" id="{72AC38A7-FEF8-4C45-B82E-EE0EF2607841}"/>
              </a:ext>
            </a:extLst>
          </p:cNvPr>
          <p:cNvSpPr>
            <a:spLocks noGrp="1"/>
          </p:cNvSpPr>
          <p:nvPr>
            <p:ph type="title"/>
          </p:nvPr>
        </p:nvSpPr>
        <p:spPr/>
        <p:txBody>
          <a:bodyPr/>
          <a:lstStyle/>
          <a:p>
            <a:r>
              <a:rPr lang="en-US"/>
              <a:t>Action items from previous meetings</a:t>
            </a:r>
          </a:p>
        </p:txBody>
      </p:sp>
      <p:sp>
        <p:nvSpPr>
          <p:cNvPr id="4" name="Date Placeholder 3">
            <a:extLst>
              <a:ext uri="{FF2B5EF4-FFF2-40B4-BE49-F238E27FC236}">
                <a16:creationId xmlns:a16="http://schemas.microsoft.com/office/drawing/2014/main" id="{060EE7DB-B04F-44F5-B329-7CFC083F4E81}"/>
              </a:ext>
            </a:extLst>
          </p:cNvPr>
          <p:cNvSpPr>
            <a:spLocks noGrp="1"/>
          </p:cNvSpPr>
          <p:nvPr>
            <p:ph type="dt" sz="half" idx="1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3CA6B0F3-FF28-4993-9DA6-C86D232ED550}"/>
              </a:ext>
            </a:extLst>
          </p:cNvPr>
          <p:cNvSpPr>
            <a:spLocks noGrp="1"/>
          </p:cNvSpPr>
          <p:nvPr>
            <p:ph type="ftr" sz="quarter" idx="11"/>
          </p:nvPr>
        </p:nvSpPr>
        <p:spPr>
          <a:xfrm>
            <a:off x="1530603" y="6504214"/>
            <a:ext cx="6262118" cy="242873"/>
          </a:xfrm>
        </p:spPr>
        <p:txBody>
          <a:bodyPr/>
          <a:lstStyle/>
          <a:p>
            <a:pPr>
              <a:defRPr/>
            </a:pPr>
            <a:r>
              <a:rPr lang="en-US"/>
              <a:t>11/10/2022 ALL Partners Coordination Meeting: FNAL Update</a:t>
            </a:r>
            <a:endParaRPr lang="en-US" b="1"/>
          </a:p>
        </p:txBody>
      </p:sp>
      <p:sp>
        <p:nvSpPr>
          <p:cNvPr id="7" name="Rectangle 6">
            <a:extLst>
              <a:ext uri="{FF2B5EF4-FFF2-40B4-BE49-F238E27FC236}">
                <a16:creationId xmlns:a16="http://schemas.microsoft.com/office/drawing/2014/main" id="{2D3B2E07-51D0-4558-9BC0-8ED79CAF7A63}"/>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9DFE6FC-6B56-44C0-941A-745DAC666078}"/>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30</a:t>
            </a:fld>
            <a:endParaRPr lang="en-US"/>
          </a:p>
        </p:txBody>
      </p:sp>
    </p:spTree>
    <p:extLst>
      <p:ext uri="{BB962C8B-B14F-4D97-AF65-F5344CB8AC3E}">
        <p14:creationId xmlns:p14="http://schemas.microsoft.com/office/powerpoint/2010/main" val="1636646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C5C5E9-6910-4016-AB7D-C75A9B083BC8}"/>
              </a:ext>
            </a:extLst>
          </p:cNvPr>
          <p:cNvSpPr>
            <a:spLocks noGrp="1"/>
          </p:cNvSpPr>
          <p:nvPr>
            <p:ph idx="1"/>
          </p:nvPr>
        </p:nvSpPr>
        <p:spPr/>
        <p:txBody>
          <a:bodyPr lIns="0" tIns="0" rIns="0" bIns="0" anchor="t"/>
          <a:lstStyle/>
          <a:p>
            <a:pPr marL="342900" indent="-342900"/>
            <a:endParaRPr lang="en-US"/>
          </a:p>
        </p:txBody>
      </p:sp>
      <p:sp>
        <p:nvSpPr>
          <p:cNvPr id="3" name="Title 2">
            <a:extLst>
              <a:ext uri="{FF2B5EF4-FFF2-40B4-BE49-F238E27FC236}">
                <a16:creationId xmlns:a16="http://schemas.microsoft.com/office/drawing/2014/main" id="{B3DDBCF7-1BEF-4348-A681-217AA97682CF}"/>
              </a:ext>
            </a:extLst>
          </p:cNvPr>
          <p:cNvSpPr>
            <a:spLocks noGrp="1"/>
          </p:cNvSpPr>
          <p:nvPr>
            <p:ph type="title"/>
          </p:nvPr>
        </p:nvSpPr>
        <p:spPr/>
        <p:txBody>
          <a:bodyPr/>
          <a:lstStyle/>
          <a:p>
            <a:r>
              <a:rPr lang="en-US"/>
              <a:t>Action Items</a:t>
            </a:r>
          </a:p>
        </p:txBody>
      </p:sp>
      <p:sp>
        <p:nvSpPr>
          <p:cNvPr id="4" name="Date Placeholder 3">
            <a:extLst>
              <a:ext uri="{FF2B5EF4-FFF2-40B4-BE49-F238E27FC236}">
                <a16:creationId xmlns:a16="http://schemas.microsoft.com/office/drawing/2014/main" id="{9EA23508-1D4C-4B33-B6DB-91B59FAD3F26}"/>
              </a:ext>
            </a:extLst>
          </p:cNvPr>
          <p:cNvSpPr>
            <a:spLocks noGrp="1"/>
          </p:cNvSpPr>
          <p:nvPr>
            <p:ph type="dt" sz="half" idx="1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71A14711-17E6-4834-BBFC-179217266C5C}"/>
              </a:ext>
            </a:extLst>
          </p:cNvPr>
          <p:cNvSpPr>
            <a:spLocks noGrp="1"/>
          </p:cNvSpPr>
          <p:nvPr>
            <p:ph type="ftr" sz="quarter" idx="11"/>
          </p:nvPr>
        </p:nvSpPr>
        <p:spPr>
          <a:xfrm>
            <a:off x="1530603" y="6504214"/>
            <a:ext cx="6262118" cy="242873"/>
          </a:xfrm>
        </p:spPr>
        <p:txBody>
          <a:bodyPr/>
          <a:lstStyle/>
          <a:p>
            <a:pPr>
              <a:defRPr/>
            </a:pPr>
            <a:r>
              <a:rPr lang="en-US"/>
              <a:t>11/10/2022 ALL Partners Coordination Meeting: FNAL Update</a:t>
            </a:r>
            <a:endParaRPr lang="en-US" b="1"/>
          </a:p>
        </p:txBody>
      </p:sp>
      <p:sp>
        <p:nvSpPr>
          <p:cNvPr id="7" name="Rectangle 6">
            <a:extLst>
              <a:ext uri="{FF2B5EF4-FFF2-40B4-BE49-F238E27FC236}">
                <a16:creationId xmlns:a16="http://schemas.microsoft.com/office/drawing/2014/main" id="{8724D5B3-5588-4092-BE03-CA465556AD27}"/>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63F18DA-5C6E-4B56-B896-1EAE2EBD8350}"/>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dirty="0" smtClean="0"/>
              <a:pPr>
                <a:defRPr/>
              </a:pPr>
              <a:t>31</a:t>
            </a:fld>
            <a:endParaRPr lang="en-US"/>
          </a:p>
        </p:txBody>
      </p:sp>
    </p:spTree>
    <p:extLst>
      <p:ext uri="{BB962C8B-B14F-4D97-AF65-F5344CB8AC3E}">
        <p14:creationId xmlns:p14="http://schemas.microsoft.com/office/powerpoint/2010/main" val="1381743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FDAACB-7696-4AD4-B20C-A950680E4AE7}"/>
              </a:ext>
            </a:extLst>
          </p:cNvPr>
          <p:cNvSpPr>
            <a:spLocks noGrp="1"/>
          </p:cNvSpPr>
          <p:nvPr>
            <p:ph type="title"/>
          </p:nvPr>
        </p:nvSpPr>
        <p:spPr/>
        <p:txBody>
          <a:bodyPr/>
          <a:lstStyle/>
          <a:p>
            <a:r>
              <a:rPr lang="en-US"/>
              <a:t>Status of Design Reviews</a:t>
            </a:r>
          </a:p>
        </p:txBody>
      </p:sp>
      <p:sp>
        <p:nvSpPr>
          <p:cNvPr id="4" name="Date Placeholder 3">
            <a:extLst>
              <a:ext uri="{FF2B5EF4-FFF2-40B4-BE49-F238E27FC236}">
                <a16:creationId xmlns:a16="http://schemas.microsoft.com/office/drawing/2014/main" id="{5A64161F-1D7F-4945-B867-1C9FEB80C302}"/>
              </a:ext>
            </a:extLst>
          </p:cNvPr>
          <p:cNvSpPr>
            <a:spLocks noGrp="1"/>
          </p:cNvSpPr>
          <p:nvPr>
            <p:ph type="dt" sz="half" idx="1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BC0E64A7-3202-4B36-96BE-58866D1311DB}"/>
              </a:ext>
            </a:extLst>
          </p:cNvPr>
          <p:cNvSpPr>
            <a:spLocks noGrp="1"/>
          </p:cNvSpPr>
          <p:nvPr>
            <p:ph type="ftr" sz="quarter" idx="11"/>
          </p:nvPr>
        </p:nvSpPr>
        <p:spPr>
          <a:xfrm>
            <a:off x="1530603" y="6504214"/>
            <a:ext cx="6262118" cy="242873"/>
          </a:xfrm>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96A88196-86E3-48E4-B02F-94A79619DF2F}"/>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4</a:t>
            </a:fld>
            <a:endParaRPr lang="en-US"/>
          </a:p>
        </p:txBody>
      </p:sp>
      <p:pic>
        <p:nvPicPr>
          <p:cNvPr id="10" name="Picture 10">
            <a:extLst>
              <a:ext uri="{FF2B5EF4-FFF2-40B4-BE49-F238E27FC236}">
                <a16:creationId xmlns:a16="http://schemas.microsoft.com/office/drawing/2014/main" id="{A660B247-D7E2-479F-9794-4C82F2455755}"/>
              </a:ext>
            </a:extLst>
          </p:cNvPr>
          <p:cNvPicPr>
            <a:picLocks noChangeAspect="1"/>
          </p:cNvPicPr>
          <p:nvPr/>
        </p:nvPicPr>
        <p:blipFill>
          <a:blip r:embed="rId2"/>
          <a:stretch>
            <a:fillRect/>
          </a:stretch>
        </p:blipFill>
        <p:spPr>
          <a:xfrm>
            <a:off x="1324708" y="1230492"/>
            <a:ext cx="6488071" cy="4722658"/>
          </a:xfrm>
          <a:prstGeom prst="rect">
            <a:avLst/>
          </a:prstGeom>
        </p:spPr>
      </p:pic>
    </p:spTree>
    <p:extLst>
      <p:ext uri="{BB962C8B-B14F-4D97-AF65-F5344CB8AC3E}">
        <p14:creationId xmlns:p14="http://schemas.microsoft.com/office/powerpoint/2010/main" val="3221846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95C3DAA-135E-4014-96F1-6948D700CD26}"/>
              </a:ext>
            </a:extLst>
          </p:cNvPr>
          <p:cNvSpPr>
            <a:spLocks noGrp="1"/>
          </p:cNvSpPr>
          <p:nvPr>
            <p:ph type="dt" sz="half" idx="14"/>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1DFA3A09-257E-4BDA-9DF6-2537CD0E6045}"/>
              </a:ext>
            </a:extLst>
          </p:cNvPr>
          <p:cNvSpPr>
            <a:spLocks noGrp="1"/>
          </p:cNvSpPr>
          <p:nvPr>
            <p:ph type="ftr" sz="quarter" idx="15"/>
          </p:nvPr>
        </p:nvSpPr>
        <p:spPr>
          <a:xfrm>
            <a:off x="1530604" y="6504214"/>
            <a:ext cx="6260399" cy="242873"/>
          </a:xfrm>
        </p:spPr>
        <p:txBody>
          <a:bodyPr/>
          <a:lstStyle/>
          <a:p>
            <a:pPr>
              <a:defRPr/>
            </a:pPr>
            <a:r>
              <a:rPr lang="en-US"/>
              <a:t>11/10/2022 ALL Partners Coordination Meeting: FNAL Update</a:t>
            </a:r>
            <a:endParaRPr lang="en-US" b="1"/>
          </a:p>
        </p:txBody>
      </p:sp>
      <p:sp>
        <p:nvSpPr>
          <p:cNvPr id="7" name="TextBox 6">
            <a:extLst>
              <a:ext uri="{FF2B5EF4-FFF2-40B4-BE49-F238E27FC236}">
                <a16:creationId xmlns:a16="http://schemas.microsoft.com/office/drawing/2014/main" id="{955A1716-1F73-4393-B14B-A5C245E3A0C4}"/>
              </a:ext>
            </a:extLst>
          </p:cNvPr>
          <p:cNvSpPr txBox="1"/>
          <p:nvPr/>
        </p:nvSpPr>
        <p:spPr>
          <a:xfrm>
            <a:off x="1847761" y="2397948"/>
            <a:ext cx="5424666" cy="2062103"/>
          </a:xfrm>
          <a:prstGeom prst="rect">
            <a:avLst/>
          </a:prstGeom>
          <a:solidFill>
            <a:schemeClr val="bg1"/>
          </a:solidFill>
        </p:spPr>
        <p:txBody>
          <a:bodyPr wrap="square" rtlCol="0">
            <a:spAutoFit/>
          </a:bodyPr>
          <a:lstStyle/>
          <a:p>
            <a:pPr algn="ctr"/>
            <a:r>
              <a:rPr lang="en-US" sz="4400"/>
              <a:t>SSRs Niobium and Cavities</a:t>
            </a:r>
          </a:p>
          <a:p>
            <a:pPr algn="r"/>
            <a:r>
              <a:rPr lang="en-US" sz="2000"/>
              <a:t>SPM: P. Berrutti</a:t>
            </a:r>
          </a:p>
          <a:p>
            <a:pPr algn="r"/>
            <a:r>
              <a:rPr lang="en-US" sz="2000"/>
              <a:t>Presenter: M. Parise</a:t>
            </a:r>
          </a:p>
        </p:txBody>
      </p:sp>
      <p:sp>
        <p:nvSpPr>
          <p:cNvPr id="2" name="Rectangle 1">
            <a:extLst>
              <a:ext uri="{FF2B5EF4-FFF2-40B4-BE49-F238E27FC236}">
                <a16:creationId xmlns:a16="http://schemas.microsoft.com/office/drawing/2014/main" id="{B9EF3CA7-D5F0-4490-8ECC-F82FDCEF33EF}"/>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CADE037-3344-4BA1-A58E-A7D230A09D8F}"/>
              </a:ext>
            </a:extLst>
          </p:cNvPr>
          <p:cNvSpPr>
            <a:spLocks noGrp="1"/>
          </p:cNvSpPr>
          <p:nvPr>
            <p:ph type="sldNum" sz="quarter" idx="16"/>
          </p:nvPr>
        </p:nvSpPr>
        <p:spPr>
          <a:xfrm>
            <a:off x="222250" y="6504213"/>
            <a:ext cx="414338" cy="237285"/>
          </a:xfrm>
        </p:spPr>
        <p:txBody>
          <a:bodyPr/>
          <a:lstStyle/>
          <a:p>
            <a:pPr>
              <a:defRPr/>
            </a:pPr>
            <a:fld id="{148C009B-CB69-E04A-B9B3-34B26D69E9CF}" type="slidenum">
              <a:rPr lang="en-US" smtClean="0"/>
              <a:pPr>
                <a:defRPr/>
              </a:pPr>
              <a:t>5</a:t>
            </a:fld>
            <a:endParaRPr lang="en-US"/>
          </a:p>
        </p:txBody>
      </p:sp>
    </p:spTree>
    <p:extLst>
      <p:ext uri="{BB962C8B-B14F-4D97-AF65-F5344CB8AC3E}">
        <p14:creationId xmlns:p14="http://schemas.microsoft.com/office/powerpoint/2010/main" val="3371660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94AA7-7C77-4509-AC37-DDE719EEB20D}"/>
              </a:ext>
            </a:extLst>
          </p:cNvPr>
          <p:cNvSpPr>
            <a:spLocks noGrp="1"/>
          </p:cNvSpPr>
          <p:nvPr>
            <p:ph type="title"/>
          </p:nvPr>
        </p:nvSpPr>
        <p:spPr/>
        <p:txBody>
          <a:bodyPr/>
          <a:lstStyle/>
          <a:p>
            <a:r>
              <a:rPr lang="en-US"/>
              <a:t>Niobium</a:t>
            </a:r>
          </a:p>
        </p:txBody>
      </p:sp>
      <p:sp>
        <p:nvSpPr>
          <p:cNvPr id="4" name="Date Placeholder 3">
            <a:extLst>
              <a:ext uri="{FF2B5EF4-FFF2-40B4-BE49-F238E27FC236}">
                <a16:creationId xmlns:a16="http://schemas.microsoft.com/office/drawing/2014/main" id="{CDC7A7AE-6A31-4929-8896-DED9EBC80EBD}"/>
              </a:ext>
            </a:extLst>
          </p:cNvPr>
          <p:cNvSpPr>
            <a:spLocks noGrp="1"/>
          </p:cNvSpPr>
          <p:nvPr>
            <p:ph type="dt" sz="half" idx="1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371E351C-608F-44D9-8E0B-502E69E8E9C3}"/>
              </a:ext>
            </a:extLst>
          </p:cNvPr>
          <p:cNvSpPr>
            <a:spLocks noGrp="1"/>
          </p:cNvSpPr>
          <p:nvPr>
            <p:ph type="ftr" sz="quarter" idx="11"/>
          </p:nvPr>
        </p:nvSpPr>
        <p:spPr>
          <a:xfrm>
            <a:off x="1530603" y="6504214"/>
            <a:ext cx="6262118" cy="242873"/>
          </a:xfrm>
        </p:spPr>
        <p:txBody>
          <a:bodyPr/>
          <a:lstStyle/>
          <a:p>
            <a:pPr>
              <a:defRPr/>
            </a:pPr>
            <a:r>
              <a:rPr lang="en-US"/>
              <a:t>11/10/2022 ALL Partners Coordination Meeting: FNAL Update</a:t>
            </a:r>
            <a:endParaRPr lang="en-US" b="1"/>
          </a:p>
        </p:txBody>
      </p:sp>
      <p:sp>
        <p:nvSpPr>
          <p:cNvPr id="2" name="Rectangle 1">
            <a:extLst>
              <a:ext uri="{FF2B5EF4-FFF2-40B4-BE49-F238E27FC236}">
                <a16:creationId xmlns:a16="http://schemas.microsoft.com/office/drawing/2014/main" id="{C0927B24-1E45-42D7-B2ED-1F613098350A}"/>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98453F9-EC35-42D8-863A-69721AC2F2CB}"/>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6</a:t>
            </a:fld>
            <a:endParaRPr lang="en-US"/>
          </a:p>
        </p:txBody>
      </p:sp>
      <p:sp>
        <p:nvSpPr>
          <p:cNvPr id="12" name="TextBox 11">
            <a:extLst>
              <a:ext uri="{FF2B5EF4-FFF2-40B4-BE49-F238E27FC236}">
                <a16:creationId xmlns:a16="http://schemas.microsoft.com/office/drawing/2014/main" id="{57CD418A-69B3-49AB-AF05-98BE27DEFCDF}"/>
              </a:ext>
            </a:extLst>
          </p:cNvPr>
          <p:cNvSpPr txBox="1"/>
          <p:nvPr/>
        </p:nvSpPr>
        <p:spPr>
          <a:xfrm>
            <a:off x="222161" y="815546"/>
            <a:ext cx="858724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b="1">
                <a:solidFill>
                  <a:srgbClr val="505050"/>
                </a:solidFill>
                <a:latin typeface="Helvetica"/>
                <a:cs typeface="Arial"/>
              </a:rPr>
              <a:t> Production SSR1 Niobium</a:t>
            </a:r>
            <a:r>
              <a:rPr lang="en-US">
                <a:latin typeface="Helvetica"/>
                <a:cs typeface="Arial"/>
              </a:rPr>
              <a:t>​</a:t>
            </a:r>
          </a:p>
          <a:p>
            <a:pPr marL="342900" indent="-342900">
              <a:buFontTx/>
              <a:buChar char="-"/>
            </a:pPr>
            <a:r>
              <a:rPr lang="en-US">
                <a:solidFill>
                  <a:srgbClr val="505050"/>
                </a:solidFill>
                <a:latin typeface="Helvetica"/>
                <a:cs typeface="Arial"/>
              </a:rPr>
              <a:t>ATI is delivering the niobium for the 1st production SSR1 CM (1-9 cavities). Next: material will be sent to Zanon for the development of welded coupons and cavities manufacturing.</a:t>
            </a:r>
          </a:p>
          <a:p>
            <a:pPr marL="342900" indent="-342900">
              <a:buFontTx/>
              <a:buChar char="-"/>
            </a:pPr>
            <a:r>
              <a:rPr lang="en-US">
                <a:solidFill>
                  <a:srgbClr val="505050"/>
                </a:solidFill>
                <a:latin typeface="Helvetica"/>
                <a:cs typeface="Arial"/>
              </a:rPr>
              <a:t>Procurement of niobium for the 2nd production SSR1 CM (10-18 cavities) is ongoing: FNAL technical team is evaluating the proposals</a:t>
            </a:r>
          </a:p>
          <a:p>
            <a:endParaRPr lang="en-US">
              <a:solidFill>
                <a:srgbClr val="505050"/>
              </a:solidFill>
              <a:latin typeface="Helvetica"/>
              <a:cs typeface="Arial"/>
            </a:endParaRPr>
          </a:p>
          <a:p>
            <a:endParaRPr lang="en-US">
              <a:solidFill>
                <a:srgbClr val="505050"/>
              </a:solidFill>
              <a:latin typeface="Helvetica"/>
              <a:cs typeface="Arial"/>
            </a:endParaRPr>
          </a:p>
          <a:p>
            <a:endParaRPr lang="en-US">
              <a:solidFill>
                <a:srgbClr val="505050"/>
              </a:solidFill>
              <a:latin typeface="Helvetica"/>
              <a:cs typeface="Arial"/>
            </a:endParaRPr>
          </a:p>
          <a:p>
            <a:pPr>
              <a:buChar char="•"/>
            </a:pPr>
            <a:r>
              <a:rPr lang="en-US" b="1">
                <a:solidFill>
                  <a:srgbClr val="505050"/>
                </a:solidFill>
                <a:latin typeface="Helvetica"/>
                <a:cs typeface="Arial"/>
              </a:rPr>
              <a:t> Production SSR2 Niobium (30+ cavities)</a:t>
            </a:r>
          </a:p>
          <a:p>
            <a:pPr marL="342900" indent="-342900">
              <a:buFontTx/>
              <a:buChar char="-"/>
            </a:pPr>
            <a:r>
              <a:rPr lang="en-US">
                <a:solidFill>
                  <a:srgbClr val="505050"/>
                </a:solidFill>
                <a:latin typeface="Helvetica"/>
                <a:cs typeface="Arial"/>
              </a:rPr>
              <a:t>Procurement is ongoing. RFP not issued yet.</a:t>
            </a:r>
          </a:p>
        </p:txBody>
      </p:sp>
    </p:spTree>
    <p:extLst>
      <p:ext uri="{BB962C8B-B14F-4D97-AF65-F5344CB8AC3E}">
        <p14:creationId xmlns:p14="http://schemas.microsoft.com/office/powerpoint/2010/main" val="1093507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94AA7-7C77-4509-AC37-DDE719EEB20D}"/>
              </a:ext>
            </a:extLst>
          </p:cNvPr>
          <p:cNvSpPr>
            <a:spLocks noGrp="1"/>
          </p:cNvSpPr>
          <p:nvPr>
            <p:ph type="title"/>
          </p:nvPr>
        </p:nvSpPr>
        <p:spPr/>
        <p:txBody>
          <a:bodyPr/>
          <a:lstStyle/>
          <a:p>
            <a:r>
              <a:rPr lang="en-US"/>
              <a:t>Cavities</a:t>
            </a:r>
          </a:p>
        </p:txBody>
      </p:sp>
      <p:sp>
        <p:nvSpPr>
          <p:cNvPr id="4" name="Date Placeholder 3">
            <a:extLst>
              <a:ext uri="{FF2B5EF4-FFF2-40B4-BE49-F238E27FC236}">
                <a16:creationId xmlns:a16="http://schemas.microsoft.com/office/drawing/2014/main" id="{CDC7A7AE-6A31-4929-8896-DED9EBC80EBD}"/>
              </a:ext>
            </a:extLst>
          </p:cNvPr>
          <p:cNvSpPr>
            <a:spLocks noGrp="1"/>
          </p:cNvSpPr>
          <p:nvPr>
            <p:ph type="dt" sz="half" idx="10"/>
          </p:nvPr>
        </p:nvSpPr>
        <p:spPr>
          <a:xfrm>
            <a:off x="736827" y="6504213"/>
            <a:ext cx="675368" cy="241300"/>
          </a:xfrm>
        </p:spPr>
        <p:txBody>
          <a:bodyPr/>
          <a:lstStyle/>
          <a:p>
            <a:pPr>
              <a:defRPr/>
            </a:pPr>
            <a:endParaRPr lang="en-US"/>
          </a:p>
        </p:txBody>
      </p:sp>
      <p:sp>
        <p:nvSpPr>
          <p:cNvPr id="5" name="Footer Placeholder 4">
            <a:extLst>
              <a:ext uri="{FF2B5EF4-FFF2-40B4-BE49-F238E27FC236}">
                <a16:creationId xmlns:a16="http://schemas.microsoft.com/office/drawing/2014/main" id="{371E351C-608F-44D9-8E0B-502E69E8E9C3}"/>
              </a:ext>
            </a:extLst>
          </p:cNvPr>
          <p:cNvSpPr>
            <a:spLocks noGrp="1"/>
          </p:cNvSpPr>
          <p:nvPr>
            <p:ph type="ftr" sz="quarter" idx="11"/>
          </p:nvPr>
        </p:nvSpPr>
        <p:spPr>
          <a:xfrm>
            <a:off x="1530603" y="6504214"/>
            <a:ext cx="6262118" cy="242873"/>
          </a:xfrm>
        </p:spPr>
        <p:txBody>
          <a:bodyPr/>
          <a:lstStyle/>
          <a:p>
            <a:pPr>
              <a:defRPr/>
            </a:pPr>
            <a:r>
              <a:rPr lang="en-US"/>
              <a:t>11/10/2022 ALL Partners Coordination Meeting: FNAL Update</a:t>
            </a:r>
            <a:endParaRPr lang="en-US" b="1"/>
          </a:p>
        </p:txBody>
      </p:sp>
      <p:sp>
        <p:nvSpPr>
          <p:cNvPr id="2" name="Rectangle 1">
            <a:extLst>
              <a:ext uri="{FF2B5EF4-FFF2-40B4-BE49-F238E27FC236}">
                <a16:creationId xmlns:a16="http://schemas.microsoft.com/office/drawing/2014/main" id="{C0927B24-1E45-42D7-B2ED-1F613098350A}"/>
              </a:ext>
            </a:extLst>
          </p:cNvPr>
          <p:cNvSpPr/>
          <p:nvPr/>
        </p:nvSpPr>
        <p:spPr>
          <a:xfrm flipV="1">
            <a:off x="696097" y="6501711"/>
            <a:ext cx="667264" cy="2286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98453F9-EC35-42D8-863A-69721AC2F2CB}"/>
              </a:ext>
            </a:extLst>
          </p:cNvPr>
          <p:cNvSpPr>
            <a:spLocks noGrp="1"/>
          </p:cNvSpPr>
          <p:nvPr>
            <p:ph type="sldNum" sz="quarter" idx="12"/>
          </p:nvPr>
        </p:nvSpPr>
        <p:spPr>
          <a:xfrm>
            <a:off x="222250" y="6504213"/>
            <a:ext cx="414338" cy="237285"/>
          </a:xfrm>
        </p:spPr>
        <p:txBody>
          <a:bodyPr/>
          <a:lstStyle/>
          <a:p>
            <a:pPr>
              <a:defRPr/>
            </a:pPr>
            <a:fld id="{148C009B-CB69-E04A-B9B3-34B26D69E9CF}" type="slidenum">
              <a:rPr lang="en-US" smtClean="0"/>
              <a:pPr>
                <a:defRPr/>
              </a:pPr>
              <a:t>7</a:t>
            </a:fld>
            <a:endParaRPr lang="en-US"/>
          </a:p>
        </p:txBody>
      </p:sp>
      <p:sp>
        <p:nvSpPr>
          <p:cNvPr id="12" name="TextBox 11">
            <a:extLst>
              <a:ext uri="{FF2B5EF4-FFF2-40B4-BE49-F238E27FC236}">
                <a16:creationId xmlns:a16="http://schemas.microsoft.com/office/drawing/2014/main" id="{57CD418A-69B3-49AB-AF05-98BE27DEFCDF}"/>
              </a:ext>
            </a:extLst>
          </p:cNvPr>
          <p:cNvSpPr txBox="1"/>
          <p:nvPr/>
        </p:nvSpPr>
        <p:spPr>
          <a:xfrm>
            <a:off x="222161" y="682639"/>
            <a:ext cx="8587249"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1600" b="1">
                <a:solidFill>
                  <a:srgbClr val="505050"/>
                </a:solidFill>
                <a:latin typeface="Helvetica"/>
                <a:cs typeface="Arial"/>
              </a:rPr>
              <a:t> ppSSR2 Cavities fabrication</a:t>
            </a:r>
            <a:r>
              <a:rPr lang="en-US" sz="1600">
                <a:latin typeface="Helvetica"/>
                <a:cs typeface="Arial"/>
              </a:rPr>
              <a:t>​</a:t>
            </a:r>
          </a:p>
          <a:p>
            <a:pPr marL="342900" indent="-342900">
              <a:buFontTx/>
              <a:buChar char="-"/>
            </a:pPr>
            <a:r>
              <a:rPr lang="en-US" sz="1600">
                <a:solidFill>
                  <a:srgbClr val="505050"/>
                </a:solidFill>
                <a:latin typeface="Helvetica"/>
                <a:cs typeface="Arial"/>
              </a:rPr>
              <a:t>Fabrication at Zanon is proceeding. </a:t>
            </a:r>
          </a:p>
          <a:p>
            <a:pPr marL="742950" lvl="1" indent="-285750">
              <a:buFont typeface="Arial"/>
              <a:buChar char="•"/>
            </a:pPr>
            <a:r>
              <a:rPr lang="en-US" sz="1600">
                <a:solidFill>
                  <a:srgbClr val="505050"/>
                </a:solidFill>
                <a:latin typeface="Helvetica"/>
                <a:cs typeface="Arial"/>
              </a:rPr>
              <a:t>1st cavity completed and first cold test attempted. See results presented by </a:t>
            </a:r>
            <a:r>
              <a:rPr lang="en-US" sz="1600" err="1">
                <a:solidFill>
                  <a:srgbClr val="505050"/>
                </a:solidFill>
                <a:latin typeface="Helvetica"/>
                <a:cs typeface="Arial"/>
              </a:rPr>
              <a:t>IJCLab</a:t>
            </a:r>
            <a:r>
              <a:rPr lang="en-US" sz="1600">
                <a:solidFill>
                  <a:srgbClr val="505050"/>
                </a:solidFill>
                <a:latin typeface="Helvetica"/>
                <a:cs typeface="Arial"/>
              </a:rPr>
              <a:t>.</a:t>
            </a:r>
          </a:p>
          <a:p>
            <a:pPr marL="742950" lvl="1" indent="-285750">
              <a:buFont typeface="Arial"/>
              <a:buChar char="•"/>
            </a:pPr>
            <a:r>
              <a:rPr lang="en-US" sz="1600">
                <a:solidFill>
                  <a:srgbClr val="505050"/>
                </a:solidFill>
                <a:latin typeface="Helvetica"/>
                <a:cs typeface="Arial"/>
              </a:rPr>
              <a:t>2nd cavity is completed as well. Will be sent to </a:t>
            </a:r>
            <a:r>
              <a:rPr lang="en-US" sz="1600" err="1">
                <a:solidFill>
                  <a:srgbClr val="505050"/>
                </a:solidFill>
                <a:latin typeface="Helvetica"/>
                <a:cs typeface="Arial"/>
              </a:rPr>
              <a:t>IJCLab</a:t>
            </a:r>
            <a:r>
              <a:rPr lang="en-US" sz="1600">
                <a:solidFill>
                  <a:srgbClr val="505050"/>
                </a:solidFill>
                <a:latin typeface="Helvetica"/>
                <a:cs typeface="Arial"/>
              </a:rPr>
              <a:t> for the last part of the processing and preparation for cold testing by end of November</a:t>
            </a:r>
          </a:p>
          <a:p>
            <a:pPr marL="742950" lvl="1" indent="-285750">
              <a:buFont typeface="Arial"/>
              <a:buChar char="•"/>
            </a:pPr>
            <a:r>
              <a:rPr lang="en-US" sz="1600">
                <a:solidFill>
                  <a:srgbClr val="505050"/>
                </a:solidFill>
                <a:latin typeface="Helvetica"/>
                <a:cs typeface="Arial"/>
              </a:rPr>
              <a:t>3rd is currently being jacketed. Next: processing and cleanroom assembly. Expected completion: end of December 2022.</a:t>
            </a:r>
          </a:p>
          <a:p>
            <a:r>
              <a:rPr lang="en-US" sz="1600">
                <a:solidFill>
                  <a:srgbClr val="505050"/>
                </a:solidFill>
                <a:latin typeface="Helvetica"/>
                <a:cs typeface="Arial"/>
              </a:rPr>
              <a:t>	- Fabrication of additional 3 cavities has started.</a:t>
            </a: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endParaRPr lang="en-US" sz="1600">
              <a:solidFill>
                <a:srgbClr val="505050"/>
              </a:solidFill>
              <a:latin typeface="Helvetica"/>
              <a:cs typeface="Arial"/>
            </a:endParaRPr>
          </a:p>
          <a:p>
            <a:r>
              <a:rPr lang="en-US" sz="1600">
                <a:solidFill>
                  <a:srgbClr val="505050"/>
                </a:solidFill>
                <a:latin typeface="Helvetica"/>
                <a:cs typeface="Arial"/>
              </a:rPr>
              <a:t>- RI has completed welding qualification and preparing documentation for the MRR.</a:t>
            </a:r>
          </a:p>
          <a:p>
            <a:endParaRPr lang="en-US" sz="1600">
              <a:latin typeface="Helvetica"/>
              <a:cs typeface="Arial"/>
            </a:endParaRPr>
          </a:p>
        </p:txBody>
      </p:sp>
      <p:pic>
        <p:nvPicPr>
          <p:cNvPr id="7" name="Picture 7">
            <a:extLst>
              <a:ext uri="{FF2B5EF4-FFF2-40B4-BE49-F238E27FC236}">
                <a16:creationId xmlns:a16="http://schemas.microsoft.com/office/drawing/2014/main" id="{EC915D25-BC93-BDCC-0740-9759D06BABF9}"/>
              </a:ext>
            </a:extLst>
          </p:cNvPr>
          <p:cNvPicPr>
            <a:picLocks noChangeAspect="1"/>
          </p:cNvPicPr>
          <p:nvPr/>
        </p:nvPicPr>
        <p:blipFill rotWithShape="1">
          <a:blip r:embed="rId2"/>
          <a:srcRect t="11138" r="-324" b="9201"/>
          <a:stretch/>
        </p:blipFill>
        <p:spPr>
          <a:xfrm>
            <a:off x="3262423" y="3055820"/>
            <a:ext cx="2610312" cy="2759067"/>
          </a:xfrm>
          <a:prstGeom prst="rect">
            <a:avLst/>
          </a:prstGeom>
        </p:spPr>
      </p:pic>
      <p:sp>
        <p:nvSpPr>
          <p:cNvPr id="8" name="TextBox 7">
            <a:extLst>
              <a:ext uri="{FF2B5EF4-FFF2-40B4-BE49-F238E27FC236}">
                <a16:creationId xmlns:a16="http://schemas.microsoft.com/office/drawing/2014/main" id="{884672B8-A7E6-947B-47D2-12F787060BC5}"/>
              </a:ext>
            </a:extLst>
          </p:cNvPr>
          <p:cNvSpPr txBox="1"/>
          <p:nvPr/>
        </p:nvSpPr>
        <p:spPr>
          <a:xfrm>
            <a:off x="2775097" y="2713074"/>
            <a:ext cx="37710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505050"/>
                </a:solidFill>
                <a:latin typeface="Helvetica"/>
              </a:rPr>
              <a:t>S2-ZA-002 during He vessel Integration</a:t>
            </a:r>
            <a:endParaRPr lang="en-US" sz="1400">
              <a:latin typeface="Helvetica"/>
            </a:endParaRPr>
          </a:p>
        </p:txBody>
      </p:sp>
    </p:spTree>
    <p:extLst>
      <p:ext uri="{BB962C8B-B14F-4D97-AF65-F5344CB8AC3E}">
        <p14:creationId xmlns:p14="http://schemas.microsoft.com/office/powerpoint/2010/main" val="203696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956AD7-54A5-45EA-947B-72ADBD4B9B18}"/>
              </a:ext>
            </a:extLst>
          </p:cNvPr>
          <p:cNvSpPr>
            <a:spLocks noGrp="1"/>
          </p:cNvSpPr>
          <p:nvPr>
            <p:ph idx="1"/>
          </p:nvPr>
        </p:nvSpPr>
        <p:spPr/>
        <p:txBody>
          <a:bodyPr/>
          <a:lstStyle/>
          <a:p>
            <a:r>
              <a:rPr lang="en-US" b="1"/>
              <a:t>ppSSR2 cavities at BARC (2 cavities)</a:t>
            </a:r>
          </a:p>
          <a:p>
            <a:pPr lvl="1"/>
            <a:r>
              <a:rPr lang="en-US"/>
              <a:t>Need a date to plan MRR.</a:t>
            </a:r>
          </a:p>
        </p:txBody>
      </p:sp>
      <p:sp>
        <p:nvSpPr>
          <p:cNvPr id="3" name="Title 2">
            <a:extLst>
              <a:ext uri="{FF2B5EF4-FFF2-40B4-BE49-F238E27FC236}">
                <a16:creationId xmlns:a16="http://schemas.microsoft.com/office/drawing/2014/main" id="{D9C82DA4-706D-4F30-B477-ABD8C2F48C05}"/>
              </a:ext>
            </a:extLst>
          </p:cNvPr>
          <p:cNvSpPr>
            <a:spLocks noGrp="1"/>
          </p:cNvSpPr>
          <p:nvPr>
            <p:ph type="title"/>
          </p:nvPr>
        </p:nvSpPr>
        <p:spPr/>
        <p:txBody>
          <a:bodyPr/>
          <a:lstStyle/>
          <a:p>
            <a:r>
              <a:rPr lang="en-US"/>
              <a:t>Cavities</a:t>
            </a:r>
          </a:p>
        </p:txBody>
      </p:sp>
      <p:sp>
        <p:nvSpPr>
          <p:cNvPr id="4" name="Date Placeholder 3">
            <a:extLst>
              <a:ext uri="{FF2B5EF4-FFF2-40B4-BE49-F238E27FC236}">
                <a16:creationId xmlns:a16="http://schemas.microsoft.com/office/drawing/2014/main" id="{D6907FC6-B341-451E-B141-ED4A8858470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F9FC1F9-0D08-4B72-97F0-D897ED432CE7}"/>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6CBF3ED1-B509-412D-9429-DAB76283D112}"/>
              </a:ext>
            </a:extLst>
          </p:cNvPr>
          <p:cNvSpPr>
            <a:spLocks noGrp="1"/>
          </p:cNvSpPr>
          <p:nvPr>
            <p:ph type="sldNum" sz="quarter" idx="12"/>
          </p:nvPr>
        </p:nvSpPr>
        <p:spPr/>
        <p:txBody>
          <a:bodyPr/>
          <a:lstStyle/>
          <a:p>
            <a:pPr>
              <a:defRPr/>
            </a:pPr>
            <a:fld id="{148C009B-CB69-E04A-B9B3-34B26D69E9CF}" type="slidenum">
              <a:rPr lang="en-US" smtClean="0"/>
              <a:pPr>
                <a:defRPr/>
              </a:pPr>
              <a:t>8</a:t>
            </a:fld>
            <a:endParaRPr lang="en-US"/>
          </a:p>
        </p:txBody>
      </p:sp>
    </p:spTree>
    <p:extLst>
      <p:ext uri="{BB962C8B-B14F-4D97-AF65-F5344CB8AC3E}">
        <p14:creationId xmlns:p14="http://schemas.microsoft.com/office/powerpoint/2010/main" val="250885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956AD7-54A5-45EA-947B-72ADBD4B9B18}"/>
              </a:ext>
            </a:extLst>
          </p:cNvPr>
          <p:cNvSpPr>
            <a:spLocks noGrp="1"/>
          </p:cNvSpPr>
          <p:nvPr>
            <p:ph idx="1"/>
          </p:nvPr>
        </p:nvSpPr>
        <p:spPr/>
        <p:txBody>
          <a:bodyPr/>
          <a:lstStyle/>
          <a:p>
            <a:r>
              <a:rPr lang="en-US" b="1"/>
              <a:t>Production SSR1 cavities (1-9)</a:t>
            </a:r>
          </a:p>
          <a:p>
            <a:pPr lvl="1"/>
            <a:r>
              <a:rPr lang="en-US"/>
              <a:t>FNAL contract for the fabrication was awarded to Zanon.</a:t>
            </a:r>
          </a:p>
          <a:p>
            <a:pPr lvl="1"/>
            <a:r>
              <a:rPr lang="en-US"/>
              <a:t>MRR scheduled in December 2022</a:t>
            </a:r>
          </a:p>
          <a:p>
            <a:pPr lvl="1"/>
            <a:endParaRPr lang="en-US"/>
          </a:p>
          <a:p>
            <a:r>
              <a:rPr lang="en-US" b="1"/>
              <a:t>Production SSR1 cavities (9-19)</a:t>
            </a:r>
          </a:p>
          <a:p>
            <a:pPr lvl="1"/>
            <a:r>
              <a:rPr lang="en-US"/>
              <a:t>FNAL is procuring Nb.</a:t>
            </a:r>
          </a:p>
          <a:p>
            <a:pPr lvl="1"/>
            <a:r>
              <a:rPr lang="en-US"/>
              <a:t>BARC should start the earliest possible preparation for the MRR (currently scheduled in Apr 2023).</a:t>
            </a:r>
          </a:p>
        </p:txBody>
      </p:sp>
      <p:sp>
        <p:nvSpPr>
          <p:cNvPr id="3" name="Title 2">
            <a:extLst>
              <a:ext uri="{FF2B5EF4-FFF2-40B4-BE49-F238E27FC236}">
                <a16:creationId xmlns:a16="http://schemas.microsoft.com/office/drawing/2014/main" id="{D9C82DA4-706D-4F30-B477-ABD8C2F48C05}"/>
              </a:ext>
            </a:extLst>
          </p:cNvPr>
          <p:cNvSpPr>
            <a:spLocks noGrp="1"/>
          </p:cNvSpPr>
          <p:nvPr>
            <p:ph type="title"/>
          </p:nvPr>
        </p:nvSpPr>
        <p:spPr/>
        <p:txBody>
          <a:bodyPr/>
          <a:lstStyle/>
          <a:p>
            <a:r>
              <a:rPr lang="en-US"/>
              <a:t>Cavities</a:t>
            </a:r>
          </a:p>
        </p:txBody>
      </p:sp>
      <p:sp>
        <p:nvSpPr>
          <p:cNvPr id="4" name="Date Placeholder 3">
            <a:extLst>
              <a:ext uri="{FF2B5EF4-FFF2-40B4-BE49-F238E27FC236}">
                <a16:creationId xmlns:a16="http://schemas.microsoft.com/office/drawing/2014/main" id="{D6907FC6-B341-451E-B141-ED4A8858470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F9FC1F9-0D08-4B72-97F0-D897ED432CE7}"/>
              </a:ext>
            </a:extLst>
          </p:cNvPr>
          <p:cNvSpPr>
            <a:spLocks noGrp="1"/>
          </p:cNvSpPr>
          <p:nvPr>
            <p:ph type="ftr" sz="quarter" idx="11"/>
          </p:nvPr>
        </p:nvSpPr>
        <p:spPr/>
        <p:txBody>
          <a:bodyPr/>
          <a:lstStyle/>
          <a:p>
            <a:pPr>
              <a:defRPr/>
            </a:pPr>
            <a:r>
              <a:rPr lang="en-US"/>
              <a:t>11/10/2022 ALL Partners Coordination Meeting: FNAL Update</a:t>
            </a:r>
            <a:endParaRPr lang="en-US" b="1"/>
          </a:p>
        </p:txBody>
      </p:sp>
      <p:sp>
        <p:nvSpPr>
          <p:cNvPr id="6" name="Slide Number Placeholder 5">
            <a:extLst>
              <a:ext uri="{FF2B5EF4-FFF2-40B4-BE49-F238E27FC236}">
                <a16:creationId xmlns:a16="http://schemas.microsoft.com/office/drawing/2014/main" id="{6CBF3ED1-B509-412D-9429-DAB76283D112}"/>
              </a:ext>
            </a:extLst>
          </p:cNvPr>
          <p:cNvSpPr>
            <a:spLocks noGrp="1"/>
          </p:cNvSpPr>
          <p:nvPr>
            <p:ph type="sldNum" sz="quarter" idx="12"/>
          </p:nvPr>
        </p:nvSpPr>
        <p:spPr/>
        <p:txBody>
          <a:bodyPr/>
          <a:lstStyle/>
          <a:p>
            <a:pPr>
              <a:defRPr/>
            </a:pPr>
            <a:fld id="{148C009B-CB69-E04A-B9B3-34B26D69E9CF}" type="slidenum">
              <a:rPr lang="en-US" smtClean="0"/>
              <a:pPr>
                <a:defRPr/>
              </a:pPr>
              <a:t>9</a:t>
            </a:fld>
            <a:endParaRPr lang="en-US"/>
          </a:p>
        </p:txBody>
      </p:sp>
    </p:spTree>
    <p:extLst>
      <p:ext uri="{BB962C8B-B14F-4D97-AF65-F5344CB8AC3E}">
        <p14:creationId xmlns:p14="http://schemas.microsoft.com/office/powerpoint/2010/main" val="2424192821"/>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2990B351F44B45B6EFCEEA90A1904F" ma:contentTypeVersion="20" ma:contentTypeDescription="Create a new document." ma:contentTypeScope="" ma:versionID="21eed47c82cf76ee5196fe4924fbadf7">
  <xsd:schema xmlns:xsd="http://www.w3.org/2001/XMLSchema" xmlns:xs="http://www.w3.org/2001/XMLSchema" xmlns:p="http://schemas.microsoft.com/office/2006/metadata/properties" xmlns:ns1="http://schemas.microsoft.com/sharepoint/v3" xmlns:ns2="6aa0dec3-50e4-4fdd-85a6-36fdae68bb6a" xmlns:ns3="6af097bf-c6cc-4829-adcd-4351e0b3f2c1" targetNamespace="http://schemas.microsoft.com/office/2006/metadata/properties" ma:root="true" ma:fieldsID="f2a66193d1014a02c354a7f1093b494a" ns1:_="" ns2:_="" ns3:_="">
    <xsd:import namespace="http://schemas.microsoft.com/sharepoint/v3"/>
    <xsd:import namespace="6aa0dec3-50e4-4fdd-85a6-36fdae68bb6a"/>
    <xsd:import namespace="6af097bf-c6cc-4829-adcd-4351e0b3f2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a0dec3-50e4-4fdd-85a6-36fdae68bb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12ca68d6-c86e-4960-a0df-15f27d65cdf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f097bf-c6cc-4829-adcd-4351e0b3f2c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12cdc2a-447d-465a-93b4-8783a73d580f}" ma:internalName="TaxCatchAll" ma:showField="CatchAllData" ma:web="6af097bf-c6cc-4829-adcd-4351e0b3f2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a0dec3-50e4-4fdd-85a6-36fdae68bb6a">
      <Terms xmlns="http://schemas.microsoft.com/office/infopath/2007/PartnerControls"/>
    </lcf76f155ced4ddcb4097134ff3c332f>
    <TaxCatchAll xmlns="6af097bf-c6cc-4829-adcd-4351e0b3f2c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450924-D10F-4299-B9D9-B94BF0F1446A}">
  <ds:schemaRefs>
    <ds:schemaRef ds:uri="6aa0dec3-50e4-4fdd-85a6-36fdae68bb6a"/>
    <ds:schemaRef ds:uri="6af097bf-c6cc-4829-adcd-4351e0b3f2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F806363-2440-42A0-A5DD-EA472C7DC084}">
  <ds:schemaRefs>
    <ds:schemaRef ds:uri="6aa0dec3-50e4-4fdd-85a6-36fdae68bb6a"/>
    <ds:schemaRef ds:uri="6af097bf-c6cc-4829-adcd-4351e0b3f2c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525241B-9824-4533-947F-CFC1CB74FB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ProgressUpdate_03272020</Template>
  <Application>Microsoft Office PowerPoint</Application>
  <PresentationFormat>On-screen Show (4:3)</PresentationFormat>
  <Slides>31</Slides>
  <Notes>0</Notes>
  <HiddenSlides>0</HiddenSlide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Fermilab_PPT_090815</vt:lpstr>
      <vt:lpstr>PowerPoint Presentation</vt:lpstr>
      <vt:lpstr>EPDM for PIP-II/SSRs scope</vt:lpstr>
      <vt:lpstr>Flow-down of Requirement and Interface Specifications</vt:lpstr>
      <vt:lpstr>Status of Design Reviews</vt:lpstr>
      <vt:lpstr>PowerPoint Presentation</vt:lpstr>
      <vt:lpstr>Niobium</vt:lpstr>
      <vt:lpstr>Cavities</vt:lpstr>
      <vt:lpstr>Cavities</vt:lpstr>
      <vt:lpstr>Cavities</vt:lpstr>
      <vt:lpstr>PowerPoint Presentation</vt:lpstr>
      <vt:lpstr>SSR solenoid status update – FNAL activities</vt:lpstr>
      <vt:lpstr>SSR solenoid status update – BARC activities</vt:lpstr>
      <vt:lpstr>PowerPoint Presentation</vt:lpstr>
      <vt:lpstr>SSR2 Coupler status </vt:lpstr>
      <vt:lpstr>SSR2 coupler test stand (couplers 1 and 4)</vt:lpstr>
      <vt:lpstr>Other side of the SSR2 coupler test stand</vt:lpstr>
      <vt:lpstr>Testing protocol</vt:lpstr>
      <vt:lpstr>SSR2 couplers #1 #4</vt:lpstr>
      <vt:lpstr>SSR2 couplers #1 #4</vt:lpstr>
      <vt:lpstr>SSR2 couplers #1 #4</vt:lpstr>
      <vt:lpstr>SSR2 couplers #1 #4</vt:lpstr>
      <vt:lpstr>SSR2 couplers #1 #4</vt:lpstr>
      <vt:lpstr>PowerPoint Presentation</vt:lpstr>
      <vt:lpstr>PowerPoint Presentation</vt:lpstr>
      <vt:lpstr>pp SSR2 CM</vt:lpstr>
      <vt:lpstr>pp SSR2 CM: Vacuum Vessel Strongback Tray </vt:lpstr>
      <vt:lpstr>pp SSR2 CM: Vacuum Vessel Strongback Tray </vt:lpstr>
      <vt:lpstr>pp SSR2 CM: Vacuum Vessel Strongback Tray </vt:lpstr>
      <vt:lpstr>Production SSR1 CM</vt:lpstr>
      <vt:lpstr>Action items from previous meetings</vt:lpstr>
      <vt:lpstr>Action Items</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Mattia Parise</dc:creator>
  <cp:revision>4</cp:revision>
  <cp:lastPrinted>2014-01-20T19:40:21Z</cp:lastPrinted>
  <dcterms:created xsi:type="dcterms:W3CDTF">2020-03-27T19:08:37Z</dcterms:created>
  <dcterms:modified xsi:type="dcterms:W3CDTF">2022-11-09T20:42:12Z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0x0101008F2990B351F44B45B6EFCEEA90A1904F</vt:lpwstr>
  </property>
  <property fmtid="{D5CDD505-2E9C-101B-9397-08002B2CF9AE}" pid="3" name="MediaServiceImageTags">
    <vt:lpwstr/>
  </property>
</Properties>
</file>