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s/modernComment_101_EABC632C.xml" ContentType="application/vnd.ms-powerpoint.comments+xml"/>
  <Override PartName="/ppt/comments/modernComment_104_4BEF33F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0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AD110C-03DE-2A85-B0F8-E6189B583ECD}" name="Lidija Kokoska" initials="LK" userId="S::lkokoska@services.fnal.gov::17b44aea-755d-404c-87ab-37e514a9a1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C723E-F69D-42B1-8DD4-139CCF83789D}" v="1" dt="2022-11-07T19:32:17.475"/>
    <p1510:client id="{B7E04B9C-5A52-495D-A8F6-2782196FD931}" v="303" dt="2022-11-07T17:12:02.370"/>
    <p1510:client id="{B8BB8FA9-DC61-F29E-3AAF-CEEA19D1C65E}" v="135" dt="2022-11-07T19:42:00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omments/modernComment_101_EABC63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AE5E672-73D3-4241-98FD-F00B4E2B64C7}" authorId="{0BAD110C-03DE-2A85-B0F8-E6189B583ECD}" created="2022-11-07T16:40:51.13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38214700" sldId="257"/>
      <ac:spMk id="3" creationId="{DF39D8E9-826E-4684-A199-78680F903720}"/>
      <ac:txMk cp="267" len="11">
        <ac:context len="406" hash="480124054"/>
      </ac:txMk>
    </ac:txMkLst>
    <p188:pos x="1597826" y="1289335"/>
    <p188:txBody>
      <a:bodyPr/>
      <a:lstStyle/>
      <a:p>
        <a:r>
          <a:rPr lang="en-US"/>
          <a:t>Change to "acceptance"</a:t>
        </a:r>
      </a:p>
    </p188:txBody>
  </p188:cm>
  <p188:cm id="{4C02E6F1-3F4E-42EE-8E3F-D519D582DE57}" authorId="{0BAD110C-03DE-2A85-B0F8-E6189B583ECD}" created="2022-11-07T16:44:38.38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38214700" sldId="257"/>
      <ac:spMk id="3" creationId="{DF39D8E9-826E-4684-A199-78680F903720}"/>
      <ac:txMk cp="204" len="24">
        <ac:context len="406" hash="480124054"/>
      </ac:txMk>
    </ac:txMkLst>
    <p188:pos x="3322214" y="988754"/>
    <p188:txBody>
      <a:bodyPr/>
      <a:lstStyle/>
      <a:p>
        <a:r>
          <a:rPr lang="en-US"/>
          <a:t>Change to "Partners conduct SAR1 to review deliverable &amp; verifications"</a:t>
        </a:r>
      </a:p>
    </p188:txBody>
  </p188:cm>
  <p188:cm id="{E258946B-1140-48C0-BB31-3816C6D47429}" authorId="{0BAD110C-03DE-2A85-B0F8-E6189B583ECD}" created="2022-11-07T16:52:34.05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38214700" sldId="257"/>
      <ac:spMk id="3" creationId="{DF39D8E9-826E-4684-A199-78680F903720}"/>
      <ac:txMk cp="310" len="3">
        <ac:context len="406" hash="480124054"/>
      </ac:txMk>
    </ac:txMkLst>
    <p188:pos x="4848851" y="1582006"/>
    <p188:txBody>
      <a:bodyPr/>
      <a:lstStyle/>
      <a:p>
        <a:r>
          <a:rPr lang="en-US"/>
          <a:t>SAR1 conducted pre-shipment to FNAL.  SAR2 conducted post-shipment &amp; final FNAL verifications.</a:t>
        </a:r>
      </a:p>
    </p188:txBody>
  </p188:cm>
</p188:cmLst>
</file>

<file path=ppt/comments/modernComment_104_4BEF33F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547C3D4-6873-4097-B330-60307CAAA2AC}" authorId="{0BAD110C-03DE-2A85-B0F8-E6189B583ECD}" created="2022-11-07T17:05:33.70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73967600" sldId="260"/>
      <ac:spMk id="15" creationId="{9927592D-D3D7-433D-8E90-418917871A6F}"/>
    </ac:deMkLst>
    <p188:txBody>
      <a:bodyPr/>
      <a:lstStyle/>
      <a:p>
        <a:r>
          <a:rPr lang="en-US"/>
          <a:t>this may be misleading, since they technically are but are verified with the design.  Consider changing to:
"(i.e. requirements to be verified via testing or inspection)"</a:t>
        </a:r>
      </a:p>
    </p188:txBody>
  </p188:cm>
  <p188:cm id="{C6BC6EE4-91E1-4CEF-9A9C-B9B5232B550D}" authorId="{0BAD110C-03DE-2A85-B0F8-E6189B583ECD}" created="2022-11-07T17:12:02.37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73967600" sldId="260"/>
      <ac:spMk id="15" creationId="{9927592D-D3D7-433D-8E90-418917871A6F}"/>
      <ac:txMk cp="558">
        <ac:context len="560" hash="2253318555"/>
      </ac:txMk>
    </ac:txMkLst>
    <p188:pos x="7190221" y="2143619"/>
    <p188:txBody>
      <a:bodyPr/>
      <a:lstStyle/>
      <a:p>
        <a:r>
          <a:rPr lang="en-US"/>
          <a:t>May need more space here, but I would change this to:
"Criteria to be defined prior to PRR to ensure: 
- proper verifications are identified,
- associated procedures are agreed upon by both parties
- necessary verifications are included within procurement contracts as required."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427759" y="672713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-1"/>
            <a:ext cx="9143999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521"/>
            <a:ext cx="9010786" cy="301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86796D-04F9-4F98-A9C7-6B1EA0F5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" y="896935"/>
            <a:ext cx="9141374" cy="277556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411C9B-D290-45A0-A84F-CF6D6F92A6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59" y="4994560"/>
            <a:ext cx="3182379" cy="16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199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6F982ED-5315-4D9E-BC18-5E4A5EB86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029D8E2-E2B6-4657-A7F4-5E2905F82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B9E60BD-E18C-4819-B4E5-EBAD45A64C4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045A5D4-650A-4042-9F43-FB53A244B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1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A5DAFF-B3FE-4C5C-9F1C-A2AA2D29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8969A88-4169-4B6A-9035-3DA0FB073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B9E60BD-E18C-4819-B4E5-EBAD45A64C4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2EA33228-90EB-467A-BA14-76FA1419F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40052CB-1A90-4698-9AB0-37D2033C9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18C0B5BC-1D2F-4514-BDC0-7F7BE1DD5AD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B9E60BD-E18C-4819-B4E5-EBAD45A64C4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F2BFB13-08BB-4598-A2B8-4150034F5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4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C4669E-3F95-4FE8-9552-C3943B824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A12DB3CB-B012-4B44-9EE4-30C12155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B9E60BD-E18C-4819-B4E5-EBAD45A64C4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47B089B-2A85-476B-BA1D-2605A5271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5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7E4A7D7-9CA9-42D8-96E9-511776EF9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133F40F-6628-44F7-8885-3BCB0315D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B9E60BD-E18C-4819-B4E5-EBAD45A64C4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41B2383-BB37-43BD-AE80-2A466010A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7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F1CDAA-665E-4321-B79F-C2A7EAFA7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C9587E63-3DD5-4B00-81AC-11138316B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B9E60BD-E18C-4819-B4E5-EBAD45A64C4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094BAAE7-95D3-4523-9F7F-80DA9DB33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60BD-E18C-4819-B4E5-EBAD45A64C4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9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70B9EE7-128D-4EBB-BF2C-ED5A9CCFE6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9379" y="6379281"/>
            <a:ext cx="773499" cy="403233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BD65A48-DAB1-464B-9B19-BC3340AA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229A1-B1C5-439F-AB13-716C39132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B9E60BD-E18C-4819-B4E5-EBAD45A64C4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A5440-A5B2-46A5-BDE0-B5B290547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01_EABC632C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04_4BEF33F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96B76-FFB5-4A31-BA57-6484BAA97B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45720" rIns="0" bIns="45720" anchor="t">
            <a:noAutofit/>
          </a:bodyPr>
          <a:lstStyle/>
          <a:p>
            <a:r>
              <a:rPr lang="en-US" dirty="0"/>
              <a:t>Technical Integration Group</a:t>
            </a:r>
          </a:p>
          <a:p>
            <a:r>
              <a:rPr lang="en-US" dirty="0"/>
              <a:t>Chris Becker</a:t>
            </a:r>
          </a:p>
          <a:p>
            <a:r>
              <a:rPr lang="en-US" dirty="0"/>
              <a:t>Friday, Nov 11,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51731-DBB5-46DE-ACB6-FD044CB01A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SAR 1 and SAR 2 Slides</a:t>
            </a:r>
          </a:p>
        </p:txBody>
      </p:sp>
    </p:spTree>
    <p:extLst>
      <p:ext uri="{BB962C8B-B14F-4D97-AF65-F5344CB8AC3E}">
        <p14:creationId xmlns:p14="http://schemas.microsoft.com/office/powerpoint/2010/main" val="137691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B987-0968-491F-9FA7-8D0CF966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Milestone Flowchart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9D8E9-826E-4684-A199-78680F903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602500"/>
          </a:xfrm>
        </p:spPr>
        <p:txBody>
          <a:bodyPr lIns="0" tIns="0" rIns="0" bIns="0" anchor="t"/>
          <a:lstStyle/>
          <a:p>
            <a:r>
              <a:rPr lang="en-US" sz="1600" dirty="0">
                <a:solidFill>
                  <a:schemeClr val="accent6"/>
                </a:solidFill>
              </a:rPr>
              <a:t>SAR (System Acceptance Review) 1 and 2 are towards the end of the Review Cycle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  <a:ea typeface="ＭＳ Ｐゴシック"/>
              </a:rPr>
              <a:t>“Enable the transfer of ownership and technical risk associated with Partner deliverables from Partners to FNAL” (ED0008163)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  <a:ea typeface="ＭＳ Ｐゴシック"/>
              </a:rPr>
              <a:t>Partners conduct SAR 1 to review deliverable and verifications</a:t>
            </a:r>
            <a:endParaRPr lang="en-US" sz="1400" dirty="0">
              <a:solidFill>
                <a:schemeClr val="accent6"/>
              </a:solidFill>
            </a:endParaRPr>
          </a:p>
          <a:p>
            <a:pPr lvl="1"/>
            <a:r>
              <a:rPr lang="en-US" sz="1400" dirty="0">
                <a:solidFill>
                  <a:schemeClr val="accent6"/>
                </a:solidFill>
                <a:ea typeface="ＭＳ Ｐゴシック"/>
              </a:rPr>
              <a:t>Acceptance is completed by FNAL with SAR 2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SAR 1 conducted pre-shipment to FNAL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SAR 2 conducted post-shipment and final FNAL verifications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24D3B-F1BE-4FE2-8607-BB1922E45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4" y="2898559"/>
            <a:ext cx="8100592" cy="321371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8328D3-1853-417A-A3C7-D9BC38B1FBA8}"/>
              </a:ext>
            </a:extLst>
          </p:cNvPr>
          <p:cNvCxnSpPr>
            <a:cxnSpLocks/>
          </p:cNvCxnSpPr>
          <p:nvPr/>
        </p:nvCxnSpPr>
        <p:spPr>
          <a:xfrm>
            <a:off x="5868140" y="5557421"/>
            <a:ext cx="243248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1C5F2FB-6931-4A6A-BF44-746D140F7578}"/>
              </a:ext>
            </a:extLst>
          </p:cNvPr>
          <p:cNvSpPr/>
          <p:nvPr/>
        </p:nvSpPr>
        <p:spPr>
          <a:xfrm>
            <a:off x="7084380" y="3429000"/>
            <a:ext cx="1537916" cy="11873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147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2AC8-47C4-4941-9A1A-89E414C0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Necessity of Acceptance Criteria for SAR 1 &amp;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FC901-7D87-4242-BEE3-A57DC8A93FAE}"/>
              </a:ext>
            </a:extLst>
          </p:cNvPr>
          <p:cNvSpPr txBox="1"/>
          <p:nvPr/>
        </p:nvSpPr>
        <p:spPr>
          <a:xfrm>
            <a:off x="693411" y="5169023"/>
            <a:ext cx="238031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>
                <a:latin typeface="Calibri"/>
              </a:rPr>
              <a:t>Example SAR Verification Table</a:t>
            </a:r>
          </a:p>
        </p:txBody>
      </p:sp>
      <p:pic>
        <p:nvPicPr>
          <p:cNvPr id="12" name="Content Placeholder 11" descr="A picture containing table&#10;&#10;Description automatically generated">
            <a:extLst>
              <a:ext uri="{FF2B5EF4-FFF2-40B4-BE49-F238E27FC236}">
                <a16:creationId xmlns:a16="http://schemas.microsoft.com/office/drawing/2014/main" id="{C819E8A3-4ED4-4037-B62C-5AB1CE174819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9" y="3507433"/>
            <a:ext cx="7771786" cy="1656428"/>
          </a:xfr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5E3D3BE3-843F-4024-92ED-0EBA6225C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76" y="4799999"/>
            <a:ext cx="5174729" cy="1471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27592D-D3D7-433D-8E90-418917871A6F}"/>
              </a:ext>
            </a:extLst>
          </p:cNvPr>
          <p:cNvSpPr txBox="1"/>
          <p:nvPr/>
        </p:nvSpPr>
        <p:spPr>
          <a:xfrm>
            <a:off x="101114" y="1036108"/>
            <a:ext cx="8726737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/>
                <a:cs typeface="Helvetica"/>
              </a:rPr>
              <a:t>Sample Acceptance Criteria and Checklist sheet shown below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/>
                <a:cs typeface="Helvetica"/>
              </a:rPr>
              <a:t>Acceptance Criteria needs to be defined for SAR 1 and 2 completion (prior to PRR) to ensure</a:t>
            </a:r>
            <a:endParaRPr lang="en-US" sz="16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1400" dirty="0">
                <a:solidFill>
                  <a:schemeClr val="accent6"/>
                </a:solidFill>
                <a:latin typeface="Helvetica"/>
                <a:cs typeface="Helvetica"/>
              </a:rPr>
              <a:t>- Proper verifications are identified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  <a:latin typeface="Helvetica"/>
                <a:cs typeface="Helvetica"/>
              </a:rPr>
              <a:t>- Associated procedures are agreed upon by both parties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  <a:latin typeface="Helvetica"/>
                <a:cs typeface="Helvetica"/>
              </a:rPr>
              <a:t>- Necessary verifications are included within procurement contracts as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/>
                <a:cs typeface="Helvetica"/>
              </a:rPr>
              <a:t>At a minimum, performance &amp; critical interface verifications that are repeated for each serialized component are identified</a:t>
            </a:r>
            <a:endParaRPr lang="en-US" sz="16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/>
                <a:cs typeface="Helvetica"/>
              </a:rPr>
              <a:t>Usually defined in TRS &amp; ISD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"/>
                <a:cs typeface="Helvetica"/>
              </a:rPr>
              <a:t>Other critical repeated inspections can be identified (i.e. shipping criteria)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676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PIP2_generic_them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2_generic_theme" id="{41B43398-5B5F-45F8-88E0-B31BBDF1C289}" vid="{8E137403-0860-4760-AAAF-D1F1D3A18D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0935d78-0083-4985-8cd4-5a54afadbcaa">
      <UserInfo>
        <DisplayName>Alexander Martinez</DisplayName>
        <AccountId>17</AccountId>
        <AccountType/>
      </UserInfo>
      <UserInfo>
        <DisplayName>Arkadiy L Klebaner</DisplayName>
        <AccountId>24</AccountId>
        <AccountType/>
      </UserInfo>
      <UserInfo>
        <DisplayName>Christopher S. Becker</DisplayName>
        <AccountId>158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D42D27D374FB4DBBDC3FBDFF9391B1" ma:contentTypeVersion="6" ma:contentTypeDescription="Create a new document." ma:contentTypeScope="" ma:versionID="9b426ef2322761dd04d314cc11a2ebcd">
  <xsd:schema xmlns:xsd="http://www.w3.org/2001/XMLSchema" xmlns:xs="http://www.w3.org/2001/XMLSchema" xmlns:p="http://schemas.microsoft.com/office/2006/metadata/properties" xmlns:ns2="a0935d78-0083-4985-8cd4-5a54afadbcaa" xmlns:ns3="8fb4bb83-16b7-4311-bae7-4d6e46159e51" targetNamespace="http://schemas.microsoft.com/office/2006/metadata/properties" ma:root="true" ma:fieldsID="8bb46ba933e80fbd3ca4cd9c9038cd6c" ns2:_="" ns3:_="">
    <xsd:import namespace="a0935d78-0083-4985-8cd4-5a54afadbcaa"/>
    <xsd:import namespace="8fb4bb83-16b7-4311-bae7-4d6e46159e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35d78-0083-4985-8cd4-5a54afadbc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4bb83-16b7-4311-bae7-4d6e46159e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690E8C-23B5-425B-94D6-2D26C33241B8}">
  <ds:schemaRefs>
    <ds:schemaRef ds:uri="a0935d78-0083-4985-8cd4-5a54afadbca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AD942E-4816-49C8-BEC8-9EDB0412CFAA}">
  <ds:schemaRefs>
    <ds:schemaRef ds:uri="8fb4bb83-16b7-4311-bae7-4d6e46159e51"/>
    <ds:schemaRef ds:uri="a0935d78-0083-4985-8cd4-5a54afadbc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BA56E4-FC84-45E5-A1D3-E682D6A33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PIP2_generic_theme</Template>
  <TotalTime>0</TotalTime>
  <Words>192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PIP2_generic_theme</vt:lpstr>
      <vt:lpstr>PowerPoint Presentation</vt:lpstr>
      <vt:lpstr>Review Milestone Flowchart</vt:lpstr>
      <vt:lpstr>Necessity of Acceptance Criteria for SAR 1 &amp;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Holzbauer</dc:creator>
  <cp:lastModifiedBy>Christopher S. Becker</cp:lastModifiedBy>
  <cp:revision>37</cp:revision>
  <dcterms:created xsi:type="dcterms:W3CDTF">2020-02-05T18:34:27Z</dcterms:created>
  <dcterms:modified xsi:type="dcterms:W3CDTF">2022-11-07T19:42:30Z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0x01010049D42D27D374FB4DBBDC3FBDFF9391B1</vt:lpwstr>
  </property>
</Properties>
</file>