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54" r:id="rId5"/>
  </p:sldMasterIdLst>
  <p:notesMasterIdLst>
    <p:notesMasterId r:id="rId18"/>
  </p:notesMasterIdLst>
  <p:handoutMasterIdLst>
    <p:handoutMasterId r:id="rId19"/>
  </p:handoutMasterIdLst>
  <p:sldIdLst>
    <p:sldId id="2470" r:id="rId6"/>
    <p:sldId id="2526" r:id="rId7"/>
    <p:sldId id="2528" r:id="rId8"/>
    <p:sldId id="2530" r:id="rId9"/>
    <p:sldId id="2529" r:id="rId10"/>
    <p:sldId id="2533" r:id="rId11"/>
    <p:sldId id="2537" r:id="rId12"/>
    <p:sldId id="2521" r:id="rId13"/>
    <p:sldId id="2535" r:id="rId14"/>
    <p:sldId id="2534" r:id="rId15"/>
    <p:sldId id="2536" r:id="rId16"/>
    <p:sldId id="2538" r:id="rId17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3FFDB23-A5A2-4AE2-BF69-FFE4983F7512}">
          <p14:sldIdLst>
            <p14:sldId id="2470"/>
            <p14:sldId id="2526"/>
            <p14:sldId id="2528"/>
            <p14:sldId id="2530"/>
            <p14:sldId id="2529"/>
            <p14:sldId id="2533"/>
            <p14:sldId id="2537"/>
            <p14:sldId id="2521"/>
            <p14:sldId id="2535"/>
            <p14:sldId id="2534"/>
            <p14:sldId id="2536"/>
            <p14:sldId id="2538"/>
          </p14:sldIdLst>
        </p14:section>
        <p14:section name="Backup" id="{58EDEA92-FFE7-40E0-AB2C-D3FD54F7D5A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142" userDrawn="1">
          <p15:clr>
            <a:srgbClr val="A4A3A4"/>
          </p15:clr>
        </p15:guide>
        <p15:guide id="2" orient="horz" pos="4027" userDrawn="1">
          <p15:clr>
            <a:srgbClr val="A4A3A4"/>
          </p15:clr>
        </p15:guide>
        <p15:guide id="3" orient="horz" pos="1698" userDrawn="1">
          <p15:clr>
            <a:srgbClr val="A4A3A4"/>
          </p15:clr>
        </p15:guide>
        <p15:guide id="4" orient="horz" pos="152" userDrawn="1">
          <p15:clr>
            <a:srgbClr val="A4A3A4"/>
          </p15:clr>
        </p15:guide>
        <p15:guide id="5" orient="horz" pos="2790" userDrawn="1">
          <p15:clr>
            <a:srgbClr val="A4A3A4"/>
          </p15:clr>
        </p15:guide>
        <p15:guide id="6" orient="horz" pos="604" userDrawn="1">
          <p15:clr>
            <a:srgbClr val="A4A3A4"/>
          </p15:clr>
        </p15:guide>
        <p15:guide id="7" pos="7488" userDrawn="1">
          <p15:clr>
            <a:srgbClr val="A4A3A4"/>
          </p15:clr>
        </p15:guide>
        <p15:guide id="8" pos="181" userDrawn="1">
          <p15:clr>
            <a:srgbClr val="A4A3A4"/>
          </p15:clr>
        </p15:guide>
        <p15:guide id="9" pos="785" userDrawn="1">
          <p15:clr>
            <a:srgbClr val="A4A3A4"/>
          </p15:clr>
        </p15:guide>
        <p15:guide id="10" pos="5937" userDrawn="1">
          <p15:clr>
            <a:srgbClr val="A4A3A4"/>
          </p15:clr>
        </p15:guide>
        <p15:guide id="11" pos="6884" userDrawn="1">
          <p15:clr>
            <a:srgbClr val="A4A3A4"/>
          </p15:clr>
        </p15:guide>
        <p15:guide id="12" pos="6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 Merminga x 35983N" initials="LMx3" lastIdx="1" clrIdx="0">
    <p:extLst>
      <p:ext uri="{19B8F6BF-5375-455C-9EA6-DF929625EA0E}">
        <p15:presenceInfo xmlns:p15="http://schemas.microsoft.com/office/powerpoint/2012/main" userId="S-1-5-21-1644491937-1202660629-839522115-702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9FF"/>
    <a:srgbClr val="004C97"/>
    <a:srgbClr val="0F2D62"/>
    <a:srgbClr val="404040"/>
    <a:srgbClr val="4E4E4E"/>
    <a:srgbClr val="63666A"/>
    <a:srgbClr val="505050"/>
    <a:srgbClr val="50504E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6357" autoAdjust="0"/>
  </p:normalViewPr>
  <p:slideViewPr>
    <p:cSldViewPr snapToGrid="0" snapToObjects="1" showGuides="1">
      <p:cViewPr>
        <p:scale>
          <a:sx n="91" d="100"/>
          <a:sy n="91" d="100"/>
        </p:scale>
        <p:origin x="-168" y="6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7488"/>
        <p:guide pos="181"/>
        <p:guide pos="785"/>
        <p:guide pos="5937"/>
        <p:guide pos="6884"/>
        <p:guide pos="61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up\AppData\Local\Temp\OneNote\16.0\Exported\%7bF09AC581-A1FA-4B4E-84D8-E0248E6238DE%7d\NT\5\Laserwire%20Mini-review%20-%20Spreadsheet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up\AppData\Local\Temp\OneNote\16.0\Exported\%7bB93319F7-5328-4895-9628-6CE3D5840E7F%7d\NT\8\Laserwire%20Mini-review%20-%20Spreadsheet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732752747929"/>
          <c:y val="0.18097213719963812"/>
          <c:w val="0.7670796348051877"/>
          <c:h val="0.59030876348789729"/>
        </c:manualLayout>
      </c:layout>
      <c:scatterChart>
        <c:scatterStyle val="lineMarker"/>
        <c:varyColors val="0"/>
        <c:ser>
          <c:idx val="0"/>
          <c:order val="0"/>
          <c:tx>
            <c:strRef>
              <c:f>'[Laserwire Mini-review - Spreadsheet5.xlsx]Sheet1'!$B$1</c:f>
              <c:strCache>
                <c:ptCount val="1"/>
                <c:pt idx="0">
                  <c:v># of stripped electrons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'[Laserwire Mini-review - Spreadsheet5.xlsx]Sheet1'!$A$2:$A$7</c:f>
              <c:numCache>
                <c:formatCode>General</c:formatCode>
                <c:ptCount val="6"/>
                <c:pt idx="0">
                  <c:v>0.01</c:v>
                </c:pt>
                <c:pt idx="1">
                  <c:v>0.1</c:v>
                </c:pt>
                <c:pt idx="2">
                  <c:v>1</c:v>
                </c:pt>
                <c:pt idx="3">
                  <c:v>10</c:v>
                </c:pt>
                <c:pt idx="4">
                  <c:v>100</c:v>
                </c:pt>
              </c:numCache>
            </c:numRef>
          </c:xVal>
          <c:yVal>
            <c:numRef>
              <c:f>'[Laserwire Mini-review - Spreadsheet5.xlsx]Sheet1'!$B$2:$B$7</c:f>
              <c:numCache>
                <c:formatCode>General</c:formatCode>
                <c:ptCount val="6"/>
                <c:pt idx="0">
                  <c:v>619.70000000000005</c:v>
                </c:pt>
                <c:pt idx="1">
                  <c:v>6165</c:v>
                </c:pt>
                <c:pt idx="2">
                  <c:v>58830</c:v>
                </c:pt>
                <c:pt idx="3">
                  <c:v>442900</c:v>
                </c:pt>
                <c:pt idx="4">
                  <c:v>1654000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6DD-4627-8F2A-9A54ABC06F51}"/>
            </c:ext>
          </c:extLst>
        </c:ser>
        <c:ser>
          <c:idx val="1"/>
          <c:order val="1"/>
          <c:tx>
            <c:strRef>
              <c:f>'[Laserwire Mini-review - Spreadsheet5.xlsx]Sheet1'!$C$1</c:f>
              <c:strCache>
                <c:ptCount val="1"/>
                <c:pt idx="0">
                  <c:v>Expected # of electrons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'[Laserwire Mini-review - Spreadsheet5.xlsx]Sheet1'!$A$2:$A$7</c:f>
              <c:numCache>
                <c:formatCode>General</c:formatCode>
                <c:ptCount val="6"/>
                <c:pt idx="0">
                  <c:v>0.01</c:v>
                </c:pt>
                <c:pt idx="1">
                  <c:v>0.1</c:v>
                </c:pt>
                <c:pt idx="2">
                  <c:v>1</c:v>
                </c:pt>
                <c:pt idx="3">
                  <c:v>10</c:v>
                </c:pt>
                <c:pt idx="4">
                  <c:v>100</c:v>
                </c:pt>
              </c:numCache>
            </c:numRef>
          </c:xVal>
          <c:yVal>
            <c:numRef>
              <c:f>'[Laserwire Mini-review - Spreadsheet5.xlsx]Sheet1'!$C$2:$C$7</c:f>
              <c:numCache>
                <c:formatCode>General</c:formatCode>
                <c:ptCount val="6"/>
                <c:pt idx="0">
                  <c:v>619.70000000000005</c:v>
                </c:pt>
                <c:pt idx="1">
                  <c:v>6197.0000000000009</c:v>
                </c:pt>
                <c:pt idx="2">
                  <c:v>61970</c:v>
                </c:pt>
                <c:pt idx="3">
                  <c:v>619700</c:v>
                </c:pt>
                <c:pt idx="4">
                  <c:v>6197000.0000000009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6DD-4627-8F2A-9A54ABC06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7685480"/>
        <c:axId val="927685808"/>
      </c:scatterChart>
      <c:valAx>
        <c:axId val="927685480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baseline="0" dirty="0">
                    <a:effectLst/>
                  </a:rPr>
                  <a:t>Laser Pulse Energy (</a:t>
                </a:r>
                <a:r>
                  <a:rPr lang="en-US" sz="1000" b="0" i="0" u="none" strike="noStrike" baseline="0" dirty="0" err="1">
                    <a:effectLst/>
                  </a:rPr>
                  <a:t>uJ</a:t>
                </a:r>
                <a:r>
                  <a:rPr lang="en-US" sz="1000" b="0" i="0" u="none" strike="noStrike" baseline="0" dirty="0">
                    <a:effectLst/>
                  </a:rPr>
                  <a:t>)</a:t>
                </a:r>
                <a:endParaRPr lang="en-US" b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7685808"/>
        <c:crosses val="autoZero"/>
        <c:crossBetween val="midCat"/>
      </c:valAx>
      <c:valAx>
        <c:axId val="927685808"/>
        <c:scaling>
          <c:logBase val="10"/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stripped electrons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7685480"/>
        <c:crossesAt val="1.0000000000000002E-2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557438972009677"/>
          <c:y val="0.56076334208223977"/>
          <c:w val="0.37843829393803619"/>
          <c:h val="0.156251093613298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78124907240047"/>
          <c:y val="0.18097222222222226"/>
          <c:w val="0.7670796348051877"/>
          <c:h val="0.5903087634878972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stripped electrons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0.01</c:v>
                </c:pt>
                <c:pt idx="1">
                  <c:v>0.1</c:v>
                </c:pt>
                <c:pt idx="2">
                  <c:v>1</c:v>
                </c:pt>
                <c:pt idx="3">
                  <c:v>10</c:v>
                </c:pt>
                <c:pt idx="4">
                  <c:v>100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471.6</c:v>
                </c:pt>
                <c:pt idx="1">
                  <c:v>4712</c:v>
                </c:pt>
                <c:pt idx="2">
                  <c:v>46720</c:v>
                </c:pt>
                <c:pt idx="3">
                  <c:v>433500</c:v>
                </c:pt>
                <c:pt idx="4">
                  <c:v>2860000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F8F-4B10-A2FF-8B4FC0B62F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Expected # of electrons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0.01</c:v>
                </c:pt>
                <c:pt idx="1">
                  <c:v>0.1</c:v>
                </c:pt>
                <c:pt idx="2">
                  <c:v>1</c:v>
                </c:pt>
                <c:pt idx="3">
                  <c:v>10</c:v>
                </c:pt>
                <c:pt idx="4">
                  <c:v>100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471.6</c:v>
                </c:pt>
                <c:pt idx="1">
                  <c:v>4716</c:v>
                </c:pt>
                <c:pt idx="2">
                  <c:v>47160</c:v>
                </c:pt>
                <c:pt idx="3">
                  <c:v>471600</c:v>
                </c:pt>
                <c:pt idx="4">
                  <c:v>4716000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F8F-4B10-A2FF-8B4FC0B62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7685480"/>
        <c:axId val="927685808"/>
      </c:scatterChart>
      <c:valAx>
        <c:axId val="927685480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baseline="0">
                    <a:effectLst/>
                  </a:rPr>
                  <a:t>Laser Pulse Energy (uJ)</a:t>
                </a:r>
                <a:endParaRPr lang="en-US" b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7685808"/>
        <c:crosses val="autoZero"/>
        <c:crossBetween val="midCat"/>
      </c:valAx>
      <c:valAx>
        <c:axId val="927685808"/>
        <c:scaling>
          <c:logBase val="10"/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stripped electrons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7685480"/>
        <c:crossesAt val="1.0000000000000002E-2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557438972009677"/>
          <c:y val="0.56076334208223977"/>
          <c:w val="0.37843829393803619"/>
          <c:h val="0.156251093613298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71" b="18952"/>
          <a:stretch/>
        </p:blipFill>
        <p:spPr>
          <a:xfrm>
            <a:off x="-18003" y="896935"/>
            <a:ext cx="12228576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UK/STFC-UKRI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5BDCC8-CE12-44C1-BDA0-09613AD8A73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718978" y="4345057"/>
            <a:ext cx="1024128" cy="40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3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4E152-3308-4E77-B2B7-4BF035843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27D13-2698-4F0F-8884-F68708D8F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2B57BD9-0D12-4F9E-9808-A192E969C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1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5F9652E-0045-4B51-A24C-BDFA0BB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84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BB7ACA4-80DC-41DD-B0E8-371B4DD0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945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E161075-3224-4010-ABDA-A5185F35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440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A471088-6F95-4269-9C96-59C7FA66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374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9E8766BF-8751-4DD6-9C06-35A200CC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612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F2828-D564-B765-04D5-F3E943C7D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F30AC-EB17-D77D-FD78-596E19336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A81AE-A836-7CC5-DCE2-C3C6753B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 7,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0F052-AD4A-6853-C39D-003E61E0B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Thurman-Keup | Laserwire Review Follow-up | PIP-II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2BF6E-19F4-DEC6-6945-E0850BEE8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2AAF-0A66-814D-AAC9-E22768EC3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9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2A40C-35F3-4E81-879D-A964CB5B2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F6348A-F0A6-4A96-A6D3-36BD3D585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600FE-120E-43AB-9572-360D52002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34B91-27CE-4FCF-9EB3-A5FC5001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96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59300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59300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 dirty="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96333" y="6466933"/>
            <a:ext cx="10388791" cy="0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6EBA69-E27D-44CA-B366-5D4E7747094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12182" y="6266724"/>
            <a:ext cx="1024128" cy="40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1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3" r:id="rId8"/>
    <p:sldLayoutId id="2147484164" r:id="rId9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900" y="4316829"/>
            <a:ext cx="8087210" cy="1003049"/>
          </a:xfrm>
        </p:spPr>
        <p:txBody>
          <a:bodyPr>
            <a:noAutofit/>
          </a:bodyPr>
          <a:lstStyle/>
          <a:p>
            <a:r>
              <a:rPr lang="en-US" dirty="0"/>
              <a:t>Free-space Laser Performance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Randy Thurman-Keup	</a:t>
            </a:r>
          </a:p>
          <a:p>
            <a:r>
              <a:rPr lang="en-US" dirty="0"/>
              <a:t>PIP2 Laserwire Preliminary-Review Follow-up</a:t>
            </a:r>
          </a:p>
          <a:p>
            <a:r>
              <a:rPr lang="en-US" dirty="0"/>
              <a:t>Nov 7, 2022</a:t>
            </a:r>
          </a:p>
        </p:txBody>
      </p:sp>
    </p:spTree>
    <p:extLst>
      <p:ext uri="{BB962C8B-B14F-4D97-AF65-F5344CB8AC3E}">
        <p14:creationId xmlns:p14="http://schemas.microsoft.com/office/powerpoint/2010/main" val="1139286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94911C-ED05-4181-9097-22ED6BEA3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Depletion of H- while traversing the laser depends on laser energies and on optics of laser and H- beam</a:t>
            </a:r>
          </a:p>
          <a:p>
            <a:r>
              <a:rPr lang="en-US" dirty="0"/>
              <a:t>Laser Parameters</a:t>
            </a:r>
          </a:p>
          <a:p>
            <a:pPr lvl="1"/>
            <a:r>
              <a:rPr lang="en-US" dirty="0"/>
              <a:t>Laser rms size on final focus lens = 6 mm</a:t>
            </a:r>
          </a:p>
          <a:p>
            <a:pPr lvl="1"/>
            <a:r>
              <a:rPr lang="en-US" dirty="0"/>
              <a:t>PIP2IT</a:t>
            </a:r>
          </a:p>
          <a:p>
            <a:pPr lvl="2"/>
            <a:r>
              <a:rPr lang="en-US" dirty="0"/>
              <a:t>Laser energy per pulse = 6 </a:t>
            </a:r>
            <a:r>
              <a:rPr lang="en-US" dirty="0" err="1"/>
              <a:t>nJ</a:t>
            </a:r>
            <a:endParaRPr lang="en-US" dirty="0"/>
          </a:p>
          <a:p>
            <a:pPr lvl="2"/>
            <a:r>
              <a:rPr lang="en-US" dirty="0"/>
              <a:t>Laser rms pulse length = 6 </a:t>
            </a:r>
            <a:r>
              <a:rPr lang="en-US" dirty="0" err="1"/>
              <a:t>ps</a:t>
            </a:r>
            <a:endParaRPr lang="en-US" dirty="0"/>
          </a:p>
          <a:p>
            <a:pPr lvl="1"/>
            <a:r>
              <a:rPr lang="en-US" dirty="0"/>
              <a:t>PIP2 free-space larger energy</a:t>
            </a:r>
          </a:p>
          <a:p>
            <a:pPr lvl="2"/>
            <a:r>
              <a:rPr lang="en-US" dirty="0"/>
              <a:t>Laser rms pulse length = 30 </a:t>
            </a:r>
            <a:r>
              <a:rPr lang="en-US" dirty="0" err="1"/>
              <a:t>ps</a:t>
            </a:r>
            <a:endParaRPr lang="en-US" dirty="0"/>
          </a:p>
          <a:p>
            <a:r>
              <a:rPr lang="en-US" dirty="0"/>
              <a:t>Higher energy bad for vacuum</a:t>
            </a:r>
            <a:br>
              <a:rPr lang="en-US" dirty="0"/>
            </a:br>
            <a:r>
              <a:rPr lang="en-US" dirty="0"/>
              <a:t>windows and less efficient at</a:t>
            </a:r>
            <a:br>
              <a:rPr lang="en-US" dirty="0"/>
            </a:br>
            <a:r>
              <a:rPr lang="en-US" dirty="0"/>
              <a:t>stripping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ED60DB-2EEC-4869-AD98-D53CE4613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Depletion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860DE-CE85-4C61-B160-6F7DD182B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3A8BC-5336-4D65-A093-575700AB9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6BA24-7E30-4AA2-A0B2-5D16BCFD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BEC1E28-4CFC-4BD4-A6C0-4899F182CB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93216"/>
              </p:ext>
            </p:extLst>
          </p:nvPr>
        </p:nvGraphicFramePr>
        <p:xfrm>
          <a:off x="6260871" y="1361723"/>
          <a:ext cx="5319437" cy="2858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9A02682-42AF-4843-BEDC-E53F38671065}"/>
              </a:ext>
            </a:extLst>
          </p:cNvPr>
          <p:cNvSpPr txBox="1"/>
          <p:nvPr/>
        </p:nvSpPr>
        <p:spPr>
          <a:xfrm>
            <a:off x="9064615" y="3287715"/>
            <a:ext cx="2150080" cy="2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Scaled by pulse energy from 0.01 </a:t>
            </a:r>
            <a:r>
              <a:rPr lang="en-US" sz="1200" dirty="0" err="1"/>
              <a:t>uJ</a:t>
            </a:r>
            <a:endParaRPr lang="en-US" sz="1200" dirty="0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C6C24B22-1B51-4A7D-ADC1-D4FEC50554C7}"/>
              </a:ext>
            </a:extLst>
          </p:cNvPr>
          <p:cNvSpPr/>
          <p:nvPr/>
        </p:nvSpPr>
        <p:spPr>
          <a:xfrm>
            <a:off x="11244050" y="1919215"/>
            <a:ext cx="190325" cy="243578"/>
          </a:xfrm>
          <a:prstGeom prst="rightBrace">
            <a:avLst>
              <a:gd name="adj1" fmla="val 25191"/>
              <a:gd name="adj2" fmla="val 50000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CB103D11-641E-4775-B5BE-8835E9B63B33}"/>
              </a:ext>
            </a:extLst>
          </p:cNvPr>
          <p:cNvSpPr/>
          <p:nvPr/>
        </p:nvSpPr>
        <p:spPr>
          <a:xfrm>
            <a:off x="11244051" y="1605248"/>
            <a:ext cx="380856" cy="446525"/>
          </a:xfrm>
          <a:prstGeom prst="arc">
            <a:avLst>
              <a:gd name="adj1" fmla="val 16200000"/>
              <a:gd name="adj2" fmla="val 5423506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FCC5DC-972A-4FEE-936B-F6CABB957F60}"/>
              </a:ext>
            </a:extLst>
          </p:cNvPr>
          <p:cNvSpPr txBox="1"/>
          <p:nvPr/>
        </p:nvSpPr>
        <p:spPr>
          <a:xfrm>
            <a:off x="10091865" y="1310958"/>
            <a:ext cx="1399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73% Drop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EFF09D-D71D-4ACD-BA40-3765A0EEC8CB}"/>
              </a:ext>
            </a:extLst>
          </p:cNvPr>
          <p:cNvSpPr txBox="1"/>
          <p:nvPr/>
        </p:nvSpPr>
        <p:spPr>
          <a:xfrm>
            <a:off x="6863658" y="1351203"/>
            <a:ext cx="3093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PIP2 Simulation Results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138594-A61D-445D-AC3F-EC3E4DB06E37}"/>
              </a:ext>
            </a:extLst>
          </p:cNvPr>
          <p:cNvSpPr txBox="1"/>
          <p:nvPr/>
        </p:nvSpPr>
        <p:spPr>
          <a:xfrm>
            <a:off x="10139655" y="323070"/>
            <a:ext cx="129171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Charge #3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BEC1E28-4CFC-4BD4-A6C0-4899F182CB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882509"/>
              </p:ext>
            </p:extLst>
          </p:nvPr>
        </p:nvGraphicFramePr>
        <p:xfrm>
          <a:off x="6144096" y="3863048"/>
          <a:ext cx="501967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5932B46D-426C-4FA5-A9F9-CA85E9409189}"/>
              </a:ext>
            </a:extLst>
          </p:cNvPr>
          <p:cNvSpPr txBox="1"/>
          <p:nvPr/>
        </p:nvSpPr>
        <p:spPr>
          <a:xfrm>
            <a:off x="7375305" y="2036036"/>
            <a:ext cx="72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MEBT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30A35E-FEC9-41AC-90EE-761FD56DBA81}"/>
              </a:ext>
            </a:extLst>
          </p:cNvPr>
          <p:cNvSpPr txBox="1"/>
          <p:nvPr/>
        </p:nvSpPr>
        <p:spPr>
          <a:xfrm>
            <a:off x="7207140" y="4402357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HB650_4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4413FA-1CA9-4FFB-B494-5B6377DAFE4D}"/>
              </a:ext>
            </a:extLst>
          </p:cNvPr>
          <p:cNvSpPr txBox="1"/>
          <p:nvPr/>
        </p:nvSpPr>
        <p:spPr>
          <a:xfrm>
            <a:off x="8851304" y="5699370"/>
            <a:ext cx="2150080" cy="2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Scaled by pulse energy from 0.01 </a:t>
            </a:r>
            <a:r>
              <a:rPr lang="en-US" sz="1200" dirty="0" err="1"/>
              <a:t>uJ</a:t>
            </a:r>
            <a:endParaRPr lang="en-US" sz="1200" dirty="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52834171-6E11-4ACB-ACFB-B8F7C6CF1E2F}"/>
              </a:ext>
            </a:extLst>
          </p:cNvPr>
          <p:cNvSpPr/>
          <p:nvPr/>
        </p:nvSpPr>
        <p:spPr>
          <a:xfrm>
            <a:off x="10782917" y="4047531"/>
            <a:ext cx="380856" cy="446525"/>
          </a:xfrm>
          <a:prstGeom prst="arc">
            <a:avLst>
              <a:gd name="adj1" fmla="val 21547988"/>
              <a:gd name="adj2" fmla="val 5423506"/>
            </a:avLst>
          </a:prstGeom>
          <a:ln>
            <a:headEnd type="triangl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26AE77-952D-44F3-94F5-E626859D1678}"/>
              </a:ext>
            </a:extLst>
          </p:cNvPr>
          <p:cNvSpPr txBox="1"/>
          <p:nvPr/>
        </p:nvSpPr>
        <p:spPr>
          <a:xfrm>
            <a:off x="10486266" y="3890481"/>
            <a:ext cx="1399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39% Drop</a:t>
            </a:r>
          </a:p>
        </p:txBody>
      </p:sp>
    </p:spTree>
    <p:extLst>
      <p:ext uri="{BB962C8B-B14F-4D97-AF65-F5344CB8AC3E}">
        <p14:creationId xmlns:p14="http://schemas.microsoft.com/office/powerpoint/2010/main" val="308402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FBD148-2ED4-4E1A-AB2E-CF86D4F21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Jitter Effect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12519-D0AC-4C84-B9A4-2D774BEAD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D5162-DB94-4D53-8538-3C079D6EE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A144-D662-4B37-8E11-5A0CE5AC2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5A9FBC-144C-45D5-B57A-B8E4B0C7C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117" y="971551"/>
            <a:ext cx="9821072" cy="51833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6996DF-2384-43EF-A0BF-693B67733B9C}"/>
              </a:ext>
            </a:extLst>
          </p:cNvPr>
          <p:cNvSpPr txBox="1"/>
          <p:nvPr/>
        </p:nvSpPr>
        <p:spPr>
          <a:xfrm>
            <a:off x="6950959" y="1180890"/>
            <a:ext cx="365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 </a:t>
            </a:r>
            <a:r>
              <a:rPr lang="en-US" dirty="0" err="1"/>
              <a:t>ps</a:t>
            </a:r>
            <a:r>
              <a:rPr lang="en-US" dirty="0"/>
              <a:t> rms laser pulse length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D67BEB-BAC8-4ED6-A20B-6E3358ED483D}"/>
              </a:ext>
            </a:extLst>
          </p:cNvPr>
          <p:cNvCxnSpPr/>
          <p:nvPr/>
        </p:nvCxnSpPr>
        <p:spPr>
          <a:xfrm flipH="1">
            <a:off x="7390651" y="1640991"/>
            <a:ext cx="363556" cy="132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645BF31-B39B-4ADC-BC87-17E7640D9161}"/>
              </a:ext>
            </a:extLst>
          </p:cNvPr>
          <p:cNvSpPr txBox="1"/>
          <p:nvPr/>
        </p:nvSpPr>
        <p:spPr>
          <a:xfrm>
            <a:off x="10139655" y="323070"/>
            <a:ext cx="129171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Charge #3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53A91E-1DDB-41FE-94C7-C33FB87D2915}"/>
              </a:ext>
            </a:extLst>
          </p:cNvPr>
          <p:cNvSpPr txBox="1"/>
          <p:nvPr/>
        </p:nvSpPr>
        <p:spPr>
          <a:xfrm>
            <a:off x="3480646" y="2392746"/>
            <a:ext cx="2072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Shorter Laser Pulses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09A8C0-1C81-4B85-B756-C3F5406CF4F6}"/>
              </a:ext>
            </a:extLst>
          </p:cNvPr>
          <p:cNvSpPr txBox="1"/>
          <p:nvPr/>
        </p:nvSpPr>
        <p:spPr>
          <a:xfrm>
            <a:off x="8964323" y="2392746"/>
            <a:ext cx="201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Longer Laser Pulses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48E2895-7EF0-4146-8F37-10DB20974DEB}"/>
              </a:ext>
            </a:extLst>
          </p:cNvPr>
          <p:cNvCxnSpPr>
            <a:cxnSpLocks/>
          </p:cNvCxnSpPr>
          <p:nvPr/>
        </p:nvCxnSpPr>
        <p:spPr>
          <a:xfrm flipH="1">
            <a:off x="2994926" y="2588167"/>
            <a:ext cx="48020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52FE67E-0ECC-4366-BC75-176CC3CDB173}"/>
              </a:ext>
            </a:extLst>
          </p:cNvPr>
          <p:cNvCxnSpPr>
            <a:cxnSpLocks/>
          </p:cNvCxnSpPr>
          <p:nvPr/>
        </p:nvCxnSpPr>
        <p:spPr>
          <a:xfrm>
            <a:off x="10980901" y="2588167"/>
            <a:ext cx="5071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C777C0F-1D8A-4842-802B-FE3E17A36917}"/>
              </a:ext>
            </a:extLst>
          </p:cNvPr>
          <p:cNvSpPr txBox="1"/>
          <p:nvPr/>
        </p:nvSpPr>
        <p:spPr>
          <a:xfrm>
            <a:off x="6525183" y="931771"/>
            <a:ext cx="1550553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800" dirty="0"/>
              <a:t>5 </a:t>
            </a:r>
            <a:r>
              <a:rPr lang="en-US" sz="1800" dirty="0" err="1"/>
              <a:t>ps</a:t>
            </a:r>
            <a:r>
              <a:rPr lang="en-US" sz="1800" dirty="0"/>
              <a:t> H- bunch    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F608CB-0C24-4A2D-AFC8-AA87326DD670}"/>
              </a:ext>
            </a:extLst>
          </p:cNvPr>
          <p:cNvCxnSpPr>
            <a:cxnSpLocks/>
          </p:cNvCxnSpPr>
          <p:nvPr/>
        </p:nvCxnSpPr>
        <p:spPr>
          <a:xfrm>
            <a:off x="10892766" y="2962814"/>
            <a:ext cx="0" cy="7453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AA95E87-4A71-4809-8E23-4FAA8769B369}"/>
              </a:ext>
            </a:extLst>
          </p:cNvPr>
          <p:cNvSpPr txBox="1"/>
          <p:nvPr/>
        </p:nvSpPr>
        <p:spPr>
          <a:xfrm>
            <a:off x="9732655" y="3054000"/>
            <a:ext cx="121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More Jitter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0019DD-F5EC-47C7-8E58-B5D786A7FAC9}"/>
              </a:ext>
            </a:extLst>
          </p:cNvPr>
          <p:cNvSpPr txBox="1"/>
          <p:nvPr/>
        </p:nvSpPr>
        <p:spPr>
          <a:xfrm>
            <a:off x="81619" y="4316789"/>
            <a:ext cx="2364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 </a:t>
            </a:r>
            <a:r>
              <a:rPr lang="en-US" dirty="0" err="1"/>
              <a:t>ps</a:t>
            </a:r>
            <a:r>
              <a:rPr lang="en-US" dirty="0"/>
              <a:t> laser pulse  maximizes signal while minimizing jitter effect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E65DDD-641C-41C3-9287-142BFACB87A5}"/>
              </a:ext>
            </a:extLst>
          </p:cNvPr>
          <p:cNvSpPr txBox="1"/>
          <p:nvPr/>
        </p:nvSpPr>
        <p:spPr>
          <a:xfrm>
            <a:off x="81619" y="1238569"/>
            <a:ext cx="20134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Plots of laser induced signal</a:t>
            </a:r>
            <a:br>
              <a:rPr lang="en-US" dirty="0"/>
            </a:br>
            <a:r>
              <a:rPr lang="en-US" dirty="0"/>
              <a:t>for various laser jitter levels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591C51-98CE-4459-914F-CCD67736D9BF}"/>
              </a:ext>
            </a:extLst>
          </p:cNvPr>
          <p:cNvSpPr txBox="1"/>
          <p:nvPr/>
        </p:nvSpPr>
        <p:spPr>
          <a:xfrm>
            <a:off x="6510971" y="2731718"/>
            <a:ext cx="1667572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800" dirty="0"/>
              <a:t>10 </a:t>
            </a:r>
            <a:r>
              <a:rPr lang="en-US" sz="1800" dirty="0" err="1"/>
              <a:t>ps</a:t>
            </a:r>
            <a:r>
              <a:rPr lang="en-US" sz="1800" dirty="0"/>
              <a:t> H- bunch  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BDEE53-F38B-46D9-B799-AE8FF8C09DDC}"/>
              </a:ext>
            </a:extLst>
          </p:cNvPr>
          <p:cNvSpPr txBox="1"/>
          <p:nvPr/>
        </p:nvSpPr>
        <p:spPr>
          <a:xfrm>
            <a:off x="6525182" y="4499099"/>
            <a:ext cx="1667572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800" dirty="0"/>
              <a:t>20 </a:t>
            </a:r>
            <a:r>
              <a:rPr lang="en-US" sz="1800" dirty="0" err="1"/>
              <a:t>ps</a:t>
            </a:r>
            <a:r>
              <a:rPr lang="en-US" sz="1800" dirty="0"/>
              <a:t> H- bunch     </a:t>
            </a:r>
          </a:p>
        </p:txBody>
      </p:sp>
    </p:spTree>
    <p:extLst>
      <p:ext uri="{BB962C8B-B14F-4D97-AF65-F5344CB8AC3E}">
        <p14:creationId xmlns:p14="http://schemas.microsoft.com/office/powerpoint/2010/main" val="4215055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BF3079-FAFE-4D5E-8064-5AB3BA8FF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 benefits to using small number of large energy laser pulses</a:t>
            </a:r>
          </a:p>
          <a:p>
            <a:pPr lvl="1"/>
            <a:r>
              <a:rPr lang="en-US" dirty="0"/>
              <a:t>Lower self stripping background</a:t>
            </a:r>
          </a:p>
          <a:p>
            <a:pPr lvl="1"/>
            <a:r>
              <a:rPr lang="en-US" dirty="0"/>
              <a:t>Lower gain needed and thus lower EMI noise</a:t>
            </a:r>
          </a:p>
          <a:p>
            <a:pPr lvl="1"/>
            <a:r>
              <a:rPr lang="en-US" dirty="0"/>
              <a:t>Have simulation code to investigate performance parameters such as</a:t>
            </a:r>
          </a:p>
          <a:p>
            <a:pPr lvl="2"/>
            <a:r>
              <a:rPr lang="en-US" dirty="0"/>
              <a:t>Signal intensity</a:t>
            </a:r>
          </a:p>
          <a:p>
            <a:pPr lvl="2"/>
            <a:r>
              <a:rPr lang="en-US" dirty="0"/>
              <a:t>Stripping efficiencies</a:t>
            </a:r>
          </a:p>
          <a:p>
            <a:pPr lvl="2"/>
            <a:r>
              <a:rPr lang="en-US" dirty="0"/>
              <a:t>Power on vacuum windows</a:t>
            </a:r>
          </a:p>
          <a:p>
            <a:pPr lvl="2"/>
            <a:r>
              <a:rPr lang="en-US" dirty="0"/>
              <a:t>Jitter effects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3B2D0C-9B48-4972-BDC2-530DB3F9D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37508-4840-4A80-81BD-0BBCCBBC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D3D54-657D-4D4F-816E-E3E885AF9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20BD3-E6B5-4C28-B9FB-D44DFDE5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1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CE2094-B0A5-4058-80DF-6B5072566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1584361"/>
          </a:xfrm>
        </p:spPr>
        <p:txBody>
          <a:bodyPr/>
          <a:lstStyle/>
          <a:p>
            <a:r>
              <a:rPr lang="en-US" dirty="0"/>
              <a:t>Twelve laserwire stations in the PIP2 </a:t>
            </a:r>
            <a:r>
              <a:rPr lang="en-US" dirty="0" err="1"/>
              <a:t>Linac</a:t>
            </a:r>
            <a:r>
              <a:rPr lang="en-US" dirty="0"/>
              <a:t> proper</a:t>
            </a:r>
          </a:p>
          <a:p>
            <a:r>
              <a:rPr lang="en-US" dirty="0"/>
              <a:t>The laser room is upstream of the H- source which is at 0 meters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3E7D9A-674E-4821-B097-6F92DB4F6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Laserwire Locations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5325E-B079-47D2-8D1A-E1C74D39C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AD0FF-196D-409B-BB8F-10AFC4EDF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551B5-D7F1-442A-B302-DCFBC7FA2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1329F8-DB0E-4A35-BCEB-944EEEAAB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681" y="1791222"/>
            <a:ext cx="8618194" cy="424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83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728C21-0AFB-4055-AA2F-307495778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Laserwire at PIP2IT was a </a:t>
            </a:r>
            <a:r>
              <a:rPr lang="en-US" i="1" dirty="0"/>
              <a:t>fiber-to-the-beamline-box</a:t>
            </a:r>
            <a:r>
              <a:rPr lang="en-US" dirty="0"/>
              <a:t> system</a:t>
            </a:r>
          </a:p>
          <a:p>
            <a:r>
              <a:rPr lang="en-US" dirty="0"/>
              <a:t>Laser was 1 Watt at 162.5 MHz</a:t>
            </a:r>
          </a:p>
          <a:p>
            <a:r>
              <a:rPr lang="en-US" dirty="0"/>
              <a:t>Stripped electrons were collected by a faraday cup</a:t>
            </a:r>
          </a:p>
          <a:p>
            <a:r>
              <a:rPr lang="en-US" dirty="0"/>
              <a:t>Signal was small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Self-stripped electrons were a significant background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EMI was a problem</a:t>
            </a:r>
          </a:p>
          <a:p>
            <a:r>
              <a:rPr lang="en-US" dirty="0"/>
              <a:t>Laserwire at PIP2 is planned to be free-space to the beamline</a:t>
            </a:r>
          </a:p>
          <a:p>
            <a:pPr lvl="1"/>
            <a:r>
              <a:rPr lang="en-US" dirty="0"/>
              <a:t>Various contributions to the choice of technique</a:t>
            </a:r>
          </a:p>
          <a:p>
            <a:pPr lvl="2"/>
            <a:r>
              <a:rPr lang="en-US" dirty="0"/>
              <a:t>Signal over background/noise</a:t>
            </a:r>
          </a:p>
          <a:p>
            <a:pPr lvl="2"/>
            <a:r>
              <a:rPr lang="en-US" dirty="0"/>
              <a:t>Available laser powers and pulse lengths</a:t>
            </a:r>
          </a:p>
          <a:p>
            <a:pPr lvl="2"/>
            <a:r>
              <a:rPr lang="en-US" dirty="0"/>
              <a:t>Laser power/energy limits on vacuum windows</a:t>
            </a:r>
          </a:p>
          <a:p>
            <a:pPr lvl="2"/>
            <a:r>
              <a:rPr lang="en-US" dirty="0"/>
              <a:t>Optical arrangements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DFA893-0A0B-4967-B4CF-3DA3F6F89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1D633-C578-49A1-BF46-A454FFDCA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69010-AB18-4E0F-B5F3-DE6670AC4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F9B0E-5677-49EA-B6A1-0C51E4D96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C4FA46-1624-43DE-93A1-E9004DF87876}"/>
              </a:ext>
            </a:extLst>
          </p:cNvPr>
          <p:cNvSpPr txBox="1"/>
          <p:nvPr/>
        </p:nvSpPr>
        <p:spPr>
          <a:xfrm>
            <a:off x="10139655" y="323070"/>
            <a:ext cx="129171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Charge #3</a:t>
            </a:r>
          </a:p>
        </p:txBody>
      </p:sp>
    </p:spTree>
    <p:extLst>
      <p:ext uri="{BB962C8B-B14F-4D97-AF65-F5344CB8AC3E}">
        <p14:creationId xmlns:p14="http://schemas.microsoft.com/office/powerpoint/2010/main" val="3158231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81068C-8ED7-47A3-866E-D7C5D7885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5" y="971553"/>
            <a:ext cx="3444235" cy="275462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Signal/Background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~ 1.3</a:t>
            </a:r>
          </a:p>
          <a:p>
            <a:endParaRPr lang="en-US" dirty="0"/>
          </a:p>
          <a:p>
            <a:r>
              <a:rPr lang="en-US" dirty="0"/>
              <a:t>Signal vs Laser Power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712255-BB28-4BBC-ACFE-2BFCA771C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Studies - PIP2IT First Laser Induced Signal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9BD44-5464-44F7-8908-7AE85B1D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2F77-D17C-4573-81FA-55BE6C344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DDEBB-DAF4-4878-B79E-82CCA7ED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D1CF55-8F8C-41AD-9ABB-57A7E8AFA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024" y="1087931"/>
            <a:ext cx="8100906" cy="506306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8364A0-5B1E-4388-BC79-68B9E7CCC096}"/>
              </a:ext>
            </a:extLst>
          </p:cNvPr>
          <p:cNvCxnSpPr>
            <a:cxnSpLocks/>
          </p:cNvCxnSpPr>
          <p:nvPr/>
        </p:nvCxnSpPr>
        <p:spPr>
          <a:xfrm>
            <a:off x="9224010" y="3063240"/>
            <a:ext cx="160020" cy="6629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492F5F-BD0C-46F7-94B3-76A24A8D8D15}"/>
              </a:ext>
            </a:extLst>
          </p:cNvPr>
          <p:cNvCxnSpPr>
            <a:cxnSpLocks/>
          </p:cNvCxnSpPr>
          <p:nvPr/>
        </p:nvCxnSpPr>
        <p:spPr>
          <a:xfrm>
            <a:off x="7635240" y="3287994"/>
            <a:ext cx="160020" cy="8723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96BB51C-CD09-4884-A21B-D219F6A7BD59}"/>
              </a:ext>
            </a:extLst>
          </p:cNvPr>
          <p:cNvSpPr txBox="1"/>
          <p:nvPr/>
        </p:nvSpPr>
        <p:spPr>
          <a:xfrm>
            <a:off x="6831916" y="2914650"/>
            <a:ext cx="1093248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Laser 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6702B2-A435-401B-9FC1-1D3F39CD2BC0}"/>
              </a:ext>
            </a:extLst>
          </p:cNvPr>
          <p:cNvSpPr txBox="1"/>
          <p:nvPr/>
        </p:nvSpPr>
        <p:spPr>
          <a:xfrm>
            <a:off x="8592136" y="2729984"/>
            <a:ext cx="1117485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Laser Off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02AC03-EEF3-4CC6-821A-B38E6B901D9C}"/>
              </a:ext>
            </a:extLst>
          </p:cNvPr>
          <p:cNvSpPr txBox="1"/>
          <p:nvPr/>
        </p:nvSpPr>
        <p:spPr>
          <a:xfrm>
            <a:off x="6379708" y="3975661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99FF"/>
                </a:solidFill>
              </a:rPr>
              <a:t>294 mV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8470A5-5A90-4BD9-A937-64844F64D922}"/>
              </a:ext>
            </a:extLst>
          </p:cNvPr>
          <p:cNvSpPr txBox="1"/>
          <p:nvPr/>
        </p:nvSpPr>
        <p:spPr>
          <a:xfrm>
            <a:off x="8149888" y="3537764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99FF"/>
                </a:solidFill>
              </a:rPr>
              <a:t>690 mV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5E2998A-8546-49CC-97A6-345E90809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31" y="2781021"/>
            <a:ext cx="3562171" cy="2348684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FA55DA0-BF13-4BBF-B390-61C68944246C}"/>
              </a:ext>
            </a:extLst>
          </p:cNvPr>
          <p:cNvCxnSpPr>
            <a:cxnSpLocks/>
          </p:cNvCxnSpPr>
          <p:nvPr/>
        </p:nvCxnSpPr>
        <p:spPr>
          <a:xfrm>
            <a:off x="1990120" y="2729984"/>
            <a:ext cx="25524" cy="753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328CBBF-658C-4757-933B-D0B2C93F2EC5}"/>
              </a:ext>
            </a:extLst>
          </p:cNvPr>
          <p:cNvSpPr txBox="1"/>
          <p:nvPr/>
        </p:nvSpPr>
        <p:spPr>
          <a:xfrm>
            <a:off x="724389" y="5304816"/>
            <a:ext cx="2531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W </a:t>
            </a:r>
            <a:r>
              <a:rPr lang="en-US" dirty="0">
                <a:sym typeface="Wingdings" panose="05000000000000000000" pitchFamily="2" charset="2"/>
              </a:rPr>
              <a:t> 6 </a:t>
            </a:r>
            <a:r>
              <a:rPr lang="en-US" dirty="0" err="1">
                <a:sym typeface="Wingdings" panose="05000000000000000000" pitchFamily="2" charset="2"/>
              </a:rPr>
              <a:t>nJ</a:t>
            </a:r>
            <a:r>
              <a:rPr lang="en-US" dirty="0">
                <a:sym typeface="Wingdings" panose="05000000000000000000" pitchFamily="2" charset="2"/>
              </a:rPr>
              <a:t> / pulse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37BBAB-2439-41E2-AC4F-16084922EB66}"/>
              </a:ext>
            </a:extLst>
          </p:cNvPr>
          <p:cNvSpPr txBox="1"/>
          <p:nvPr/>
        </p:nvSpPr>
        <p:spPr>
          <a:xfrm>
            <a:off x="4788182" y="2651226"/>
            <a:ext cx="1591526" cy="73866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Self-stripped</a:t>
            </a:r>
            <a:br>
              <a:rPr lang="en-US" dirty="0"/>
            </a:br>
            <a:r>
              <a:rPr lang="en-US" dirty="0"/>
              <a:t>Background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C654284-8242-452E-9485-244DC1A34AFA}"/>
              </a:ext>
            </a:extLst>
          </p:cNvPr>
          <p:cNvCxnSpPr>
            <a:cxnSpLocks/>
          </p:cNvCxnSpPr>
          <p:nvPr/>
        </p:nvCxnSpPr>
        <p:spPr>
          <a:xfrm>
            <a:off x="5546340" y="3394710"/>
            <a:ext cx="160020" cy="8723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0AE7723-5798-4DDF-A806-017941965F7B}"/>
              </a:ext>
            </a:extLst>
          </p:cNvPr>
          <p:cNvSpPr txBox="1"/>
          <p:nvPr/>
        </p:nvSpPr>
        <p:spPr>
          <a:xfrm>
            <a:off x="10595483" y="323070"/>
            <a:ext cx="129171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Charge #3</a:t>
            </a:r>
          </a:p>
        </p:txBody>
      </p:sp>
    </p:spTree>
    <p:extLst>
      <p:ext uri="{BB962C8B-B14F-4D97-AF65-F5344CB8AC3E}">
        <p14:creationId xmlns:p14="http://schemas.microsoft.com/office/powerpoint/2010/main" val="3665037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C9AE91-C145-49CE-A1BC-750CFB5E8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Studies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83F43-FD4D-457E-82EE-6DDC18F28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DB1FD-37B9-4954-A1EF-858CC8F4B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DA9FB-9244-4057-9047-8AA7268CE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A49EE84-9F3E-4477-B0FD-B7AFDA78F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is significant if summing many low energy laser pulses</a:t>
            </a:r>
          </a:p>
          <a:p>
            <a:r>
              <a:rPr lang="en-US" dirty="0"/>
              <a:t>Big advantage to using small number of larger energy laser pulses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Signal is the same, but background drops</a:t>
            </a:r>
          </a:p>
          <a:p>
            <a:r>
              <a:rPr lang="en-US" dirty="0"/>
              <a:t>Fiber laser for PIP2IT was 10 </a:t>
            </a:r>
            <a:r>
              <a:rPr lang="en-US" dirty="0" err="1"/>
              <a:t>ps</a:t>
            </a:r>
            <a:r>
              <a:rPr lang="en-US" dirty="0"/>
              <a:t> pulse length, 1 Watt, @ 162.5 MHz</a:t>
            </a:r>
          </a:p>
          <a:p>
            <a:r>
              <a:rPr lang="en-US" dirty="0"/>
              <a:t>Single laser pulse at 1 Watt would gain a factor of at least 1000 in signal to background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0BDC10-A6D5-4424-B0DA-D8003BF8EEE6}"/>
              </a:ext>
            </a:extLst>
          </p:cNvPr>
          <p:cNvSpPr txBox="1"/>
          <p:nvPr/>
        </p:nvSpPr>
        <p:spPr>
          <a:xfrm>
            <a:off x="10139655" y="323070"/>
            <a:ext cx="129171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Charge #3</a:t>
            </a:r>
          </a:p>
        </p:txBody>
      </p:sp>
    </p:spTree>
    <p:extLst>
      <p:ext uri="{BB962C8B-B14F-4D97-AF65-F5344CB8AC3E}">
        <p14:creationId xmlns:p14="http://schemas.microsoft.com/office/powerpoint/2010/main" val="575395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D545F5-7848-453C-80C6-8ED85CAAE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283333"/>
          </a:xfrm>
        </p:spPr>
        <p:txBody>
          <a:bodyPr/>
          <a:lstStyle/>
          <a:p>
            <a:r>
              <a:rPr lang="en-US" dirty="0" err="1"/>
              <a:t>eLog</a:t>
            </a:r>
            <a:r>
              <a:rPr lang="en-US" dirty="0"/>
              <a:t> entry from PIP2IT</a:t>
            </a:r>
          </a:p>
          <a:p>
            <a:pPr lvl="1"/>
            <a:r>
              <a:rPr lang="en-US" i="1" dirty="0"/>
              <a:t>Collected data using the new firmware...  Saw a clear signal using a total of 100 dB of gain, a 21.4-MHz, 100-kHz-BW bandpass filter, and a 30-MHz low pass filter.  This involved 10 or 40 digitizer acquisitions, each with 1e6, 10-point samples, for each phase scan point.  The beam was between 4 and 4.4 </a:t>
            </a:r>
            <a:r>
              <a:rPr lang="en-US" i="1" dirty="0" err="1"/>
              <a:t>ms</a:t>
            </a:r>
            <a:r>
              <a:rPr lang="en-US" i="1" dirty="0"/>
              <a:t> pulse length, 5 mA, no chopper.</a:t>
            </a:r>
          </a:p>
          <a:p>
            <a:r>
              <a:rPr lang="en-US" dirty="0"/>
              <a:t>To get the beam scan below took </a:t>
            </a:r>
            <a:r>
              <a:rPr lang="en-US" dirty="0">
                <a:solidFill>
                  <a:srgbClr val="FF0000"/>
                </a:solidFill>
              </a:rPr>
              <a:t>10 million measurements per point, of a 21.4-MHz modulated signal with 100 dB of gain and the two filters above</a:t>
            </a:r>
          </a:p>
          <a:p>
            <a:r>
              <a:rPr lang="en-US" dirty="0"/>
              <a:t>This measurement used an amplitude</a:t>
            </a:r>
            <a:br>
              <a:rPr lang="en-US" dirty="0"/>
            </a:br>
            <a:r>
              <a:rPr lang="en-US" dirty="0"/>
              <a:t>modulated laser pulse at 21.4 MHz to </a:t>
            </a:r>
            <a:br>
              <a:rPr lang="en-US" dirty="0"/>
            </a:br>
            <a:r>
              <a:rPr lang="en-US" dirty="0"/>
              <a:t>which the digitizer was phase locked</a:t>
            </a:r>
          </a:p>
          <a:p>
            <a:r>
              <a:rPr lang="en-US" dirty="0">
                <a:solidFill>
                  <a:srgbClr val="FF0000"/>
                </a:solidFill>
              </a:rPr>
              <a:t>Signal to noise is problematic</a:t>
            </a:r>
          </a:p>
          <a:p>
            <a:pPr lvl="1"/>
            <a:r>
              <a:rPr lang="en-US" dirty="0"/>
              <a:t>Again, benefit from higher laser power </a:t>
            </a:r>
            <a:br>
              <a:rPr lang="en-US" dirty="0"/>
            </a:br>
            <a:r>
              <a:rPr lang="en-US" dirty="0"/>
              <a:t>per pulse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973031-0ACF-4938-8E47-093E77117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 Info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F4F07-48D6-4B18-8AD5-919C48EC1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462F2-1CE3-4E5C-8225-4E8063FBC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156C6-7613-4F16-94D3-A5C37C5B2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1E36B9-2AD5-480C-8EA9-817DC9E159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865" r="33604" b="46383"/>
          <a:stretch/>
        </p:blipFill>
        <p:spPr>
          <a:xfrm>
            <a:off x="6501880" y="3686876"/>
            <a:ext cx="4740260" cy="23832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F3B169-AC4B-4785-AD0A-B24BFF867EA9}"/>
              </a:ext>
            </a:extLst>
          </p:cNvPr>
          <p:cNvSpPr txBox="1"/>
          <p:nvPr/>
        </p:nvSpPr>
        <p:spPr>
          <a:xfrm>
            <a:off x="10139655" y="323070"/>
            <a:ext cx="129171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Charge #3</a:t>
            </a:r>
          </a:p>
        </p:txBody>
      </p:sp>
    </p:spTree>
    <p:extLst>
      <p:ext uri="{BB962C8B-B14F-4D97-AF65-F5344CB8AC3E}">
        <p14:creationId xmlns:p14="http://schemas.microsoft.com/office/powerpoint/2010/main" val="2287070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6693EB-650B-4674-8794-0479F8A99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simulation to evaluate performance of various laser techniques</a:t>
            </a:r>
          </a:p>
          <a:p>
            <a:pPr lvl="1"/>
            <a:r>
              <a:rPr lang="en-US" dirty="0"/>
              <a:t>Need to change many parameters of both the laser and beam</a:t>
            </a:r>
          </a:p>
          <a:p>
            <a:pPr lvl="2"/>
            <a:r>
              <a:rPr lang="en-US" dirty="0"/>
              <a:t>Laser power and pulse length</a:t>
            </a:r>
          </a:p>
          <a:p>
            <a:pPr lvl="2"/>
            <a:r>
              <a:rPr lang="en-US" dirty="0"/>
              <a:t>Optics of the laser focusing</a:t>
            </a:r>
          </a:p>
          <a:p>
            <a:pPr lvl="2"/>
            <a:r>
              <a:rPr lang="en-US" dirty="0"/>
              <a:t>Jitter of the laser beam (and possibly H- beam)</a:t>
            </a:r>
          </a:p>
          <a:p>
            <a:pPr lvl="2"/>
            <a:r>
              <a:rPr lang="en-US" dirty="0"/>
              <a:t>H- beam energy, size and bunch length</a:t>
            </a:r>
          </a:p>
          <a:p>
            <a:r>
              <a:rPr lang="en-US" dirty="0"/>
              <a:t>Need additional simulation capabilities of detection schemes</a:t>
            </a:r>
          </a:p>
          <a:p>
            <a:pPr lvl="1"/>
            <a:r>
              <a:rPr lang="en-US" dirty="0"/>
              <a:t>Evaluate collection efficiency of laser-stripped electrons</a:t>
            </a:r>
          </a:p>
          <a:p>
            <a:pPr lvl="1"/>
            <a:r>
              <a:rPr lang="en-US" dirty="0"/>
              <a:t>Possibly rejection efficiency of self-stripped electrons from upstream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60AED0-8695-4C04-BB83-1729E8E24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Laserwire Simulations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A05C7-5692-40F2-A62C-1AA240F39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27743-511E-463E-B6AD-945E60021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61B68-6BAA-4504-B2E3-16118D86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E60C10-2AAC-43EA-B7A0-2D72612A4811}"/>
              </a:ext>
            </a:extLst>
          </p:cNvPr>
          <p:cNvSpPr txBox="1"/>
          <p:nvPr/>
        </p:nvSpPr>
        <p:spPr>
          <a:xfrm>
            <a:off x="10139655" y="323070"/>
            <a:ext cx="129171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Charge #3</a:t>
            </a:r>
          </a:p>
        </p:txBody>
      </p:sp>
    </p:spTree>
    <p:extLst>
      <p:ext uri="{BB962C8B-B14F-4D97-AF65-F5344CB8AC3E}">
        <p14:creationId xmlns:p14="http://schemas.microsoft.com/office/powerpoint/2010/main" val="3314474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115C6E-DAFF-4B75-BA95-26E64FF28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We have a mix of </a:t>
            </a:r>
            <a:r>
              <a:rPr lang="en-US" dirty="0" err="1"/>
              <a:t>Matlab</a:t>
            </a:r>
            <a:r>
              <a:rPr lang="en-US" dirty="0"/>
              <a:t> and CST to accomplish most of the simulation features needed</a:t>
            </a:r>
          </a:p>
          <a:p>
            <a:r>
              <a:rPr lang="en-US" dirty="0"/>
              <a:t>Optical ray tracing (</a:t>
            </a:r>
            <a:r>
              <a:rPr lang="en-US" dirty="0" err="1"/>
              <a:t>Matlab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Gaussian beam version</a:t>
            </a:r>
          </a:p>
          <a:p>
            <a:r>
              <a:rPr lang="en-US" dirty="0"/>
              <a:t>H- Stripping calculation (</a:t>
            </a:r>
            <a:r>
              <a:rPr lang="en-US" dirty="0" err="1"/>
              <a:t>Matlab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Overlaps the laser with the H- beam</a:t>
            </a:r>
          </a:p>
          <a:p>
            <a:pPr lvl="2"/>
            <a:r>
              <a:rPr lang="en-US" dirty="0"/>
              <a:t>Laser and H- beam are fully specified in 6-d phase space (some constraints with laser)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Time evolution of stripping </a:t>
            </a:r>
            <a:r>
              <a:rPr lang="en-US" dirty="0"/>
              <a:t>within fixed voxel space around interaction region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Depletion of H- beam is included</a:t>
            </a:r>
          </a:p>
          <a:p>
            <a:pPr lvl="3"/>
            <a:r>
              <a:rPr lang="en-US" dirty="0"/>
              <a:t>Laser is not depleted as laser has significantly higher density than H- beam</a:t>
            </a:r>
          </a:p>
          <a:p>
            <a:pPr lvl="1"/>
            <a:r>
              <a:rPr lang="en-US" dirty="0"/>
              <a:t>Stripping cross section used in each voxel</a:t>
            </a:r>
          </a:p>
          <a:p>
            <a:pPr lvl="2"/>
            <a:r>
              <a:rPr lang="en-US" dirty="0"/>
              <a:t>Number of stripped electrons in each voxel at each time step are stored</a:t>
            </a:r>
          </a:p>
          <a:p>
            <a:r>
              <a:rPr lang="en-US" dirty="0"/>
              <a:t>Stripped electron tracking (</a:t>
            </a:r>
            <a:r>
              <a:rPr lang="en-US" dirty="0" err="1"/>
              <a:t>Matlab</a:t>
            </a:r>
            <a:r>
              <a:rPr lang="en-US" dirty="0"/>
              <a:t> + CST)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Full relativistic 3-d tracking of particles in arbitrary </a:t>
            </a:r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 fields </a:t>
            </a:r>
            <a:r>
              <a:rPr lang="en-US" dirty="0"/>
              <a:t>using adaptive 4</a:t>
            </a:r>
            <a:r>
              <a:rPr lang="en-US" baseline="30000" dirty="0"/>
              <a:t>th</a:t>
            </a:r>
            <a:r>
              <a:rPr lang="en-US" dirty="0"/>
              <a:t> order Runge-</a:t>
            </a:r>
            <a:r>
              <a:rPr lang="en-US" dirty="0" err="1"/>
              <a:t>Kutta</a:t>
            </a:r>
            <a:r>
              <a:rPr lang="en-US" dirty="0"/>
              <a:t> solver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 fields of H- bunch </a:t>
            </a:r>
            <a:r>
              <a:rPr lang="en-US" dirty="0"/>
              <a:t>generated separately and given time dependence during tracking</a:t>
            </a:r>
          </a:p>
          <a:p>
            <a:pPr lvl="2"/>
            <a:r>
              <a:rPr lang="en-US" dirty="0"/>
              <a:t>No transverse motion of bunch</a:t>
            </a:r>
          </a:p>
          <a:p>
            <a:pPr lvl="1"/>
            <a:r>
              <a:rPr lang="en-US" b="1" dirty="0"/>
              <a:t>E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fields of external sources typically generated with CST model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BF4306-BB58-4DC7-A4A0-9936571EF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Laserwire Simulations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9FDB4-0E95-44A2-9667-42904E57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C2A06-7EBE-4E23-8469-9BFE7BC56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E39A1-C008-4529-9B11-C3ABEB96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972CA9-7FED-4809-BC1A-0726AE89C850}"/>
              </a:ext>
            </a:extLst>
          </p:cNvPr>
          <p:cNvSpPr txBox="1"/>
          <p:nvPr/>
        </p:nvSpPr>
        <p:spPr>
          <a:xfrm>
            <a:off x="10139655" y="323070"/>
            <a:ext cx="129171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Charge #3</a:t>
            </a:r>
          </a:p>
        </p:txBody>
      </p:sp>
    </p:spTree>
    <p:extLst>
      <p:ext uri="{BB962C8B-B14F-4D97-AF65-F5344CB8AC3E}">
        <p14:creationId xmlns:p14="http://schemas.microsoft.com/office/powerpoint/2010/main" val="1344682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DB4A8F-0B0C-45D1-BC1A-D237BA4C1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3200" y="1712529"/>
            <a:ext cx="5334000" cy="40005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49C08BC-1094-4958-97E8-65085F6E5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Depletion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CF749-3F95-4652-B6B2-8C3299ABF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 7,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F6E54-0FFA-4B4A-AAE5-576C89BA0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R. Thurman-Keup | Laserwire Review Follow-up | PIP-II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1F94C-C49F-4D13-B445-9ADEAED23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58DDD0-345D-4862-8A6A-904B97870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80" y="1712529"/>
            <a:ext cx="5334000" cy="40005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DFCC4ED-039A-4591-862B-E037DD80E39F}"/>
              </a:ext>
            </a:extLst>
          </p:cNvPr>
          <p:cNvCxnSpPr>
            <a:cxnSpLocks/>
          </p:cNvCxnSpPr>
          <p:nvPr/>
        </p:nvCxnSpPr>
        <p:spPr>
          <a:xfrm flipV="1">
            <a:off x="1608082" y="4168009"/>
            <a:ext cx="1082566" cy="977462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66BBC09-86A6-431B-AD3C-45DB1D9951FA}"/>
              </a:ext>
            </a:extLst>
          </p:cNvPr>
          <p:cNvSpPr txBox="1"/>
          <p:nvPr/>
        </p:nvSpPr>
        <p:spPr>
          <a:xfrm>
            <a:off x="1390302" y="514631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</a:rPr>
              <a:t>H-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EF02967-1B3C-4D73-8AED-C61EDEA6A424}"/>
              </a:ext>
            </a:extLst>
          </p:cNvPr>
          <p:cNvCxnSpPr>
            <a:cxnSpLocks/>
          </p:cNvCxnSpPr>
          <p:nvPr/>
        </p:nvCxnSpPr>
        <p:spPr>
          <a:xfrm>
            <a:off x="9037535" y="3888828"/>
            <a:ext cx="1424832" cy="1404994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A7A5D52-7BA7-4B14-B99B-AB03E2177C96}"/>
              </a:ext>
            </a:extLst>
          </p:cNvPr>
          <p:cNvSpPr txBox="1"/>
          <p:nvPr/>
        </p:nvSpPr>
        <p:spPr>
          <a:xfrm>
            <a:off x="9927509" y="5131263"/>
            <a:ext cx="471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</a:rPr>
              <a:t>H-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F704047-D0FC-4F62-B616-6A1D8779550D}"/>
              </a:ext>
            </a:extLst>
          </p:cNvPr>
          <p:cNvCxnSpPr>
            <a:cxnSpLocks/>
          </p:cNvCxnSpPr>
          <p:nvPr/>
        </p:nvCxnSpPr>
        <p:spPr>
          <a:xfrm flipH="1">
            <a:off x="9322676" y="1334814"/>
            <a:ext cx="1139691" cy="2390635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3442A2F-2EDA-4FBC-B314-B80331C74D65}"/>
              </a:ext>
            </a:extLst>
          </p:cNvPr>
          <p:cNvSpPr txBox="1"/>
          <p:nvPr/>
        </p:nvSpPr>
        <p:spPr>
          <a:xfrm>
            <a:off x="9686888" y="860479"/>
            <a:ext cx="167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</a:rPr>
              <a:t>Depleted H-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2709B9-44F9-4ECC-8975-6B7198A1C2A4}"/>
              </a:ext>
            </a:extLst>
          </p:cNvPr>
          <p:cNvSpPr txBox="1"/>
          <p:nvPr/>
        </p:nvSpPr>
        <p:spPr>
          <a:xfrm>
            <a:off x="409379" y="1004139"/>
            <a:ext cx="5686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Demonstration of H- depletion in simulation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7492FE-C12B-42D9-BAFA-088DE6990EC4}"/>
              </a:ext>
            </a:extLst>
          </p:cNvPr>
          <p:cNvSpPr txBox="1"/>
          <p:nvPr/>
        </p:nvSpPr>
        <p:spPr>
          <a:xfrm>
            <a:off x="10139655" y="323070"/>
            <a:ext cx="129171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Charge #3</a:t>
            </a:r>
          </a:p>
        </p:txBody>
      </p:sp>
    </p:spTree>
    <p:extLst>
      <p:ext uri="{BB962C8B-B14F-4D97-AF65-F5344CB8AC3E}">
        <p14:creationId xmlns:p14="http://schemas.microsoft.com/office/powerpoint/2010/main" val="2984631116"/>
      </p:ext>
    </p:extLst>
  </p:cSld>
  <p:clrMapOvr>
    <a:masterClrMapping/>
  </p:clrMapOvr>
</p:sld>
</file>

<file path=ppt/theme/theme1.xml><?xml version="1.0" encoding="utf-8"?>
<a:theme xmlns:a="http://schemas.openxmlformats.org/drawingml/2006/main" name="1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Presentation Template - wide.pptx" id="{5D01CBDC-2B2B-49E9-BADF-F8F269926148}" vid="{794CBF61-AFAA-4734-893D-57C39AF781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9A3A851AF9264BAFF3C7564CCFBBF0" ma:contentTypeVersion="2" ma:contentTypeDescription="Create a new document." ma:contentTypeScope="" ma:versionID="2d581642f9b860705cb79a248bcc6d5f">
  <xsd:schema xmlns:xsd="http://www.w3.org/2001/XMLSchema" xmlns:xs="http://www.w3.org/2001/XMLSchema" xmlns:p="http://schemas.microsoft.com/office/2006/metadata/properties" xmlns:ns2="5c9f3ab6-242c-461d-a351-c910a751d111" xmlns:ns3="bd67544a-4fdc-43d0-a9af-82cf53222c38" targetNamespace="http://schemas.microsoft.com/office/2006/metadata/properties" ma:root="true" ma:fieldsID="0160160ec2dd3b9a8fcfc790e706d73b" ns2:_="" ns3:_="">
    <xsd:import namespace="5c9f3ab6-242c-461d-a351-c910a751d111"/>
    <xsd:import namespace="bd67544a-4fdc-43d0-a9af-82cf53222c3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f3ab6-242c-461d-a351-c910a751d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7544a-4fdc-43d0-a9af-82cf53222c3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2DC492-B001-4850-9022-C26CA9CE827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DF78763-6972-4C77-9CD6-6E8D66B1C3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f3ab6-242c-461d-a351-c910a751d111"/>
    <ds:schemaRef ds:uri="bd67544a-4fdc-43d0-a9af-82cf53222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E1F245F-DB62-428D-A566-B113377E911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c9f3ab6-242c-461d-a351-c910a751d111"/>
    <ds:schemaRef ds:uri="http://purl.org/dc/elements/1.1/"/>
    <ds:schemaRef ds:uri="http://schemas.microsoft.com/office/2006/metadata/properties"/>
    <ds:schemaRef ds:uri="http://schemas.microsoft.com/office/2006/documentManagement/types"/>
    <ds:schemaRef ds:uri="bd67544a-4fdc-43d0-a9af-82cf53222c3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PIP-II Presentation Template - wide</Template>
  <TotalTime>31185</TotalTime>
  <Words>996</Words>
  <Application>Microsoft Office PowerPoint</Application>
  <PresentationFormat>Widescreen</PresentationFormat>
  <Paragraphs>157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Helvetica</vt:lpstr>
      <vt:lpstr>1_Fermilab_PPT_090915</vt:lpstr>
      <vt:lpstr>PowerPoint Presentation</vt:lpstr>
      <vt:lpstr>Laserwire Locations</vt:lpstr>
      <vt:lpstr>Designs</vt:lpstr>
      <vt:lpstr>Background Studies - PIP2IT First Laser Induced Signal</vt:lpstr>
      <vt:lpstr>Background Studies</vt:lpstr>
      <vt:lpstr>EMI Info</vt:lpstr>
      <vt:lpstr>Laserwire Simulations</vt:lpstr>
      <vt:lpstr>Laserwire Simulations</vt:lpstr>
      <vt:lpstr>Beam Depletion</vt:lpstr>
      <vt:lpstr>Beam Depletion</vt:lpstr>
      <vt:lpstr>Laser Jitter Effect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Randy M Thurman-Keup</dc:creator>
  <cp:lastModifiedBy>Randy M Thurman-Keup</cp:lastModifiedBy>
  <cp:revision>122</cp:revision>
  <cp:lastPrinted>2020-01-24T20:57:46Z</cp:lastPrinted>
  <dcterms:created xsi:type="dcterms:W3CDTF">2022-10-12T16:48:02Z</dcterms:created>
  <dcterms:modified xsi:type="dcterms:W3CDTF">2022-11-04T16:00:38Z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0x010100169A3A851AF9264BAFF3C7564CCFBBF0</vt:lpwstr>
  </property>
</Properties>
</file>