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9"/>
  </p:notesMasterIdLst>
  <p:handoutMasterIdLst>
    <p:handoutMasterId r:id="rId20"/>
  </p:handoutMasterIdLst>
  <p:sldIdLst>
    <p:sldId id="294" r:id="rId6"/>
    <p:sldId id="296" r:id="rId7"/>
    <p:sldId id="297" r:id="rId8"/>
    <p:sldId id="298" r:id="rId9"/>
    <p:sldId id="670" r:id="rId10"/>
    <p:sldId id="299" r:id="rId11"/>
    <p:sldId id="300" r:id="rId12"/>
    <p:sldId id="301" r:id="rId13"/>
    <p:sldId id="303" r:id="rId14"/>
    <p:sldId id="304" r:id="rId15"/>
    <p:sldId id="302" r:id="rId16"/>
    <p:sldId id="305" r:id="rId17"/>
    <p:sldId id="30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62"/>
    <a:srgbClr val="505050"/>
    <a:srgbClr val="A7A8AA"/>
    <a:srgbClr val="004C97"/>
    <a:srgbClr val="50504E"/>
    <a:srgbClr val="4E4E4E"/>
    <a:srgbClr val="404040"/>
    <a:srgbClr val="63666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1734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Follow-Up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PIPII laserwire Laser System design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Jinhao Ruan</a:t>
            </a:r>
          </a:p>
          <a:p>
            <a:r>
              <a:rPr lang="en-US" dirty="0"/>
              <a:t>PIP-II Beam Instrumentation Preliminary Design Laser Wire Follow-Up Review</a:t>
            </a:r>
          </a:p>
          <a:p>
            <a:r>
              <a:rPr lang="en-US" dirty="0"/>
              <a:t>Nov. 7,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475DDC-1C6B-C060-3813-41C249892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space Portion</a:t>
            </a:r>
          </a:p>
          <a:p>
            <a:pPr lvl="1"/>
            <a:r>
              <a:rPr lang="en-US" dirty="0"/>
              <a:t>Northrup </a:t>
            </a:r>
            <a:r>
              <a:rPr lang="en-US" dirty="0" err="1"/>
              <a:t>Grumann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Commercially available</a:t>
            </a:r>
          </a:p>
          <a:p>
            <a:pPr lvl="2"/>
            <a:r>
              <a:rPr lang="en-US" dirty="0"/>
              <a:t>Turn-key system</a:t>
            </a:r>
          </a:p>
          <a:p>
            <a:pPr lvl="2"/>
            <a:r>
              <a:rPr lang="en-US" dirty="0"/>
              <a:t>Easy for align</a:t>
            </a:r>
          </a:p>
          <a:p>
            <a:pPr lvl="2"/>
            <a:r>
              <a:rPr lang="en-US" dirty="0"/>
              <a:t>Been used for multiple system inside Fermilab already</a:t>
            </a:r>
          </a:p>
          <a:p>
            <a:pPr lvl="3"/>
            <a:r>
              <a:rPr lang="en-US" dirty="0"/>
              <a:t>Beam strip</a:t>
            </a:r>
          </a:p>
          <a:p>
            <a:pPr lvl="3"/>
            <a:r>
              <a:rPr lang="en-US" dirty="0"/>
              <a:t>NML drive laser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FDA47-9279-1123-4DDB-5284CE2D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16D45-D742-05D4-D57A-6D8EAB6B1E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709EC-E1B7-DD9B-C790-6A70142DB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24EAD-51FB-FC8B-E24E-0CB342ED9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057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A3792-8DAF-928C-3A4F-F056AE4E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PIPII Laser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B8FD3-8E7A-E840-7BDD-3B92AE2976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73BD6-26E4-B30E-B64E-053652F02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4F4F7-6BBC-26F9-F928-F24464EF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D7FF-BDD8-3DE9-A951-85B05500C1BE}"/>
              </a:ext>
            </a:extLst>
          </p:cNvPr>
          <p:cNvSpPr txBox="1"/>
          <p:nvPr/>
        </p:nvSpPr>
        <p:spPr>
          <a:xfrm>
            <a:off x="1112076" y="1878538"/>
            <a:ext cx="153968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Pritel</a:t>
            </a:r>
            <a:r>
              <a:rPr lang="en-US" dirty="0"/>
              <a:t> fiber laser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BB503-32E4-3A4F-DE7F-251D3BFFAD8A}"/>
              </a:ext>
            </a:extLst>
          </p:cNvPr>
          <p:cNvSpPr txBox="1"/>
          <p:nvPr/>
        </p:nvSpPr>
        <p:spPr>
          <a:xfrm>
            <a:off x="736826" y="1213104"/>
            <a:ext cx="940025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RF signal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47B027-7483-80FD-0339-7C3964315599}"/>
              </a:ext>
            </a:extLst>
          </p:cNvPr>
          <p:cNvCxnSpPr/>
          <p:nvPr/>
        </p:nvCxnSpPr>
        <p:spPr>
          <a:xfrm>
            <a:off x="1456944" y="1551658"/>
            <a:ext cx="0" cy="326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021AE1-DD2A-75E0-AE9E-9D2E2E2369E2}"/>
              </a:ext>
            </a:extLst>
          </p:cNvPr>
          <p:cNvSpPr txBox="1"/>
          <p:nvPr/>
        </p:nvSpPr>
        <p:spPr>
          <a:xfrm>
            <a:off x="429419" y="3317469"/>
            <a:ext cx="132022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CW laser source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675868-2386-4BD2-B1F2-E3EE78D6190B}"/>
              </a:ext>
            </a:extLst>
          </p:cNvPr>
          <p:cNvSpPr txBox="1"/>
          <p:nvPr/>
        </p:nvSpPr>
        <p:spPr>
          <a:xfrm>
            <a:off x="2078736" y="3510480"/>
            <a:ext cx="153968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Modulator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21BBBC-D794-CCD1-8AF1-345F4F556A56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1749647" y="3732968"/>
            <a:ext cx="329089" cy="8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CEECDF-14CD-FD5E-7728-7F319F7C3ABB}"/>
              </a:ext>
            </a:extLst>
          </p:cNvPr>
          <p:cNvSpPr txBox="1"/>
          <p:nvPr/>
        </p:nvSpPr>
        <p:spPr>
          <a:xfrm>
            <a:off x="2106754" y="4373050"/>
            <a:ext cx="153968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Random patter generation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A0EB64-C8D0-6FF4-960B-76D5BB02A282}"/>
              </a:ext>
            </a:extLst>
          </p:cNvPr>
          <p:cNvCxnSpPr>
            <a:cxnSpLocks/>
          </p:cNvCxnSpPr>
          <p:nvPr/>
        </p:nvCxnSpPr>
        <p:spPr>
          <a:xfrm flipV="1">
            <a:off x="2863688" y="3974868"/>
            <a:ext cx="0" cy="389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7AFE55-0335-0C6C-066F-E33B573FE601}"/>
              </a:ext>
            </a:extLst>
          </p:cNvPr>
          <p:cNvSpPr txBox="1"/>
          <p:nvPr/>
        </p:nvSpPr>
        <p:spPr>
          <a:xfrm>
            <a:off x="3925824" y="2639568"/>
            <a:ext cx="110337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Optical switch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AFFB38E-F2F4-08B5-376C-7517FEEB6929}"/>
              </a:ext>
            </a:extLst>
          </p:cNvPr>
          <p:cNvCxnSpPr>
            <a:stCxn id="7" idx="3"/>
          </p:cNvCxnSpPr>
          <p:nvPr/>
        </p:nvCxnSpPr>
        <p:spPr>
          <a:xfrm>
            <a:off x="2651760" y="2294037"/>
            <a:ext cx="1274064" cy="52841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10C979B-3ECA-EA98-0399-808F66FE2D27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 flipV="1">
            <a:off x="3618420" y="3055067"/>
            <a:ext cx="307404" cy="68624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49B5A7E-958A-0CD6-E1F1-C493AEC561BA}"/>
              </a:ext>
            </a:extLst>
          </p:cNvPr>
          <p:cNvGrpSpPr/>
          <p:nvPr/>
        </p:nvGrpSpPr>
        <p:grpSpPr>
          <a:xfrm>
            <a:off x="2734416" y="1960745"/>
            <a:ext cx="1599150" cy="427877"/>
            <a:chOff x="3490990" y="920560"/>
            <a:chExt cx="2442672" cy="96021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BA98EF6-7E1F-AD20-98BE-E35C1C7594D7}"/>
                </a:ext>
              </a:extLst>
            </p:cNvPr>
            <p:cNvGrpSpPr/>
            <p:nvPr/>
          </p:nvGrpSpPr>
          <p:grpSpPr>
            <a:xfrm>
              <a:off x="3490990" y="920560"/>
              <a:ext cx="1225296" cy="941930"/>
              <a:chOff x="3490990" y="920560"/>
              <a:chExt cx="1225296" cy="94193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4853E82-5A15-73E4-6412-BA81B2381F9F}"/>
                  </a:ext>
                </a:extLst>
              </p:cNvPr>
              <p:cNvGrpSpPr/>
              <p:nvPr/>
            </p:nvGrpSpPr>
            <p:grpSpPr>
              <a:xfrm>
                <a:off x="3490990" y="920560"/>
                <a:ext cx="609600" cy="929738"/>
                <a:chOff x="3490990" y="920560"/>
                <a:chExt cx="609600" cy="929738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D26FD23-A962-5E2E-372F-C63BA9CE6DFA}"/>
                    </a:ext>
                  </a:extLst>
                </p:cNvPr>
                <p:cNvGrpSpPr/>
                <p:nvPr/>
              </p:nvGrpSpPr>
              <p:grpSpPr>
                <a:xfrm>
                  <a:off x="3490990" y="920560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27" name="Arc 26">
                    <a:extLst>
                      <a:ext uri="{FF2B5EF4-FFF2-40B4-BE49-F238E27FC236}">
                        <a16:creationId xmlns:a16="http://schemas.microsoft.com/office/drawing/2014/main" id="{755F1926-13A1-D117-D323-CB00A1C737D1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2A9DF46-88F4-10A4-DBC1-36200C4A9C9E}"/>
                      </a:ext>
                    </a:extLst>
                  </p:cNvPr>
                  <p:cNvCxnSpPr>
                    <a:cxnSpLocks/>
                    <a:endCxn id="27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D703B6BC-725A-B037-BB44-FFA79E70806A}"/>
                      </a:ext>
                    </a:extLst>
                  </p:cNvPr>
                  <p:cNvCxnSpPr>
                    <a:cxnSpLocks/>
                    <a:stCxn id="27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5B0066C-EF3D-24BB-7E70-5BE08371FEDB}"/>
                    </a:ext>
                  </a:extLst>
                </p:cNvPr>
                <p:cNvGrpSpPr/>
                <p:nvPr/>
              </p:nvGrpSpPr>
              <p:grpSpPr>
                <a:xfrm>
                  <a:off x="3789694" y="926656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31" name="Arc 30">
                    <a:extLst>
                      <a:ext uri="{FF2B5EF4-FFF2-40B4-BE49-F238E27FC236}">
                        <a16:creationId xmlns:a16="http://schemas.microsoft.com/office/drawing/2014/main" id="{3C34D577-158D-5735-F4E9-B7406324FAAA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296BFC31-E686-65D1-3ECC-EE274884E5C2}"/>
                      </a:ext>
                    </a:extLst>
                  </p:cNvPr>
                  <p:cNvCxnSpPr>
                    <a:cxnSpLocks/>
                    <a:endCxn id="31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4494B669-568C-9D22-BE61-2746CFF300D9}"/>
                      </a:ext>
                    </a:extLst>
                  </p:cNvPr>
                  <p:cNvCxnSpPr>
                    <a:cxnSpLocks/>
                    <a:stCxn id="31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81F4586-E6AC-DC99-7989-A3556440E2FF}"/>
                  </a:ext>
                </a:extLst>
              </p:cNvPr>
              <p:cNvGrpSpPr/>
              <p:nvPr/>
            </p:nvGrpSpPr>
            <p:grpSpPr>
              <a:xfrm>
                <a:off x="4106686" y="932752"/>
                <a:ext cx="609600" cy="929738"/>
                <a:chOff x="3490990" y="920560"/>
                <a:chExt cx="609600" cy="929738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3EAED708-8A12-82B1-0649-7A0A3BC9D1CC}"/>
                    </a:ext>
                  </a:extLst>
                </p:cNvPr>
                <p:cNvGrpSpPr/>
                <p:nvPr/>
              </p:nvGrpSpPr>
              <p:grpSpPr>
                <a:xfrm>
                  <a:off x="3490990" y="920560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41" name="Arc 40">
                    <a:extLst>
                      <a:ext uri="{FF2B5EF4-FFF2-40B4-BE49-F238E27FC236}">
                        <a16:creationId xmlns:a16="http://schemas.microsoft.com/office/drawing/2014/main" id="{A5D0E99C-E9F9-C19A-89A7-DEC050B3D93D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2B4D1D53-EC4C-0EF6-5185-EF84EE16065D}"/>
                      </a:ext>
                    </a:extLst>
                  </p:cNvPr>
                  <p:cNvCxnSpPr>
                    <a:cxnSpLocks/>
                    <a:endCxn id="41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64A3D7A5-FFA0-76F6-1163-10D43FBF6A49}"/>
                      </a:ext>
                    </a:extLst>
                  </p:cNvPr>
                  <p:cNvCxnSpPr>
                    <a:cxnSpLocks/>
                    <a:stCxn id="41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483A6E4-13F0-29C7-07B4-DCCF9B86B6A6}"/>
                    </a:ext>
                  </a:extLst>
                </p:cNvPr>
                <p:cNvGrpSpPr/>
                <p:nvPr/>
              </p:nvGrpSpPr>
              <p:grpSpPr>
                <a:xfrm>
                  <a:off x="3789694" y="926656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38" name="Arc 37">
                    <a:extLst>
                      <a:ext uri="{FF2B5EF4-FFF2-40B4-BE49-F238E27FC236}">
                        <a16:creationId xmlns:a16="http://schemas.microsoft.com/office/drawing/2014/main" id="{044C1F69-2DE4-D6B1-6C69-AA682DAFC285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3F27B692-2321-67A2-AB28-9E43D3C2665B}"/>
                      </a:ext>
                    </a:extLst>
                  </p:cNvPr>
                  <p:cNvCxnSpPr>
                    <a:cxnSpLocks/>
                    <a:endCxn id="38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7B152E98-83E0-ACE0-115A-2BB9F7C43567}"/>
                      </a:ext>
                    </a:extLst>
                  </p:cNvPr>
                  <p:cNvCxnSpPr>
                    <a:cxnSpLocks/>
                    <a:stCxn id="38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4BF4FD7-A82B-0369-992F-A3215D9366D4}"/>
                </a:ext>
              </a:extLst>
            </p:cNvPr>
            <p:cNvGrpSpPr/>
            <p:nvPr/>
          </p:nvGrpSpPr>
          <p:grpSpPr>
            <a:xfrm>
              <a:off x="4708366" y="938848"/>
              <a:ext cx="1225296" cy="941930"/>
              <a:chOff x="3490990" y="920560"/>
              <a:chExt cx="1225296" cy="94193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69A206E-4534-E660-1BD4-C8A5FF58B64B}"/>
                  </a:ext>
                </a:extLst>
              </p:cNvPr>
              <p:cNvGrpSpPr/>
              <p:nvPr/>
            </p:nvGrpSpPr>
            <p:grpSpPr>
              <a:xfrm>
                <a:off x="3490990" y="920560"/>
                <a:ext cx="609600" cy="929738"/>
                <a:chOff x="3490990" y="920560"/>
                <a:chExt cx="609600" cy="92973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6223E58-3275-1758-1412-4393FE2E0DA6}"/>
                    </a:ext>
                  </a:extLst>
                </p:cNvPr>
                <p:cNvGrpSpPr/>
                <p:nvPr/>
              </p:nvGrpSpPr>
              <p:grpSpPr>
                <a:xfrm>
                  <a:off x="3490990" y="920560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61" name="Arc 60">
                    <a:extLst>
                      <a:ext uri="{FF2B5EF4-FFF2-40B4-BE49-F238E27FC236}">
                        <a16:creationId xmlns:a16="http://schemas.microsoft.com/office/drawing/2014/main" id="{A8B5DC6D-5BB8-71AD-E41F-4ABEF3B818B0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D5B416CE-960D-3A42-8FA7-960AF5E7246F}"/>
                      </a:ext>
                    </a:extLst>
                  </p:cNvPr>
                  <p:cNvCxnSpPr>
                    <a:cxnSpLocks/>
                    <a:endCxn id="61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209CA491-7731-E68F-4FDB-75C749A02AAF}"/>
                      </a:ext>
                    </a:extLst>
                  </p:cNvPr>
                  <p:cNvCxnSpPr>
                    <a:cxnSpLocks/>
                    <a:stCxn id="61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C90CC0B-C6F4-E2E0-DB22-8A222E87D309}"/>
                    </a:ext>
                  </a:extLst>
                </p:cNvPr>
                <p:cNvGrpSpPr/>
                <p:nvPr/>
              </p:nvGrpSpPr>
              <p:grpSpPr>
                <a:xfrm>
                  <a:off x="3789694" y="926656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58" name="Arc 57">
                    <a:extLst>
                      <a:ext uri="{FF2B5EF4-FFF2-40B4-BE49-F238E27FC236}">
                        <a16:creationId xmlns:a16="http://schemas.microsoft.com/office/drawing/2014/main" id="{5F5E3091-C9C4-7449-CE67-0ADB75327CF3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745B30E1-6BE1-FF07-5DFF-078A482A2DFE}"/>
                      </a:ext>
                    </a:extLst>
                  </p:cNvPr>
                  <p:cNvCxnSpPr>
                    <a:cxnSpLocks/>
                    <a:endCxn id="58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EB2965E8-E0D4-5F8F-94AC-CAD990D3F9AF}"/>
                      </a:ext>
                    </a:extLst>
                  </p:cNvPr>
                  <p:cNvCxnSpPr>
                    <a:cxnSpLocks/>
                    <a:stCxn id="58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A6D350F-FCF5-4A77-E950-BFBE387627D8}"/>
                  </a:ext>
                </a:extLst>
              </p:cNvPr>
              <p:cNvGrpSpPr/>
              <p:nvPr/>
            </p:nvGrpSpPr>
            <p:grpSpPr>
              <a:xfrm>
                <a:off x="4106686" y="932752"/>
                <a:ext cx="609600" cy="929738"/>
                <a:chOff x="3490990" y="920560"/>
                <a:chExt cx="609600" cy="929738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AD28581-55ED-B149-08D6-83CDDAB3840A}"/>
                    </a:ext>
                  </a:extLst>
                </p:cNvPr>
                <p:cNvGrpSpPr/>
                <p:nvPr/>
              </p:nvGrpSpPr>
              <p:grpSpPr>
                <a:xfrm>
                  <a:off x="3490990" y="920560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53" name="Arc 52">
                    <a:extLst>
                      <a:ext uri="{FF2B5EF4-FFF2-40B4-BE49-F238E27FC236}">
                        <a16:creationId xmlns:a16="http://schemas.microsoft.com/office/drawing/2014/main" id="{8803B03A-4A22-AE7B-F830-B286A5C23F5D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A9A68DE5-E81E-9659-0442-ED69A1FDCA78}"/>
                      </a:ext>
                    </a:extLst>
                  </p:cNvPr>
                  <p:cNvCxnSpPr>
                    <a:cxnSpLocks/>
                    <a:endCxn id="53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8A1F044A-9E41-69A2-113A-D1885695629B}"/>
                      </a:ext>
                    </a:extLst>
                  </p:cNvPr>
                  <p:cNvCxnSpPr>
                    <a:cxnSpLocks/>
                    <a:stCxn id="53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76115ABC-21DC-72D1-B2F6-69F0B40327AB}"/>
                    </a:ext>
                  </a:extLst>
                </p:cNvPr>
                <p:cNvGrpSpPr/>
                <p:nvPr/>
              </p:nvGrpSpPr>
              <p:grpSpPr>
                <a:xfrm>
                  <a:off x="3789694" y="926656"/>
                  <a:ext cx="310896" cy="923642"/>
                  <a:chOff x="9985248" y="674851"/>
                  <a:chExt cx="1152144" cy="1895856"/>
                </a:xfrm>
              </p:grpSpPr>
              <p:sp>
                <p:nvSpPr>
                  <p:cNvPr id="50" name="Arc 49">
                    <a:extLst>
                      <a:ext uri="{FF2B5EF4-FFF2-40B4-BE49-F238E27FC236}">
                        <a16:creationId xmlns:a16="http://schemas.microsoft.com/office/drawing/2014/main" id="{278EA727-209C-92BE-F4B2-006E08A1246C}"/>
                      </a:ext>
                    </a:extLst>
                  </p:cNvPr>
                  <p:cNvSpPr/>
                  <p:nvPr/>
                </p:nvSpPr>
                <p:spPr>
                  <a:xfrm>
                    <a:off x="10293096" y="674851"/>
                    <a:ext cx="624840" cy="1895856"/>
                  </a:xfrm>
                  <a:prstGeom prst="arc">
                    <a:avLst>
                      <a:gd name="adj1" fmla="val 10131427"/>
                      <a:gd name="adj2" fmla="val 97037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E896FE34-D8E2-B7A9-1A12-7284D0999CE2}"/>
                      </a:ext>
                    </a:extLst>
                  </p:cNvPr>
                  <p:cNvCxnSpPr>
                    <a:cxnSpLocks/>
                    <a:endCxn id="50" idx="0"/>
                  </p:cNvCxnSpPr>
                  <p:nvPr/>
                </p:nvCxnSpPr>
                <p:spPr>
                  <a:xfrm>
                    <a:off x="9985248" y="1684187"/>
                    <a:ext cx="308504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896EDCC3-E073-88AB-FEC1-953928874A9D}"/>
                      </a:ext>
                    </a:extLst>
                  </p:cNvPr>
                  <p:cNvCxnSpPr>
                    <a:cxnSpLocks/>
                    <a:stCxn id="50" idx="2"/>
                  </p:cNvCxnSpPr>
                  <p:nvPr/>
                </p:nvCxnSpPr>
                <p:spPr>
                  <a:xfrm>
                    <a:off x="10916519" y="1712974"/>
                    <a:ext cx="220873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26A247-4F2E-C216-D546-1F48D8DC9EB9}"/>
              </a:ext>
            </a:extLst>
          </p:cNvPr>
          <p:cNvGrpSpPr/>
          <p:nvPr/>
        </p:nvGrpSpPr>
        <p:grpSpPr>
          <a:xfrm>
            <a:off x="3488650" y="4050223"/>
            <a:ext cx="1599150" cy="427877"/>
            <a:chOff x="3650216" y="3776020"/>
            <a:chExt cx="1599150" cy="427877"/>
          </a:xfrm>
          <a:effectLst/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A07111B-916E-C5D9-5B56-FEABDBA060AF}"/>
                </a:ext>
              </a:extLst>
            </p:cNvPr>
            <p:cNvGrpSpPr/>
            <p:nvPr/>
          </p:nvGrpSpPr>
          <p:grpSpPr>
            <a:xfrm>
              <a:off x="3650216" y="3776020"/>
              <a:ext cx="203535" cy="411579"/>
              <a:chOff x="9985248" y="674851"/>
              <a:chExt cx="1152144" cy="1895856"/>
            </a:xfrm>
          </p:grpSpPr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5010EAB9-ED7F-085E-5E7D-C032C8091519}"/>
                  </a:ext>
                </a:extLst>
              </p:cNvPr>
              <p:cNvSpPr/>
              <p:nvPr/>
            </p:nvSpPr>
            <p:spPr>
              <a:xfrm>
                <a:off x="10293096" y="674851"/>
                <a:ext cx="624840" cy="1895856"/>
              </a:xfrm>
              <a:prstGeom prst="arc">
                <a:avLst>
                  <a:gd name="adj1" fmla="val 10131427"/>
                  <a:gd name="adj2" fmla="val 970370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207DC2B-1ACE-5FEE-D6E9-E593DD78B8D0}"/>
                  </a:ext>
                </a:extLst>
              </p:cNvPr>
              <p:cNvCxnSpPr>
                <a:cxnSpLocks/>
                <a:endCxn id="101" idx="0"/>
              </p:cNvCxnSpPr>
              <p:nvPr/>
            </p:nvCxnSpPr>
            <p:spPr>
              <a:xfrm>
                <a:off x="9985248" y="1684187"/>
                <a:ext cx="30850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5F44782-6FAD-92B0-38A1-5910FA148A74}"/>
                  </a:ext>
                </a:extLst>
              </p:cNvPr>
              <p:cNvCxnSpPr>
                <a:cxnSpLocks/>
                <a:stCxn id="101" idx="2"/>
              </p:cNvCxnSpPr>
              <p:nvPr/>
            </p:nvCxnSpPr>
            <p:spPr>
              <a:xfrm>
                <a:off x="10916519" y="1712974"/>
                <a:ext cx="220873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B939C0-0FC5-AB05-05EB-2EDE55BC12F0}"/>
                </a:ext>
              </a:extLst>
            </p:cNvPr>
            <p:cNvGrpSpPr/>
            <p:nvPr/>
          </p:nvGrpSpPr>
          <p:grpSpPr>
            <a:xfrm>
              <a:off x="4642752" y="3786885"/>
              <a:ext cx="203535" cy="411579"/>
              <a:chOff x="9985248" y="674851"/>
              <a:chExt cx="1152144" cy="1895856"/>
            </a:xfrm>
          </p:grpSpPr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7CE4A074-BB79-A4F1-F551-51EC58941925}"/>
                  </a:ext>
                </a:extLst>
              </p:cNvPr>
              <p:cNvSpPr/>
              <p:nvPr/>
            </p:nvSpPr>
            <p:spPr>
              <a:xfrm>
                <a:off x="10293096" y="674851"/>
                <a:ext cx="624840" cy="1895856"/>
              </a:xfrm>
              <a:prstGeom prst="arc">
                <a:avLst>
                  <a:gd name="adj1" fmla="val 10131427"/>
                  <a:gd name="adj2" fmla="val 970370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19346BB-9B2B-6D68-D77D-6B5AA1F3E1E8}"/>
                  </a:ext>
                </a:extLst>
              </p:cNvPr>
              <p:cNvCxnSpPr>
                <a:cxnSpLocks/>
                <a:endCxn id="80" idx="0"/>
              </p:cNvCxnSpPr>
              <p:nvPr/>
            </p:nvCxnSpPr>
            <p:spPr>
              <a:xfrm>
                <a:off x="9985248" y="1684187"/>
                <a:ext cx="30850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0D2FD11-E404-D8E3-7346-9E94EFF4E677}"/>
                  </a:ext>
                </a:extLst>
              </p:cNvPr>
              <p:cNvCxnSpPr>
                <a:cxnSpLocks/>
                <a:stCxn id="80" idx="2"/>
              </p:cNvCxnSpPr>
              <p:nvPr/>
            </p:nvCxnSpPr>
            <p:spPr>
              <a:xfrm>
                <a:off x="10916519" y="1712974"/>
                <a:ext cx="220873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45BA537-6084-B238-2F40-26ACDB53E595}"/>
                </a:ext>
              </a:extLst>
            </p:cNvPr>
            <p:cNvGrpSpPr/>
            <p:nvPr/>
          </p:nvGrpSpPr>
          <p:grpSpPr>
            <a:xfrm>
              <a:off x="5045831" y="3792318"/>
              <a:ext cx="203535" cy="411579"/>
              <a:chOff x="9985248" y="674851"/>
              <a:chExt cx="1152144" cy="1895856"/>
            </a:xfrm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1354746C-C652-AD36-9C7C-B8E94D7680C3}"/>
                  </a:ext>
                </a:extLst>
              </p:cNvPr>
              <p:cNvSpPr/>
              <p:nvPr/>
            </p:nvSpPr>
            <p:spPr>
              <a:xfrm>
                <a:off x="10293096" y="674851"/>
                <a:ext cx="624840" cy="1895856"/>
              </a:xfrm>
              <a:prstGeom prst="arc">
                <a:avLst>
                  <a:gd name="adj1" fmla="val 10131427"/>
                  <a:gd name="adj2" fmla="val 970370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4B6312E-F30E-EE79-3804-198A8BB1A8FF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>
                <a:off x="9985248" y="1684187"/>
                <a:ext cx="30850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0B9AF02-AB91-34DC-53F1-878F3E8C7F95}"/>
                  </a:ext>
                </a:extLst>
              </p:cNvPr>
              <p:cNvCxnSpPr>
                <a:cxnSpLocks/>
                <a:stCxn id="72" idx="2"/>
              </p:cNvCxnSpPr>
              <p:nvPr/>
            </p:nvCxnSpPr>
            <p:spPr>
              <a:xfrm>
                <a:off x="10916519" y="1712974"/>
                <a:ext cx="220873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90D6169-E4D4-BC8B-99D9-ED1D8D4D9ABF}"/>
                </a:ext>
              </a:extLst>
            </p:cNvPr>
            <p:cNvCxnSpPr>
              <a:stCxn id="101" idx="2"/>
            </p:cNvCxnSpPr>
            <p:nvPr/>
          </p:nvCxnSpPr>
          <p:spPr>
            <a:xfrm>
              <a:off x="3814817" y="3997768"/>
              <a:ext cx="827935" cy="362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290D9A2-7F03-F486-35EF-20E3CB273BB8}"/>
                </a:ext>
              </a:extLst>
            </p:cNvPr>
            <p:cNvCxnSpPr>
              <a:cxnSpLocks/>
            </p:cNvCxnSpPr>
            <p:nvPr/>
          </p:nvCxnSpPr>
          <p:spPr>
            <a:xfrm>
              <a:off x="4855767" y="4010071"/>
              <a:ext cx="217314" cy="593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948904A-70C8-6B92-AE93-9D79D1D85488}"/>
              </a:ext>
            </a:extLst>
          </p:cNvPr>
          <p:cNvSpPr/>
          <p:nvPr/>
        </p:nvSpPr>
        <p:spPr>
          <a:xfrm>
            <a:off x="140208" y="1024127"/>
            <a:ext cx="5108448" cy="4890897"/>
          </a:xfrm>
          <a:prstGeom prst="rect">
            <a:avLst/>
          </a:prstGeom>
          <a:noFill/>
          <a:ln w="6350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5E5B1F-88C8-DD4A-135C-EAECA2D0BC02}"/>
              </a:ext>
            </a:extLst>
          </p:cNvPr>
          <p:cNvSpPr txBox="1"/>
          <p:nvPr/>
        </p:nvSpPr>
        <p:spPr>
          <a:xfrm>
            <a:off x="364504" y="5446343"/>
            <a:ext cx="236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portion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7565199-175E-751B-2683-28DFEFB1758C}"/>
              </a:ext>
            </a:extLst>
          </p:cNvPr>
          <p:cNvSpPr txBox="1"/>
          <p:nvPr/>
        </p:nvSpPr>
        <p:spPr>
          <a:xfrm>
            <a:off x="5412829" y="2639568"/>
            <a:ext cx="890435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Pritel</a:t>
            </a:r>
            <a:endParaRPr lang="en-US" dirty="0"/>
          </a:p>
          <a:p>
            <a:r>
              <a:rPr lang="en-US" dirty="0"/>
              <a:t>Amp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015047E-DF62-E544-2838-2CF1816FA4D1}"/>
              </a:ext>
            </a:extLst>
          </p:cNvPr>
          <p:cNvCxnSpPr>
            <a:cxnSpLocks/>
            <a:endCxn id="111" idx="1"/>
          </p:cNvCxnSpPr>
          <p:nvPr/>
        </p:nvCxnSpPr>
        <p:spPr>
          <a:xfrm>
            <a:off x="5009477" y="3055067"/>
            <a:ext cx="403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46D88A4-5988-D35F-9FAB-EAF7A444CC05}"/>
              </a:ext>
            </a:extLst>
          </p:cNvPr>
          <p:cNvCxnSpPr>
            <a:cxnSpLocks/>
            <a:stCxn id="111" idx="3"/>
          </p:cNvCxnSpPr>
          <p:nvPr/>
        </p:nvCxnSpPr>
        <p:spPr>
          <a:xfrm flipV="1">
            <a:off x="6303264" y="3039688"/>
            <a:ext cx="484103" cy="15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B092CCD4-B001-F8BC-963D-D86566E50ACA}"/>
              </a:ext>
            </a:extLst>
          </p:cNvPr>
          <p:cNvCxnSpPr>
            <a:cxnSpLocks/>
          </p:cNvCxnSpPr>
          <p:nvPr/>
        </p:nvCxnSpPr>
        <p:spPr>
          <a:xfrm flipH="1">
            <a:off x="7117429" y="3014384"/>
            <a:ext cx="1061031" cy="1207472"/>
          </a:xfrm>
          <a:prstGeom prst="bentConnector4">
            <a:avLst>
              <a:gd name="adj1" fmla="val -43952"/>
              <a:gd name="adj2" fmla="val 7485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7630768-0D69-43C1-F001-E3C6F456F44D}"/>
              </a:ext>
            </a:extLst>
          </p:cNvPr>
          <p:cNvSpPr txBox="1"/>
          <p:nvPr/>
        </p:nvSpPr>
        <p:spPr>
          <a:xfrm>
            <a:off x="6787367" y="2465308"/>
            <a:ext cx="1376683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Optical engine</a:t>
            </a:r>
          </a:p>
          <a:p>
            <a:r>
              <a:rPr lang="en-US" dirty="0"/>
              <a:t>Amp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503EA9E-848F-8904-29E4-33524B920B73}"/>
              </a:ext>
            </a:extLst>
          </p:cNvPr>
          <p:cNvSpPr txBox="1"/>
          <p:nvPr/>
        </p:nvSpPr>
        <p:spPr>
          <a:xfrm>
            <a:off x="6655241" y="4208842"/>
            <a:ext cx="1376683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Free Space</a:t>
            </a:r>
          </a:p>
          <a:p>
            <a:r>
              <a:rPr lang="en-US" dirty="0"/>
              <a:t>Amp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D8F3489-7655-A9F4-D4BF-023C8A4057B2}"/>
              </a:ext>
            </a:extLst>
          </p:cNvPr>
          <p:cNvSpPr txBox="1"/>
          <p:nvPr/>
        </p:nvSpPr>
        <p:spPr>
          <a:xfrm>
            <a:off x="4927848" y="2726919"/>
            <a:ext cx="989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&lt;1nJ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0E48D75-B31E-F35E-7D4E-94552A8EE44B}"/>
              </a:ext>
            </a:extLst>
          </p:cNvPr>
          <p:cNvSpPr txBox="1"/>
          <p:nvPr/>
        </p:nvSpPr>
        <p:spPr>
          <a:xfrm>
            <a:off x="6245572" y="2732045"/>
            <a:ext cx="989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&gt;5nJ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C48F25E-EF43-0943-85CF-3D7948C841CB}"/>
              </a:ext>
            </a:extLst>
          </p:cNvPr>
          <p:cNvSpPr txBox="1"/>
          <p:nvPr/>
        </p:nvSpPr>
        <p:spPr>
          <a:xfrm>
            <a:off x="8162942" y="2652732"/>
            <a:ext cx="989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&gt;1µJ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4DCFE73-061A-7634-E3A0-E31AAA5555D4}"/>
              </a:ext>
            </a:extLst>
          </p:cNvPr>
          <p:cNvCxnSpPr>
            <a:stCxn id="123" idx="3"/>
          </p:cNvCxnSpPr>
          <p:nvPr/>
        </p:nvCxnSpPr>
        <p:spPr>
          <a:xfrm>
            <a:off x="8031924" y="4809007"/>
            <a:ext cx="7158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28BC90C8-AF36-0AF5-1C77-ED2584964A8E}"/>
              </a:ext>
            </a:extLst>
          </p:cNvPr>
          <p:cNvSpPr txBox="1"/>
          <p:nvPr/>
        </p:nvSpPr>
        <p:spPr>
          <a:xfrm>
            <a:off x="8014385" y="4476959"/>
            <a:ext cx="989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~</a:t>
            </a:r>
            <a:r>
              <a:rPr lang="en-US" sz="1600" dirty="0"/>
              <a:t>100µJ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2D9E8-3B04-4140-9B6B-BA21C2464706}"/>
              </a:ext>
            </a:extLst>
          </p:cNvPr>
          <p:cNvSpPr txBox="1"/>
          <p:nvPr/>
        </p:nvSpPr>
        <p:spPr>
          <a:xfrm>
            <a:off x="1952606" y="133090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Short pulse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569780-06C4-4149-A224-11DD9F8BF5B4}"/>
              </a:ext>
            </a:extLst>
          </p:cNvPr>
          <p:cNvSpPr txBox="1"/>
          <p:nvPr/>
        </p:nvSpPr>
        <p:spPr>
          <a:xfrm>
            <a:off x="397785" y="4415403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Long pulse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AC8EB3-EE58-0FD0-C00B-2F9F94B66647}"/>
              </a:ext>
            </a:extLst>
          </p:cNvPr>
          <p:cNvGrpSpPr/>
          <p:nvPr/>
        </p:nvGrpSpPr>
        <p:grpSpPr>
          <a:xfrm>
            <a:off x="5839364" y="1060721"/>
            <a:ext cx="2390389" cy="770807"/>
            <a:chOff x="6245572" y="629080"/>
            <a:chExt cx="2390389" cy="77080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2B6897-47AE-24E7-BD6E-D6631EEE19AD}"/>
                </a:ext>
              </a:extLst>
            </p:cNvPr>
            <p:cNvCxnSpPr/>
            <p:nvPr/>
          </p:nvCxnSpPr>
          <p:spPr>
            <a:xfrm>
              <a:off x="6245572" y="809025"/>
              <a:ext cx="7158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B6CA80-95F5-9FC5-9D49-725CCEC55F46}"/>
                </a:ext>
              </a:extLst>
            </p:cNvPr>
            <p:cNvCxnSpPr>
              <a:cxnSpLocks/>
            </p:cNvCxnSpPr>
            <p:nvPr/>
          </p:nvCxnSpPr>
          <p:spPr>
            <a:xfrm>
              <a:off x="6245572" y="1213104"/>
              <a:ext cx="7158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0ECD39-31D3-57BD-C4E2-BF492FCF9820}"/>
                </a:ext>
              </a:extLst>
            </p:cNvPr>
            <p:cNvSpPr txBox="1"/>
            <p:nvPr/>
          </p:nvSpPr>
          <p:spPr>
            <a:xfrm>
              <a:off x="6946040" y="629080"/>
              <a:ext cx="168992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Free Space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654336-E8B3-1D21-B35B-F35E4DA7A88A}"/>
                </a:ext>
              </a:extLst>
            </p:cNvPr>
            <p:cNvSpPr txBox="1"/>
            <p:nvPr/>
          </p:nvSpPr>
          <p:spPr>
            <a:xfrm>
              <a:off x="6942380" y="1030555"/>
              <a:ext cx="168992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Fiber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60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8E6C77-A2C5-FDDC-ED06-79696362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Versatile</a:t>
            </a:r>
          </a:p>
          <a:p>
            <a:pPr lvl="1"/>
            <a:r>
              <a:rPr lang="en-US" dirty="0"/>
              <a:t>Be able to deliver high signal noise measurement (see Randy’s talk)</a:t>
            </a:r>
          </a:p>
          <a:p>
            <a:pPr lvl="1"/>
            <a:r>
              <a:rPr lang="en-US" dirty="0"/>
              <a:t>Cost effective (See Brian’s talk)</a:t>
            </a:r>
          </a:p>
          <a:p>
            <a:pPr lvl="1"/>
            <a:r>
              <a:rPr lang="en-US" dirty="0"/>
              <a:t>Future upgrade option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Need a beam transport structure (see Bob’s talk)</a:t>
            </a:r>
          </a:p>
          <a:p>
            <a:pPr lvl="1"/>
            <a:r>
              <a:rPr lang="en-US" dirty="0"/>
              <a:t>Some technique still need to be studied</a:t>
            </a:r>
          </a:p>
          <a:p>
            <a:pPr lvl="1"/>
            <a:r>
              <a:rPr lang="en-US" dirty="0"/>
              <a:t>Need some feedback for maintaining beam pointing when travel over long distance (see Randy’s talk)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18EF31-97EC-1479-25F4-E9051843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consideration for the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2976E-B876-CE0B-E462-2DE8A6D993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79375-4F0A-FA07-5A02-9E8C854AF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F7AD9-44A7-0528-591A-EEC4EAB22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656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53F83-41C0-1CED-8EF1-6F9D1B83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comment from PIPII laser wire review we modified our design for laser system</a:t>
            </a:r>
          </a:p>
          <a:p>
            <a:r>
              <a:rPr lang="en-US" dirty="0"/>
              <a:t>New designed system is more versatile </a:t>
            </a:r>
          </a:p>
          <a:p>
            <a:r>
              <a:rPr lang="en-US" dirty="0"/>
              <a:t>Newly transport system will be designed and installed</a:t>
            </a:r>
          </a:p>
          <a:p>
            <a:r>
              <a:rPr lang="en-US" dirty="0"/>
              <a:t>New design will have higher signal-noise ration than old design but </a:t>
            </a:r>
            <a:r>
              <a:rPr lang="en-US" dirty="0">
                <a:solidFill>
                  <a:schemeClr val="accent6"/>
                </a:solidFill>
              </a:rPr>
              <a:t>additional studies may still be needed</a:t>
            </a:r>
          </a:p>
          <a:p>
            <a:r>
              <a:rPr lang="en-US" dirty="0">
                <a:solidFill>
                  <a:schemeClr val="accent6"/>
                </a:solidFill>
              </a:rPr>
              <a:t>Free-space optical transport decouples laser system and makes it easier for future laser upgrades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0FCF1-F99C-B3F1-89A8-0843A294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E3CD-A643-2C13-FA78-A97B7DAFC8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BB430-0A28-BA88-1538-B4E1B334D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C3E0C-9A18-407F-E636-19EC6E020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17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CE4F6D-88FF-2F43-6E80-AE821040E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PIPII-IT laser system</a:t>
            </a:r>
          </a:p>
          <a:p>
            <a:r>
              <a:rPr lang="en-US" dirty="0"/>
              <a:t>Pros and cons</a:t>
            </a:r>
          </a:p>
          <a:p>
            <a:r>
              <a:rPr lang="en-US" dirty="0"/>
              <a:t>PIPII laser system redesign</a:t>
            </a:r>
          </a:p>
          <a:p>
            <a:pPr lvl="1"/>
            <a:r>
              <a:rPr lang="en-US" dirty="0"/>
              <a:t>Fiber portion</a:t>
            </a:r>
          </a:p>
          <a:p>
            <a:pPr lvl="1"/>
            <a:r>
              <a:rPr lang="en-US" dirty="0"/>
              <a:t>Free space portion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784ACB-D9D8-8B20-A543-7B4F3225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8D76-424F-2A9B-0CBC-27B04D7C43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35779-4A1F-B9BF-D327-8CA1EE039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8F5CA-0519-1886-BA8E-E1591490B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933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287B0-E02C-EE22-7AE6-86F71A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PIPII-IT laser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26F8-1902-FD27-8488-29E2C795AA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6A035-587B-147B-880F-DFE981353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DFD81-38D0-B943-4C16-3A30460DC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549693-C092-4BF8-A329-D4E6EA4A544F}"/>
              </a:ext>
            </a:extLst>
          </p:cNvPr>
          <p:cNvSpPr txBox="1"/>
          <p:nvPr/>
        </p:nvSpPr>
        <p:spPr>
          <a:xfrm>
            <a:off x="2181781" y="1088525"/>
            <a:ext cx="2135236" cy="322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Agilent 1.3GHz source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4660E-4685-4987-8D43-1CDC6A439030}"/>
              </a:ext>
            </a:extLst>
          </p:cNvPr>
          <p:cNvCxnSpPr>
            <a:stCxn id="7" idx="2"/>
          </p:cNvCxnSpPr>
          <p:nvPr/>
        </p:nvCxnSpPr>
        <p:spPr>
          <a:xfrm>
            <a:off x="3249399" y="1411453"/>
            <a:ext cx="4219" cy="49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FD1AA89B-968E-41EA-A0AE-E50F83A8207D}"/>
              </a:ext>
            </a:extLst>
          </p:cNvPr>
          <p:cNvSpPr txBox="1"/>
          <p:nvPr/>
        </p:nvSpPr>
        <p:spPr>
          <a:xfrm>
            <a:off x="2181781" y="1903869"/>
            <a:ext cx="2135236" cy="322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RF splitter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C04208-6653-4352-B7AC-21238EE53C30}"/>
              </a:ext>
            </a:extLst>
          </p:cNvPr>
          <p:cNvCxnSpPr/>
          <p:nvPr/>
        </p:nvCxnSpPr>
        <p:spPr>
          <a:xfrm>
            <a:off x="2283056" y="2226796"/>
            <a:ext cx="0" cy="50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40443C-4129-488A-99A9-8F204A85CAE5}"/>
              </a:ext>
            </a:extLst>
          </p:cNvPr>
          <p:cNvCxnSpPr/>
          <p:nvPr/>
        </p:nvCxnSpPr>
        <p:spPr>
          <a:xfrm>
            <a:off x="3422412" y="2226796"/>
            <a:ext cx="0" cy="25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B77094-8855-4A07-886E-92139CACF002}"/>
              </a:ext>
            </a:extLst>
          </p:cNvPr>
          <p:cNvCxnSpPr/>
          <p:nvPr/>
        </p:nvCxnSpPr>
        <p:spPr>
          <a:xfrm>
            <a:off x="3978023" y="2226795"/>
            <a:ext cx="0" cy="25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>
            <a:extLst>
              <a:ext uri="{FF2B5EF4-FFF2-40B4-BE49-F238E27FC236}">
                <a16:creationId xmlns:a16="http://schemas.microsoft.com/office/drawing/2014/main" id="{9F5601E4-4B9B-4157-9425-FC83CB589E2B}"/>
              </a:ext>
            </a:extLst>
          </p:cNvPr>
          <p:cNvSpPr txBox="1"/>
          <p:nvPr/>
        </p:nvSpPr>
        <p:spPr>
          <a:xfrm>
            <a:off x="1256935" y="2735044"/>
            <a:ext cx="1227970" cy="1049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Minicircuit</a:t>
            </a:r>
            <a:r>
              <a:rPr lang="en-US" dirty="0"/>
              <a:t> Phase shifter (1.3GHz)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7D96754-ADF1-436E-9619-36669BACC2E7}"/>
              </a:ext>
            </a:extLst>
          </p:cNvPr>
          <p:cNvCxnSpPr>
            <a:endCxn id="13" idx="1"/>
          </p:cNvCxnSpPr>
          <p:nvPr/>
        </p:nvCxnSpPr>
        <p:spPr>
          <a:xfrm rot="16200000" flipH="1">
            <a:off x="473289" y="2476155"/>
            <a:ext cx="778882" cy="7884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>
            <a:extLst>
              <a:ext uri="{FF2B5EF4-FFF2-40B4-BE49-F238E27FC236}">
                <a16:creationId xmlns:a16="http://schemas.microsoft.com/office/drawing/2014/main" id="{219B9349-37B9-4A48-B1B5-3D5ADE4C56A3}"/>
              </a:ext>
            </a:extLst>
          </p:cNvPr>
          <p:cNvSpPr txBox="1"/>
          <p:nvPr/>
        </p:nvSpPr>
        <p:spPr>
          <a:xfrm>
            <a:off x="130239" y="2157992"/>
            <a:ext cx="1464981" cy="322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Control Volt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DE49A332-E34E-439F-8CD3-9E384A852D09}"/>
              </a:ext>
            </a:extLst>
          </p:cNvPr>
          <p:cNvSpPr txBox="1"/>
          <p:nvPr/>
        </p:nvSpPr>
        <p:spPr>
          <a:xfrm>
            <a:off x="2466271" y="4463160"/>
            <a:ext cx="1464981" cy="565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Pritel</a:t>
            </a:r>
            <a:r>
              <a:rPr lang="en-US" dirty="0"/>
              <a:t> Seed laser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DCA10FFD-F210-48F7-925A-8F17F11D1057}"/>
              </a:ext>
            </a:extLst>
          </p:cNvPr>
          <p:cNvSpPr txBox="1"/>
          <p:nvPr/>
        </p:nvSpPr>
        <p:spPr>
          <a:xfrm>
            <a:off x="5233077" y="4463160"/>
            <a:ext cx="1464981" cy="565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Pritel</a:t>
            </a:r>
            <a:r>
              <a:rPr lang="en-US" dirty="0"/>
              <a:t> pulse picker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668D96C-4FFC-4509-ADD5-3B022D524C13}"/>
              </a:ext>
            </a:extLst>
          </p:cNvPr>
          <p:cNvCxnSpPr>
            <a:stCxn id="13" idx="2"/>
            <a:endCxn id="16" idx="1"/>
          </p:cNvCxnSpPr>
          <p:nvPr/>
        </p:nvCxnSpPr>
        <p:spPr>
          <a:xfrm rot="16200000" flipH="1">
            <a:off x="1688013" y="3967465"/>
            <a:ext cx="961164" cy="5953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663533-810D-448E-9E83-165D730EBFD1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3931252" y="4745722"/>
            <a:ext cx="1301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>
            <a:extLst>
              <a:ext uri="{FF2B5EF4-FFF2-40B4-BE49-F238E27FC236}">
                <a16:creationId xmlns:a16="http://schemas.microsoft.com/office/drawing/2014/main" id="{FF9E41E3-BC8C-4237-9138-B72F8AC95860}"/>
              </a:ext>
            </a:extLst>
          </p:cNvPr>
          <p:cNvSpPr txBox="1"/>
          <p:nvPr/>
        </p:nvSpPr>
        <p:spPr>
          <a:xfrm>
            <a:off x="5233077" y="3724645"/>
            <a:ext cx="1464981" cy="322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Colby Unit</a:t>
            </a: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700FC458-9C10-4E05-A8CF-D7F6CCB236EB}"/>
              </a:ext>
            </a:extLst>
          </p:cNvPr>
          <p:cNvSpPr txBox="1"/>
          <p:nvPr/>
        </p:nvSpPr>
        <p:spPr>
          <a:xfrm>
            <a:off x="4830785" y="4105911"/>
            <a:ext cx="692054" cy="22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162.5MHz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ABE7C9-C12B-41F7-878A-15170B69B008}"/>
              </a:ext>
            </a:extLst>
          </p:cNvPr>
          <p:cNvCxnSpPr/>
          <p:nvPr/>
        </p:nvCxnSpPr>
        <p:spPr>
          <a:xfrm>
            <a:off x="6384736" y="4057345"/>
            <a:ext cx="0" cy="40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2">
            <a:extLst>
              <a:ext uri="{FF2B5EF4-FFF2-40B4-BE49-F238E27FC236}">
                <a16:creationId xmlns:a16="http://schemas.microsoft.com/office/drawing/2014/main" id="{0F401710-AB27-41CF-99D5-3D5539DEFEB7}"/>
              </a:ext>
            </a:extLst>
          </p:cNvPr>
          <p:cNvSpPr txBox="1"/>
          <p:nvPr/>
        </p:nvSpPr>
        <p:spPr>
          <a:xfrm>
            <a:off x="7489436" y="4463159"/>
            <a:ext cx="1464981" cy="565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Pritel</a:t>
            </a:r>
            <a:r>
              <a:rPr lang="en-US" dirty="0"/>
              <a:t> Amplifier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04AF2D-5406-4FC6-B6CD-7896DF6BB8BA}"/>
              </a:ext>
            </a:extLst>
          </p:cNvPr>
          <p:cNvCxnSpPr>
            <a:stCxn id="17" idx="3"/>
            <a:endCxn id="23" idx="1"/>
          </p:cNvCxnSpPr>
          <p:nvPr/>
        </p:nvCxnSpPr>
        <p:spPr>
          <a:xfrm flipV="1">
            <a:off x="6698058" y="4745721"/>
            <a:ext cx="7913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C17B96-BAB6-4DD9-ADEF-2F2720C1902D}"/>
              </a:ext>
            </a:extLst>
          </p:cNvPr>
          <p:cNvCxnSpPr>
            <a:cxnSpLocks/>
          </p:cNvCxnSpPr>
          <p:nvPr/>
        </p:nvCxnSpPr>
        <p:spPr>
          <a:xfrm>
            <a:off x="3482543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F26EEF-B782-4B55-A6CD-9FBE11F8CEE0}"/>
              </a:ext>
            </a:extLst>
          </p:cNvPr>
          <p:cNvCxnSpPr/>
          <p:nvPr/>
        </p:nvCxnSpPr>
        <p:spPr>
          <a:xfrm>
            <a:off x="3637270" y="5179452"/>
            <a:ext cx="0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1C6EBA-DDC3-48B3-8675-647C1C467703}"/>
              </a:ext>
            </a:extLst>
          </p:cNvPr>
          <p:cNvCxnSpPr>
            <a:cxnSpLocks/>
          </p:cNvCxnSpPr>
          <p:nvPr/>
        </p:nvCxnSpPr>
        <p:spPr>
          <a:xfrm>
            <a:off x="3769492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68FBFB-F7AE-4DEF-AD53-A43775512397}"/>
              </a:ext>
            </a:extLst>
          </p:cNvPr>
          <p:cNvCxnSpPr>
            <a:cxnSpLocks/>
          </p:cNvCxnSpPr>
          <p:nvPr/>
        </p:nvCxnSpPr>
        <p:spPr>
          <a:xfrm>
            <a:off x="3889054" y="5179452"/>
            <a:ext cx="7033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BDFDE8-98FC-4B61-A009-79FAE35C41D1}"/>
              </a:ext>
            </a:extLst>
          </p:cNvPr>
          <p:cNvCxnSpPr>
            <a:cxnSpLocks/>
          </p:cNvCxnSpPr>
          <p:nvPr/>
        </p:nvCxnSpPr>
        <p:spPr>
          <a:xfrm>
            <a:off x="3995956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CC2648-F0A9-462B-905D-768F3B143DD0}"/>
              </a:ext>
            </a:extLst>
          </p:cNvPr>
          <p:cNvCxnSpPr/>
          <p:nvPr/>
        </p:nvCxnSpPr>
        <p:spPr>
          <a:xfrm>
            <a:off x="4138024" y="5179452"/>
            <a:ext cx="0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E4DFB-3AC9-41F3-9CE4-C65D83942452}"/>
              </a:ext>
            </a:extLst>
          </p:cNvPr>
          <p:cNvCxnSpPr>
            <a:cxnSpLocks/>
          </p:cNvCxnSpPr>
          <p:nvPr/>
        </p:nvCxnSpPr>
        <p:spPr>
          <a:xfrm>
            <a:off x="4282905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BE1C1A-95B0-4002-B941-3B6442D07B2C}"/>
              </a:ext>
            </a:extLst>
          </p:cNvPr>
          <p:cNvCxnSpPr>
            <a:cxnSpLocks/>
          </p:cNvCxnSpPr>
          <p:nvPr/>
        </p:nvCxnSpPr>
        <p:spPr>
          <a:xfrm>
            <a:off x="4387696" y="5179452"/>
            <a:ext cx="7033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F20FF6-7C6D-4A10-ACA2-475F1506FFF5}"/>
              </a:ext>
            </a:extLst>
          </p:cNvPr>
          <p:cNvCxnSpPr>
            <a:cxnSpLocks/>
          </p:cNvCxnSpPr>
          <p:nvPr/>
        </p:nvCxnSpPr>
        <p:spPr>
          <a:xfrm>
            <a:off x="4477018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8D5757-E89A-4AD6-83E3-445EC984433E}"/>
              </a:ext>
            </a:extLst>
          </p:cNvPr>
          <p:cNvCxnSpPr/>
          <p:nvPr/>
        </p:nvCxnSpPr>
        <p:spPr>
          <a:xfrm>
            <a:off x="4631745" y="5179452"/>
            <a:ext cx="0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A99320-3531-4C42-823D-5DC55D064AB3}"/>
              </a:ext>
            </a:extLst>
          </p:cNvPr>
          <p:cNvCxnSpPr>
            <a:cxnSpLocks/>
          </p:cNvCxnSpPr>
          <p:nvPr/>
        </p:nvCxnSpPr>
        <p:spPr>
          <a:xfrm>
            <a:off x="4763967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73A5AD-35F6-4B65-B6ED-3C6E6B1F05F9}"/>
              </a:ext>
            </a:extLst>
          </p:cNvPr>
          <p:cNvCxnSpPr>
            <a:cxnSpLocks/>
          </p:cNvCxnSpPr>
          <p:nvPr/>
        </p:nvCxnSpPr>
        <p:spPr>
          <a:xfrm>
            <a:off x="4875793" y="5171423"/>
            <a:ext cx="7033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1CC82A-95EA-4522-8354-C3F0226ECEFA}"/>
              </a:ext>
            </a:extLst>
          </p:cNvPr>
          <p:cNvCxnSpPr>
            <a:cxnSpLocks/>
          </p:cNvCxnSpPr>
          <p:nvPr/>
        </p:nvCxnSpPr>
        <p:spPr>
          <a:xfrm>
            <a:off x="4990431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04BD7A-0CA5-43AB-AB07-44DFA6E370D2}"/>
              </a:ext>
            </a:extLst>
          </p:cNvPr>
          <p:cNvCxnSpPr/>
          <p:nvPr/>
        </p:nvCxnSpPr>
        <p:spPr>
          <a:xfrm>
            <a:off x="5145158" y="5179452"/>
            <a:ext cx="0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4A76DD3-A3DA-4FEE-8492-3481F58D8ADC}"/>
              </a:ext>
            </a:extLst>
          </p:cNvPr>
          <p:cNvCxnSpPr>
            <a:cxnSpLocks/>
          </p:cNvCxnSpPr>
          <p:nvPr/>
        </p:nvCxnSpPr>
        <p:spPr>
          <a:xfrm>
            <a:off x="5277380" y="5629035"/>
            <a:ext cx="303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C3BC1A-9332-4388-A09D-2DD36D091F11}"/>
              </a:ext>
            </a:extLst>
          </p:cNvPr>
          <p:cNvCxnSpPr>
            <a:cxnSpLocks/>
          </p:cNvCxnSpPr>
          <p:nvPr/>
        </p:nvCxnSpPr>
        <p:spPr>
          <a:xfrm>
            <a:off x="5382171" y="5179452"/>
            <a:ext cx="7033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FB31B8-6CBB-4A58-A147-D8F26533C286}"/>
              </a:ext>
            </a:extLst>
          </p:cNvPr>
          <p:cNvCxnSpPr>
            <a:cxnSpLocks/>
          </p:cNvCxnSpPr>
          <p:nvPr/>
        </p:nvCxnSpPr>
        <p:spPr>
          <a:xfrm>
            <a:off x="6602755" y="5621006"/>
            <a:ext cx="2098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B8E8B0-1663-4699-8CE8-37123B9B7890}"/>
              </a:ext>
            </a:extLst>
          </p:cNvPr>
          <p:cNvCxnSpPr/>
          <p:nvPr/>
        </p:nvCxnSpPr>
        <p:spPr>
          <a:xfrm>
            <a:off x="6639333" y="5171423"/>
            <a:ext cx="0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A666E3-9298-445E-AC57-88C50B4AC13D}"/>
              </a:ext>
            </a:extLst>
          </p:cNvPr>
          <p:cNvCxnSpPr>
            <a:cxnSpLocks/>
          </p:cNvCxnSpPr>
          <p:nvPr/>
        </p:nvCxnSpPr>
        <p:spPr>
          <a:xfrm>
            <a:off x="6891116" y="5171423"/>
            <a:ext cx="7033" cy="449583"/>
          </a:xfrm>
          <a:prstGeom prst="line">
            <a:avLst/>
          </a:prstGeom>
          <a:ln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B3FF2C5-1530-42E4-BFAE-46FA0BF571C8}"/>
              </a:ext>
            </a:extLst>
          </p:cNvPr>
          <p:cNvCxnSpPr/>
          <p:nvPr/>
        </p:nvCxnSpPr>
        <p:spPr>
          <a:xfrm>
            <a:off x="7140086" y="5171423"/>
            <a:ext cx="0" cy="449583"/>
          </a:xfrm>
          <a:prstGeom prst="line">
            <a:avLst/>
          </a:prstGeom>
          <a:ln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F177D0-2AD0-4F6E-946A-F318083B5A91}"/>
              </a:ext>
            </a:extLst>
          </p:cNvPr>
          <p:cNvCxnSpPr>
            <a:cxnSpLocks/>
          </p:cNvCxnSpPr>
          <p:nvPr/>
        </p:nvCxnSpPr>
        <p:spPr>
          <a:xfrm>
            <a:off x="7389758" y="5171423"/>
            <a:ext cx="7033" cy="449583"/>
          </a:xfrm>
          <a:prstGeom prst="line">
            <a:avLst/>
          </a:prstGeom>
          <a:ln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654A93-24F6-45DC-A4C4-0059F637EBE5}"/>
              </a:ext>
            </a:extLst>
          </p:cNvPr>
          <p:cNvCxnSpPr/>
          <p:nvPr/>
        </p:nvCxnSpPr>
        <p:spPr>
          <a:xfrm>
            <a:off x="7633807" y="5171423"/>
            <a:ext cx="0" cy="449583"/>
          </a:xfrm>
          <a:prstGeom prst="line">
            <a:avLst/>
          </a:prstGeom>
          <a:ln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BD1DAF0-7A04-477A-A8D8-5A771ACF3ACF}"/>
              </a:ext>
            </a:extLst>
          </p:cNvPr>
          <p:cNvCxnSpPr>
            <a:cxnSpLocks/>
          </p:cNvCxnSpPr>
          <p:nvPr/>
        </p:nvCxnSpPr>
        <p:spPr>
          <a:xfrm>
            <a:off x="7885591" y="5171423"/>
            <a:ext cx="7033" cy="449583"/>
          </a:xfrm>
          <a:prstGeom prst="line">
            <a:avLst/>
          </a:prstGeom>
          <a:ln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157519D-BD3C-475F-AE81-14FE6BC20595}"/>
              </a:ext>
            </a:extLst>
          </p:cNvPr>
          <p:cNvCxnSpPr/>
          <p:nvPr/>
        </p:nvCxnSpPr>
        <p:spPr>
          <a:xfrm>
            <a:off x="8147220" y="5171423"/>
            <a:ext cx="0" cy="449583"/>
          </a:xfrm>
          <a:prstGeom prst="line">
            <a:avLst/>
          </a:prstGeom>
          <a:ln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77A2ED-BB00-4349-BD92-321149EB66CF}"/>
              </a:ext>
            </a:extLst>
          </p:cNvPr>
          <p:cNvCxnSpPr>
            <a:cxnSpLocks/>
          </p:cNvCxnSpPr>
          <p:nvPr/>
        </p:nvCxnSpPr>
        <p:spPr>
          <a:xfrm>
            <a:off x="8384233" y="5171423"/>
            <a:ext cx="7033" cy="449583"/>
          </a:xfrm>
          <a:prstGeom prst="line">
            <a:avLst/>
          </a:prstGeom>
          <a:ln>
            <a:solidFill>
              <a:srgbClr val="FFCC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87">
            <a:extLst>
              <a:ext uri="{FF2B5EF4-FFF2-40B4-BE49-F238E27FC236}">
                <a16:creationId xmlns:a16="http://schemas.microsoft.com/office/drawing/2014/main" id="{F20604B6-3601-451A-B9D8-A04632A2A705}"/>
              </a:ext>
            </a:extLst>
          </p:cNvPr>
          <p:cNvSpPr txBox="1"/>
          <p:nvPr/>
        </p:nvSpPr>
        <p:spPr>
          <a:xfrm>
            <a:off x="4048702" y="5666395"/>
            <a:ext cx="692054" cy="22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1.3GHz</a:t>
            </a:r>
          </a:p>
        </p:txBody>
      </p:sp>
      <p:sp>
        <p:nvSpPr>
          <p:cNvPr id="51" name="TextBox 88">
            <a:extLst>
              <a:ext uri="{FF2B5EF4-FFF2-40B4-BE49-F238E27FC236}">
                <a16:creationId xmlns:a16="http://schemas.microsoft.com/office/drawing/2014/main" id="{702C1AF2-2AC0-414C-8280-A28FB5A236F9}"/>
              </a:ext>
            </a:extLst>
          </p:cNvPr>
          <p:cNvSpPr txBox="1"/>
          <p:nvPr/>
        </p:nvSpPr>
        <p:spPr>
          <a:xfrm>
            <a:off x="7316268" y="5666395"/>
            <a:ext cx="692054" cy="22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162.5MHz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F4B6EAB-540A-4387-8266-1435C66A0A13}"/>
              </a:ext>
            </a:extLst>
          </p:cNvPr>
          <p:cNvCxnSpPr>
            <a:cxnSpLocks/>
          </p:cNvCxnSpPr>
          <p:nvPr/>
        </p:nvCxnSpPr>
        <p:spPr>
          <a:xfrm>
            <a:off x="8618431" y="5171423"/>
            <a:ext cx="7033" cy="449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57230AC-42B5-4254-B5EE-8A399C83303A}"/>
              </a:ext>
            </a:extLst>
          </p:cNvPr>
          <p:cNvCxnSpPr>
            <a:cxnSpLocks/>
            <a:stCxn id="16" idx="0"/>
            <a:endCxn id="20" idx="1"/>
          </p:cNvCxnSpPr>
          <p:nvPr/>
        </p:nvCxnSpPr>
        <p:spPr>
          <a:xfrm flipV="1">
            <a:off x="3198762" y="3886109"/>
            <a:ext cx="2034315" cy="57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">
            <a:extLst>
              <a:ext uri="{FF2B5EF4-FFF2-40B4-BE49-F238E27FC236}">
                <a16:creationId xmlns:a16="http://schemas.microsoft.com/office/drawing/2014/main" id="{8DFCB92F-C6CE-2B14-386F-8BAE1A27B710}"/>
              </a:ext>
            </a:extLst>
          </p:cNvPr>
          <p:cNvSpPr txBox="1"/>
          <p:nvPr/>
        </p:nvSpPr>
        <p:spPr>
          <a:xfrm>
            <a:off x="193264" y="1047102"/>
            <a:ext cx="6961012" cy="435733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12FB971C-4601-4208-D7CE-52DDC5DF4A13}"/>
              </a:ext>
            </a:extLst>
          </p:cNvPr>
          <p:cNvSpPr txBox="1"/>
          <p:nvPr/>
        </p:nvSpPr>
        <p:spPr>
          <a:xfrm>
            <a:off x="385923" y="1119555"/>
            <a:ext cx="135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Seed laser portion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782EA-3EC5-4660-A689-7CFEAC9B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47" y="226938"/>
            <a:ext cx="3553455" cy="2120702"/>
          </a:xfrm>
          <a:prstGeom prst="rect">
            <a:avLst/>
          </a:prstGeom>
        </p:spPr>
      </p:pic>
      <p:pic>
        <p:nvPicPr>
          <p:cNvPr id="57" name="Picture 56" descr="Chart, line chart&#10;&#10;Description automatically generated">
            <a:extLst>
              <a:ext uri="{FF2B5EF4-FFF2-40B4-BE49-F238E27FC236}">
                <a16:creationId xmlns:a16="http://schemas.microsoft.com/office/drawing/2014/main" id="{91D4BF8F-3E97-44F7-8A49-8C291EECF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96" y="2190382"/>
            <a:ext cx="2334586" cy="154963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9F14B8F-27A2-463F-8D8B-460510216D90}"/>
              </a:ext>
            </a:extLst>
          </p:cNvPr>
          <p:cNvSpPr txBox="1"/>
          <p:nvPr/>
        </p:nvSpPr>
        <p:spPr>
          <a:xfrm>
            <a:off x="4368061" y="2493915"/>
            <a:ext cx="2491388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162.5 MHz pulses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locked</a:t>
            </a:r>
            <a:r>
              <a:rPr lang="en-US" altLang="en-US" sz="12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 to RF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11 </a:t>
            </a:r>
            <a:r>
              <a:rPr lang="en-US" altLang="en-US" sz="1200" dirty="0" err="1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psec</a:t>
            </a:r>
            <a:r>
              <a:rPr lang="en-US" altLang="en-US" sz="12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 pulses at 1054 nm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Up to 1 W at beamline ~6nJ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LMA fiber transport</a:t>
            </a:r>
          </a:p>
        </p:txBody>
      </p:sp>
    </p:spTree>
    <p:extLst>
      <p:ext uri="{BB962C8B-B14F-4D97-AF65-F5344CB8AC3E}">
        <p14:creationId xmlns:p14="http://schemas.microsoft.com/office/powerpoint/2010/main" val="80371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330BF2-F22F-DE3C-3182-5F5DB7F6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89154"/>
            <a:ext cx="8672513" cy="5559246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Very reliable system turn-key operation for most of the time</a:t>
            </a:r>
          </a:p>
          <a:p>
            <a:pPr lvl="1"/>
            <a:r>
              <a:rPr lang="en-US" dirty="0"/>
              <a:t>Be able to measure both spatial and temporal measurement</a:t>
            </a:r>
          </a:p>
          <a:p>
            <a:pPr lvl="1"/>
            <a:r>
              <a:rPr lang="en-US" dirty="0"/>
              <a:t>LMA fiber offers Simple transport system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Need multiple seed/amplifier system will increase the cost dramatically</a:t>
            </a:r>
          </a:p>
          <a:p>
            <a:pPr lvl="1"/>
            <a:r>
              <a:rPr lang="en-US" dirty="0"/>
              <a:t>Only one pulse length available</a:t>
            </a:r>
          </a:p>
          <a:p>
            <a:pPr lvl="1"/>
            <a:r>
              <a:rPr lang="en-US" dirty="0"/>
              <a:t>Power is limited </a:t>
            </a:r>
            <a:r>
              <a:rPr lang="en-US" dirty="0">
                <a:solidFill>
                  <a:srgbClr val="0F2D62"/>
                </a:solidFill>
              </a:rPr>
              <a:t>(</a:t>
            </a:r>
            <a:r>
              <a:rPr lang="en-US" i="1" dirty="0">
                <a:solidFill>
                  <a:srgbClr val="0F2D62"/>
                </a:solidFill>
              </a:rPr>
              <a:t>because of single-mode LMA fiber)</a:t>
            </a:r>
            <a:endParaRPr lang="en-US" dirty="0">
              <a:solidFill>
                <a:srgbClr val="0F2D62"/>
              </a:solidFill>
            </a:endParaRPr>
          </a:p>
          <a:p>
            <a:pPr lvl="2"/>
            <a:r>
              <a:rPr lang="en-US" dirty="0"/>
              <a:t>Low signal to noise ratio</a:t>
            </a:r>
          </a:p>
          <a:p>
            <a:pPr lvl="2"/>
            <a:r>
              <a:rPr lang="en-US" dirty="0"/>
              <a:t>Lock-in technique helped a little bit but still very low signal to noise ratio</a:t>
            </a:r>
          </a:p>
          <a:p>
            <a:pPr lvl="1"/>
            <a:r>
              <a:rPr lang="en-US" dirty="0"/>
              <a:t>Very limited flexibility for future upgrade </a:t>
            </a:r>
            <a:r>
              <a:rPr lang="en-US" i="1" dirty="0">
                <a:solidFill>
                  <a:schemeClr val="accent6"/>
                </a:solidFill>
              </a:rPr>
              <a:t>(due to multiple laserwire stations with fiber amplifier)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541122-A8E3-A0DE-0343-95B6FBC3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 from PIPII-IT experience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AC47-0484-6BD2-0D86-8143C58652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4111E-0E3E-AF33-F886-C19E7F967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F9864-7015-FA05-5CE1-B7645C115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069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12D816-BA0C-4F85-B8D8-A254FB5E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649" y="906006"/>
            <a:ext cx="2733763" cy="50459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Complicated and expensive</a:t>
            </a:r>
          </a:p>
          <a:p>
            <a:r>
              <a:rPr lang="en-US" sz="1800" dirty="0"/>
              <a:t>Challenging to phase in each laser station for 162.5 MHz beam</a:t>
            </a:r>
          </a:p>
          <a:p>
            <a:pPr lvl="1"/>
            <a:r>
              <a:rPr lang="en-US" sz="1600" dirty="0"/>
              <a:t>1.3 GHz laser pulses</a:t>
            </a:r>
          </a:p>
          <a:p>
            <a:pPr lvl="1"/>
            <a:r>
              <a:rPr lang="en-US" sz="1600" dirty="0"/>
              <a:t>Pulse picker select correct pulse to ~800 </a:t>
            </a:r>
            <a:r>
              <a:rPr lang="en-US" sz="1600" dirty="0" err="1"/>
              <a:t>ps</a:t>
            </a:r>
            <a:endParaRPr lang="en-US" sz="1600" dirty="0"/>
          </a:p>
          <a:p>
            <a:pPr lvl="1"/>
            <a:r>
              <a:rPr lang="en-US" sz="1600" dirty="0"/>
              <a:t>Free-space delay line at each laserwire station does last 800 </a:t>
            </a:r>
            <a:r>
              <a:rPr lang="en-US" sz="1600" dirty="0" err="1"/>
              <a:t>ps</a:t>
            </a:r>
            <a:r>
              <a:rPr lang="en-US" sz="1600" dirty="0"/>
              <a:t> of phase shift </a:t>
            </a:r>
          </a:p>
          <a:p>
            <a:r>
              <a:rPr lang="en-US" sz="1800" dirty="0"/>
              <a:t>Limited power in fibers </a:t>
            </a:r>
            <a:r>
              <a:rPr lang="en-US" sz="1800" dirty="0">
                <a:sym typeface="Wingdings" panose="05000000000000000000" pitchFamily="2" charset="2"/>
              </a:rPr>
              <a:t> poor signal-to-noise</a:t>
            </a:r>
          </a:p>
          <a:p>
            <a:r>
              <a:rPr lang="en-US" sz="1800" dirty="0">
                <a:sym typeface="Wingdings" panose="05000000000000000000" pitchFamily="2" charset="2"/>
              </a:rPr>
              <a:t>Limited pulse length due to fiber non-linearities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0164C1-F443-48B3-B20B-B2593481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12" y="622135"/>
            <a:ext cx="8686800" cy="427877"/>
          </a:xfrm>
        </p:spPr>
        <p:txBody>
          <a:bodyPr/>
          <a:lstStyle/>
          <a:p>
            <a:r>
              <a:rPr lang="en-US" dirty="0"/>
              <a:t>Initial PIP-II Fiber Laser System for N Laserwire Stations Concept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B9EEA-5A91-421C-BC01-F6260B957D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 Sept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8293F-1258-48F4-A653-B8F7771F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169C4-C661-41D0-A219-A87E994D2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it-IT" b="1"/>
              <a:t>V. Scarpine, PIP-II BI PDR</a:t>
            </a:r>
            <a:endParaRPr lang="en-US" b="1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D8F81A0-B07C-46B6-9152-56E901B3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" y="1254533"/>
            <a:ext cx="6002841" cy="48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8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C1E84-B0E1-6422-E7B7-37CE6087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2036826"/>
          </a:xfrm>
        </p:spPr>
        <p:txBody>
          <a:bodyPr/>
          <a:lstStyle/>
          <a:p>
            <a:r>
              <a:rPr lang="en-US" dirty="0"/>
              <a:t>Enough power to get good signal noise ratio</a:t>
            </a:r>
          </a:p>
          <a:p>
            <a:r>
              <a:rPr lang="en-US" dirty="0"/>
              <a:t>Flexibility in terms of the pulse duration</a:t>
            </a:r>
          </a:p>
          <a:p>
            <a:r>
              <a:rPr lang="en-US" dirty="0"/>
              <a:t>Flexibility in terms of the future upgrade option</a:t>
            </a:r>
          </a:p>
          <a:p>
            <a:r>
              <a:rPr lang="en-US" dirty="0"/>
              <a:t>Lower the cost if possible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5FE25-CA6D-F7B0-E53B-129B041D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 for PIPII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0A167-F539-CD4B-F787-29F67E4506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D7747-236D-E36C-D701-7D7638D78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D637D-D864-2D81-6068-B178C8953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307D4C9-5998-F7E8-AE38-6949231E3851}"/>
              </a:ext>
            </a:extLst>
          </p:cNvPr>
          <p:cNvSpPr/>
          <p:nvPr/>
        </p:nvSpPr>
        <p:spPr>
          <a:xfrm>
            <a:off x="3739896" y="3429000"/>
            <a:ext cx="1143000" cy="11612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A3553-B3E8-41E5-BE22-8F314FAEAFF9}"/>
              </a:ext>
            </a:extLst>
          </p:cNvPr>
          <p:cNvSpPr txBox="1"/>
          <p:nvPr/>
        </p:nvSpPr>
        <p:spPr>
          <a:xfrm>
            <a:off x="896112" y="4800600"/>
            <a:ext cx="714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Fiber laser-free space laser hybrid system</a:t>
            </a:r>
          </a:p>
        </p:txBody>
      </p:sp>
    </p:spTree>
    <p:extLst>
      <p:ext uri="{BB962C8B-B14F-4D97-AF65-F5344CB8AC3E}">
        <p14:creationId xmlns:p14="http://schemas.microsoft.com/office/powerpoint/2010/main" val="186708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3CC56-F0BB-9B0B-DD7F-8E281CDF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PIPII laser option (hybrid version)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852B0-55BC-62BA-24BA-D1C11C211E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1C8EE-A40C-41BE-DE22-A563D58E9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A4409-4E7A-8E25-D305-2EEF7B7E4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AABDB3C-15AE-4F19-AC5B-A2470C58B216}"/>
              </a:ext>
            </a:extLst>
          </p:cNvPr>
          <p:cNvSpPr txBox="1"/>
          <p:nvPr/>
        </p:nvSpPr>
        <p:spPr>
          <a:xfrm>
            <a:off x="827267" y="2135997"/>
            <a:ext cx="24767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Pritel</a:t>
            </a:r>
            <a:r>
              <a:rPr lang="en-US" dirty="0"/>
              <a:t> Amplifier (4~5nJ)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96579C1-2D39-4362-8C44-ED0821CF1960}"/>
              </a:ext>
            </a:extLst>
          </p:cNvPr>
          <p:cNvSpPr/>
          <p:nvPr/>
        </p:nvSpPr>
        <p:spPr>
          <a:xfrm rot="5400000">
            <a:off x="1377319" y="3065692"/>
            <a:ext cx="1223046" cy="15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1D264D8-1572-47A9-978D-92AC38BF3BD7}"/>
              </a:ext>
            </a:extLst>
          </p:cNvPr>
          <p:cNvSpPr txBox="1"/>
          <p:nvPr/>
        </p:nvSpPr>
        <p:spPr>
          <a:xfrm>
            <a:off x="825114" y="3749041"/>
            <a:ext cx="24789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Optical Engine</a:t>
            </a:r>
          </a:p>
          <a:p>
            <a:pPr algn="ctr"/>
            <a:r>
              <a:rPr lang="en-US" dirty="0"/>
              <a:t>Fiber amp (&gt;1uJ)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B32C95-6FAC-4911-BE07-EA9CA30FCAC5}"/>
              </a:ext>
            </a:extLst>
          </p:cNvPr>
          <p:cNvSpPr/>
          <p:nvPr/>
        </p:nvSpPr>
        <p:spPr>
          <a:xfrm rot="5400000">
            <a:off x="1591830" y="4702897"/>
            <a:ext cx="808783" cy="242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57B5A35D-2D1B-4BCC-8715-8BD2763DA98C}"/>
              </a:ext>
            </a:extLst>
          </p:cNvPr>
          <p:cNvSpPr txBox="1"/>
          <p:nvPr/>
        </p:nvSpPr>
        <p:spPr>
          <a:xfrm>
            <a:off x="825113" y="5253295"/>
            <a:ext cx="2478919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Free space</a:t>
            </a:r>
          </a:p>
          <a:p>
            <a:pPr algn="ctr"/>
            <a:r>
              <a:rPr lang="en-US" dirty="0"/>
              <a:t>Amplifier (</a:t>
            </a:r>
            <a:r>
              <a:rPr lang="en-US" dirty="0">
                <a:solidFill>
                  <a:srgbClr val="FF0000"/>
                </a:solidFill>
              </a:rPr>
              <a:t>~</a:t>
            </a:r>
            <a:r>
              <a:rPr lang="en-US" dirty="0"/>
              <a:t>100uJ)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A5B715FA-DE6B-8664-0681-EFF96247E334}"/>
              </a:ext>
            </a:extLst>
          </p:cNvPr>
          <p:cNvSpPr txBox="1"/>
          <p:nvPr/>
        </p:nvSpPr>
        <p:spPr>
          <a:xfrm>
            <a:off x="825114" y="1051980"/>
            <a:ext cx="2478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Seed laser (&lt;1nJ)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3BB2936-26FB-C415-D987-40F4DF4EC232}"/>
              </a:ext>
            </a:extLst>
          </p:cNvPr>
          <p:cNvSpPr/>
          <p:nvPr/>
        </p:nvSpPr>
        <p:spPr>
          <a:xfrm rot="5400000">
            <a:off x="1645986" y="1705222"/>
            <a:ext cx="678899" cy="158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0E9A7213-D542-4E94-1EC6-18A8B8196E5A}"/>
              </a:ext>
            </a:extLst>
          </p:cNvPr>
          <p:cNvSpPr>
            <a:spLocks noGrp="1"/>
          </p:cNvSpPr>
          <p:nvPr/>
        </p:nvSpPr>
        <p:spPr>
          <a:xfrm>
            <a:off x="3688080" y="1163276"/>
            <a:ext cx="5029200" cy="4993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Requirement</a:t>
            </a:r>
          </a:p>
          <a:p>
            <a:pPr lvl="1"/>
            <a:r>
              <a:rPr lang="en-US" dirty="0"/>
              <a:t>Wavelength 1064nm</a:t>
            </a:r>
          </a:p>
          <a:p>
            <a:pPr lvl="1"/>
            <a:r>
              <a:rPr lang="en-US" dirty="0"/>
              <a:t>Pulse width: at least 2 options 2-3ps/70-100ps FWHM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Pattern: Programable option</a:t>
            </a:r>
          </a:p>
          <a:p>
            <a:pPr lvl="1"/>
            <a:r>
              <a:rPr lang="en-US" dirty="0"/>
              <a:t>Turn-key system</a:t>
            </a:r>
          </a:p>
          <a:p>
            <a:pPr lvl="1"/>
            <a:r>
              <a:rPr lang="en-US" dirty="0"/>
              <a:t>Final energy: nominally 100uJ/pulse</a:t>
            </a:r>
            <a:endParaRPr lang="en-US" strike="sngStrike" dirty="0"/>
          </a:p>
          <a:p>
            <a:pPr lvl="2"/>
            <a:r>
              <a:rPr lang="en-US" dirty="0"/>
              <a:t>Depends on signal-to-noise and total power on windows</a:t>
            </a:r>
          </a:p>
          <a:p>
            <a:pPr lvl="1"/>
            <a:r>
              <a:rPr lang="en-US" dirty="0"/>
              <a:t>Max power of 3W/cm^2 on optical windows</a:t>
            </a:r>
          </a:p>
          <a:p>
            <a:pPr lvl="2"/>
            <a:r>
              <a:rPr lang="en-US" dirty="0"/>
              <a:t>Only transport laser light while making beam measurements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776B59-B4C4-2339-1F82-1EBDEFA7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pulse Laser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Use PIPII-IT version pulse width 2-3ps</a:t>
            </a:r>
          </a:p>
          <a:p>
            <a:pPr lvl="1"/>
            <a:r>
              <a:rPr lang="en-US" dirty="0"/>
              <a:t>Specified design for longitudinal </a:t>
            </a:r>
            <a:r>
              <a:rPr lang="en-US" dirty="0">
                <a:solidFill>
                  <a:schemeClr val="accent6"/>
                </a:solidFill>
              </a:rPr>
              <a:t>profile</a:t>
            </a:r>
            <a:r>
              <a:rPr lang="en-US" dirty="0"/>
              <a:t> measurement</a:t>
            </a:r>
          </a:p>
          <a:p>
            <a:pPr lvl="1"/>
            <a:r>
              <a:rPr lang="en-US" dirty="0"/>
              <a:t>Fiber based pulse picker to select pulse pattern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Long pulse Laser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Implement design developed by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Dave &amp; Todd </a:t>
            </a:r>
            <a:r>
              <a:rPr lang="en-US" dirty="0"/>
              <a:t>at Fermilab</a:t>
            </a:r>
          </a:p>
          <a:p>
            <a:pPr lvl="1"/>
            <a:r>
              <a:rPr lang="en-US" dirty="0"/>
              <a:t>Start with CW laser source</a:t>
            </a:r>
          </a:p>
          <a:p>
            <a:pPr lvl="1"/>
            <a:r>
              <a:rPr lang="en-US" dirty="0"/>
              <a:t>Use modulator to pick up the pattern we wanted aiming for </a:t>
            </a:r>
          </a:p>
          <a:p>
            <a:pPr marL="457200" lvl="1" indent="0">
              <a:buNone/>
            </a:pPr>
            <a:r>
              <a:rPr lang="en-US" dirty="0"/>
              <a:t>    30-40ps rms but programable(down to 25ps)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43F1F-6D30-28D2-1305-05B59895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laser option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34CF-9CDF-B4B3-698C-994A055B4A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4DE66-2C69-E54C-78FB-9A802160A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B018A-66CE-DD94-B911-477269F78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7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92C75-87FA-0B0B-1FA0-A27EAD6F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Fiber portion</a:t>
            </a:r>
          </a:p>
          <a:p>
            <a:pPr lvl="1"/>
            <a:r>
              <a:rPr lang="en-US" dirty="0" err="1"/>
              <a:t>Pritel</a:t>
            </a:r>
            <a:endParaRPr lang="en-US" i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Based on the PIPII-IT version again</a:t>
            </a:r>
          </a:p>
          <a:p>
            <a:pPr lvl="2"/>
            <a:r>
              <a:rPr lang="en-US" dirty="0"/>
              <a:t>Make it suitable for both long and short seed portion</a:t>
            </a:r>
          </a:p>
          <a:p>
            <a:pPr lvl="2"/>
            <a:r>
              <a:rPr lang="en-US" dirty="0"/>
              <a:t>Turn-key</a:t>
            </a:r>
          </a:p>
          <a:p>
            <a:pPr lvl="1"/>
            <a:r>
              <a:rPr lang="en-US" dirty="0"/>
              <a:t>Optical engine</a:t>
            </a:r>
            <a:endParaRPr lang="en-US" i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Why we choose this?</a:t>
            </a:r>
          </a:p>
          <a:p>
            <a:pPr lvl="3"/>
            <a:r>
              <a:rPr lang="en-US" dirty="0"/>
              <a:t>Use those state-of-art amplifier to boost the energy</a:t>
            </a:r>
          </a:p>
          <a:p>
            <a:pPr lvl="3"/>
            <a:r>
              <a:rPr lang="en-US" dirty="0"/>
              <a:t>A lot of experience with it inside Fermilab</a:t>
            </a:r>
          </a:p>
          <a:p>
            <a:pPr lvl="3"/>
            <a:r>
              <a:rPr lang="en-US" dirty="0"/>
              <a:t>Turn-key</a:t>
            </a:r>
          </a:p>
          <a:p>
            <a:pPr lvl="3"/>
            <a:r>
              <a:rPr lang="en-US" dirty="0"/>
              <a:t>Multiple systems already on order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254F1-61E0-0D25-F6D1-99285861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C57A2-70A2-097C-86F2-024636878C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CDC78-1348-0F2E-16B5-7E1BA65A4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EFEB7-0B1F-5776-07E9-75182DEDA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095818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customXml/itemProps2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11018</TotalTime>
  <Words>819</Words>
  <Application>Microsoft Office PowerPoint</Application>
  <PresentationFormat>On-screen Show (4:3)</PresentationFormat>
  <Paragraphs>175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Fermilab_PPT_090815</vt:lpstr>
      <vt:lpstr>PowerPoint Presentation</vt:lpstr>
      <vt:lpstr>Outline</vt:lpstr>
      <vt:lpstr> PIPII-IT laser system</vt:lpstr>
      <vt:lpstr>What we learned from PIPII-IT experience</vt:lpstr>
      <vt:lpstr>Initial PIP-II Fiber Laser System for N Laserwire Stations Concept</vt:lpstr>
      <vt:lpstr>What we want for PIPII</vt:lpstr>
      <vt:lpstr>PIPII laser option (hybrid version)</vt:lpstr>
      <vt:lpstr>Seed laser option</vt:lpstr>
      <vt:lpstr>Amplification chain</vt:lpstr>
      <vt:lpstr>Amplification Chain</vt:lpstr>
      <vt:lpstr>PIPII Laser Diagram</vt:lpstr>
      <vt:lpstr>Some consideration for the system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Jinhao Ruan</cp:lastModifiedBy>
  <cp:revision>38</cp:revision>
  <cp:lastPrinted>2014-01-20T19:40:21Z</cp:lastPrinted>
  <dcterms:created xsi:type="dcterms:W3CDTF">2019-12-16T19:54:36Z</dcterms:created>
  <dcterms:modified xsi:type="dcterms:W3CDTF">2022-10-31T16:12:19Z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